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unknown"/>
  <Default Extension="rels" ContentType="application/vnd.openxmlformats-package.relationships+xml"/>
  <Default Extension="gif" ContentType="image/gi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391" r:id="rId1"/>
  </p:sldMasterIdLst>
  <p:notesMasterIdLst>
    <p:notesMasterId r:id="rId78"/>
  </p:notesMasterIdLst>
  <p:sldIdLst>
    <p:sldId id="256" r:id="rId2"/>
    <p:sldId id="258" r:id="rId3"/>
    <p:sldId id="259" r:id="rId4"/>
    <p:sldId id="260" r:id="rId5"/>
    <p:sldId id="327" r:id="rId6"/>
    <p:sldId id="279" r:id="rId7"/>
    <p:sldId id="261" r:id="rId8"/>
    <p:sldId id="262" r:id="rId9"/>
    <p:sldId id="263" r:id="rId10"/>
    <p:sldId id="264" r:id="rId11"/>
    <p:sldId id="269" r:id="rId12"/>
    <p:sldId id="270" r:id="rId13"/>
    <p:sldId id="271" r:id="rId14"/>
    <p:sldId id="272" r:id="rId15"/>
    <p:sldId id="273" r:id="rId16"/>
    <p:sldId id="274" r:id="rId17"/>
    <p:sldId id="275" r:id="rId18"/>
    <p:sldId id="282" r:id="rId19"/>
    <p:sldId id="283" r:id="rId20"/>
    <p:sldId id="284" r:id="rId21"/>
    <p:sldId id="285" r:id="rId22"/>
    <p:sldId id="286" r:id="rId23"/>
    <p:sldId id="287" r:id="rId24"/>
    <p:sldId id="288" r:id="rId25"/>
    <p:sldId id="289" r:id="rId26"/>
    <p:sldId id="290" r:id="rId27"/>
    <p:sldId id="291" r:id="rId28"/>
    <p:sldId id="292" r:id="rId29"/>
    <p:sldId id="293" r:id="rId30"/>
    <p:sldId id="294" r:id="rId31"/>
    <p:sldId id="295" r:id="rId32"/>
    <p:sldId id="296" r:id="rId33"/>
    <p:sldId id="302" r:id="rId34"/>
    <p:sldId id="297" r:id="rId35"/>
    <p:sldId id="298" r:id="rId36"/>
    <p:sldId id="299" r:id="rId37"/>
    <p:sldId id="300" r:id="rId38"/>
    <p:sldId id="301" r:id="rId39"/>
    <p:sldId id="338" r:id="rId40"/>
    <p:sldId id="303" r:id="rId41"/>
    <p:sldId id="304" r:id="rId42"/>
    <p:sldId id="305" r:id="rId43"/>
    <p:sldId id="306" r:id="rId44"/>
    <p:sldId id="307" r:id="rId45"/>
    <p:sldId id="308" r:id="rId46"/>
    <p:sldId id="309" r:id="rId47"/>
    <p:sldId id="310" r:id="rId48"/>
    <p:sldId id="311" r:id="rId49"/>
    <p:sldId id="312" r:id="rId50"/>
    <p:sldId id="313" r:id="rId51"/>
    <p:sldId id="314" r:id="rId52"/>
    <p:sldId id="315" r:id="rId53"/>
    <p:sldId id="339" r:id="rId54"/>
    <p:sldId id="320" r:id="rId55"/>
    <p:sldId id="316" r:id="rId56"/>
    <p:sldId id="317" r:id="rId57"/>
    <p:sldId id="318" r:id="rId58"/>
    <p:sldId id="319" r:id="rId59"/>
    <p:sldId id="324" r:id="rId60"/>
    <p:sldId id="321" r:id="rId61"/>
    <p:sldId id="322" r:id="rId62"/>
    <p:sldId id="323" r:id="rId63"/>
    <p:sldId id="326" r:id="rId64"/>
    <p:sldId id="328" r:id="rId65"/>
    <p:sldId id="329" r:id="rId66"/>
    <p:sldId id="330" r:id="rId67"/>
    <p:sldId id="331" r:id="rId68"/>
    <p:sldId id="332" r:id="rId69"/>
    <p:sldId id="340" r:id="rId70"/>
    <p:sldId id="342" r:id="rId71"/>
    <p:sldId id="341" r:id="rId72"/>
    <p:sldId id="343" r:id="rId73"/>
    <p:sldId id="344" r:id="rId74"/>
    <p:sldId id="333" r:id="rId75"/>
    <p:sldId id="334" r:id="rId76"/>
    <p:sldId id="335" r:id="rId77"/>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66FF33"/>
    <a:srgbClr val="00FF00"/>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9" autoAdjust="0"/>
    <p:restoredTop sz="98987" autoAdjust="0"/>
  </p:normalViewPr>
  <p:slideViewPr>
    <p:cSldViewPr>
      <p:cViewPr>
        <p:scale>
          <a:sx n="75" d="100"/>
          <a:sy n="75" d="100"/>
        </p:scale>
        <p:origin x="-496" y="-336"/>
      </p:cViewPr>
      <p:guideLst>
        <p:guide orient="horz" pos="2160"/>
        <p:guide pos="2880"/>
      </p:guideLst>
    </p:cSldViewPr>
  </p:slideViewPr>
  <p:outlineViewPr>
    <p:cViewPr>
      <p:scale>
        <a:sx n="33" d="100"/>
        <a:sy n="33" d="100"/>
      </p:scale>
      <p:origin x="0" y="40128"/>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presProps" Target="presProps.xml"/><Relationship Id="rId81" Type="http://schemas.openxmlformats.org/officeDocument/2006/relationships/viewProps" Target="viewProps.xml"/><Relationship Id="rId82" Type="http://schemas.openxmlformats.org/officeDocument/2006/relationships/theme" Target="theme/theme1.xml"/><Relationship Id="rId83"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notesMaster" Target="notesMasters/notesMaster1.xml"/><Relationship Id="rId79" Type="http://schemas.openxmlformats.org/officeDocument/2006/relationships/printerSettings" Target="printerSettings/printerSettings1.bin"/><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7FE3883-0243-4BE7-B99F-9E100D1E68EC}"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s-ES"/>
        </a:p>
      </dgm:t>
    </dgm:pt>
    <dgm:pt modelId="{12A853B4-FF4B-4A67-9E72-9662E4B8DEE1}">
      <dgm:prSet phldrT="[Texto]" custT="1"/>
      <dgm:spPr>
        <a:solidFill>
          <a:srgbClr val="92D050"/>
        </a:solidFill>
      </dgm:spPr>
      <dgm:t>
        <a:bodyPr/>
        <a:lstStyle/>
        <a:p>
          <a:r>
            <a:rPr lang="es-ES" sz="2000" b="1" dirty="0" smtClean="0">
              <a:solidFill>
                <a:schemeClr val="tx1"/>
              </a:solidFill>
            </a:rPr>
            <a:t>ABRIR VÍA AÉREA</a:t>
          </a:r>
          <a:endParaRPr lang="es-ES" sz="2000" b="1" dirty="0">
            <a:solidFill>
              <a:schemeClr val="tx1"/>
            </a:solidFill>
          </a:endParaRPr>
        </a:p>
      </dgm:t>
    </dgm:pt>
    <dgm:pt modelId="{B65349C3-4ED1-47DE-8605-69C91BAD8CD1}" type="parTrans" cxnId="{AE9AEF5A-0877-4DBC-8EA5-77D88EBB8BA6}">
      <dgm:prSet/>
      <dgm:spPr/>
      <dgm:t>
        <a:bodyPr/>
        <a:lstStyle/>
        <a:p>
          <a:endParaRPr lang="es-ES"/>
        </a:p>
      </dgm:t>
    </dgm:pt>
    <dgm:pt modelId="{8E43EDE1-896E-4B1A-8C00-3E6B2BDDF1CD}" type="sibTrans" cxnId="{AE9AEF5A-0877-4DBC-8EA5-77D88EBB8BA6}">
      <dgm:prSet/>
      <dgm:spPr/>
      <dgm:t>
        <a:bodyPr/>
        <a:lstStyle/>
        <a:p>
          <a:endParaRPr lang="es-ES"/>
        </a:p>
      </dgm:t>
    </dgm:pt>
    <dgm:pt modelId="{8ADD7836-C06D-46CE-A7EC-043E0DB0C728}">
      <dgm:prSet phldrT="[Texto]" custT="1"/>
      <dgm:spPr>
        <a:solidFill>
          <a:srgbClr val="FFC000"/>
        </a:solidFill>
      </dgm:spPr>
      <dgm:t>
        <a:bodyPr/>
        <a:lstStyle/>
        <a:p>
          <a:r>
            <a:rPr lang="es-ES" sz="1800" b="1" dirty="0" smtClean="0">
              <a:solidFill>
                <a:schemeClr val="tx1"/>
              </a:solidFill>
            </a:rPr>
            <a:t>5 GOLPES EN LA ESPALDA</a:t>
          </a:r>
          <a:endParaRPr lang="es-ES" sz="1800" b="1" dirty="0">
            <a:solidFill>
              <a:schemeClr val="tx1"/>
            </a:solidFill>
          </a:endParaRPr>
        </a:p>
      </dgm:t>
    </dgm:pt>
    <dgm:pt modelId="{97DC515A-6890-450E-B8E5-8D554927B6B1}" type="parTrans" cxnId="{192B436D-9A60-412B-92B7-D291B13973EC}">
      <dgm:prSet/>
      <dgm:spPr/>
      <dgm:t>
        <a:bodyPr/>
        <a:lstStyle/>
        <a:p>
          <a:endParaRPr lang="es-ES"/>
        </a:p>
      </dgm:t>
    </dgm:pt>
    <dgm:pt modelId="{8A8B22DE-880A-45DF-8355-9CCDFE2F28A1}" type="sibTrans" cxnId="{192B436D-9A60-412B-92B7-D291B13973EC}">
      <dgm:prSet/>
      <dgm:spPr/>
      <dgm:t>
        <a:bodyPr/>
        <a:lstStyle/>
        <a:p>
          <a:endParaRPr lang="es-ES"/>
        </a:p>
      </dgm:t>
    </dgm:pt>
    <dgm:pt modelId="{9EBE479E-FB8B-44C3-9E80-C5B5F0F41EE8}">
      <dgm:prSet phldrT="[Texto]" custT="1"/>
      <dgm:spPr>
        <a:solidFill>
          <a:srgbClr val="FFC000"/>
        </a:solidFill>
      </dgm:spPr>
      <dgm:t>
        <a:bodyPr/>
        <a:lstStyle/>
        <a:p>
          <a:r>
            <a:rPr lang="es-ES" sz="1800" b="1" dirty="0" smtClean="0">
              <a:solidFill>
                <a:schemeClr val="tx1"/>
              </a:solidFill>
            </a:rPr>
            <a:t>5 COMPRESIONES TORÁCICAS</a:t>
          </a:r>
          <a:endParaRPr lang="es-ES" sz="1800" b="1" dirty="0">
            <a:solidFill>
              <a:schemeClr val="tx1"/>
            </a:solidFill>
          </a:endParaRPr>
        </a:p>
      </dgm:t>
    </dgm:pt>
    <dgm:pt modelId="{3F252DBB-34E3-4C9F-AB46-8FD56DD92730}" type="parTrans" cxnId="{D9E3D2D8-D26A-451F-A25A-AD98385638D3}">
      <dgm:prSet/>
      <dgm:spPr/>
      <dgm:t>
        <a:bodyPr/>
        <a:lstStyle/>
        <a:p>
          <a:endParaRPr lang="es-ES"/>
        </a:p>
      </dgm:t>
    </dgm:pt>
    <dgm:pt modelId="{BA397D6C-95A1-466A-AD17-9BC15C2BD5DA}" type="sibTrans" cxnId="{D9E3D2D8-D26A-451F-A25A-AD98385638D3}">
      <dgm:prSet/>
      <dgm:spPr/>
      <dgm:t>
        <a:bodyPr/>
        <a:lstStyle/>
        <a:p>
          <a:endParaRPr lang="es-ES"/>
        </a:p>
      </dgm:t>
    </dgm:pt>
    <dgm:pt modelId="{E22B49B3-2848-4273-8B04-1CC9BA7F3529}">
      <dgm:prSet phldrT="[Texto]" custT="1"/>
      <dgm:spPr>
        <a:solidFill>
          <a:srgbClr val="FFC000"/>
        </a:solidFill>
      </dgm:spPr>
      <dgm:t>
        <a:bodyPr/>
        <a:lstStyle/>
        <a:p>
          <a:r>
            <a:rPr lang="es-ES" sz="2000" b="1" dirty="0" smtClean="0">
              <a:solidFill>
                <a:schemeClr val="tx1"/>
              </a:solidFill>
            </a:rPr>
            <a:t>COMPROBAR LA BOCA</a:t>
          </a:r>
          <a:endParaRPr lang="es-ES" sz="2000" b="1" dirty="0">
            <a:solidFill>
              <a:schemeClr val="tx1"/>
            </a:solidFill>
          </a:endParaRPr>
        </a:p>
      </dgm:t>
    </dgm:pt>
    <dgm:pt modelId="{52869F57-0127-4CBF-8D88-8984FF93B2A5}" type="parTrans" cxnId="{FC00ED39-F221-45C5-8DED-709496B48FDA}">
      <dgm:prSet/>
      <dgm:spPr/>
      <dgm:t>
        <a:bodyPr/>
        <a:lstStyle/>
        <a:p>
          <a:endParaRPr lang="es-ES"/>
        </a:p>
      </dgm:t>
    </dgm:pt>
    <dgm:pt modelId="{CB8B3050-B345-4874-B94A-1F51CC2AAC9A}" type="sibTrans" cxnId="{FC00ED39-F221-45C5-8DED-709496B48FDA}">
      <dgm:prSet/>
      <dgm:spPr/>
      <dgm:t>
        <a:bodyPr/>
        <a:lstStyle/>
        <a:p>
          <a:endParaRPr lang="es-ES"/>
        </a:p>
      </dgm:t>
    </dgm:pt>
    <dgm:pt modelId="{6BAA2C27-B57B-4AD2-BB62-9DBE4CDBFD18}" type="pres">
      <dgm:prSet presAssocID="{57FE3883-0243-4BE7-B99F-9E100D1E68EC}" presName="cycle" presStyleCnt="0">
        <dgm:presLayoutVars>
          <dgm:dir/>
          <dgm:resizeHandles val="exact"/>
        </dgm:presLayoutVars>
      </dgm:prSet>
      <dgm:spPr/>
      <dgm:t>
        <a:bodyPr/>
        <a:lstStyle/>
        <a:p>
          <a:endParaRPr lang="es-ES"/>
        </a:p>
      </dgm:t>
    </dgm:pt>
    <dgm:pt modelId="{95EA165E-03C8-4D0D-A613-273E84BA0FBD}" type="pres">
      <dgm:prSet presAssocID="{12A853B4-FF4B-4A67-9E72-9662E4B8DEE1}" presName="node" presStyleLbl="node1" presStyleIdx="0" presStyleCnt="4">
        <dgm:presLayoutVars>
          <dgm:bulletEnabled val="1"/>
        </dgm:presLayoutVars>
      </dgm:prSet>
      <dgm:spPr/>
      <dgm:t>
        <a:bodyPr/>
        <a:lstStyle/>
        <a:p>
          <a:endParaRPr lang="es-ES"/>
        </a:p>
      </dgm:t>
    </dgm:pt>
    <dgm:pt modelId="{68B6A6B6-2BAF-4D4E-8AC5-218FD98335B4}" type="pres">
      <dgm:prSet presAssocID="{12A853B4-FF4B-4A67-9E72-9662E4B8DEE1}" presName="spNode" presStyleCnt="0"/>
      <dgm:spPr/>
    </dgm:pt>
    <dgm:pt modelId="{1B6D5FE9-EEE0-488E-9EE8-25740D95F89E}" type="pres">
      <dgm:prSet presAssocID="{8E43EDE1-896E-4B1A-8C00-3E6B2BDDF1CD}" presName="sibTrans" presStyleLbl="sibTrans1D1" presStyleIdx="0" presStyleCnt="4"/>
      <dgm:spPr/>
      <dgm:t>
        <a:bodyPr/>
        <a:lstStyle/>
        <a:p>
          <a:endParaRPr lang="es-ES"/>
        </a:p>
      </dgm:t>
    </dgm:pt>
    <dgm:pt modelId="{2847B6EE-8D09-473C-BCE9-F6B07038E588}" type="pres">
      <dgm:prSet presAssocID="{8ADD7836-C06D-46CE-A7EC-043E0DB0C728}" presName="node" presStyleLbl="node1" presStyleIdx="1" presStyleCnt="4" custRadScaleRad="116796" custRadScaleInc="1229">
        <dgm:presLayoutVars>
          <dgm:bulletEnabled val="1"/>
        </dgm:presLayoutVars>
      </dgm:prSet>
      <dgm:spPr/>
      <dgm:t>
        <a:bodyPr/>
        <a:lstStyle/>
        <a:p>
          <a:endParaRPr lang="es-ES"/>
        </a:p>
      </dgm:t>
    </dgm:pt>
    <dgm:pt modelId="{3F6DEB5A-8F4D-4D77-9F60-1134667B0030}" type="pres">
      <dgm:prSet presAssocID="{8ADD7836-C06D-46CE-A7EC-043E0DB0C728}" presName="spNode" presStyleCnt="0"/>
      <dgm:spPr/>
    </dgm:pt>
    <dgm:pt modelId="{ADDE4AE0-5DB6-4DDA-AFBD-2305834294D4}" type="pres">
      <dgm:prSet presAssocID="{8A8B22DE-880A-45DF-8355-9CCDFE2F28A1}" presName="sibTrans" presStyleLbl="sibTrans1D1" presStyleIdx="1" presStyleCnt="4"/>
      <dgm:spPr/>
      <dgm:t>
        <a:bodyPr/>
        <a:lstStyle/>
        <a:p>
          <a:endParaRPr lang="es-ES"/>
        </a:p>
      </dgm:t>
    </dgm:pt>
    <dgm:pt modelId="{63910DD0-256F-474F-BED8-CB42717E37C7}" type="pres">
      <dgm:prSet presAssocID="{9EBE479E-FB8B-44C3-9E80-C5B5F0F41EE8}" presName="node" presStyleLbl="node1" presStyleIdx="2" presStyleCnt="4" custScaleX="154096" custRadScaleRad="92467" custRadScaleInc="9465">
        <dgm:presLayoutVars>
          <dgm:bulletEnabled val="1"/>
        </dgm:presLayoutVars>
      </dgm:prSet>
      <dgm:spPr/>
      <dgm:t>
        <a:bodyPr/>
        <a:lstStyle/>
        <a:p>
          <a:endParaRPr lang="es-ES"/>
        </a:p>
      </dgm:t>
    </dgm:pt>
    <dgm:pt modelId="{E5FEE536-A5E7-43D6-B7BD-8C6A585052E4}" type="pres">
      <dgm:prSet presAssocID="{9EBE479E-FB8B-44C3-9E80-C5B5F0F41EE8}" presName="spNode" presStyleCnt="0"/>
      <dgm:spPr/>
    </dgm:pt>
    <dgm:pt modelId="{DE420A8A-A506-4C4C-9C82-156F67BC3F9E}" type="pres">
      <dgm:prSet presAssocID="{BA397D6C-95A1-466A-AD17-9BC15C2BD5DA}" presName="sibTrans" presStyleLbl="sibTrans1D1" presStyleIdx="2" presStyleCnt="4"/>
      <dgm:spPr/>
      <dgm:t>
        <a:bodyPr/>
        <a:lstStyle/>
        <a:p>
          <a:endParaRPr lang="es-ES"/>
        </a:p>
      </dgm:t>
    </dgm:pt>
    <dgm:pt modelId="{02623A6C-BD07-40A1-B88A-519DC414D6B5}" type="pres">
      <dgm:prSet presAssocID="{E22B49B3-2848-4273-8B04-1CC9BA7F3529}" presName="node" presStyleLbl="node1" presStyleIdx="3" presStyleCnt="4" custScaleX="139347" custRadScaleRad="116794" custRadScaleInc="-1229">
        <dgm:presLayoutVars>
          <dgm:bulletEnabled val="1"/>
        </dgm:presLayoutVars>
      </dgm:prSet>
      <dgm:spPr/>
      <dgm:t>
        <a:bodyPr/>
        <a:lstStyle/>
        <a:p>
          <a:endParaRPr lang="es-ES"/>
        </a:p>
      </dgm:t>
    </dgm:pt>
    <dgm:pt modelId="{6AD46AAC-E4DE-4489-9E9C-7B814D96B10E}" type="pres">
      <dgm:prSet presAssocID="{E22B49B3-2848-4273-8B04-1CC9BA7F3529}" presName="spNode" presStyleCnt="0"/>
      <dgm:spPr/>
    </dgm:pt>
    <dgm:pt modelId="{9B9243AC-334F-4A18-BBC0-4D783A6EFC70}" type="pres">
      <dgm:prSet presAssocID="{CB8B3050-B345-4874-B94A-1F51CC2AAC9A}" presName="sibTrans" presStyleLbl="sibTrans1D1" presStyleIdx="3" presStyleCnt="4"/>
      <dgm:spPr/>
      <dgm:t>
        <a:bodyPr/>
        <a:lstStyle/>
        <a:p>
          <a:endParaRPr lang="es-ES"/>
        </a:p>
      </dgm:t>
    </dgm:pt>
  </dgm:ptLst>
  <dgm:cxnLst>
    <dgm:cxn modelId="{D9E3D2D8-D26A-451F-A25A-AD98385638D3}" srcId="{57FE3883-0243-4BE7-B99F-9E100D1E68EC}" destId="{9EBE479E-FB8B-44C3-9E80-C5B5F0F41EE8}" srcOrd="2" destOrd="0" parTransId="{3F252DBB-34E3-4C9F-AB46-8FD56DD92730}" sibTransId="{BA397D6C-95A1-466A-AD17-9BC15C2BD5DA}"/>
    <dgm:cxn modelId="{75FA8246-F868-4EA2-BDA8-71EDA03EBF6C}" type="presOf" srcId="{12A853B4-FF4B-4A67-9E72-9662E4B8DEE1}" destId="{95EA165E-03C8-4D0D-A613-273E84BA0FBD}" srcOrd="0" destOrd="0" presId="urn:microsoft.com/office/officeart/2005/8/layout/cycle5"/>
    <dgm:cxn modelId="{C0CE9850-6781-4C18-A72A-666011B43EC6}" type="presOf" srcId="{E22B49B3-2848-4273-8B04-1CC9BA7F3529}" destId="{02623A6C-BD07-40A1-B88A-519DC414D6B5}" srcOrd="0" destOrd="0" presId="urn:microsoft.com/office/officeart/2005/8/layout/cycle5"/>
    <dgm:cxn modelId="{4A68F118-D649-40F9-BC1E-55BAD64A77B2}" type="presOf" srcId="{CB8B3050-B345-4874-B94A-1F51CC2AAC9A}" destId="{9B9243AC-334F-4A18-BBC0-4D783A6EFC70}" srcOrd="0" destOrd="0" presId="urn:microsoft.com/office/officeart/2005/8/layout/cycle5"/>
    <dgm:cxn modelId="{FC00ED39-F221-45C5-8DED-709496B48FDA}" srcId="{57FE3883-0243-4BE7-B99F-9E100D1E68EC}" destId="{E22B49B3-2848-4273-8B04-1CC9BA7F3529}" srcOrd="3" destOrd="0" parTransId="{52869F57-0127-4CBF-8D88-8984FF93B2A5}" sibTransId="{CB8B3050-B345-4874-B94A-1F51CC2AAC9A}"/>
    <dgm:cxn modelId="{25267B16-A661-4955-AD33-B8D9A8F4EFB1}" type="presOf" srcId="{BA397D6C-95A1-466A-AD17-9BC15C2BD5DA}" destId="{DE420A8A-A506-4C4C-9C82-156F67BC3F9E}" srcOrd="0" destOrd="0" presId="urn:microsoft.com/office/officeart/2005/8/layout/cycle5"/>
    <dgm:cxn modelId="{22F3A75B-D656-46CA-A191-BAE8D12878FE}" type="presOf" srcId="{57FE3883-0243-4BE7-B99F-9E100D1E68EC}" destId="{6BAA2C27-B57B-4AD2-BB62-9DBE4CDBFD18}" srcOrd="0" destOrd="0" presId="urn:microsoft.com/office/officeart/2005/8/layout/cycle5"/>
    <dgm:cxn modelId="{9090E345-11D2-4316-BF7D-42F148C45F90}" type="presOf" srcId="{8ADD7836-C06D-46CE-A7EC-043E0DB0C728}" destId="{2847B6EE-8D09-473C-BCE9-F6B07038E588}" srcOrd="0" destOrd="0" presId="urn:microsoft.com/office/officeart/2005/8/layout/cycle5"/>
    <dgm:cxn modelId="{944CBD2A-1F95-4CA1-B2BD-5FF5B44A221A}" type="presOf" srcId="{8E43EDE1-896E-4B1A-8C00-3E6B2BDDF1CD}" destId="{1B6D5FE9-EEE0-488E-9EE8-25740D95F89E}" srcOrd="0" destOrd="0" presId="urn:microsoft.com/office/officeart/2005/8/layout/cycle5"/>
    <dgm:cxn modelId="{192B436D-9A60-412B-92B7-D291B13973EC}" srcId="{57FE3883-0243-4BE7-B99F-9E100D1E68EC}" destId="{8ADD7836-C06D-46CE-A7EC-043E0DB0C728}" srcOrd="1" destOrd="0" parTransId="{97DC515A-6890-450E-B8E5-8D554927B6B1}" sibTransId="{8A8B22DE-880A-45DF-8355-9CCDFE2F28A1}"/>
    <dgm:cxn modelId="{D29C3C32-2877-4E99-9320-26B04F361C95}" type="presOf" srcId="{8A8B22DE-880A-45DF-8355-9CCDFE2F28A1}" destId="{ADDE4AE0-5DB6-4DDA-AFBD-2305834294D4}" srcOrd="0" destOrd="0" presId="urn:microsoft.com/office/officeart/2005/8/layout/cycle5"/>
    <dgm:cxn modelId="{AE9AEF5A-0877-4DBC-8EA5-77D88EBB8BA6}" srcId="{57FE3883-0243-4BE7-B99F-9E100D1E68EC}" destId="{12A853B4-FF4B-4A67-9E72-9662E4B8DEE1}" srcOrd="0" destOrd="0" parTransId="{B65349C3-4ED1-47DE-8605-69C91BAD8CD1}" sibTransId="{8E43EDE1-896E-4B1A-8C00-3E6B2BDDF1CD}"/>
    <dgm:cxn modelId="{4FB25C11-4375-4A4B-B850-B08064D76944}" type="presOf" srcId="{9EBE479E-FB8B-44C3-9E80-C5B5F0F41EE8}" destId="{63910DD0-256F-474F-BED8-CB42717E37C7}" srcOrd="0" destOrd="0" presId="urn:microsoft.com/office/officeart/2005/8/layout/cycle5"/>
    <dgm:cxn modelId="{B762BEE7-3EAE-44EB-B241-BBECA711ABAC}" type="presParOf" srcId="{6BAA2C27-B57B-4AD2-BB62-9DBE4CDBFD18}" destId="{95EA165E-03C8-4D0D-A613-273E84BA0FBD}" srcOrd="0" destOrd="0" presId="urn:microsoft.com/office/officeart/2005/8/layout/cycle5"/>
    <dgm:cxn modelId="{0C543B46-39B4-4C4A-9E51-4443C42EF1D2}" type="presParOf" srcId="{6BAA2C27-B57B-4AD2-BB62-9DBE4CDBFD18}" destId="{68B6A6B6-2BAF-4D4E-8AC5-218FD98335B4}" srcOrd="1" destOrd="0" presId="urn:microsoft.com/office/officeart/2005/8/layout/cycle5"/>
    <dgm:cxn modelId="{90766EBD-A759-4B8C-8836-6F06AF9F5846}" type="presParOf" srcId="{6BAA2C27-B57B-4AD2-BB62-9DBE4CDBFD18}" destId="{1B6D5FE9-EEE0-488E-9EE8-25740D95F89E}" srcOrd="2" destOrd="0" presId="urn:microsoft.com/office/officeart/2005/8/layout/cycle5"/>
    <dgm:cxn modelId="{D17A90FF-B09D-4D45-BA8E-100B4DF571C1}" type="presParOf" srcId="{6BAA2C27-B57B-4AD2-BB62-9DBE4CDBFD18}" destId="{2847B6EE-8D09-473C-BCE9-F6B07038E588}" srcOrd="3" destOrd="0" presId="urn:microsoft.com/office/officeart/2005/8/layout/cycle5"/>
    <dgm:cxn modelId="{61D2D0F3-F8E6-431D-AE3A-0065DBD7FAF0}" type="presParOf" srcId="{6BAA2C27-B57B-4AD2-BB62-9DBE4CDBFD18}" destId="{3F6DEB5A-8F4D-4D77-9F60-1134667B0030}" srcOrd="4" destOrd="0" presId="urn:microsoft.com/office/officeart/2005/8/layout/cycle5"/>
    <dgm:cxn modelId="{80952254-C560-41EA-9BE2-ECA8F808660B}" type="presParOf" srcId="{6BAA2C27-B57B-4AD2-BB62-9DBE4CDBFD18}" destId="{ADDE4AE0-5DB6-4DDA-AFBD-2305834294D4}" srcOrd="5" destOrd="0" presId="urn:microsoft.com/office/officeart/2005/8/layout/cycle5"/>
    <dgm:cxn modelId="{3856938C-7903-4DE8-AEE0-AA4A9ADF661F}" type="presParOf" srcId="{6BAA2C27-B57B-4AD2-BB62-9DBE4CDBFD18}" destId="{63910DD0-256F-474F-BED8-CB42717E37C7}" srcOrd="6" destOrd="0" presId="urn:microsoft.com/office/officeart/2005/8/layout/cycle5"/>
    <dgm:cxn modelId="{63ACA382-6926-42D8-8E40-9A1862E75B2A}" type="presParOf" srcId="{6BAA2C27-B57B-4AD2-BB62-9DBE4CDBFD18}" destId="{E5FEE536-A5E7-43D6-B7BD-8C6A585052E4}" srcOrd="7" destOrd="0" presId="urn:microsoft.com/office/officeart/2005/8/layout/cycle5"/>
    <dgm:cxn modelId="{61EB4C78-44D9-43DB-9D87-06DA334833AB}" type="presParOf" srcId="{6BAA2C27-B57B-4AD2-BB62-9DBE4CDBFD18}" destId="{DE420A8A-A506-4C4C-9C82-156F67BC3F9E}" srcOrd="8" destOrd="0" presId="urn:microsoft.com/office/officeart/2005/8/layout/cycle5"/>
    <dgm:cxn modelId="{5D53D1F9-1993-445E-AF93-1F0D457F8F70}" type="presParOf" srcId="{6BAA2C27-B57B-4AD2-BB62-9DBE4CDBFD18}" destId="{02623A6C-BD07-40A1-B88A-519DC414D6B5}" srcOrd="9" destOrd="0" presId="urn:microsoft.com/office/officeart/2005/8/layout/cycle5"/>
    <dgm:cxn modelId="{735461B4-081E-48C1-B017-701A554574D0}" type="presParOf" srcId="{6BAA2C27-B57B-4AD2-BB62-9DBE4CDBFD18}" destId="{6AD46AAC-E4DE-4489-9E9C-7B814D96B10E}" srcOrd="10" destOrd="0" presId="urn:microsoft.com/office/officeart/2005/8/layout/cycle5"/>
    <dgm:cxn modelId="{A79B2F56-2F1D-4D62-80EB-17778AB94940}" type="presParOf" srcId="{6BAA2C27-B57B-4AD2-BB62-9DBE4CDBFD18}" destId="{9B9243AC-334F-4A18-BBC0-4D783A6EFC70}" srcOrd="11"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A763871-F282-44BC-A124-94F754F21932}" type="datetimeFigureOut">
              <a:rPr lang="es-ES" smtClean="0"/>
              <a:pPr/>
              <a:t>13/11/14</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8CEE951-B547-46DE-997B-CA34A2F20139}" type="slidenum">
              <a:rPr lang="es-ES" smtClean="0"/>
              <a:pPr/>
              <a:t>‹Nr.›</a:t>
            </a:fld>
            <a:endParaRPr lang="es-ES"/>
          </a:p>
        </p:txBody>
      </p:sp>
    </p:spTree>
    <p:extLst>
      <p:ext uri="{BB962C8B-B14F-4D97-AF65-F5344CB8AC3E}">
        <p14:creationId xmlns:p14="http://schemas.microsoft.com/office/powerpoint/2010/main" val="31789087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B28ACC5A-0C08-42DF-8E1C-A3E8F4CCFB7E}" type="slidenum">
              <a:rPr lang="es-ES" smtClean="0">
                <a:solidFill>
                  <a:prstClr val="black"/>
                </a:solidFill>
              </a:rPr>
              <a:pPr/>
              <a:t>46</a:t>
            </a:fld>
            <a:endParaRPr lang="es-ES">
              <a:solidFill>
                <a:prstClr val="black"/>
              </a:solidFill>
            </a:endParaRPr>
          </a:p>
        </p:txBody>
      </p:sp>
    </p:spTree>
    <p:extLst>
      <p:ext uri="{BB962C8B-B14F-4D97-AF65-F5344CB8AC3E}">
        <p14:creationId xmlns:p14="http://schemas.microsoft.com/office/powerpoint/2010/main" val="14511422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bg>
      <p:bgRef idx="1003">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3124200"/>
            <a:ext cx="6477000" cy="1914144"/>
          </a:xfrm>
        </p:spPr>
        <p:txBody>
          <a:bodyPr vert="horz" lIns="45720" tIns="0" rIns="45720" bIns="0" rtlCol="0" anchor="b" anchorCtr="0">
            <a:noAutofit/>
          </a:bodyPr>
          <a:lstStyle>
            <a:lvl1pPr algn="l" defTabSz="914400" rtl="0" eaLnBrk="1" latinLnBrk="0" hangingPunct="1">
              <a:lnSpc>
                <a:spcPts val="5000"/>
              </a:lnSpc>
              <a:spcBef>
                <a:spcPct val="0"/>
              </a:spcBef>
              <a:buNone/>
              <a:defRPr sz="4600" kern="1200">
                <a:solidFill>
                  <a:schemeClr val="tx1"/>
                </a:solidFill>
                <a:latin typeface="+mj-lt"/>
                <a:ea typeface="+mj-ea"/>
                <a:cs typeface="+mj-cs"/>
              </a:defRPr>
            </a:lvl1pPr>
          </a:lstStyle>
          <a:p>
            <a:r>
              <a:rPr lang="es-ES_tradnl" smtClean="0"/>
              <a:t>Clic para editar título</a:t>
            </a:r>
            <a:endParaRPr/>
          </a:p>
        </p:txBody>
      </p:sp>
      <p:sp>
        <p:nvSpPr>
          <p:cNvPr id="3" name="Subtitle 2"/>
          <p:cNvSpPr>
            <a:spLocks noGrp="1"/>
          </p:cNvSpPr>
          <p:nvPr>
            <p:ph type="subTitle" idx="1"/>
          </p:nvPr>
        </p:nvSpPr>
        <p:spPr>
          <a:xfrm>
            <a:off x="2209800" y="5056632"/>
            <a:ext cx="6477000" cy="1174088"/>
          </a:xfrm>
        </p:spPr>
        <p:txBody>
          <a:bodyPr vert="horz" lIns="91440" tIns="0" rIns="45720" bIns="0" rtlCol="0">
            <a:normAutofit/>
          </a:bodyPr>
          <a:lstStyle>
            <a:lvl1pPr marL="0" indent="0" algn="l" defTabSz="914400" rtl="0" eaLnBrk="1" latinLnBrk="0" hangingPunct="1">
              <a:lnSpc>
                <a:spcPts val="2600"/>
              </a:lnSpc>
              <a:spcBef>
                <a:spcPts val="0"/>
              </a:spcBef>
              <a:buSzPct val="90000"/>
              <a:buFontTx/>
              <a:buNone/>
              <a:defRPr sz="2200" kern="1200">
                <a:solidFill>
                  <a:schemeClr val="tx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a:p>
        </p:txBody>
      </p:sp>
      <p:sp>
        <p:nvSpPr>
          <p:cNvPr id="4" name="Date Placeholder 3"/>
          <p:cNvSpPr>
            <a:spLocks noGrp="1"/>
          </p:cNvSpPr>
          <p:nvPr>
            <p:ph type="dt" sz="half" idx="10"/>
          </p:nvPr>
        </p:nvSpPr>
        <p:spPr>
          <a:xfrm>
            <a:off x="457200" y="6300216"/>
            <a:ext cx="1984248" cy="27432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fld id="{5D12DE59-15AD-4F22-BB22-6D9489C61471}" type="datetimeFigureOut">
              <a:rPr lang="es-ES" smtClean="0"/>
              <a:pPr/>
              <a:t>13/11/14</a:t>
            </a:fld>
            <a:endParaRPr lang="es-ES"/>
          </a:p>
        </p:txBody>
      </p:sp>
      <p:sp>
        <p:nvSpPr>
          <p:cNvPr id="5" name="Footer Placeholder 4"/>
          <p:cNvSpPr>
            <a:spLocks noGrp="1"/>
          </p:cNvSpPr>
          <p:nvPr>
            <p:ph type="ftr" sz="quarter" idx="11"/>
          </p:nvPr>
        </p:nvSpPr>
        <p:spPr>
          <a:xfrm>
            <a:off x="3959352" y="6300216"/>
            <a:ext cx="3813048" cy="27432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endParaRPr lang="es-ES"/>
          </a:p>
        </p:txBody>
      </p:sp>
      <p:sp>
        <p:nvSpPr>
          <p:cNvPr id="6" name="Slide Number Placeholder 5"/>
          <p:cNvSpPr>
            <a:spLocks noGrp="1"/>
          </p:cNvSpPr>
          <p:nvPr>
            <p:ph type="sldNum" sz="quarter" idx="12"/>
          </p:nvPr>
        </p:nvSpPr>
        <p:spPr>
          <a:xfrm>
            <a:off x="8275320" y="6300216"/>
            <a:ext cx="685800" cy="274320"/>
          </a:xfrm>
        </p:spPr>
        <p:txBody>
          <a:bodyPr vert="horz" lIns="91440" tIns="45720" rIns="91440" bIns="45720" rtlCol="0" anchor="ctr"/>
          <a:lstStyle>
            <a:lvl1pPr marL="0" algn="r" defTabSz="914400" rtl="0" eaLnBrk="1" latinLnBrk="0" hangingPunct="1">
              <a:defRPr sz="1100" kern="1200">
                <a:solidFill>
                  <a:schemeClr val="tx1"/>
                </a:solidFill>
                <a:latin typeface="Rockwell" pitchFamily="18" charset="0"/>
                <a:ea typeface="+mn-ea"/>
                <a:cs typeface="+mn-cs"/>
              </a:defRPr>
            </a:lvl1pPr>
          </a:lstStyle>
          <a:p>
            <a:fld id="{7CFDF91A-5D54-4963-9DAC-4D239020647C}" type="slidenum">
              <a:rPr lang="es-ES" smtClean="0"/>
              <a:pPr/>
              <a:t>‹Nr.›</a:t>
            </a:fld>
            <a:endParaRPr lang="es-E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 para editar título</a:t>
            </a:r>
            <a:endParaRPr/>
          </a:p>
        </p:txBody>
      </p:sp>
      <p:sp>
        <p:nvSpPr>
          <p:cNvPr id="5" name="Date Placeholder 4"/>
          <p:cNvSpPr>
            <a:spLocks noGrp="1"/>
          </p:cNvSpPr>
          <p:nvPr>
            <p:ph type="dt" sz="half" idx="10"/>
          </p:nvPr>
        </p:nvSpPr>
        <p:spPr/>
        <p:txBody>
          <a:bodyPr/>
          <a:lstStyle/>
          <a:p>
            <a:fld id="{5D12DE59-15AD-4F22-BB22-6D9489C61471}" type="datetimeFigureOut">
              <a:rPr lang="es-ES" smtClean="0"/>
              <a:pPr/>
              <a:t>13/11/14</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7CFDF91A-5D54-4963-9DAC-4D239020647C}" type="slidenum">
              <a:rPr lang="es-ES" smtClean="0"/>
              <a:pPr/>
              <a:t>‹Nr.›</a:t>
            </a:fld>
            <a:endParaRPr lang="es-ES"/>
          </a:p>
        </p:txBody>
      </p:sp>
      <p:sp>
        <p:nvSpPr>
          <p:cNvPr id="11" name="Content Placeholder 2"/>
          <p:cNvSpPr>
            <a:spLocks noGrp="1"/>
          </p:cNvSpPr>
          <p:nvPr>
            <p:ph sz="half" idx="14"/>
          </p:nvPr>
        </p:nvSpPr>
        <p:spPr>
          <a:xfrm>
            <a:off x="4645152" y="1735138"/>
            <a:ext cx="3566160" cy="1920240"/>
          </a:xfrm>
        </p:spPr>
        <p:txBody>
          <a:bodyPr/>
          <a:lstStyle>
            <a:lvl1pPr>
              <a:defRPr sz="2200"/>
            </a:lvl1pPr>
            <a:lvl2pPr>
              <a:defRPr sz="2000"/>
            </a:lvl2pPr>
            <a:lvl3pPr>
              <a:defRPr sz="1800"/>
            </a:lvl3pPr>
            <a:lvl4pPr>
              <a:defRPr sz="1800"/>
            </a:lvl4pPr>
            <a:lvl5pPr>
              <a:defRPr sz="1800"/>
            </a:lvl5pPr>
            <a:lvl6pPr marL="2290763" indent="-344488">
              <a:tabLst/>
              <a:defRPr sz="1800"/>
            </a:lvl6pPr>
            <a:lvl7pPr marL="2290763" indent="-344488">
              <a:tabLst/>
              <a:defRPr sz="1800"/>
            </a:lvl7pPr>
            <a:lvl8pPr marL="2290763" indent="-344488">
              <a:tabLst/>
              <a:defRPr sz="1800"/>
            </a:lvl8pPr>
            <a:lvl9pPr marL="2290763" indent="-344488">
              <a:tabLst/>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dirty="0"/>
          </a:p>
        </p:txBody>
      </p:sp>
      <p:sp>
        <p:nvSpPr>
          <p:cNvPr id="12" name="Content Placeholder 2"/>
          <p:cNvSpPr>
            <a:spLocks noGrp="1"/>
          </p:cNvSpPr>
          <p:nvPr>
            <p:ph sz="half" idx="15"/>
          </p:nvPr>
        </p:nvSpPr>
        <p:spPr>
          <a:xfrm>
            <a:off x="4645152"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dirty="0"/>
          </a:p>
        </p:txBody>
      </p:sp>
      <p:sp>
        <p:nvSpPr>
          <p:cNvPr id="10" name="Content Placeholder 2"/>
          <p:cNvSpPr>
            <a:spLocks noGrp="1"/>
          </p:cNvSpPr>
          <p:nvPr>
            <p:ph sz="half" idx="1"/>
          </p:nvPr>
        </p:nvSpPr>
        <p:spPr>
          <a:xfrm>
            <a:off x="9144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4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 para editar título</a:t>
            </a:r>
            <a:endParaRPr/>
          </a:p>
        </p:txBody>
      </p:sp>
      <p:sp>
        <p:nvSpPr>
          <p:cNvPr id="3" name="Content Placeholder 2"/>
          <p:cNvSpPr>
            <a:spLocks noGrp="1"/>
          </p:cNvSpPr>
          <p:nvPr>
            <p:ph sz="half" idx="1"/>
          </p:nvPr>
        </p:nvSpPr>
        <p:spPr>
          <a:xfrm>
            <a:off x="914400" y="1735138"/>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dirty="0"/>
          </a:p>
        </p:txBody>
      </p:sp>
      <p:sp>
        <p:nvSpPr>
          <p:cNvPr id="5" name="Date Placeholder 4"/>
          <p:cNvSpPr>
            <a:spLocks noGrp="1"/>
          </p:cNvSpPr>
          <p:nvPr>
            <p:ph type="dt" sz="half" idx="10"/>
          </p:nvPr>
        </p:nvSpPr>
        <p:spPr/>
        <p:txBody>
          <a:bodyPr/>
          <a:lstStyle/>
          <a:p>
            <a:fld id="{5D12DE59-15AD-4F22-BB22-6D9489C61471}" type="datetimeFigureOut">
              <a:rPr lang="es-ES" smtClean="0"/>
              <a:pPr/>
              <a:t>13/11/14</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7CFDF91A-5D54-4963-9DAC-4D239020647C}" type="slidenum">
              <a:rPr lang="es-ES" smtClean="0"/>
              <a:pPr/>
              <a:t>‹Nr.›</a:t>
            </a:fld>
            <a:endParaRPr lang="es-ES"/>
          </a:p>
        </p:txBody>
      </p:sp>
      <p:sp>
        <p:nvSpPr>
          <p:cNvPr id="8" name="Content Placeholder 2"/>
          <p:cNvSpPr>
            <a:spLocks noGrp="1"/>
          </p:cNvSpPr>
          <p:nvPr>
            <p:ph sz="half" idx="13"/>
          </p:nvPr>
        </p:nvSpPr>
        <p:spPr>
          <a:xfrm>
            <a:off x="914400"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dirty="0"/>
          </a:p>
        </p:txBody>
      </p:sp>
      <p:sp>
        <p:nvSpPr>
          <p:cNvPr id="11" name="Content Placeholder 2"/>
          <p:cNvSpPr>
            <a:spLocks noGrp="1"/>
          </p:cNvSpPr>
          <p:nvPr>
            <p:ph sz="half" idx="14"/>
          </p:nvPr>
        </p:nvSpPr>
        <p:spPr>
          <a:xfrm>
            <a:off x="4645152" y="1735138"/>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dirty="0"/>
          </a:p>
        </p:txBody>
      </p:sp>
      <p:sp>
        <p:nvSpPr>
          <p:cNvPr id="12" name="Content Placeholder 2"/>
          <p:cNvSpPr>
            <a:spLocks noGrp="1"/>
          </p:cNvSpPr>
          <p:nvPr>
            <p:ph sz="half" idx="15"/>
          </p:nvPr>
        </p:nvSpPr>
        <p:spPr>
          <a:xfrm>
            <a:off x="4645152"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 para editar título</a:t>
            </a:r>
            <a:endParaRPr/>
          </a:p>
        </p:txBody>
      </p:sp>
      <p:sp>
        <p:nvSpPr>
          <p:cNvPr id="3" name="Date Placeholder 2"/>
          <p:cNvSpPr>
            <a:spLocks noGrp="1"/>
          </p:cNvSpPr>
          <p:nvPr>
            <p:ph type="dt" sz="half" idx="10"/>
          </p:nvPr>
        </p:nvSpPr>
        <p:spPr/>
        <p:txBody>
          <a:bodyPr/>
          <a:lstStyle/>
          <a:p>
            <a:fld id="{5D12DE59-15AD-4F22-BB22-6D9489C61471}" type="datetimeFigureOut">
              <a:rPr lang="es-ES" smtClean="0">
                <a:solidFill>
                  <a:prstClr val="black"/>
                </a:solidFill>
              </a:rPr>
              <a:pPr/>
              <a:t>13/11/14</a:t>
            </a:fld>
            <a:endParaRPr lang="es-ES">
              <a:solidFill>
                <a:prstClr val="black"/>
              </a:solidFill>
            </a:endParaRPr>
          </a:p>
        </p:txBody>
      </p:sp>
      <p:sp>
        <p:nvSpPr>
          <p:cNvPr id="4" name="Footer Placeholder 3"/>
          <p:cNvSpPr>
            <a:spLocks noGrp="1"/>
          </p:cNvSpPr>
          <p:nvPr>
            <p:ph type="ftr" sz="quarter" idx="11"/>
          </p:nvPr>
        </p:nvSpPr>
        <p:spPr/>
        <p:txBody>
          <a:bodyPr/>
          <a:lstStyle/>
          <a:p>
            <a:endParaRPr lang="es-ES">
              <a:solidFill>
                <a:prstClr val="black"/>
              </a:solidFill>
            </a:endParaRPr>
          </a:p>
        </p:txBody>
      </p:sp>
      <p:sp>
        <p:nvSpPr>
          <p:cNvPr id="5" name="Slide Number Placeholder 4"/>
          <p:cNvSpPr>
            <a:spLocks noGrp="1"/>
          </p:cNvSpPr>
          <p:nvPr>
            <p:ph type="sldNum" sz="quarter" idx="12"/>
          </p:nvPr>
        </p:nvSpPr>
        <p:spPr/>
        <p:txBody>
          <a:bodyPr/>
          <a:lstStyle/>
          <a:p>
            <a:fld id="{7CFDF91A-5D54-4963-9DAC-4D239020647C}" type="slidenum">
              <a:rPr lang="es-ES" smtClean="0">
                <a:solidFill>
                  <a:prstClr val="black"/>
                </a:solidFill>
              </a:rPr>
              <a:pPr/>
              <a:t>‹Nr.›</a:t>
            </a:fld>
            <a:endParaRPr lang="es-ES">
              <a:solidFill>
                <a:prstClr val="black"/>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12DE59-15AD-4F22-BB22-6D9489C61471}" type="datetimeFigureOut">
              <a:rPr lang="es-ES" smtClean="0">
                <a:solidFill>
                  <a:prstClr val="black"/>
                </a:solidFill>
              </a:rPr>
              <a:pPr/>
              <a:t>13/11/14</a:t>
            </a:fld>
            <a:endParaRPr lang="es-ES">
              <a:solidFill>
                <a:prstClr val="black"/>
              </a:solidFill>
            </a:endParaRPr>
          </a:p>
        </p:txBody>
      </p:sp>
      <p:sp>
        <p:nvSpPr>
          <p:cNvPr id="3" name="Footer Placeholder 2"/>
          <p:cNvSpPr>
            <a:spLocks noGrp="1"/>
          </p:cNvSpPr>
          <p:nvPr>
            <p:ph type="ftr" sz="quarter" idx="11"/>
          </p:nvPr>
        </p:nvSpPr>
        <p:spPr/>
        <p:txBody>
          <a:bodyPr/>
          <a:lstStyle/>
          <a:p>
            <a:endParaRPr lang="es-ES">
              <a:solidFill>
                <a:prstClr val="black"/>
              </a:solidFill>
            </a:endParaRPr>
          </a:p>
        </p:txBody>
      </p:sp>
      <p:sp>
        <p:nvSpPr>
          <p:cNvPr id="4" name="Slide Number Placeholder 3"/>
          <p:cNvSpPr>
            <a:spLocks noGrp="1"/>
          </p:cNvSpPr>
          <p:nvPr>
            <p:ph type="sldNum" sz="quarter" idx="12"/>
          </p:nvPr>
        </p:nvSpPr>
        <p:spPr/>
        <p:txBody>
          <a:bodyPr/>
          <a:lstStyle/>
          <a:p>
            <a:fld id="{7CFDF91A-5D54-4963-9DAC-4D239020647C}" type="slidenum">
              <a:rPr lang="es-ES" smtClean="0">
                <a:solidFill>
                  <a:prstClr val="black"/>
                </a:solidFill>
              </a:rPr>
              <a:pPr/>
              <a:t>‹Nr.›</a:t>
            </a:fld>
            <a:endParaRPr lang="es-ES">
              <a:solidFill>
                <a:prstClr val="black"/>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914400" y="1690048"/>
            <a:ext cx="3563938" cy="1162050"/>
          </a:xfrm>
        </p:spPr>
        <p:txBody>
          <a:bodyPr tIns="0" bIns="0" anchor="b"/>
          <a:lstStyle>
            <a:lvl1pPr algn="l">
              <a:lnSpc>
                <a:spcPts val="4600"/>
              </a:lnSpc>
              <a:defRPr sz="4200" b="1"/>
            </a:lvl1pPr>
          </a:lstStyle>
          <a:p>
            <a:r>
              <a:rPr lang="es-ES_tradnl" smtClean="0"/>
              <a:t>Clic para editar título</a:t>
            </a:r>
            <a:endParaRPr/>
          </a:p>
        </p:txBody>
      </p:sp>
      <p:sp>
        <p:nvSpPr>
          <p:cNvPr id="3" name="Content Placeholder 2"/>
          <p:cNvSpPr>
            <a:spLocks noGrp="1"/>
          </p:cNvSpPr>
          <p:nvPr>
            <p:ph idx="1"/>
          </p:nvPr>
        </p:nvSpPr>
        <p:spPr>
          <a:xfrm>
            <a:off x="4667250" y="368490"/>
            <a:ext cx="3566160" cy="5627498"/>
          </a:xfrm>
        </p:spPr>
        <p:txBody>
          <a:bodyPr/>
          <a:lstStyle>
            <a:lvl1pPr>
              <a:defRPr sz="2200"/>
            </a:lvl1pPr>
            <a:lvl2pPr>
              <a:defRPr sz="2000"/>
            </a:lvl2pPr>
            <a:lvl3pPr>
              <a:defRPr sz="1800"/>
            </a:lvl3pPr>
            <a:lvl4pPr>
              <a:defRPr sz="1800"/>
            </a:lvl4pPr>
            <a:lvl5pPr>
              <a:defRPr sz="1800"/>
            </a:lvl5pPr>
            <a:lvl6pPr>
              <a:defRPr sz="2000"/>
            </a:lvl6pPr>
            <a:lvl7pPr marL="2290763" indent="-344488">
              <a:defRPr sz="2000"/>
            </a:lvl7pPr>
            <a:lvl8pPr marL="2290763" indent="-344488">
              <a:defRPr sz="2000"/>
            </a:lvl8pPr>
            <a:lvl9pPr marL="2290763" indent="-344488">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dirty="0"/>
          </a:p>
        </p:txBody>
      </p:sp>
      <p:sp>
        <p:nvSpPr>
          <p:cNvPr id="4" name="Text Placeholder 3"/>
          <p:cNvSpPr>
            <a:spLocks noGrp="1"/>
          </p:cNvSpPr>
          <p:nvPr>
            <p:ph type="body" sz="half" idx="2"/>
          </p:nvPr>
        </p:nvSpPr>
        <p:spPr>
          <a:xfrm>
            <a:off x="914398" y="2866030"/>
            <a:ext cx="3563938"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Date Placeholder 4"/>
          <p:cNvSpPr>
            <a:spLocks noGrp="1"/>
          </p:cNvSpPr>
          <p:nvPr>
            <p:ph type="dt" sz="half" idx="10"/>
          </p:nvPr>
        </p:nvSpPr>
        <p:spPr/>
        <p:txBody>
          <a:bodyPr/>
          <a:lstStyle/>
          <a:p>
            <a:fld id="{5D12DE59-15AD-4F22-BB22-6D9489C61471}" type="datetimeFigureOut">
              <a:rPr lang="es-ES" smtClean="0">
                <a:solidFill>
                  <a:prstClr val="black"/>
                </a:solidFill>
              </a:rPr>
              <a:pPr/>
              <a:t>13/11/14</a:t>
            </a:fld>
            <a:endParaRPr lang="es-ES">
              <a:solidFill>
                <a:prstClr val="black"/>
              </a:solidFill>
            </a:endParaRPr>
          </a:p>
        </p:txBody>
      </p:sp>
      <p:sp>
        <p:nvSpPr>
          <p:cNvPr id="6" name="Footer Placeholder 5"/>
          <p:cNvSpPr>
            <a:spLocks noGrp="1"/>
          </p:cNvSpPr>
          <p:nvPr>
            <p:ph type="ftr" sz="quarter" idx="11"/>
          </p:nvPr>
        </p:nvSpPr>
        <p:spPr/>
        <p:txBody>
          <a:bodyPr/>
          <a:lstStyle/>
          <a:p>
            <a:endParaRPr lang="es-ES">
              <a:solidFill>
                <a:prstClr val="black"/>
              </a:solidFill>
            </a:endParaRPr>
          </a:p>
        </p:txBody>
      </p:sp>
      <p:sp>
        <p:nvSpPr>
          <p:cNvPr id="7" name="Slide Number Placeholder 6"/>
          <p:cNvSpPr>
            <a:spLocks noGrp="1"/>
          </p:cNvSpPr>
          <p:nvPr>
            <p:ph type="sldNum" sz="quarter" idx="12"/>
          </p:nvPr>
        </p:nvSpPr>
        <p:spPr/>
        <p:txBody>
          <a:bodyPr/>
          <a:lstStyle/>
          <a:p>
            <a:fld id="{7CFDF91A-5D54-4963-9DAC-4D239020647C}" type="slidenum">
              <a:rPr lang="es-ES" smtClean="0">
                <a:solidFill>
                  <a:prstClr val="black"/>
                </a:solidFill>
              </a:rPr>
              <a:pPr/>
              <a:t>‹Nr.›</a:t>
            </a:fld>
            <a:endParaRPr lang="es-ES">
              <a:solidFill>
                <a:prstClr val="black"/>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5017546" y="1524000"/>
            <a:ext cx="3566160" cy="1162050"/>
          </a:xfrm>
        </p:spPr>
        <p:txBody>
          <a:bodyPr tIns="0" bIns="0" anchor="b"/>
          <a:lstStyle>
            <a:lvl1pPr algn="l">
              <a:lnSpc>
                <a:spcPts val="4600"/>
              </a:lnSpc>
              <a:defRPr sz="4200" b="1"/>
            </a:lvl1pPr>
          </a:lstStyle>
          <a:p>
            <a:r>
              <a:rPr lang="es-ES_tradnl" smtClean="0"/>
              <a:t>Clic para editar título</a:t>
            </a:r>
            <a:endParaRPr/>
          </a:p>
        </p:txBody>
      </p:sp>
      <p:sp>
        <p:nvSpPr>
          <p:cNvPr id="4" name="Text Placeholder 3"/>
          <p:cNvSpPr>
            <a:spLocks noGrp="1"/>
          </p:cNvSpPr>
          <p:nvPr>
            <p:ph type="body" sz="half" idx="2"/>
          </p:nvPr>
        </p:nvSpPr>
        <p:spPr>
          <a:xfrm>
            <a:off x="5017544" y="2699982"/>
            <a:ext cx="3566160"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Date Placeholder 4"/>
          <p:cNvSpPr>
            <a:spLocks noGrp="1"/>
          </p:cNvSpPr>
          <p:nvPr>
            <p:ph type="dt" sz="half" idx="10"/>
          </p:nvPr>
        </p:nvSpPr>
        <p:spPr/>
        <p:txBody>
          <a:bodyPr/>
          <a:lstStyle/>
          <a:p>
            <a:fld id="{5D12DE59-15AD-4F22-BB22-6D9489C61471}" type="datetimeFigureOut">
              <a:rPr lang="es-ES" smtClean="0">
                <a:solidFill>
                  <a:prstClr val="black"/>
                </a:solidFill>
              </a:rPr>
              <a:pPr/>
              <a:t>13/11/14</a:t>
            </a:fld>
            <a:endParaRPr lang="es-ES">
              <a:solidFill>
                <a:prstClr val="black"/>
              </a:solidFill>
            </a:endParaRPr>
          </a:p>
        </p:txBody>
      </p:sp>
      <p:sp>
        <p:nvSpPr>
          <p:cNvPr id="6" name="Footer Placeholder 5"/>
          <p:cNvSpPr>
            <a:spLocks noGrp="1"/>
          </p:cNvSpPr>
          <p:nvPr>
            <p:ph type="ftr" sz="quarter" idx="11"/>
          </p:nvPr>
        </p:nvSpPr>
        <p:spPr/>
        <p:txBody>
          <a:bodyPr/>
          <a:lstStyle/>
          <a:p>
            <a:endParaRPr lang="es-ES">
              <a:solidFill>
                <a:prstClr val="black"/>
              </a:solidFill>
            </a:endParaRPr>
          </a:p>
        </p:txBody>
      </p:sp>
      <p:sp>
        <p:nvSpPr>
          <p:cNvPr id="7" name="Slide Number Placeholder 6"/>
          <p:cNvSpPr>
            <a:spLocks noGrp="1"/>
          </p:cNvSpPr>
          <p:nvPr>
            <p:ph type="sldNum" sz="quarter" idx="12"/>
          </p:nvPr>
        </p:nvSpPr>
        <p:spPr/>
        <p:txBody>
          <a:bodyPr/>
          <a:lstStyle/>
          <a:p>
            <a:fld id="{7CFDF91A-5D54-4963-9DAC-4D239020647C}" type="slidenum">
              <a:rPr lang="es-ES" smtClean="0">
                <a:solidFill>
                  <a:prstClr val="black"/>
                </a:solidFill>
              </a:rPr>
              <a:pPr/>
              <a:t>‹Nr.›</a:t>
            </a:fld>
            <a:endParaRPr lang="es-ES">
              <a:solidFill>
                <a:prstClr val="black"/>
              </a:solidFill>
            </a:endParaRPr>
          </a:p>
        </p:txBody>
      </p:sp>
      <p:grpSp>
        <p:nvGrpSpPr>
          <p:cNvPr id="3" name="Group 7"/>
          <p:cNvGrpSpPr/>
          <p:nvPr/>
        </p:nvGrpSpPr>
        <p:grpSpPr>
          <a:xfrm rot="21421631">
            <a:off x="629028" y="505650"/>
            <a:ext cx="3850925" cy="5516274"/>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2" name="Picture Placeholder 9"/>
          <p:cNvSpPr>
            <a:spLocks noGrp="1"/>
          </p:cNvSpPr>
          <p:nvPr>
            <p:ph type="pic" sz="quarter" idx="14"/>
          </p:nvPr>
        </p:nvSpPr>
        <p:spPr>
          <a:xfrm rot="21421631">
            <a:off x="808793" y="667560"/>
            <a:ext cx="3468664" cy="5124723"/>
          </a:xfrm>
          <a:solidFill>
            <a:schemeClr val="bg1">
              <a:lumMod val="85000"/>
            </a:schemeClr>
          </a:solidFill>
        </p:spPr>
        <p:txBody>
          <a:bodyPr/>
          <a:lstStyle>
            <a:lvl1pPr>
              <a:buNone/>
              <a:defRPr/>
            </a:lvl1pPr>
          </a:lstStyle>
          <a:p>
            <a:r>
              <a:rPr lang="es-ES_tradnl" smtClean="0"/>
              <a:t>Arrastre la imagen al marcador de posición o haga clic en el icono para agregar</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 imágenes con título">
    <p:spTree>
      <p:nvGrpSpPr>
        <p:cNvPr id="1" name=""/>
        <p:cNvGrpSpPr/>
        <p:nvPr/>
      </p:nvGrpSpPr>
      <p:grpSpPr>
        <a:xfrm>
          <a:off x="0" y="0"/>
          <a:ext cx="0" cy="0"/>
          <a:chOff x="0" y="0"/>
          <a:chExt cx="0" cy="0"/>
        </a:xfrm>
      </p:grpSpPr>
      <p:grpSp>
        <p:nvGrpSpPr>
          <p:cNvPr id="3" name="Group 13"/>
          <p:cNvGrpSpPr/>
          <p:nvPr/>
        </p:nvGrpSpPr>
        <p:grpSpPr>
          <a:xfrm rot="21214351">
            <a:off x="313409" y="3520798"/>
            <a:ext cx="4088024" cy="3026020"/>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7" name="Picture Placeholder 9"/>
          <p:cNvSpPr>
            <a:spLocks noGrp="1"/>
          </p:cNvSpPr>
          <p:nvPr>
            <p:ph type="pic" sz="quarter" idx="16"/>
          </p:nvPr>
        </p:nvSpPr>
        <p:spPr>
          <a:xfrm rot="21214351">
            <a:off x="491057" y="3682579"/>
            <a:ext cx="3704109" cy="2697083"/>
          </a:xfrm>
          <a:solidFill>
            <a:schemeClr val="bg1">
              <a:lumMod val="85000"/>
            </a:schemeClr>
          </a:solidFill>
        </p:spPr>
        <p:txBody>
          <a:bodyPr/>
          <a:lstStyle>
            <a:lvl1pPr>
              <a:buNone/>
              <a:defRPr/>
            </a:lvl1pPr>
          </a:lstStyle>
          <a:p>
            <a:r>
              <a:rPr lang="es-ES_tradnl" smtClean="0"/>
              <a:t>Arrastre la imagen al marcador de posición o haga clic en el icono para agregar</a:t>
            </a:r>
            <a:endParaRPr/>
          </a:p>
        </p:txBody>
      </p:sp>
      <p:grpSp>
        <p:nvGrpSpPr>
          <p:cNvPr id="8" name="Group 9"/>
          <p:cNvGrpSpPr/>
          <p:nvPr/>
        </p:nvGrpSpPr>
        <p:grpSpPr>
          <a:xfrm rot="232774">
            <a:off x="169481" y="241256"/>
            <a:ext cx="4088024" cy="3026020"/>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3" name="Picture Placeholder 9"/>
          <p:cNvSpPr>
            <a:spLocks noGrp="1"/>
          </p:cNvSpPr>
          <p:nvPr>
            <p:ph type="pic" sz="quarter" idx="15"/>
          </p:nvPr>
        </p:nvSpPr>
        <p:spPr>
          <a:xfrm rot="232774">
            <a:off x="347129" y="403037"/>
            <a:ext cx="3704109" cy="2697083"/>
          </a:xfrm>
          <a:solidFill>
            <a:schemeClr val="bg1">
              <a:lumMod val="85000"/>
            </a:schemeClr>
          </a:solidFill>
        </p:spPr>
        <p:txBody>
          <a:bodyPr/>
          <a:lstStyle>
            <a:lvl1pPr>
              <a:buNone/>
              <a:defRPr/>
            </a:lvl1pPr>
          </a:lstStyle>
          <a:p>
            <a:r>
              <a:rPr lang="es-ES_tradnl" smtClean="0"/>
              <a:t>Arrastre la imagen al marcador de posición o haga clic en el icono para agregar</a:t>
            </a:r>
            <a:endParaRPr/>
          </a:p>
        </p:txBody>
      </p:sp>
      <p:sp>
        <p:nvSpPr>
          <p:cNvPr id="2" name="Title 1"/>
          <p:cNvSpPr>
            <a:spLocks noGrp="1"/>
          </p:cNvSpPr>
          <p:nvPr>
            <p:ph type="title"/>
          </p:nvPr>
        </p:nvSpPr>
        <p:spPr>
          <a:xfrm>
            <a:off x="5013434" y="1524000"/>
            <a:ext cx="3566160" cy="1162050"/>
          </a:xfrm>
        </p:spPr>
        <p:txBody>
          <a:bodyPr tIns="0" bIns="0" anchor="b"/>
          <a:lstStyle>
            <a:lvl1pPr algn="l">
              <a:lnSpc>
                <a:spcPts val="4600"/>
              </a:lnSpc>
              <a:defRPr sz="4200" b="1"/>
            </a:lvl1pPr>
          </a:lstStyle>
          <a:p>
            <a:r>
              <a:rPr lang="es-ES_tradnl" smtClean="0"/>
              <a:t>Clic para editar título</a:t>
            </a:r>
            <a:endParaRPr/>
          </a:p>
        </p:txBody>
      </p:sp>
      <p:sp>
        <p:nvSpPr>
          <p:cNvPr id="4" name="Text Placeholder 3"/>
          <p:cNvSpPr>
            <a:spLocks noGrp="1"/>
          </p:cNvSpPr>
          <p:nvPr>
            <p:ph type="body" sz="half" idx="2"/>
          </p:nvPr>
        </p:nvSpPr>
        <p:spPr>
          <a:xfrm>
            <a:off x="5013432" y="2699982"/>
            <a:ext cx="3566160"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Date Placeholder 4"/>
          <p:cNvSpPr>
            <a:spLocks noGrp="1"/>
          </p:cNvSpPr>
          <p:nvPr>
            <p:ph type="dt" sz="half" idx="10"/>
          </p:nvPr>
        </p:nvSpPr>
        <p:spPr/>
        <p:txBody>
          <a:bodyPr/>
          <a:lstStyle/>
          <a:p>
            <a:fld id="{5D12DE59-15AD-4F22-BB22-6D9489C61471}" type="datetimeFigureOut">
              <a:rPr lang="es-ES" smtClean="0"/>
              <a:pPr/>
              <a:t>13/11/14</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7CFDF91A-5D54-4963-9DAC-4D239020647C}" type="slidenum">
              <a:rPr lang="es-ES" smtClean="0"/>
              <a:pPr/>
              <a:t>‹Nr.›</a:t>
            </a:fld>
            <a:endParaRPr lang="es-E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Imagen encima del título">
    <p:spTree>
      <p:nvGrpSpPr>
        <p:cNvPr id="1" name=""/>
        <p:cNvGrpSpPr/>
        <p:nvPr/>
      </p:nvGrpSpPr>
      <p:grpSpPr>
        <a:xfrm>
          <a:off x="0" y="0"/>
          <a:ext cx="0" cy="0"/>
          <a:chOff x="0" y="0"/>
          <a:chExt cx="0" cy="0"/>
        </a:xfrm>
      </p:grpSpPr>
      <p:sp>
        <p:nvSpPr>
          <p:cNvPr id="2" name="Title 1"/>
          <p:cNvSpPr>
            <a:spLocks noGrp="1"/>
          </p:cNvSpPr>
          <p:nvPr>
            <p:ph type="title"/>
          </p:nvPr>
        </p:nvSpPr>
        <p:spPr>
          <a:xfrm>
            <a:off x="914400" y="3762374"/>
            <a:ext cx="7315200" cy="1162050"/>
          </a:xfrm>
        </p:spPr>
        <p:txBody>
          <a:bodyPr tIns="0" bIns="0" anchor="b"/>
          <a:lstStyle>
            <a:lvl1pPr algn="l">
              <a:lnSpc>
                <a:spcPts val="4600"/>
              </a:lnSpc>
              <a:defRPr sz="3600" b="1"/>
            </a:lvl1pPr>
          </a:lstStyle>
          <a:p>
            <a:r>
              <a:rPr lang="es-ES_tradnl" smtClean="0"/>
              <a:t>Clic para editar título</a:t>
            </a:r>
            <a:endParaRPr/>
          </a:p>
        </p:txBody>
      </p:sp>
      <p:grpSp>
        <p:nvGrpSpPr>
          <p:cNvPr id="3" name="Group 8"/>
          <p:cNvGrpSpPr/>
          <p:nvPr/>
        </p:nvGrpSpPr>
        <p:grpSpPr>
          <a:xfrm rot="232774">
            <a:off x="2059282" y="379100"/>
            <a:ext cx="5031327" cy="3443312"/>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4" name="Text Placeholder 3"/>
          <p:cNvSpPr>
            <a:spLocks noGrp="1"/>
          </p:cNvSpPr>
          <p:nvPr>
            <p:ph type="body" sz="half" idx="2"/>
          </p:nvPr>
        </p:nvSpPr>
        <p:spPr>
          <a:xfrm>
            <a:off x="914400" y="4928736"/>
            <a:ext cx="7315200" cy="987970"/>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Date Placeholder 4"/>
          <p:cNvSpPr>
            <a:spLocks noGrp="1"/>
          </p:cNvSpPr>
          <p:nvPr>
            <p:ph type="dt" sz="half" idx="10"/>
          </p:nvPr>
        </p:nvSpPr>
        <p:spPr/>
        <p:txBody>
          <a:bodyPr/>
          <a:lstStyle/>
          <a:p>
            <a:fld id="{5D12DE59-15AD-4F22-BB22-6D9489C61471}" type="datetimeFigureOut">
              <a:rPr lang="es-ES" smtClean="0"/>
              <a:pPr/>
              <a:t>13/11/14</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7CFDF91A-5D54-4963-9DAC-4D239020647C}" type="slidenum">
              <a:rPr lang="es-ES" smtClean="0"/>
              <a:pPr/>
              <a:t>‹Nr.›</a:t>
            </a:fld>
            <a:endParaRPr lang="es-ES"/>
          </a:p>
        </p:txBody>
      </p:sp>
      <p:sp>
        <p:nvSpPr>
          <p:cNvPr id="12" name="Picture Placeholder 9"/>
          <p:cNvSpPr>
            <a:spLocks noGrp="1"/>
          </p:cNvSpPr>
          <p:nvPr>
            <p:ph type="pic" sz="quarter" idx="15"/>
          </p:nvPr>
        </p:nvSpPr>
        <p:spPr>
          <a:xfrm rot="232774">
            <a:off x="2248157" y="564564"/>
            <a:ext cx="4653577" cy="3072384"/>
          </a:xfrm>
          <a:solidFill>
            <a:schemeClr val="bg1">
              <a:lumMod val="85000"/>
            </a:schemeClr>
          </a:solidFill>
        </p:spPr>
        <p:txBody>
          <a:bodyPr/>
          <a:lstStyle>
            <a:lvl1pPr>
              <a:buNone/>
              <a:defRPr/>
            </a:lvl1pPr>
          </a:lstStyle>
          <a:p>
            <a:r>
              <a:rPr lang="es-ES_tradnl" smtClean="0"/>
              <a:t>Arrastre la imagen al marcador de posición o haga clic en el icono para agregar</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2 imágenes encima del título">
    <p:spTree>
      <p:nvGrpSpPr>
        <p:cNvPr id="1" name=""/>
        <p:cNvGrpSpPr/>
        <p:nvPr/>
      </p:nvGrpSpPr>
      <p:grpSpPr>
        <a:xfrm>
          <a:off x="0" y="0"/>
          <a:ext cx="0" cy="0"/>
          <a:chOff x="0" y="0"/>
          <a:chExt cx="0" cy="0"/>
        </a:xfrm>
      </p:grpSpPr>
      <p:sp>
        <p:nvSpPr>
          <p:cNvPr id="2" name="Title 1"/>
          <p:cNvSpPr>
            <a:spLocks noGrp="1"/>
          </p:cNvSpPr>
          <p:nvPr>
            <p:ph type="title"/>
          </p:nvPr>
        </p:nvSpPr>
        <p:spPr>
          <a:xfrm>
            <a:off x="914400" y="3762374"/>
            <a:ext cx="7315200" cy="1162050"/>
          </a:xfrm>
        </p:spPr>
        <p:txBody>
          <a:bodyPr tIns="0" bIns="0" anchor="b"/>
          <a:lstStyle>
            <a:lvl1pPr algn="l">
              <a:lnSpc>
                <a:spcPts val="4600"/>
              </a:lnSpc>
              <a:defRPr sz="3600" b="1"/>
            </a:lvl1pPr>
          </a:lstStyle>
          <a:p>
            <a:r>
              <a:rPr lang="es-ES_tradnl" smtClean="0"/>
              <a:t>Clic para editar título</a:t>
            </a:r>
            <a:endParaRPr/>
          </a:p>
        </p:txBody>
      </p:sp>
      <p:grpSp>
        <p:nvGrpSpPr>
          <p:cNvPr id="3" name="Group 13"/>
          <p:cNvGrpSpPr/>
          <p:nvPr/>
        </p:nvGrpSpPr>
        <p:grpSpPr>
          <a:xfrm rot="21420000">
            <a:off x="113687" y="116368"/>
            <a:ext cx="3969060" cy="3705360"/>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7" name="Picture Placeholder 9"/>
          <p:cNvSpPr>
            <a:spLocks noGrp="1"/>
          </p:cNvSpPr>
          <p:nvPr>
            <p:ph type="pic" sz="quarter" idx="17"/>
          </p:nvPr>
        </p:nvSpPr>
        <p:spPr>
          <a:xfrm rot="21420000">
            <a:off x="299151" y="304998"/>
            <a:ext cx="3598455" cy="3334235"/>
          </a:xfrm>
          <a:solidFill>
            <a:schemeClr val="bg1">
              <a:lumMod val="85000"/>
            </a:schemeClr>
          </a:solidFill>
        </p:spPr>
        <p:txBody>
          <a:bodyPr/>
          <a:lstStyle>
            <a:lvl1pPr>
              <a:buNone/>
              <a:defRPr/>
            </a:lvl1pPr>
          </a:lstStyle>
          <a:p>
            <a:r>
              <a:rPr lang="es-ES_tradnl" smtClean="0"/>
              <a:t>Arrastre la imagen al marcador de posición o haga clic en el icono para agregar</a:t>
            </a:r>
            <a:endParaRPr/>
          </a:p>
        </p:txBody>
      </p:sp>
      <p:grpSp>
        <p:nvGrpSpPr>
          <p:cNvPr id="8" name="Group 9"/>
          <p:cNvGrpSpPr/>
          <p:nvPr/>
        </p:nvGrpSpPr>
        <p:grpSpPr>
          <a:xfrm rot="360000">
            <a:off x="4165479" y="323141"/>
            <a:ext cx="4792693" cy="3443312"/>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3" name="Picture Placeholder 9"/>
          <p:cNvSpPr>
            <a:spLocks noGrp="1"/>
          </p:cNvSpPr>
          <p:nvPr>
            <p:ph type="pic" sz="quarter" idx="16"/>
          </p:nvPr>
        </p:nvSpPr>
        <p:spPr>
          <a:xfrm rot="360000">
            <a:off x="4336486" y="507668"/>
            <a:ext cx="4432860" cy="3072384"/>
          </a:xfrm>
          <a:solidFill>
            <a:schemeClr val="bg1">
              <a:lumMod val="85000"/>
            </a:schemeClr>
          </a:solidFill>
        </p:spPr>
        <p:txBody>
          <a:bodyPr/>
          <a:lstStyle>
            <a:lvl1pPr>
              <a:buNone/>
              <a:defRPr/>
            </a:lvl1pPr>
          </a:lstStyle>
          <a:p>
            <a:r>
              <a:rPr lang="es-ES_tradnl" smtClean="0"/>
              <a:t>Arrastre la imagen al marcador de posición o haga clic en el icono para agregar</a:t>
            </a:r>
            <a:endParaRPr/>
          </a:p>
        </p:txBody>
      </p:sp>
      <p:sp>
        <p:nvSpPr>
          <p:cNvPr id="4" name="Text Placeholder 3"/>
          <p:cNvSpPr>
            <a:spLocks noGrp="1"/>
          </p:cNvSpPr>
          <p:nvPr>
            <p:ph type="body" sz="half" idx="2"/>
          </p:nvPr>
        </p:nvSpPr>
        <p:spPr>
          <a:xfrm>
            <a:off x="914400" y="4926106"/>
            <a:ext cx="7315200" cy="990600"/>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Date Placeholder 4"/>
          <p:cNvSpPr>
            <a:spLocks noGrp="1"/>
          </p:cNvSpPr>
          <p:nvPr>
            <p:ph type="dt" sz="half" idx="10"/>
          </p:nvPr>
        </p:nvSpPr>
        <p:spPr/>
        <p:txBody>
          <a:bodyPr/>
          <a:lstStyle/>
          <a:p>
            <a:fld id="{5D12DE59-15AD-4F22-BB22-6D9489C61471}" type="datetimeFigureOut">
              <a:rPr lang="es-ES" smtClean="0"/>
              <a:pPr/>
              <a:t>13/11/14</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7CFDF91A-5D54-4963-9DAC-4D239020647C}" type="slidenum">
              <a:rPr lang="es-ES" smtClean="0"/>
              <a:pPr/>
              <a:t>‹Nr.›</a:t>
            </a:fld>
            <a:endParaRPr lang="es-E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ítulo y texto vertic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 para editar título</a:t>
            </a:r>
            <a:endParaRPr/>
          </a:p>
        </p:txBody>
      </p:sp>
      <p:sp>
        <p:nvSpPr>
          <p:cNvPr id="3" name="Vertical Text Placeholder 2"/>
          <p:cNvSpPr>
            <a:spLocks noGrp="1"/>
          </p:cNvSpPr>
          <p:nvPr>
            <p:ph type="body" orient="vert" idx="1"/>
          </p:nvPr>
        </p:nvSpPr>
        <p:spPr/>
        <p:txBody>
          <a:bodyPr vert="eaVert"/>
          <a:lstStyle>
            <a:lvl5pPr>
              <a:defRPr/>
            </a:lvl5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dirty="0"/>
          </a:p>
        </p:txBody>
      </p:sp>
      <p:sp>
        <p:nvSpPr>
          <p:cNvPr id="4" name="Date Placeholder 3"/>
          <p:cNvSpPr>
            <a:spLocks noGrp="1"/>
          </p:cNvSpPr>
          <p:nvPr>
            <p:ph type="dt" sz="half" idx="10"/>
          </p:nvPr>
        </p:nvSpPr>
        <p:spPr/>
        <p:txBody>
          <a:bodyPr/>
          <a:lstStyle/>
          <a:p>
            <a:fld id="{5D12DE59-15AD-4F22-BB22-6D9489C61471}" type="datetimeFigureOut">
              <a:rPr lang="es-ES" smtClean="0">
                <a:solidFill>
                  <a:prstClr val="black"/>
                </a:solidFill>
              </a:rPr>
              <a:pPr/>
              <a:t>13/11/14</a:t>
            </a:fld>
            <a:endParaRPr lang="es-ES">
              <a:solidFill>
                <a:prstClr val="black"/>
              </a:solidFill>
            </a:endParaRPr>
          </a:p>
        </p:txBody>
      </p:sp>
      <p:sp>
        <p:nvSpPr>
          <p:cNvPr id="5" name="Footer Placeholder 4"/>
          <p:cNvSpPr>
            <a:spLocks noGrp="1"/>
          </p:cNvSpPr>
          <p:nvPr>
            <p:ph type="ftr" sz="quarter" idx="11"/>
          </p:nvPr>
        </p:nvSpPr>
        <p:spPr/>
        <p:txBody>
          <a:bodyPr/>
          <a:lstStyle/>
          <a:p>
            <a:endParaRPr lang="es-ES">
              <a:solidFill>
                <a:prstClr val="black"/>
              </a:solidFill>
            </a:endParaRPr>
          </a:p>
        </p:txBody>
      </p:sp>
      <p:sp>
        <p:nvSpPr>
          <p:cNvPr id="6" name="Slide Number Placeholder 5"/>
          <p:cNvSpPr>
            <a:spLocks noGrp="1"/>
          </p:cNvSpPr>
          <p:nvPr>
            <p:ph type="sldNum" sz="quarter" idx="12"/>
          </p:nvPr>
        </p:nvSpPr>
        <p:spPr/>
        <p:txBody>
          <a:bodyPr/>
          <a:lstStyle/>
          <a:p>
            <a:fld id="{7CFDF91A-5D54-4963-9DAC-4D239020647C}" type="slidenum">
              <a:rPr lang="es-ES" smtClean="0">
                <a:solidFill>
                  <a:prstClr val="black"/>
                </a:solidFill>
              </a:rPr>
              <a:pPr/>
              <a:t>‹Nr.›</a:t>
            </a:fld>
            <a:endParaRPr lang="es-ES">
              <a:solidFill>
                <a:prstClr val="black"/>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 para editar título</a:t>
            </a:r>
            <a:endParaRPr/>
          </a:p>
        </p:txBody>
      </p:sp>
      <p:sp>
        <p:nvSpPr>
          <p:cNvPr id="3" name="Content Placeholder 2"/>
          <p:cNvSpPr>
            <a:spLocks noGrp="1"/>
          </p:cNvSpPr>
          <p:nvPr>
            <p:ph idx="1"/>
          </p:nvPr>
        </p:nvSpPr>
        <p:spPr/>
        <p:txBody>
          <a:bodyPr/>
          <a:lstStyle>
            <a:lvl5pPr>
              <a:defRPr/>
            </a:lvl5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dirty="0"/>
          </a:p>
        </p:txBody>
      </p:sp>
      <p:sp>
        <p:nvSpPr>
          <p:cNvPr id="4" name="Date Placeholder 3"/>
          <p:cNvSpPr>
            <a:spLocks noGrp="1"/>
          </p:cNvSpPr>
          <p:nvPr>
            <p:ph type="dt" sz="half" idx="10"/>
          </p:nvPr>
        </p:nvSpPr>
        <p:spPr/>
        <p:txBody>
          <a:bodyPr/>
          <a:lstStyle/>
          <a:p>
            <a:fld id="{5D12DE59-15AD-4F22-BB22-6D9489C61471}" type="datetimeFigureOut">
              <a:rPr lang="es-ES" smtClean="0">
                <a:solidFill>
                  <a:prstClr val="black"/>
                </a:solidFill>
              </a:rPr>
              <a:pPr/>
              <a:t>13/11/14</a:t>
            </a:fld>
            <a:endParaRPr lang="es-ES">
              <a:solidFill>
                <a:prstClr val="black"/>
              </a:solidFill>
            </a:endParaRPr>
          </a:p>
        </p:txBody>
      </p:sp>
      <p:sp>
        <p:nvSpPr>
          <p:cNvPr id="5" name="Footer Placeholder 4"/>
          <p:cNvSpPr>
            <a:spLocks noGrp="1"/>
          </p:cNvSpPr>
          <p:nvPr>
            <p:ph type="ftr" sz="quarter" idx="11"/>
          </p:nvPr>
        </p:nvSpPr>
        <p:spPr/>
        <p:txBody>
          <a:bodyPr/>
          <a:lstStyle/>
          <a:p>
            <a:endParaRPr lang="es-ES">
              <a:solidFill>
                <a:prstClr val="black"/>
              </a:solidFill>
            </a:endParaRPr>
          </a:p>
        </p:txBody>
      </p:sp>
      <p:sp>
        <p:nvSpPr>
          <p:cNvPr id="6" name="Slide Number Placeholder 5"/>
          <p:cNvSpPr>
            <a:spLocks noGrp="1"/>
          </p:cNvSpPr>
          <p:nvPr>
            <p:ph type="sldNum" sz="quarter" idx="12"/>
          </p:nvPr>
        </p:nvSpPr>
        <p:spPr/>
        <p:txBody>
          <a:bodyPr/>
          <a:lstStyle/>
          <a:p>
            <a:fld id="{7CFDF91A-5D54-4963-9DAC-4D239020647C}" type="slidenum">
              <a:rPr lang="es-ES" smtClean="0">
                <a:solidFill>
                  <a:prstClr val="black"/>
                </a:solidFill>
              </a:rPr>
              <a:pPr/>
              <a:t>‹Nr.›</a:t>
            </a:fld>
            <a:endParaRPr lang="es-ES">
              <a:solidFill>
                <a:prstClr val="black"/>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51682" y="450851"/>
            <a:ext cx="846083" cy="5357812"/>
          </a:xfrm>
        </p:spPr>
        <p:txBody>
          <a:bodyPr vert="eaVert" anchor="t" anchorCtr="0"/>
          <a:lstStyle/>
          <a:p>
            <a:r>
              <a:rPr lang="es-ES_tradnl" smtClean="0"/>
              <a:t>Clic para editar título</a:t>
            </a:r>
            <a:endParaRPr/>
          </a:p>
        </p:txBody>
      </p:sp>
      <p:sp>
        <p:nvSpPr>
          <p:cNvPr id="3" name="Vertical Text Placeholder 2"/>
          <p:cNvSpPr>
            <a:spLocks noGrp="1"/>
          </p:cNvSpPr>
          <p:nvPr>
            <p:ph type="body" orient="vert" idx="1"/>
          </p:nvPr>
        </p:nvSpPr>
        <p:spPr>
          <a:xfrm>
            <a:off x="914400" y="450851"/>
            <a:ext cx="5943600" cy="5357812"/>
          </a:xfrm>
        </p:spPr>
        <p:txBody>
          <a:bodyPr vert="eaVert"/>
          <a:lstStyle>
            <a:lvl5pPr>
              <a:defRPr/>
            </a:lvl5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dirty="0"/>
          </a:p>
        </p:txBody>
      </p:sp>
      <p:sp>
        <p:nvSpPr>
          <p:cNvPr id="4" name="Date Placeholder 3"/>
          <p:cNvSpPr>
            <a:spLocks noGrp="1"/>
          </p:cNvSpPr>
          <p:nvPr>
            <p:ph type="dt" sz="half" idx="10"/>
          </p:nvPr>
        </p:nvSpPr>
        <p:spPr/>
        <p:txBody>
          <a:bodyPr/>
          <a:lstStyle/>
          <a:p>
            <a:fld id="{5D12DE59-15AD-4F22-BB22-6D9489C61471}" type="datetimeFigureOut">
              <a:rPr lang="es-ES" smtClean="0">
                <a:solidFill>
                  <a:prstClr val="black"/>
                </a:solidFill>
              </a:rPr>
              <a:pPr/>
              <a:t>13/11/14</a:t>
            </a:fld>
            <a:endParaRPr lang="es-ES">
              <a:solidFill>
                <a:prstClr val="black"/>
              </a:solidFill>
            </a:endParaRPr>
          </a:p>
        </p:txBody>
      </p:sp>
      <p:sp>
        <p:nvSpPr>
          <p:cNvPr id="5" name="Footer Placeholder 4"/>
          <p:cNvSpPr>
            <a:spLocks noGrp="1"/>
          </p:cNvSpPr>
          <p:nvPr>
            <p:ph type="ftr" sz="quarter" idx="11"/>
          </p:nvPr>
        </p:nvSpPr>
        <p:spPr/>
        <p:txBody>
          <a:bodyPr/>
          <a:lstStyle/>
          <a:p>
            <a:endParaRPr lang="es-ES">
              <a:solidFill>
                <a:prstClr val="black"/>
              </a:solidFill>
            </a:endParaRPr>
          </a:p>
        </p:txBody>
      </p:sp>
      <p:sp>
        <p:nvSpPr>
          <p:cNvPr id="6" name="Slide Number Placeholder 5"/>
          <p:cNvSpPr>
            <a:spLocks noGrp="1"/>
          </p:cNvSpPr>
          <p:nvPr>
            <p:ph type="sldNum" sz="quarter" idx="12"/>
          </p:nvPr>
        </p:nvSpPr>
        <p:spPr/>
        <p:txBody>
          <a:bodyPr/>
          <a:lstStyle/>
          <a:p>
            <a:fld id="{7CFDF91A-5D54-4963-9DAC-4D239020647C}" type="slidenum">
              <a:rPr lang="es-ES" smtClean="0">
                <a:solidFill>
                  <a:prstClr val="black"/>
                </a:solidFill>
              </a:rPr>
              <a:pPr/>
              <a:t>‹Nr.›</a:t>
            </a:fld>
            <a:endParaRPr lang="es-ES">
              <a:solidFill>
                <a:prstClr val="black"/>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Diapositiva de título con marca de agua">
    <p:bg>
      <p:bgRef idx="1003">
        <a:schemeClr val="bg2"/>
      </p:bgRef>
    </p:bg>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1122215" y="3200400"/>
            <a:ext cx="8021782" cy="2209800"/>
          </a:xfrm>
        </p:spPr>
        <p:txBody>
          <a:bodyPr wrap="none" lIns="0" tIns="0" rIns="0" bIns="0" anchor="ctr" anchorCtr="0">
            <a:noAutofit/>
          </a:bodyPr>
          <a:lstStyle>
            <a:lvl1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es-ES_tradnl" smtClean="0"/>
              <a:t>Haga clic para modificar el estilo de texto del patrón</a:t>
            </a:r>
          </a:p>
        </p:txBody>
      </p:sp>
      <p:sp>
        <p:nvSpPr>
          <p:cNvPr id="2" name="Title 1"/>
          <p:cNvSpPr>
            <a:spLocks noGrp="1"/>
          </p:cNvSpPr>
          <p:nvPr>
            <p:ph type="ctrTitle"/>
          </p:nvPr>
        </p:nvSpPr>
        <p:spPr>
          <a:xfrm>
            <a:off x="3960813" y="3833095"/>
            <a:ext cx="4724400" cy="1209964"/>
          </a:xfrm>
        </p:spPr>
        <p:txBody>
          <a:bodyPr lIns="45720" tIns="0" rIns="45720" bIns="0" anchor="b" anchorCtr="0">
            <a:noAutofit/>
          </a:bodyPr>
          <a:lstStyle>
            <a:lvl1pPr algn="l">
              <a:lnSpc>
                <a:spcPts val="5000"/>
              </a:lnSpc>
              <a:defRPr sz="4600"/>
            </a:lvl1pPr>
          </a:lstStyle>
          <a:p>
            <a:r>
              <a:rPr lang="es-ES_tradnl" smtClean="0"/>
              <a:t>Clic para editar título</a:t>
            </a:r>
            <a:endParaRPr dirty="0"/>
          </a:p>
        </p:txBody>
      </p:sp>
      <p:sp>
        <p:nvSpPr>
          <p:cNvPr id="3" name="Subtitle 2"/>
          <p:cNvSpPr>
            <a:spLocks noGrp="1"/>
          </p:cNvSpPr>
          <p:nvPr>
            <p:ph type="subTitle" idx="1"/>
          </p:nvPr>
        </p:nvSpPr>
        <p:spPr>
          <a:xfrm>
            <a:off x="3960813" y="5056909"/>
            <a:ext cx="4724400" cy="1156586"/>
          </a:xfrm>
        </p:spPr>
        <p:txBody>
          <a:bodyPr lIns="91440" tIns="0" rIns="45720" bIns="0">
            <a:normAutofit/>
          </a:bodyPr>
          <a:lstStyle>
            <a:lvl1pPr marL="0" indent="0" algn="l">
              <a:lnSpc>
                <a:spcPts val="2600"/>
              </a:lnSpc>
              <a:spcBef>
                <a:spcPct val="0"/>
              </a:spcBef>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dirty="0"/>
          </a:p>
        </p:txBody>
      </p:sp>
      <p:sp>
        <p:nvSpPr>
          <p:cNvPr id="4" name="Date Placeholder 3"/>
          <p:cNvSpPr>
            <a:spLocks noGrp="1"/>
          </p:cNvSpPr>
          <p:nvPr>
            <p:ph type="dt" sz="half" idx="10"/>
          </p:nvPr>
        </p:nvSpPr>
        <p:spPr>
          <a:xfrm>
            <a:off x="457200" y="6298744"/>
            <a:ext cx="1981200" cy="273050"/>
          </a:xfrm>
        </p:spPr>
        <p:txBody>
          <a:bodyPr/>
          <a:lstStyle>
            <a:lvl1pPr algn="l">
              <a:defRPr sz="1100">
                <a:latin typeface="Rockwell" pitchFamily="18" charset="0"/>
              </a:defRPr>
            </a:lvl1pPr>
          </a:lstStyle>
          <a:p>
            <a:fld id="{5D12DE59-15AD-4F22-BB22-6D9489C61471}" type="datetimeFigureOut">
              <a:rPr lang="es-ES" smtClean="0"/>
              <a:pPr/>
              <a:t>13/11/14</a:t>
            </a:fld>
            <a:endParaRPr lang="es-ES"/>
          </a:p>
        </p:txBody>
      </p:sp>
      <p:sp>
        <p:nvSpPr>
          <p:cNvPr id="5" name="Footer Placeholder 4"/>
          <p:cNvSpPr>
            <a:spLocks noGrp="1"/>
          </p:cNvSpPr>
          <p:nvPr>
            <p:ph type="ftr" sz="quarter" idx="11"/>
          </p:nvPr>
        </p:nvSpPr>
        <p:spPr>
          <a:xfrm>
            <a:off x="3962400" y="6298744"/>
            <a:ext cx="3810000" cy="273050"/>
          </a:xfrm>
        </p:spPr>
        <p:txBody>
          <a:bodyPr/>
          <a:lstStyle>
            <a:lvl1pPr algn="l">
              <a:defRPr/>
            </a:lvl1pPr>
          </a:lstStyle>
          <a:p>
            <a:endParaRPr lang="es-ES"/>
          </a:p>
        </p:txBody>
      </p:sp>
      <p:sp>
        <p:nvSpPr>
          <p:cNvPr id="6" name="Slide Number Placeholder 5"/>
          <p:cNvSpPr>
            <a:spLocks noGrp="1"/>
          </p:cNvSpPr>
          <p:nvPr>
            <p:ph type="sldNum" sz="quarter" idx="12"/>
          </p:nvPr>
        </p:nvSpPr>
        <p:spPr>
          <a:xfrm>
            <a:off x="8264856" y="6312392"/>
            <a:ext cx="685800" cy="265089"/>
          </a:xfrm>
        </p:spPr>
        <p:txBody>
          <a:bodyPr/>
          <a:lstStyle>
            <a:lvl1pPr>
              <a:defRPr sz="1100">
                <a:solidFill>
                  <a:schemeClr val="tx1"/>
                </a:solidFill>
                <a:latin typeface="Rockwell" pitchFamily="18" charset="0"/>
              </a:defRPr>
            </a:lvl1pPr>
          </a:lstStyle>
          <a:p>
            <a:fld id="{7CFDF91A-5D54-4963-9DAC-4D239020647C}" type="slidenum">
              <a:rPr lang="es-ES" smtClean="0"/>
              <a:pPr/>
              <a:t>‹Nr.›</a:t>
            </a:fld>
            <a:endParaRPr lang="es-E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Encabezado de sección">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194560"/>
            <a:ext cx="7772400" cy="1362075"/>
          </a:xfrm>
        </p:spPr>
        <p:txBody>
          <a:bodyPr vert="horz" lIns="45720" tIns="0" rIns="45720" bIns="0" rtlCol="0" anchor="b" anchorCtr="0">
            <a:noAutofit/>
          </a:bodyPr>
          <a:lstStyle>
            <a:lvl1pPr algn="l" defTabSz="914400" rtl="0" eaLnBrk="1" latinLnBrk="0" hangingPunct="1">
              <a:lnSpc>
                <a:spcPts val="5000"/>
              </a:lnSpc>
              <a:spcBef>
                <a:spcPct val="0"/>
              </a:spcBef>
              <a:buNone/>
              <a:defRPr sz="4600" b="1" kern="1200" cap="none" baseline="0">
                <a:solidFill>
                  <a:schemeClr val="tx1"/>
                </a:solidFill>
                <a:latin typeface="+mj-lt"/>
                <a:ea typeface="+mj-ea"/>
                <a:cs typeface="+mj-cs"/>
              </a:defRPr>
            </a:lvl1pPr>
          </a:lstStyle>
          <a:p>
            <a:r>
              <a:rPr lang="es-ES_tradnl" smtClean="0"/>
              <a:t>Clic para editar título</a:t>
            </a:r>
            <a:endParaRPr/>
          </a:p>
        </p:txBody>
      </p:sp>
      <p:sp>
        <p:nvSpPr>
          <p:cNvPr id="3" name="Text Placeholder 2"/>
          <p:cNvSpPr>
            <a:spLocks noGrp="1"/>
          </p:cNvSpPr>
          <p:nvPr>
            <p:ph type="body" idx="1"/>
          </p:nvPr>
        </p:nvSpPr>
        <p:spPr>
          <a:xfrm>
            <a:off x="457200" y="3557016"/>
            <a:ext cx="7772400" cy="987552"/>
          </a:xfrm>
        </p:spPr>
        <p:txBody>
          <a:bodyPr vert="horz" lIns="91440" tIns="0" rIns="45720" bIns="0" rtlCol="0" anchor="t" anchorCtr="0">
            <a:normAutofit/>
          </a:bodyPr>
          <a:lstStyle>
            <a:lvl1pPr marL="0" indent="0">
              <a:spcBef>
                <a:spcPts val="0"/>
              </a:spcBef>
              <a:buNone/>
              <a:defRPr sz="2200" kern="1200">
                <a:solidFill>
                  <a:schemeClr val="tx1"/>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spcBef>
                <a:spcPts val="2000"/>
              </a:spcBef>
              <a:buSzPct val="90000"/>
              <a:buFontTx/>
              <a:buNone/>
            </a:pPr>
            <a:r>
              <a:rPr lang="es-ES_tradnl" smtClean="0"/>
              <a:t>Haga clic para modificar el estilo de texto del patrón</a:t>
            </a:r>
          </a:p>
        </p:txBody>
      </p:sp>
      <p:sp>
        <p:nvSpPr>
          <p:cNvPr id="4" name="Date Placeholder 3"/>
          <p:cNvSpPr>
            <a:spLocks noGrp="1"/>
          </p:cNvSpPr>
          <p:nvPr>
            <p:ph type="dt" sz="half" idx="10"/>
          </p:nvPr>
        </p:nvSpPr>
        <p:spPr/>
        <p:txBody>
          <a:bodyPr/>
          <a:lstStyle/>
          <a:p>
            <a:fld id="{5D12DE59-15AD-4F22-BB22-6D9489C61471}" type="datetimeFigureOut">
              <a:rPr lang="es-ES" smtClean="0">
                <a:solidFill>
                  <a:prstClr val="black"/>
                </a:solidFill>
              </a:rPr>
              <a:pPr/>
              <a:t>13/11/14</a:t>
            </a:fld>
            <a:endParaRPr lang="es-ES">
              <a:solidFill>
                <a:prstClr val="black"/>
              </a:solidFill>
            </a:endParaRPr>
          </a:p>
        </p:txBody>
      </p:sp>
      <p:sp>
        <p:nvSpPr>
          <p:cNvPr id="5" name="Footer Placeholder 4"/>
          <p:cNvSpPr>
            <a:spLocks noGrp="1"/>
          </p:cNvSpPr>
          <p:nvPr>
            <p:ph type="ftr" sz="quarter" idx="11"/>
          </p:nvPr>
        </p:nvSpPr>
        <p:spPr/>
        <p:txBody>
          <a:bodyPr/>
          <a:lstStyle/>
          <a:p>
            <a:endParaRPr lang="es-ES">
              <a:solidFill>
                <a:prstClr val="black"/>
              </a:solidFill>
            </a:endParaRPr>
          </a:p>
        </p:txBody>
      </p:sp>
      <p:sp>
        <p:nvSpPr>
          <p:cNvPr id="6" name="Slide Number Placeholder 5"/>
          <p:cNvSpPr>
            <a:spLocks noGrp="1"/>
          </p:cNvSpPr>
          <p:nvPr>
            <p:ph type="sldNum" sz="quarter" idx="12"/>
          </p:nvPr>
        </p:nvSpPr>
        <p:spPr/>
        <p:txBody>
          <a:bodyPr/>
          <a:lstStyle/>
          <a:p>
            <a:fld id="{7CFDF91A-5D54-4963-9DAC-4D239020647C}" type="slidenum">
              <a:rPr lang="es-ES" smtClean="0">
                <a:solidFill>
                  <a:prstClr val="black"/>
                </a:solidFill>
              </a:rPr>
              <a:pPr/>
              <a:t>‹Nr.›</a:t>
            </a:fld>
            <a:endParaRPr lang="es-ES">
              <a:solidFill>
                <a:prstClr val="black"/>
              </a:solidFill>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ción con marca de agua">
    <p:bg>
      <p:bgRef idx="1002">
        <a:schemeClr val="bg2"/>
      </p:bgRef>
    </p:bg>
    <p:spTree>
      <p:nvGrpSpPr>
        <p:cNvPr id="1" name=""/>
        <p:cNvGrpSpPr/>
        <p:nvPr/>
      </p:nvGrpSpPr>
      <p:grpSpPr>
        <a:xfrm>
          <a:off x="0" y="0"/>
          <a:ext cx="0" cy="0"/>
          <a:chOff x="0" y="0"/>
          <a:chExt cx="0" cy="0"/>
        </a:xfrm>
      </p:grpSpPr>
      <p:sp>
        <p:nvSpPr>
          <p:cNvPr id="7" name="Text Placeholder 7"/>
          <p:cNvSpPr>
            <a:spLocks noGrp="1"/>
          </p:cNvSpPr>
          <p:nvPr>
            <p:ph type="body" sz="quarter" idx="13"/>
          </p:nvPr>
        </p:nvSpPr>
        <p:spPr>
          <a:xfrm>
            <a:off x="712693" y="1689847"/>
            <a:ext cx="8431303" cy="2209800"/>
          </a:xfrm>
        </p:spPr>
        <p:txBody>
          <a:bodyPr wrap="none" lIns="0" tIns="0" rIns="0" bIns="0" anchor="ctr" anchorCtr="0">
            <a:noAutofit/>
          </a:bodyPr>
          <a:lstStyle>
            <a:lvl1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es-ES_tradnl" smtClean="0"/>
              <a:t>Haga clic para modificar el estilo de texto del patrón</a:t>
            </a:r>
          </a:p>
        </p:txBody>
      </p:sp>
      <p:sp>
        <p:nvSpPr>
          <p:cNvPr id="2" name="Title 1"/>
          <p:cNvSpPr>
            <a:spLocks noGrp="1"/>
          </p:cNvSpPr>
          <p:nvPr>
            <p:ph type="title"/>
          </p:nvPr>
        </p:nvSpPr>
        <p:spPr>
          <a:xfrm>
            <a:off x="457201" y="2196353"/>
            <a:ext cx="5334000" cy="1362075"/>
          </a:xfrm>
        </p:spPr>
        <p:txBody>
          <a:bodyPr lIns="45720" tIns="0" rIns="45720" bIns="0" anchor="b" anchorCtr="0"/>
          <a:lstStyle>
            <a:lvl1pPr algn="l">
              <a:lnSpc>
                <a:spcPts val="5000"/>
              </a:lnSpc>
              <a:defRPr sz="4600" b="1" cap="none" baseline="0"/>
            </a:lvl1pPr>
          </a:lstStyle>
          <a:p>
            <a:r>
              <a:rPr lang="es-ES_tradnl" smtClean="0"/>
              <a:t>Clic para editar título</a:t>
            </a:r>
            <a:endParaRPr/>
          </a:p>
        </p:txBody>
      </p:sp>
      <p:sp>
        <p:nvSpPr>
          <p:cNvPr id="3" name="Text Placeholder 2"/>
          <p:cNvSpPr>
            <a:spLocks noGrp="1"/>
          </p:cNvSpPr>
          <p:nvPr>
            <p:ph type="body" idx="1"/>
          </p:nvPr>
        </p:nvSpPr>
        <p:spPr>
          <a:xfrm>
            <a:off x="457200" y="3560618"/>
            <a:ext cx="5334000" cy="983087"/>
          </a:xfrm>
        </p:spPr>
        <p:txBody>
          <a:bodyPr tIns="0" rIns="45720" bIns="0" anchor="t" anchorCtr="0"/>
          <a:lstStyle>
            <a:lvl1pPr marL="0" indent="0">
              <a:spcBef>
                <a:spcPct val="0"/>
              </a:spcBef>
              <a:buNone/>
              <a:defRPr sz="2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Haga clic para modificar el estilo de texto del patrón</a:t>
            </a:r>
          </a:p>
        </p:txBody>
      </p:sp>
      <p:sp>
        <p:nvSpPr>
          <p:cNvPr id="4" name="Date Placeholder 3"/>
          <p:cNvSpPr>
            <a:spLocks noGrp="1"/>
          </p:cNvSpPr>
          <p:nvPr>
            <p:ph type="dt" sz="half" idx="10"/>
          </p:nvPr>
        </p:nvSpPr>
        <p:spPr/>
        <p:txBody>
          <a:bodyPr/>
          <a:lstStyle/>
          <a:p>
            <a:fld id="{5D12DE59-15AD-4F22-BB22-6D9489C61471}" type="datetimeFigureOut">
              <a:rPr lang="es-ES" smtClean="0"/>
              <a:pPr/>
              <a:t>13/11/14</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7CFDF91A-5D54-4963-9DAC-4D239020647C}" type="slidenum">
              <a:rPr lang="es-ES" smtClean="0"/>
              <a:pPr/>
              <a:t>‹Nr.›</a:t>
            </a:fld>
            <a:endParaRPr lang="es-E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ción con imagen">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152775" y="4069804"/>
            <a:ext cx="5538788" cy="1162050"/>
          </a:xfrm>
        </p:spPr>
        <p:txBody>
          <a:bodyPr tIns="0" bIns="0" anchor="b"/>
          <a:lstStyle>
            <a:lvl1pPr algn="l">
              <a:lnSpc>
                <a:spcPts val="4600"/>
              </a:lnSpc>
              <a:defRPr sz="4600" b="1"/>
            </a:lvl1pPr>
          </a:lstStyle>
          <a:p>
            <a:r>
              <a:rPr lang="es-ES_tradnl" smtClean="0"/>
              <a:t>Clic para editar título</a:t>
            </a:r>
            <a:endParaRPr/>
          </a:p>
        </p:txBody>
      </p:sp>
      <p:grpSp>
        <p:nvGrpSpPr>
          <p:cNvPr id="3" name="Group 8"/>
          <p:cNvGrpSpPr/>
          <p:nvPr/>
        </p:nvGrpSpPr>
        <p:grpSpPr>
          <a:xfrm rot="21240000">
            <a:off x="654352" y="445180"/>
            <a:ext cx="5416247" cy="3630168"/>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2" name="Picture Placeholder 9"/>
          <p:cNvSpPr>
            <a:spLocks noGrp="1"/>
          </p:cNvSpPr>
          <p:nvPr>
            <p:ph type="pic" sz="quarter" idx="15"/>
          </p:nvPr>
        </p:nvSpPr>
        <p:spPr>
          <a:xfrm rot="21240000">
            <a:off x="857677" y="632632"/>
            <a:ext cx="5009597" cy="3255264"/>
          </a:xfrm>
          <a:solidFill>
            <a:schemeClr val="bg1">
              <a:lumMod val="85000"/>
            </a:schemeClr>
          </a:solidFill>
        </p:spPr>
        <p:txBody>
          <a:bodyPr/>
          <a:lstStyle>
            <a:lvl1pPr>
              <a:buNone/>
              <a:defRPr/>
            </a:lvl1pPr>
          </a:lstStyle>
          <a:p>
            <a:r>
              <a:rPr lang="es-ES_tradnl" smtClean="0"/>
              <a:t>Arrastre la imagen al marcador de posición o haga clic en el icono para agregar</a:t>
            </a:r>
            <a:endParaRPr/>
          </a:p>
        </p:txBody>
      </p:sp>
      <p:sp>
        <p:nvSpPr>
          <p:cNvPr id="4" name="Text Placeholder 3"/>
          <p:cNvSpPr>
            <a:spLocks noGrp="1"/>
          </p:cNvSpPr>
          <p:nvPr>
            <p:ph type="body" sz="half" idx="2"/>
          </p:nvPr>
        </p:nvSpPr>
        <p:spPr>
          <a:xfrm>
            <a:off x="3158117" y="5230906"/>
            <a:ext cx="5532958" cy="865093"/>
          </a:xfrm>
        </p:spPr>
        <p:txBody>
          <a:bodyPr/>
          <a:lstStyle>
            <a:lvl1pPr marL="0" indent="0">
              <a:spcBef>
                <a:spcPct val="0"/>
              </a:spcBef>
              <a:buNone/>
              <a:defRPr sz="2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Date Placeholder 4"/>
          <p:cNvSpPr>
            <a:spLocks noGrp="1"/>
          </p:cNvSpPr>
          <p:nvPr>
            <p:ph type="dt" sz="half" idx="10"/>
          </p:nvPr>
        </p:nvSpPr>
        <p:spPr/>
        <p:txBody>
          <a:bodyPr/>
          <a:lstStyle/>
          <a:p>
            <a:fld id="{5D12DE59-15AD-4F22-BB22-6D9489C61471}" type="datetimeFigureOut">
              <a:rPr lang="es-ES" smtClean="0"/>
              <a:pPr/>
              <a:t>13/11/14</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7CFDF91A-5D54-4963-9DAC-4D239020647C}" type="slidenum">
              <a:rPr lang="es-ES" smtClean="0"/>
              <a:pPr/>
              <a:t>‹Nr.›</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 para editar título</a:t>
            </a:r>
            <a:endParaRPr/>
          </a:p>
        </p:txBody>
      </p:sp>
      <p:sp>
        <p:nvSpPr>
          <p:cNvPr id="3" name="Content Placeholder 2"/>
          <p:cNvSpPr>
            <a:spLocks noGrp="1"/>
          </p:cNvSpPr>
          <p:nvPr>
            <p:ph sz="half" idx="1"/>
          </p:nvPr>
        </p:nvSpPr>
        <p:spPr>
          <a:xfrm>
            <a:off x="9144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dirty="0"/>
          </a:p>
        </p:txBody>
      </p:sp>
      <p:sp>
        <p:nvSpPr>
          <p:cNvPr id="4" name="Content Placeholder 3"/>
          <p:cNvSpPr>
            <a:spLocks noGrp="1"/>
          </p:cNvSpPr>
          <p:nvPr>
            <p:ph sz="half" idx="2"/>
          </p:nvPr>
        </p:nvSpPr>
        <p:spPr>
          <a:xfrm>
            <a:off x="46482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dirty="0"/>
          </a:p>
        </p:txBody>
      </p:sp>
      <p:sp>
        <p:nvSpPr>
          <p:cNvPr id="5" name="Date Placeholder 4"/>
          <p:cNvSpPr>
            <a:spLocks noGrp="1"/>
          </p:cNvSpPr>
          <p:nvPr>
            <p:ph type="dt" sz="half" idx="10"/>
          </p:nvPr>
        </p:nvSpPr>
        <p:spPr/>
        <p:txBody>
          <a:bodyPr/>
          <a:lstStyle/>
          <a:p>
            <a:fld id="{5D12DE59-15AD-4F22-BB22-6D9489C61471}" type="datetimeFigureOut">
              <a:rPr lang="es-ES" smtClean="0">
                <a:solidFill>
                  <a:prstClr val="black"/>
                </a:solidFill>
              </a:rPr>
              <a:pPr/>
              <a:t>13/11/14</a:t>
            </a:fld>
            <a:endParaRPr lang="es-ES">
              <a:solidFill>
                <a:prstClr val="black"/>
              </a:solidFill>
            </a:endParaRPr>
          </a:p>
        </p:txBody>
      </p:sp>
      <p:sp>
        <p:nvSpPr>
          <p:cNvPr id="6" name="Footer Placeholder 5"/>
          <p:cNvSpPr>
            <a:spLocks noGrp="1"/>
          </p:cNvSpPr>
          <p:nvPr>
            <p:ph type="ftr" sz="quarter" idx="11"/>
          </p:nvPr>
        </p:nvSpPr>
        <p:spPr/>
        <p:txBody>
          <a:bodyPr/>
          <a:lstStyle/>
          <a:p>
            <a:endParaRPr lang="es-ES">
              <a:solidFill>
                <a:prstClr val="black"/>
              </a:solidFill>
            </a:endParaRPr>
          </a:p>
        </p:txBody>
      </p:sp>
      <p:sp>
        <p:nvSpPr>
          <p:cNvPr id="7" name="Slide Number Placeholder 6"/>
          <p:cNvSpPr>
            <a:spLocks noGrp="1"/>
          </p:cNvSpPr>
          <p:nvPr>
            <p:ph type="sldNum" sz="quarter" idx="12"/>
          </p:nvPr>
        </p:nvSpPr>
        <p:spPr/>
        <p:txBody>
          <a:bodyPr/>
          <a:lstStyle/>
          <a:p>
            <a:fld id="{7CFDF91A-5D54-4963-9DAC-4D239020647C}" type="slidenum">
              <a:rPr lang="es-ES" smtClean="0">
                <a:solidFill>
                  <a:prstClr val="black"/>
                </a:solidFill>
              </a:rPr>
              <a:pPr/>
              <a:t>‹Nr.›</a:t>
            </a:fld>
            <a:endParaRPr lang="es-ES">
              <a:solidFill>
                <a:prstClr val="black"/>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_tradnl" smtClean="0"/>
              <a:t>Clic para editar título</a:t>
            </a:r>
            <a:endParaRPr/>
          </a:p>
        </p:txBody>
      </p:sp>
      <p:sp>
        <p:nvSpPr>
          <p:cNvPr id="3" name="Text Placeholder 2"/>
          <p:cNvSpPr>
            <a:spLocks noGrp="1"/>
          </p:cNvSpPr>
          <p:nvPr>
            <p:ph type="body" idx="1"/>
          </p:nvPr>
        </p:nvSpPr>
        <p:spPr>
          <a:xfrm>
            <a:off x="971326" y="1419366"/>
            <a:ext cx="3200400" cy="584035"/>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Content Placeholder 3"/>
          <p:cNvSpPr>
            <a:spLocks noGrp="1"/>
          </p:cNvSpPr>
          <p:nvPr>
            <p:ph sz="half" idx="2"/>
          </p:nvPr>
        </p:nvSpPr>
        <p:spPr>
          <a:xfrm>
            <a:off x="897367" y="2174875"/>
            <a:ext cx="3566160" cy="3616325"/>
          </a:xfrm>
        </p:spPr>
        <p:txBody>
          <a:bodyPr/>
          <a:lstStyle>
            <a:lvl1pPr>
              <a:defRPr sz="2200"/>
            </a:lvl1pPr>
            <a:lvl2pPr>
              <a:defRPr sz="2000"/>
            </a:lvl2pPr>
            <a:lvl3pPr>
              <a:defRPr sz="1800"/>
            </a:lvl3pPr>
            <a:lvl4pPr>
              <a:defRPr sz="1600"/>
            </a:lvl4pPr>
            <a:lvl5pPr>
              <a:defRPr sz="1600"/>
            </a:lvl5pPr>
            <a:lvl6pPr marL="2290763" indent="-344488">
              <a:defRPr sz="1600"/>
            </a:lvl6pPr>
            <a:lvl7pPr marL="2290763" indent="-344488">
              <a:defRPr sz="1600"/>
            </a:lvl7pPr>
            <a:lvl8pPr marL="2290763" indent="-344488">
              <a:defRPr sz="1600"/>
            </a:lvl8pPr>
            <a:lvl9pPr marL="2290763" indent="-344488">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dirty="0"/>
          </a:p>
        </p:txBody>
      </p:sp>
      <p:sp>
        <p:nvSpPr>
          <p:cNvPr id="5" name="Text Placeholder 4"/>
          <p:cNvSpPr>
            <a:spLocks noGrp="1"/>
          </p:cNvSpPr>
          <p:nvPr>
            <p:ph type="body" sz="quarter" idx="3"/>
          </p:nvPr>
        </p:nvSpPr>
        <p:spPr>
          <a:xfrm>
            <a:off x="4930247" y="1419366"/>
            <a:ext cx="3200400" cy="584035"/>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Content Placeholder 5"/>
          <p:cNvSpPr>
            <a:spLocks noGrp="1"/>
          </p:cNvSpPr>
          <p:nvPr>
            <p:ph sz="quarter" idx="4"/>
          </p:nvPr>
        </p:nvSpPr>
        <p:spPr>
          <a:xfrm>
            <a:off x="4646514" y="2174875"/>
            <a:ext cx="3566160" cy="3616325"/>
          </a:xfrm>
        </p:spPr>
        <p:txBody>
          <a:bodyPr/>
          <a:lstStyle>
            <a:lvl1pPr>
              <a:defRPr sz="2200"/>
            </a:lvl1pPr>
            <a:lvl2pPr>
              <a:defRPr sz="2000"/>
            </a:lvl2pPr>
            <a:lvl3pPr>
              <a:defRPr sz="1800"/>
            </a:lvl3pPr>
            <a:lvl4pPr>
              <a:defRPr sz="1600"/>
            </a:lvl4pPr>
            <a:lvl5pPr>
              <a:defRPr sz="1600"/>
            </a:lvl5pPr>
            <a:lvl6pPr marL="2290763" indent="-344488">
              <a:defRPr sz="1600"/>
            </a:lvl6pPr>
            <a:lvl7pPr marL="2290763" indent="-344488">
              <a:defRPr sz="1600"/>
            </a:lvl7pPr>
            <a:lvl8pPr marL="2290763" indent="-344488">
              <a:defRPr sz="1600"/>
            </a:lvl8pPr>
            <a:lvl9pPr marL="2290763" indent="-344488">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dirty="0"/>
          </a:p>
        </p:txBody>
      </p:sp>
      <p:sp>
        <p:nvSpPr>
          <p:cNvPr id="7" name="Date Placeholder 6"/>
          <p:cNvSpPr>
            <a:spLocks noGrp="1"/>
          </p:cNvSpPr>
          <p:nvPr>
            <p:ph type="dt" sz="half" idx="10"/>
          </p:nvPr>
        </p:nvSpPr>
        <p:spPr/>
        <p:txBody>
          <a:bodyPr/>
          <a:lstStyle/>
          <a:p>
            <a:fld id="{5D12DE59-15AD-4F22-BB22-6D9489C61471}" type="datetimeFigureOut">
              <a:rPr lang="es-ES" smtClean="0">
                <a:solidFill>
                  <a:prstClr val="black"/>
                </a:solidFill>
              </a:rPr>
              <a:pPr/>
              <a:t>13/11/14</a:t>
            </a:fld>
            <a:endParaRPr lang="es-ES">
              <a:solidFill>
                <a:prstClr val="black"/>
              </a:solidFill>
            </a:endParaRPr>
          </a:p>
        </p:txBody>
      </p:sp>
      <p:sp>
        <p:nvSpPr>
          <p:cNvPr id="8" name="Footer Placeholder 7"/>
          <p:cNvSpPr>
            <a:spLocks noGrp="1"/>
          </p:cNvSpPr>
          <p:nvPr>
            <p:ph type="ftr" sz="quarter" idx="11"/>
          </p:nvPr>
        </p:nvSpPr>
        <p:spPr/>
        <p:txBody>
          <a:bodyPr/>
          <a:lstStyle/>
          <a:p>
            <a:endParaRPr lang="es-ES">
              <a:solidFill>
                <a:prstClr val="black"/>
              </a:solidFill>
            </a:endParaRPr>
          </a:p>
        </p:txBody>
      </p:sp>
      <p:sp>
        <p:nvSpPr>
          <p:cNvPr id="9" name="Slide Number Placeholder 8"/>
          <p:cNvSpPr>
            <a:spLocks noGrp="1"/>
          </p:cNvSpPr>
          <p:nvPr>
            <p:ph type="sldNum" sz="quarter" idx="12"/>
          </p:nvPr>
        </p:nvSpPr>
        <p:spPr/>
        <p:txBody>
          <a:bodyPr/>
          <a:lstStyle/>
          <a:p>
            <a:fld id="{7CFDF91A-5D54-4963-9DAC-4D239020647C}" type="slidenum">
              <a:rPr lang="es-ES" smtClean="0">
                <a:solidFill>
                  <a:prstClr val="black"/>
                </a:solidFill>
              </a:rPr>
              <a:pPr/>
              <a:t>‹Nr.›</a:t>
            </a:fld>
            <a:endParaRPr lang="es-ES">
              <a:solidFill>
                <a:prstClr val="black"/>
              </a:solidFill>
            </a:endParaRPr>
          </a:p>
        </p:txBody>
      </p:sp>
      <p:pic>
        <p:nvPicPr>
          <p:cNvPr id="11" name="Picture 10" descr="Comparison-Underline.png"/>
          <p:cNvPicPr>
            <a:picLocks noChangeAspect="1"/>
          </p:cNvPicPr>
          <p:nvPr/>
        </p:nvPicPr>
        <p:blipFill>
          <a:blip r:embed="rId2"/>
          <a:stretch>
            <a:fillRect/>
          </a:stretch>
        </p:blipFill>
        <p:spPr>
          <a:xfrm>
            <a:off x="957039" y="1897040"/>
            <a:ext cx="3228975" cy="142875"/>
          </a:xfrm>
          <a:prstGeom prst="rect">
            <a:avLst/>
          </a:prstGeom>
        </p:spPr>
      </p:pic>
      <p:pic>
        <p:nvPicPr>
          <p:cNvPr id="13" name="Picture 12" descr="Comparison-Underline.png"/>
          <p:cNvPicPr>
            <a:picLocks noChangeAspect="1"/>
          </p:cNvPicPr>
          <p:nvPr/>
        </p:nvPicPr>
        <p:blipFill>
          <a:blip r:embed="rId2"/>
          <a:stretch>
            <a:fillRect/>
          </a:stretch>
        </p:blipFill>
        <p:spPr>
          <a:xfrm>
            <a:off x="4915960" y="1897040"/>
            <a:ext cx="3228975" cy="142875"/>
          </a:xfrm>
          <a:prstGeom prst="rect">
            <a:avLst/>
          </a:prstGeom>
        </p:spPr>
      </p:pic>
      <p:pic>
        <p:nvPicPr>
          <p:cNvPr id="12" name="Picture 11" descr="Comparison-Underline.png"/>
          <p:cNvPicPr>
            <a:picLocks noChangeAspect="1"/>
          </p:cNvPicPr>
          <p:nvPr/>
        </p:nvPicPr>
        <p:blipFill>
          <a:blip r:embed="rId2"/>
          <a:stretch>
            <a:fillRect/>
          </a:stretch>
        </p:blipFill>
        <p:spPr>
          <a:xfrm>
            <a:off x="957039" y="1897040"/>
            <a:ext cx="3228975" cy="142875"/>
          </a:xfrm>
          <a:prstGeom prst="rect">
            <a:avLst/>
          </a:prstGeom>
        </p:spPr>
      </p:pic>
      <p:pic>
        <p:nvPicPr>
          <p:cNvPr id="14" name="Picture 13" descr="Comparison-Underline.png"/>
          <p:cNvPicPr>
            <a:picLocks noChangeAspect="1"/>
          </p:cNvPicPr>
          <p:nvPr/>
        </p:nvPicPr>
        <p:blipFill>
          <a:blip r:embed="rId2"/>
          <a:stretch>
            <a:fillRect/>
          </a:stretch>
        </p:blipFill>
        <p:spPr>
          <a:xfrm>
            <a:off x="4915960" y="1897040"/>
            <a:ext cx="3228975" cy="142875"/>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 objetos, superior e inferi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 para editar título</a:t>
            </a:r>
            <a:endParaRPr/>
          </a:p>
        </p:txBody>
      </p:sp>
      <p:sp>
        <p:nvSpPr>
          <p:cNvPr id="3" name="Content Placeholder 2"/>
          <p:cNvSpPr>
            <a:spLocks noGrp="1"/>
          </p:cNvSpPr>
          <p:nvPr>
            <p:ph sz="half" idx="1"/>
          </p:nvPr>
        </p:nvSpPr>
        <p:spPr>
          <a:xfrm>
            <a:off x="914400" y="1735138"/>
            <a:ext cx="731520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dirty="0"/>
          </a:p>
        </p:txBody>
      </p:sp>
      <p:sp>
        <p:nvSpPr>
          <p:cNvPr id="5" name="Date Placeholder 4"/>
          <p:cNvSpPr>
            <a:spLocks noGrp="1"/>
          </p:cNvSpPr>
          <p:nvPr>
            <p:ph type="dt" sz="half" idx="10"/>
          </p:nvPr>
        </p:nvSpPr>
        <p:spPr/>
        <p:txBody>
          <a:bodyPr/>
          <a:lstStyle/>
          <a:p>
            <a:fld id="{5D12DE59-15AD-4F22-BB22-6D9489C61471}" type="datetimeFigureOut">
              <a:rPr lang="es-ES" smtClean="0"/>
              <a:pPr/>
              <a:t>13/11/14</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7CFDF91A-5D54-4963-9DAC-4D239020647C}" type="slidenum">
              <a:rPr lang="es-ES" smtClean="0"/>
              <a:pPr/>
              <a:t>‹Nr.›</a:t>
            </a:fld>
            <a:endParaRPr lang="es-ES"/>
          </a:p>
        </p:txBody>
      </p:sp>
      <p:sp>
        <p:nvSpPr>
          <p:cNvPr id="8" name="Content Placeholder 2"/>
          <p:cNvSpPr>
            <a:spLocks noGrp="1"/>
          </p:cNvSpPr>
          <p:nvPr>
            <p:ph sz="half" idx="13"/>
          </p:nvPr>
        </p:nvSpPr>
        <p:spPr>
          <a:xfrm>
            <a:off x="914400" y="3870960"/>
            <a:ext cx="731520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theme" Target="../theme/theme1.xml"/><Relationship Id="rId22" Type="http://schemas.openxmlformats.org/officeDocument/2006/relationships/image" Target="../media/image6.png"/><Relationship Id="rId23" Type="http://schemas.openxmlformats.org/officeDocument/2006/relationships/image" Target="../media/image7.png"/><Relationship Id="rId24" Type="http://schemas.openxmlformats.org/officeDocument/2006/relationships/image" Target="../media/image8.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503238"/>
            <a:ext cx="7313613" cy="868362"/>
          </a:xfrm>
          <a:prstGeom prst="rect">
            <a:avLst/>
          </a:prstGeom>
        </p:spPr>
        <p:txBody>
          <a:bodyPr vert="horz" lIns="91440" tIns="45720" rIns="91440" bIns="45720" rtlCol="0" anchor="ctr">
            <a:noAutofit/>
          </a:bodyPr>
          <a:lstStyle/>
          <a:p>
            <a:r>
              <a:rPr lang="es-ES_tradnl" smtClean="0"/>
              <a:t>Clic para editar título</a:t>
            </a:r>
            <a:endParaRPr/>
          </a:p>
        </p:txBody>
      </p:sp>
      <p:sp>
        <p:nvSpPr>
          <p:cNvPr id="3" name="Text Placeholder 2"/>
          <p:cNvSpPr>
            <a:spLocks noGrp="1"/>
          </p:cNvSpPr>
          <p:nvPr>
            <p:ph type="body" idx="1"/>
          </p:nvPr>
        </p:nvSpPr>
        <p:spPr>
          <a:xfrm>
            <a:off x="914400" y="1735138"/>
            <a:ext cx="7313613" cy="4056062"/>
          </a:xfrm>
          <a:prstGeom prst="rect">
            <a:avLst/>
          </a:prstGeom>
        </p:spPr>
        <p:txBody>
          <a:bodyPr vert="horz" lIns="91440" tIns="45720" rIns="91440" bIns="45720" rtlCol="0">
            <a:normAutofit/>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dirty="0"/>
          </a:p>
        </p:txBody>
      </p:sp>
      <p:sp>
        <p:nvSpPr>
          <p:cNvPr id="4" name="Date Placeholder 3"/>
          <p:cNvSpPr>
            <a:spLocks noGrp="1"/>
          </p:cNvSpPr>
          <p:nvPr>
            <p:ph type="dt" sz="half" idx="2"/>
          </p:nvPr>
        </p:nvSpPr>
        <p:spPr>
          <a:xfrm>
            <a:off x="7663438" y="6314461"/>
            <a:ext cx="1295400" cy="265089"/>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fld id="{5D12DE59-15AD-4F22-BB22-6D9489C61471}" type="datetimeFigureOut">
              <a:rPr lang="es-ES" smtClean="0">
                <a:solidFill>
                  <a:prstClr val="black"/>
                </a:solidFill>
              </a:rPr>
              <a:pPr/>
              <a:t>13/11/14</a:t>
            </a:fld>
            <a:endParaRPr lang="es-ES">
              <a:solidFill>
                <a:prstClr val="black"/>
              </a:solidFill>
            </a:endParaRPr>
          </a:p>
        </p:txBody>
      </p:sp>
      <p:sp>
        <p:nvSpPr>
          <p:cNvPr id="5" name="Footer Placeholder 4"/>
          <p:cNvSpPr>
            <a:spLocks noGrp="1"/>
          </p:cNvSpPr>
          <p:nvPr>
            <p:ph type="ftr" sz="quarter" idx="3"/>
          </p:nvPr>
        </p:nvSpPr>
        <p:spPr>
          <a:xfrm>
            <a:off x="3942607" y="6305797"/>
            <a:ext cx="3717967" cy="259278"/>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endParaRPr lang="es-ES">
              <a:solidFill>
                <a:prstClr val="black"/>
              </a:solidFill>
            </a:endParaRPr>
          </a:p>
        </p:txBody>
      </p:sp>
      <p:sp>
        <p:nvSpPr>
          <p:cNvPr id="6" name="Slide Number Placeholder 5"/>
          <p:cNvSpPr>
            <a:spLocks noGrp="1"/>
          </p:cNvSpPr>
          <p:nvPr>
            <p:ph type="sldNum" sz="quarter" idx="4"/>
          </p:nvPr>
        </p:nvSpPr>
        <p:spPr>
          <a:xfrm>
            <a:off x="7521388" y="5476097"/>
            <a:ext cx="1483056" cy="851848"/>
          </a:xfrm>
          <a:prstGeom prst="rect">
            <a:avLst/>
          </a:prstGeom>
        </p:spPr>
        <p:txBody>
          <a:bodyPr vert="horz" lIns="91440" tIns="45720" rIns="91440" bIns="45720" rtlCol="0" anchor="ctr"/>
          <a:lstStyle>
            <a:lvl1pPr algn="r">
              <a:defRPr sz="8200">
                <a:gradFill>
                  <a:gsLst>
                    <a:gs pos="0">
                      <a:schemeClr val="tx1">
                        <a:alpha val="10000"/>
                      </a:schemeClr>
                    </a:gs>
                    <a:gs pos="100000">
                      <a:schemeClr val="tx1">
                        <a:alpha val="10000"/>
                      </a:schemeClr>
                    </a:gs>
                  </a:gsLst>
                  <a:lin ang="5400000" scaled="0"/>
                </a:gradFill>
                <a:latin typeface="Impact" pitchFamily="34" charset="0"/>
              </a:defRPr>
            </a:lvl1pPr>
          </a:lstStyle>
          <a:p>
            <a:fld id="{7CFDF91A-5D54-4963-9DAC-4D239020647C}" type="slidenum">
              <a:rPr lang="es-ES" smtClean="0">
                <a:solidFill>
                  <a:prstClr val="black"/>
                </a:solidFill>
              </a:rPr>
              <a:pPr/>
              <a:t>‹Nr.›</a:t>
            </a:fld>
            <a:endParaRPr lang="es-ES">
              <a:solidFill>
                <a:prstClr val="black"/>
              </a:solidFill>
            </a:endParaRPr>
          </a:p>
        </p:txBody>
      </p:sp>
    </p:spTree>
  </p:cSld>
  <p:clrMap bg1="lt1" tx1="dk1" bg2="lt2" tx2="dk2" accent1="accent1" accent2="accent2" accent3="accent3" accent4="accent4" accent5="accent5" accent6="accent6" hlink="hlink" folHlink="folHlink"/>
  <p:sldLayoutIdLst>
    <p:sldLayoutId id="2147484392" r:id="rId1"/>
    <p:sldLayoutId id="2147484393" r:id="rId2"/>
    <p:sldLayoutId id="2147484394" r:id="rId3"/>
    <p:sldLayoutId id="2147484395" r:id="rId4"/>
    <p:sldLayoutId id="2147484396" r:id="rId5"/>
    <p:sldLayoutId id="2147484397" r:id="rId6"/>
    <p:sldLayoutId id="2147484398" r:id="rId7"/>
    <p:sldLayoutId id="2147484399" r:id="rId8"/>
    <p:sldLayoutId id="2147484400" r:id="rId9"/>
    <p:sldLayoutId id="2147484401" r:id="rId10"/>
    <p:sldLayoutId id="2147484402" r:id="rId11"/>
    <p:sldLayoutId id="2147484403" r:id="rId12"/>
    <p:sldLayoutId id="2147484404" r:id="rId13"/>
    <p:sldLayoutId id="2147484405" r:id="rId14"/>
    <p:sldLayoutId id="2147484406" r:id="rId15"/>
    <p:sldLayoutId id="2147484407" r:id="rId16"/>
    <p:sldLayoutId id="2147484408" r:id="rId17"/>
    <p:sldLayoutId id="2147484409" r:id="rId18"/>
    <p:sldLayoutId id="2147484410" r:id="rId19"/>
    <p:sldLayoutId id="2147484411" r:id="rId20"/>
  </p:sldLayoutIdLst>
  <p:txStyles>
    <p:titleStyle>
      <a:lvl1pPr algn="ctr" defTabSz="914400" rtl="0" eaLnBrk="1" latinLnBrk="0" hangingPunct="1">
        <a:spcBef>
          <a:spcPct val="0"/>
        </a:spcBef>
        <a:buNone/>
        <a:defRPr sz="4600" kern="1200">
          <a:solidFill>
            <a:schemeClr val="tx1"/>
          </a:solidFill>
          <a:latin typeface="+mj-lt"/>
          <a:ea typeface="+mj-ea"/>
          <a:cs typeface="+mj-cs"/>
        </a:defRPr>
      </a:lvl1pPr>
    </p:titleStyle>
    <p:bodyStyle>
      <a:lvl1pPr marL="463550" indent="-463550" algn="l" defTabSz="914400" rtl="0" eaLnBrk="1" latinLnBrk="0" hangingPunct="1">
        <a:spcBef>
          <a:spcPts val="2000"/>
        </a:spcBef>
        <a:buSzPct val="90000"/>
        <a:buFontTx/>
        <a:buBlip>
          <a:blip r:embed="rId22"/>
        </a:buBlip>
        <a:defRPr sz="2400" kern="1200">
          <a:solidFill>
            <a:schemeClr val="tx1"/>
          </a:solidFill>
          <a:latin typeface="+mn-lt"/>
          <a:ea typeface="+mn-ea"/>
          <a:cs typeface="+mn-cs"/>
        </a:defRPr>
      </a:lvl1pPr>
      <a:lvl2pPr marL="914400" indent="-457200" algn="l" defTabSz="914400" rtl="0" eaLnBrk="1" latinLnBrk="0" hangingPunct="1">
        <a:spcBef>
          <a:spcPts val="600"/>
        </a:spcBef>
        <a:buSzPct val="90000"/>
        <a:buFontTx/>
        <a:buBlip>
          <a:blip r:embed="rId23"/>
        </a:buBlip>
        <a:defRPr sz="2200" kern="1200">
          <a:solidFill>
            <a:schemeClr val="tx1"/>
          </a:solidFill>
          <a:latin typeface="+mn-lt"/>
          <a:ea typeface="+mn-ea"/>
          <a:cs typeface="+mn-cs"/>
        </a:defRPr>
      </a:lvl2pPr>
      <a:lvl3pPr marL="1255713" indent="-341313" algn="l" defTabSz="914400" rtl="0" eaLnBrk="1" latinLnBrk="0" hangingPunct="1">
        <a:spcBef>
          <a:spcPts val="600"/>
        </a:spcBef>
        <a:buSzPct val="90000"/>
        <a:buFontTx/>
        <a:buBlip>
          <a:blip r:embed="rId24"/>
        </a:buBlip>
        <a:defRPr sz="2000" kern="1200">
          <a:solidFill>
            <a:schemeClr val="tx1"/>
          </a:solidFill>
          <a:latin typeface="+mn-lt"/>
          <a:ea typeface="+mn-ea"/>
          <a:cs typeface="+mn-cs"/>
        </a:defRPr>
      </a:lvl3pPr>
      <a:lvl4pPr marL="1597025" indent="-341313" algn="l" defTabSz="914400" rtl="0" eaLnBrk="1" latinLnBrk="0" hangingPunct="1">
        <a:spcBef>
          <a:spcPts val="600"/>
        </a:spcBef>
        <a:buSzPct val="90000"/>
        <a:buFontTx/>
        <a:buBlip>
          <a:blip r:embed="rId24"/>
        </a:buBlip>
        <a:defRPr sz="1800" kern="1200">
          <a:solidFill>
            <a:schemeClr val="tx1"/>
          </a:solidFill>
          <a:latin typeface="+mn-lt"/>
          <a:ea typeface="+mn-ea"/>
          <a:cs typeface="+mn-cs"/>
        </a:defRPr>
      </a:lvl4pPr>
      <a:lvl5pPr marL="1938338" indent="-341313" algn="l" defTabSz="914400" rtl="0" eaLnBrk="1" latinLnBrk="0" hangingPunct="1">
        <a:spcBef>
          <a:spcPts val="600"/>
        </a:spcBef>
        <a:buSzPct val="90000"/>
        <a:buFontTx/>
        <a:buBlip>
          <a:blip r:embed="rId24"/>
        </a:buBlip>
        <a:defRPr sz="1800" kern="1200">
          <a:solidFill>
            <a:schemeClr val="tx1"/>
          </a:solidFill>
          <a:latin typeface="+mn-lt"/>
          <a:ea typeface="+mn-ea"/>
          <a:cs typeface="+mn-cs"/>
        </a:defRPr>
      </a:lvl5pPr>
      <a:lvl6pPr marL="2290763" indent="-344488" algn="l" defTabSz="914400" rtl="0" eaLnBrk="1" latinLnBrk="0" hangingPunct="1">
        <a:spcBef>
          <a:spcPct val="20000"/>
        </a:spcBef>
        <a:buSzPct val="90000"/>
        <a:buFontTx/>
        <a:buBlip>
          <a:blip r:embed="rId22"/>
        </a:buBlip>
        <a:defRPr lang="en-US" sz="1800" kern="1200" dirty="0" smtClean="0">
          <a:solidFill>
            <a:schemeClr val="tx1"/>
          </a:solidFill>
          <a:latin typeface="+mn-lt"/>
          <a:ea typeface="+mn-ea"/>
          <a:cs typeface="+mn-cs"/>
        </a:defRPr>
      </a:lvl6pPr>
      <a:lvl7pPr marL="2625725" indent="-344488" algn="l" defTabSz="914400" rtl="0" eaLnBrk="1" latinLnBrk="0" hangingPunct="1">
        <a:spcBef>
          <a:spcPct val="20000"/>
        </a:spcBef>
        <a:buSzPct val="90000"/>
        <a:buFontTx/>
        <a:buBlip>
          <a:blip r:embed="rId24"/>
        </a:buBlip>
        <a:defRPr lang="en-US" sz="1800" kern="1200" dirty="0" smtClean="0">
          <a:solidFill>
            <a:schemeClr val="tx1"/>
          </a:solidFill>
          <a:latin typeface="+mn-lt"/>
          <a:ea typeface="+mn-ea"/>
          <a:cs typeface="+mn-cs"/>
        </a:defRPr>
      </a:lvl7pPr>
      <a:lvl8pPr marL="2970213" indent="-344488" algn="l" defTabSz="914400" rtl="0" eaLnBrk="1" latinLnBrk="0" hangingPunct="1">
        <a:spcBef>
          <a:spcPct val="20000"/>
        </a:spcBef>
        <a:buSzPct val="90000"/>
        <a:buFontTx/>
        <a:buBlip>
          <a:blip r:embed="rId22"/>
        </a:buBlip>
        <a:defRPr lang="en-US" sz="1800" kern="1200" dirty="0" smtClean="0">
          <a:solidFill>
            <a:schemeClr val="tx1"/>
          </a:solidFill>
          <a:latin typeface="+mn-lt"/>
          <a:ea typeface="+mn-ea"/>
          <a:cs typeface="+mn-cs"/>
        </a:defRPr>
      </a:lvl8pPr>
      <a:lvl9pPr marL="3313113" indent="-344488" algn="l" defTabSz="914400" rtl="0" eaLnBrk="1" latinLnBrk="0" hangingPunct="1">
        <a:spcBef>
          <a:spcPct val="20000"/>
        </a:spcBef>
        <a:buSzPct val="90000"/>
        <a:buFontTx/>
        <a:buBlip>
          <a:blip r:embed="rId23"/>
        </a:buBlip>
        <a:defRPr lang="en-US" sz="1800" kern="1200" dirty="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 Id="rId3" Type="http://schemas.microsoft.com/office/2007/relationships/hdphoto" Target="../media/hdphoto8.wdp"/></Relationships>
</file>

<file path=ppt/slides/_rels/slide12.xml.rels><?xml version="1.0" encoding="UTF-8" standalone="yes"?>
<Relationships xmlns="http://schemas.openxmlformats.org/package/2006/relationships"><Relationship Id="rId3" Type="http://schemas.microsoft.com/office/2007/relationships/hdphoto" Target="../media/hdphoto9.wdp"/><Relationship Id="rId4" Type="http://schemas.openxmlformats.org/officeDocument/2006/relationships/image" Target="../media/image27.png"/><Relationship Id="rId5" Type="http://schemas.microsoft.com/office/2007/relationships/hdphoto" Target="../media/hdphoto10.wdp"/><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eg"/><Relationship Id="rId3" Type="http://schemas.openxmlformats.org/officeDocument/2006/relationships/image" Target="../media/image3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 Id="rId3" Type="http://schemas.microsoft.com/office/2007/relationships/hdphoto" Target="../media/hdphoto11.wdp"/></Relationships>
</file>

<file path=ppt/slides/_rels/slide17.xml.rels><?xml version="1.0" encoding="UTF-8" standalone="yes"?>
<Relationships xmlns="http://schemas.openxmlformats.org/package/2006/relationships"><Relationship Id="rId3" Type="http://schemas.microsoft.com/office/2007/relationships/hdphoto" Target="../media/hdphoto12.wdp"/><Relationship Id="rId4" Type="http://schemas.openxmlformats.org/officeDocument/2006/relationships/image" Target="../media/image33.png"/><Relationship Id="rId5" Type="http://schemas.microsoft.com/office/2007/relationships/hdphoto" Target="../media/hdphoto13.wdp"/><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jpeg"/><Relationship Id="rId1" Type="http://schemas.openxmlformats.org/officeDocument/2006/relationships/slideLayout" Target="../slideLayouts/slideLayout2.xml"/><Relationship Id="rId2" Type="http://schemas.openxmlformats.org/officeDocument/2006/relationships/image" Target="../media/image34.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gi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 Id="rId3" Type="http://schemas.microsoft.com/office/2007/relationships/hdphoto" Target="../media/hdphoto14.wdp"/></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 Id="rId3" Type="http://schemas.microsoft.com/office/2007/relationships/hdphoto" Target="../media/hdphoto15.wdp"/></Relationships>
</file>

<file path=ppt/slides/_rels/slide22.xml.rels><?xml version="1.0" encoding="UTF-8" standalone="yes"?>
<Relationships xmlns="http://schemas.openxmlformats.org/package/2006/relationships"><Relationship Id="rId3" Type="http://schemas.microsoft.com/office/2007/relationships/hdphoto" Target="../media/hdphoto16.wdp"/><Relationship Id="rId4" Type="http://schemas.openxmlformats.org/officeDocument/2006/relationships/image" Target="../media/image41.png"/><Relationship Id="rId5" Type="http://schemas.microsoft.com/office/2007/relationships/hdphoto" Target="../media/hdphoto17.wdp"/><Relationship Id="rId6" Type="http://schemas.openxmlformats.org/officeDocument/2006/relationships/image" Target="../media/image42.png"/><Relationship Id="rId7" Type="http://schemas.microsoft.com/office/2007/relationships/hdphoto" Target="../media/hdphoto18.wdp"/><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microsoft.com/office/2007/relationships/hdphoto" Target="../media/hdphoto19.wdp"/><Relationship Id="rId4" Type="http://schemas.openxmlformats.org/officeDocument/2006/relationships/image" Target="../media/image44.png"/><Relationship Id="rId5" Type="http://schemas.microsoft.com/office/2007/relationships/hdphoto" Target="../media/hdphoto20.wdp"/><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5.gif"/><Relationship Id="rId5" Type="http://schemas.openxmlformats.org/officeDocument/2006/relationships/image" Target="../media/image46.jpg"/><Relationship Id="rId1" Type="http://schemas.microsoft.com/office/2007/relationships/media" Target="../media/media1.mp4"/><Relationship Id="rId2" Type="http://schemas.openxmlformats.org/officeDocument/2006/relationships/video" Target="../media/media1.mp4"/></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eg"/></Relationships>
</file>

<file path=ppt/slides/_rels/slide27.xml.rels><?xml version="1.0" encoding="UTF-8" standalone="yes"?>
<Relationships xmlns="http://schemas.openxmlformats.org/package/2006/relationships"><Relationship Id="rId3" Type="http://schemas.microsoft.com/office/2007/relationships/hdphoto" Target="../media/hdphoto21.wdp"/><Relationship Id="rId4" Type="http://schemas.openxmlformats.org/officeDocument/2006/relationships/image" Target="../media/image48.png"/><Relationship Id="rId5" Type="http://schemas.microsoft.com/office/2007/relationships/hdphoto" Target="../media/hdphoto22.wdp"/><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 Id="rId3" Type="http://schemas.microsoft.com/office/2007/relationships/hdphoto" Target="../media/hdphoto23.wdp"/></Relationships>
</file>

<file path=ppt/slides/_rels/slide29.xml.rels><?xml version="1.0" encoding="UTF-8" standalone="yes"?>
<Relationships xmlns="http://schemas.openxmlformats.org/package/2006/relationships"><Relationship Id="rId3" Type="http://schemas.microsoft.com/office/2007/relationships/hdphoto" Target="../media/hdphoto24.wdp"/><Relationship Id="rId4" Type="http://schemas.openxmlformats.org/officeDocument/2006/relationships/image" Target="../media/image51.png"/><Relationship Id="rId5" Type="http://schemas.microsoft.com/office/2007/relationships/hdphoto" Target="../media/hdphoto25.wdp"/><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gif"/></Relationships>
</file>

<file path=ppt/slides/_rels/slide31.xml.rels><?xml version="1.0" encoding="UTF-8" standalone="yes"?>
<Relationships xmlns="http://schemas.openxmlformats.org/package/2006/relationships"><Relationship Id="rId3" Type="http://schemas.microsoft.com/office/2007/relationships/hdphoto" Target="../media/hdphoto26.wdp"/><Relationship Id="rId4" Type="http://schemas.openxmlformats.org/officeDocument/2006/relationships/image" Target="../media/image53.png"/><Relationship Id="rId5" Type="http://schemas.microsoft.com/office/2007/relationships/hdphoto" Target="../media/hdphoto21.wdp"/><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 Id="rId3" Type="http://schemas.microsoft.com/office/2007/relationships/hdphoto" Target="../media/hdphoto27.wdp"/></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56.jpeg"/><Relationship Id="rId4" Type="http://schemas.openxmlformats.org/officeDocument/2006/relationships/image" Target="../media/image57.jpeg"/><Relationship Id="rId5" Type="http://schemas.openxmlformats.org/officeDocument/2006/relationships/image" Target="../media/image58.jpeg"/><Relationship Id="rId1" Type="http://schemas.openxmlformats.org/officeDocument/2006/relationships/slideLayout" Target="../slideLayouts/slideLayout2.xml"/><Relationship Id="rId2" Type="http://schemas.openxmlformats.org/officeDocument/2006/relationships/image" Target="../media/image55.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gi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 Id="rId3" Type="http://schemas.microsoft.com/office/2007/relationships/hdphoto" Target="../media/hdphoto1.wdp"/></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 Id="rId3" Type="http://schemas.microsoft.com/office/2007/relationships/hdphoto" Target="../media/hdphoto28.wdp"/></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 Id="rId3" Type="http://schemas.microsoft.com/office/2007/relationships/hdphoto" Target="../media/hdphoto29.wdp"/></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jpeg"/></Relationships>
</file>

<file path=ppt/slides/_rels/slide43.xml.rels><?xml version="1.0" encoding="UTF-8" standalone="yes"?>
<Relationships xmlns="http://schemas.openxmlformats.org/package/2006/relationships"><Relationship Id="rId3" Type="http://schemas.microsoft.com/office/2007/relationships/hdphoto" Target="../media/hdphoto30.wdp"/><Relationship Id="rId4" Type="http://schemas.openxmlformats.org/officeDocument/2006/relationships/image" Target="../media/image63.png"/><Relationship Id="rId5" Type="http://schemas.microsoft.com/office/2007/relationships/hdphoto" Target="../media/hdphoto31.wdp"/><Relationship Id="rId1" Type="http://schemas.openxmlformats.org/officeDocument/2006/relationships/slideLayout" Target="../slideLayouts/slideLayout2.xml"/><Relationship Id="rId2" Type="http://schemas.openxmlformats.org/officeDocument/2006/relationships/image" Target="../media/image62.png"/></Relationships>
</file>

<file path=ppt/slides/_rels/slide44.xml.rels><?xml version="1.0" encoding="UTF-8" standalone="yes"?>
<Relationships xmlns="http://schemas.openxmlformats.org/package/2006/relationships"><Relationship Id="rId3" Type="http://schemas.microsoft.com/office/2007/relationships/hdphoto" Target="../media/hdphoto32.wdp"/><Relationship Id="rId4" Type="http://schemas.openxmlformats.org/officeDocument/2006/relationships/image" Target="../media/image65.png"/><Relationship Id="rId5" Type="http://schemas.microsoft.com/office/2007/relationships/hdphoto" Target="../media/hdphoto33.wdp"/><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jpeg"/></Relationships>
</file>

<file path=ppt/slides/_rels/slide46.xml.rels><?xml version="1.0" encoding="UTF-8" standalone="yes"?>
<Relationships xmlns="http://schemas.openxmlformats.org/package/2006/relationships"><Relationship Id="rId3" Type="http://schemas.openxmlformats.org/officeDocument/2006/relationships/image" Target="../media/image67.png"/><Relationship Id="rId4" Type="http://schemas.microsoft.com/office/2007/relationships/hdphoto" Target="../media/hdphoto34.wdp"/><Relationship Id="rId5" Type="http://schemas.openxmlformats.org/officeDocument/2006/relationships/image" Target="../media/image68.png"/><Relationship Id="rId6" Type="http://schemas.microsoft.com/office/2007/relationships/hdphoto" Target="../media/hdphoto35.wdp"/><Relationship Id="rId7" Type="http://schemas.openxmlformats.org/officeDocument/2006/relationships/image" Target="../media/image69.png"/><Relationship Id="rId8" Type="http://schemas.microsoft.com/office/2007/relationships/hdphoto" Target="../media/hdphoto36.wdp"/><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png"/><Relationship Id="rId3" Type="http://schemas.microsoft.com/office/2007/relationships/hdphoto" Target="../media/hdphoto37.wdp"/></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 Id="rId3" Type="http://schemas.microsoft.com/office/2007/relationships/hdphoto" Target="../media/hdphoto2.wdp"/></Relationships>
</file>

<file path=ppt/slides/_rels/slide50.xml.rels><?xml version="1.0" encoding="UTF-8" standalone="yes"?>
<Relationships xmlns="http://schemas.openxmlformats.org/package/2006/relationships"><Relationship Id="rId3" Type="http://schemas.microsoft.com/office/2007/relationships/hdphoto" Target="../media/hdphoto38.wdp"/><Relationship Id="rId4" Type="http://schemas.openxmlformats.org/officeDocument/2006/relationships/image" Target="../media/image72.png"/><Relationship Id="rId5" Type="http://schemas.microsoft.com/office/2007/relationships/hdphoto" Target="../media/hdphoto39.wdp"/><Relationship Id="rId1" Type="http://schemas.openxmlformats.org/officeDocument/2006/relationships/slideLayout" Target="../slideLayouts/slideLayout2.xml"/><Relationship Id="rId2" Type="http://schemas.openxmlformats.org/officeDocument/2006/relationships/image" Target="../media/image71.png"/></Relationships>
</file>

<file path=ppt/slides/_rels/slide51.xml.rels><?xml version="1.0" encoding="UTF-8" standalone="yes"?>
<Relationships xmlns="http://schemas.openxmlformats.org/package/2006/relationships"><Relationship Id="rId3" Type="http://schemas.microsoft.com/office/2007/relationships/hdphoto" Target="../media/hdphoto40.wdp"/><Relationship Id="rId4" Type="http://schemas.openxmlformats.org/officeDocument/2006/relationships/image" Target="../media/image74.png"/><Relationship Id="rId5" Type="http://schemas.microsoft.com/office/2007/relationships/hdphoto" Target="../media/hdphoto41.wdp"/><Relationship Id="rId1" Type="http://schemas.openxmlformats.org/officeDocument/2006/relationships/slideLayout" Target="../slideLayouts/slideLayout2.xml"/><Relationship Id="rId2" Type="http://schemas.openxmlformats.org/officeDocument/2006/relationships/image" Target="../media/image7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png"/><Relationship Id="rId3" Type="http://schemas.microsoft.com/office/2007/relationships/hdphoto" Target="../media/hdphoto42.wdp"/></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png"/><Relationship Id="rId3" Type="http://schemas.microsoft.com/office/2007/relationships/hdphoto" Target="../media/hdphoto43.wdp"/></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png"/><Relationship Id="rId3" Type="http://schemas.microsoft.com/office/2007/relationships/hdphoto" Target="../media/hdphoto44.wdp"/></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png"/><Relationship Id="rId3" Type="http://schemas.microsoft.com/office/2007/relationships/hdphoto" Target="../media/hdphoto45.wdp"/></Relationships>
</file>

<file path=ppt/slides/_rels/slide57.xml.rels><?xml version="1.0" encoding="UTF-8" standalone="yes"?>
<Relationships xmlns="http://schemas.openxmlformats.org/package/2006/relationships"><Relationship Id="rId3" Type="http://schemas.microsoft.com/office/2007/relationships/hdphoto" Target="../media/hdphoto46.wdp"/><Relationship Id="rId4" Type="http://schemas.openxmlformats.org/officeDocument/2006/relationships/image" Target="../media/image80.png"/><Relationship Id="rId5" Type="http://schemas.microsoft.com/office/2007/relationships/hdphoto" Target="../media/hdphoto47.wdp"/><Relationship Id="rId1" Type="http://schemas.openxmlformats.org/officeDocument/2006/relationships/slideLayout" Target="../slideLayouts/slideLayout2.xml"/><Relationship Id="rId2" Type="http://schemas.openxmlformats.org/officeDocument/2006/relationships/image" Target="../media/image79.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png"/><Relationship Id="rId3" Type="http://schemas.microsoft.com/office/2007/relationships/hdphoto" Target="../media/hdphoto48.wdp"/></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jpeg"/><Relationship Id="rId3" Type="http://schemas.microsoft.com/office/2007/relationships/hdphoto" Target="../media/hdphoto49.wdp"/></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4" Type="http://schemas.openxmlformats.org/officeDocument/2006/relationships/image" Target="../media/image18.png"/><Relationship Id="rId5" Type="http://schemas.microsoft.com/office/2007/relationships/hdphoto" Target="../media/hdphoto4.wdp"/><Relationship Id="rId6" Type="http://schemas.openxmlformats.org/officeDocument/2006/relationships/image" Target="../media/image19.png"/><Relationship Id="rId7" Type="http://schemas.microsoft.com/office/2007/relationships/hdphoto" Target="../media/hdphoto5.wdp"/><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3.png"/><Relationship Id="rId3" Type="http://schemas.microsoft.com/office/2007/relationships/hdphoto" Target="../media/hdphoto50.wdp"/></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4.png"/><Relationship Id="rId3" Type="http://schemas.microsoft.com/office/2007/relationships/hdphoto" Target="../media/hdphoto51.wdp"/></Relationships>
</file>

<file path=ppt/slides/_rels/slide62.xml.rels><?xml version="1.0" encoding="UTF-8" standalone="yes"?>
<Relationships xmlns="http://schemas.openxmlformats.org/package/2006/relationships"><Relationship Id="rId3" Type="http://schemas.microsoft.com/office/2007/relationships/hdphoto" Target="../media/hdphoto52.wdp"/><Relationship Id="rId4" Type="http://schemas.openxmlformats.org/officeDocument/2006/relationships/image" Target="../media/image86.png"/><Relationship Id="rId5" Type="http://schemas.openxmlformats.org/officeDocument/2006/relationships/image" Target="../media/image87.png"/><Relationship Id="rId1" Type="http://schemas.openxmlformats.org/officeDocument/2006/relationships/slideLayout" Target="../slideLayouts/slideLayout2.xml"/><Relationship Id="rId2" Type="http://schemas.openxmlformats.org/officeDocument/2006/relationships/image" Target="../media/image85.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8.jpeg"/></Relationships>
</file>

<file path=ppt/slides/_rels/slide64.xml.rels><?xml version="1.0" encoding="UTF-8" standalone="yes"?>
<Relationships xmlns="http://schemas.openxmlformats.org/package/2006/relationships"><Relationship Id="rId3" Type="http://schemas.microsoft.com/office/2007/relationships/hdphoto" Target="../media/hdphoto53.wdp"/><Relationship Id="rId4" Type="http://schemas.openxmlformats.org/officeDocument/2006/relationships/image" Target="../media/image90.png"/><Relationship Id="rId5" Type="http://schemas.microsoft.com/office/2007/relationships/hdphoto" Target="../media/hdphoto54.wdp"/><Relationship Id="rId6" Type="http://schemas.openxmlformats.org/officeDocument/2006/relationships/image" Target="../media/image91.png"/><Relationship Id="rId7" Type="http://schemas.microsoft.com/office/2007/relationships/hdphoto" Target="../media/hdphoto55.wdp"/><Relationship Id="rId1" Type="http://schemas.openxmlformats.org/officeDocument/2006/relationships/slideLayout" Target="../slideLayouts/slideLayout2.xml"/><Relationship Id="rId2" Type="http://schemas.openxmlformats.org/officeDocument/2006/relationships/image" Target="../media/image89.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2.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3.png"/><Relationship Id="rId3" Type="http://schemas.microsoft.com/office/2007/relationships/hdphoto" Target="../media/hdphoto56.wdp"/></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95.jpeg"/><Relationship Id="rId4" Type="http://schemas.openxmlformats.org/officeDocument/2006/relationships/image" Target="../media/image96.jpeg"/><Relationship Id="rId5" Type="http://schemas.openxmlformats.org/officeDocument/2006/relationships/image" Target="../media/image97.png"/><Relationship Id="rId1" Type="http://schemas.openxmlformats.org/officeDocument/2006/relationships/slideLayout" Target="../slideLayouts/slideLayout2.xml"/><Relationship Id="rId2" Type="http://schemas.openxmlformats.org/officeDocument/2006/relationships/image" Target="../media/image94.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8.png"/><Relationship Id="rId3" Type="http://schemas.microsoft.com/office/2007/relationships/hdphoto" Target="../media/hdphoto57.wdp"/></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4" Type="http://schemas.microsoft.com/office/2007/relationships/hdphoto" Target="../media/hdphoto6.wdp"/><Relationship Id="rId1" Type="http://schemas.openxmlformats.org/officeDocument/2006/relationships/slideLayout" Target="../slideLayouts/slideLayout2.xml"/><Relationship Id="rId2" Type="http://schemas.openxmlformats.org/officeDocument/2006/relationships/image" Target="../media/image20.gif"/></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8.png"/><Relationship Id="rId3" Type="http://schemas.microsoft.com/office/2007/relationships/hdphoto" Target="../media/hdphoto57.wdp"/></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9.png"/><Relationship Id="rId3" Type="http://schemas.microsoft.com/office/2007/relationships/hdphoto" Target="../media/hdphoto58.wdp"/></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0.jpeg"/><Relationship Id="rId3" Type="http://schemas.openxmlformats.org/officeDocument/2006/relationships/image" Target="../media/image101.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2.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 Id="rId3" Type="http://schemas.microsoft.com/office/2007/relationships/hdphoto" Target="../media/hdphoto7.wdp"/></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alphaModFix/>
          </a:blip>
          <a:srcRect/>
          <a:stretch>
            <a:fillRect/>
          </a:stretch>
        </p:blipFill>
        <p:spPr bwMode="auto">
          <a:xfrm>
            <a:off x="2411760" y="2276872"/>
            <a:ext cx="4357718" cy="4336078"/>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 name="1 Título"/>
          <p:cNvSpPr>
            <a:spLocks noGrp="1"/>
          </p:cNvSpPr>
          <p:nvPr>
            <p:ph type="ctrTitle"/>
          </p:nvPr>
        </p:nvSpPr>
        <p:spPr>
          <a:xfrm>
            <a:off x="-33719" y="-171400"/>
            <a:ext cx="9144000" cy="2714644"/>
          </a:xfrm>
        </p:spPr>
        <p:txBody>
          <a:bodyPr/>
          <a:lstStyle/>
          <a:p>
            <a:pPr algn="ctr"/>
            <a:r>
              <a:rPr lang="es-ES_tradnl" sz="6000" b="1" dirty="0" smtClean="0">
                <a:solidFill>
                  <a:srgbClr val="000090"/>
                </a:solidFill>
              </a:rPr>
              <a:t>TALLER DE SOPORTE VITAL BÁSICO </a:t>
            </a:r>
            <a:r>
              <a:rPr lang="es-ES_tradnl" sz="4000" b="1" dirty="0">
                <a:solidFill>
                  <a:srgbClr val="000090"/>
                </a:solidFill>
              </a:rPr>
              <a:t/>
            </a:r>
            <a:br>
              <a:rPr lang="es-ES_tradnl" sz="4000" b="1" dirty="0">
                <a:solidFill>
                  <a:srgbClr val="000090"/>
                </a:solidFill>
              </a:rPr>
            </a:br>
            <a:r>
              <a:rPr lang="es-ES_tradnl" sz="2800" b="1" i="1" dirty="0" err="1" smtClean="0">
                <a:solidFill>
                  <a:srgbClr val="800000"/>
                </a:solidFill>
              </a:rPr>
              <a:t>www.ascbombeirosdegalicia.com</a:t>
            </a:r>
            <a:endParaRPr lang="es-ES" sz="2800" b="1" i="1" dirty="0">
              <a:solidFill>
                <a:srgbClr val="8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Título"/>
          <p:cNvSpPr>
            <a:spLocks noGrp="1"/>
          </p:cNvSpPr>
          <p:nvPr>
            <p:ph type="title"/>
          </p:nvPr>
        </p:nvSpPr>
        <p:spPr>
          <a:xfrm>
            <a:off x="228600" y="0"/>
            <a:ext cx="2057384" cy="1071546"/>
          </a:xfrm>
        </p:spPr>
        <p:txBody>
          <a:bodyPr/>
          <a:lstStyle/>
          <a:p>
            <a:r>
              <a:rPr lang="es-ES_tradnl" b="1" i="1" dirty="0" smtClean="0">
                <a:solidFill>
                  <a:srgbClr val="000090"/>
                </a:solidFill>
              </a:rPr>
              <a:t>S.V.B</a:t>
            </a:r>
            <a:endParaRPr lang="es-ES" b="1" i="1" dirty="0">
              <a:solidFill>
                <a:srgbClr val="000090"/>
              </a:solidFill>
            </a:endParaRPr>
          </a:p>
        </p:txBody>
      </p:sp>
      <p:sp>
        <p:nvSpPr>
          <p:cNvPr id="3" name="2 Marcador de contenido"/>
          <p:cNvSpPr>
            <a:spLocks noGrp="1"/>
          </p:cNvSpPr>
          <p:nvPr>
            <p:ph idx="1"/>
          </p:nvPr>
        </p:nvSpPr>
        <p:spPr>
          <a:xfrm>
            <a:off x="228600" y="1285860"/>
            <a:ext cx="7772400" cy="1500198"/>
          </a:xfrm>
        </p:spPr>
        <p:txBody>
          <a:bodyPr>
            <a:noAutofit/>
          </a:bodyPr>
          <a:lstStyle/>
          <a:p>
            <a:pPr>
              <a:buNone/>
            </a:pPr>
            <a:r>
              <a:rPr lang="es-ES_tradnl" sz="2400" dirty="0" smtClean="0"/>
              <a:t>    Diariamente se producen situaciones que ponen en peligro la vida : ataques cardiacos, accidentes, atragantamientos….. </a:t>
            </a:r>
          </a:p>
          <a:p>
            <a:pPr>
              <a:buNone/>
            </a:pPr>
            <a:endParaRPr lang="es-ES_tradnl" sz="2400" dirty="0" smtClean="0"/>
          </a:p>
          <a:p>
            <a:pPr>
              <a:buNone/>
            </a:pPr>
            <a:endParaRPr lang="es-ES_tradnl" sz="2400" dirty="0" smtClean="0"/>
          </a:p>
          <a:p>
            <a:pPr>
              <a:buNone/>
            </a:pPr>
            <a:endParaRPr lang="es-ES_tradnl" sz="2400" dirty="0" smtClean="0"/>
          </a:p>
          <a:p>
            <a:pPr>
              <a:buNone/>
            </a:pPr>
            <a:endParaRPr lang="es-ES_tradnl" sz="2400" dirty="0" smtClean="0"/>
          </a:p>
          <a:p>
            <a:pPr>
              <a:buNone/>
            </a:pPr>
            <a:endParaRPr lang="es-ES_tradnl" sz="2400" dirty="0" smtClean="0"/>
          </a:p>
          <a:p>
            <a:pPr>
              <a:buNone/>
            </a:pPr>
            <a:r>
              <a:rPr lang="es-ES_tradnl" sz="2400" dirty="0" smtClean="0">
                <a:solidFill>
                  <a:srgbClr val="FF0000"/>
                </a:solidFill>
              </a:rPr>
              <a:t>    </a:t>
            </a:r>
            <a:r>
              <a:rPr lang="es-ES_tradnl" sz="2400" b="1" dirty="0" smtClean="0">
                <a:solidFill>
                  <a:srgbClr val="FF0000"/>
                </a:solidFill>
              </a:rPr>
              <a:t>El conocimiento de las técnicas de SVB puede ayudar a salvar vidas.</a:t>
            </a:r>
          </a:p>
          <a:p>
            <a:pPr>
              <a:buNone/>
            </a:pPr>
            <a:endParaRPr lang="es-ES" sz="2400" dirty="0"/>
          </a:p>
        </p:txBody>
      </p:sp>
      <p:pic>
        <p:nvPicPr>
          <p:cNvPr id="4" name="Picture 38" descr="Chain of survival"/>
          <p:cNvPicPr>
            <a:picLocks noChangeAspect="1" noChangeArrowheads="1"/>
          </p:cNvPicPr>
          <p:nvPr/>
        </p:nvPicPr>
        <p:blipFill>
          <a:blip r:embed="rId2" cstate="print"/>
          <a:srcRect/>
          <a:stretch>
            <a:fillRect/>
          </a:stretch>
        </p:blipFill>
        <p:spPr bwMode="auto">
          <a:xfrm>
            <a:off x="857224" y="2857496"/>
            <a:ext cx="7137425" cy="1868596"/>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par>
                          <p:cTn id="8" fill="hold">
                            <p:stCondLst>
                              <p:cond delay="500"/>
                            </p:stCondLst>
                            <p:childTnLst>
                              <p:par>
                                <p:cTn id="9" presetID="26" presetClass="emph" presetSubtype="0" fill="hold" nodeType="afterEffect">
                                  <p:stCondLst>
                                    <p:cond delay="0"/>
                                  </p:stCondLst>
                                  <p:childTnLst>
                                    <p:animEffect transition="out" filter="fade">
                                      <p:cBhvr>
                                        <p:cTn id="10" dur="500" tmFilter="0, 0; .2, .5; .8, .5; 1, 0"/>
                                        <p:tgtEl>
                                          <p:spTgt spid="4"/>
                                        </p:tgtEl>
                                      </p:cBhvr>
                                    </p:animEffect>
                                    <p:animScale>
                                      <p:cBhvr>
                                        <p:cTn id="11" dur="250" autoRev="1" fill="hold"/>
                                        <p:tgtEl>
                                          <p:spTgt spid="4"/>
                                        </p:tgtEl>
                                      </p:cBhvr>
                                      <p:by x="105000" y="105000"/>
                                    </p:animScale>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p:cTn id="15"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7" dur="500"/>
                                        <p:tgtEl>
                                          <p:spTgt spid="3">
                                            <p:txEl>
                                              <p:pRg st="0" end="0"/>
                                            </p:txEl>
                                          </p:spTgt>
                                        </p:tgtEl>
                                      </p:cBhvr>
                                    </p:animEffect>
                                  </p:childTnLst>
                                </p:cTn>
                              </p:par>
                            </p:childTnLst>
                          </p:cTn>
                        </p:par>
                        <p:par>
                          <p:cTn id="18" fill="hold">
                            <p:stCondLst>
                              <p:cond delay="1500"/>
                            </p:stCondLst>
                            <p:childTnLst>
                              <p:par>
                                <p:cTn id="19" presetID="2" presetClass="entr" presetSubtype="4" fill="hold" nodeType="after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 calcmode="lin" valueType="num">
                                      <p:cBhvr additive="base">
                                        <p:cTn id="2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500034" y="3929066"/>
            <a:ext cx="8358246" cy="2024066"/>
          </a:xfrm>
        </p:spPr>
        <p:txBody>
          <a:bodyPr>
            <a:normAutofit/>
          </a:bodyPr>
          <a:lstStyle/>
          <a:p>
            <a:pPr marL="0" indent="0" algn="ctr">
              <a:buNone/>
            </a:pPr>
            <a:r>
              <a:rPr lang="es-ES" sz="2800" b="1" dirty="0" smtClean="0"/>
              <a:t>Secuencia ordenada de actuaciones, todas de  igual importancia, dirigidas a aumentar las probabilidades de</a:t>
            </a:r>
          </a:p>
          <a:p>
            <a:pPr marL="0" indent="0" algn="ctr">
              <a:buNone/>
            </a:pPr>
            <a:r>
              <a:rPr lang="es-ES" sz="2800" b="1" dirty="0" smtClean="0"/>
              <a:t>    </a:t>
            </a:r>
            <a:r>
              <a:rPr lang="es-ES" sz="2800" b="1" dirty="0" smtClean="0">
                <a:solidFill>
                  <a:srgbClr val="C00000"/>
                </a:solidFill>
              </a:rPr>
              <a:t>supervivencia </a:t>
            </a:r>
            <a:r>
              <a:rPr lang="es-ES" sz="2800" b="1" dirty="0" smtClean="0"/>
              <a:t>y con </a:t>
            </a:r>
            <a:r>
              <a:rPr lang="es-ES" sz="2800" b="1" dirty="0" smtClean="0">
                <a:solidFill>
                  <a:srgbClr val="C00000"/>
                </a:solidFill>
              </a:rPr>
              <a:t>mínimas secuelas</a:t>
            </a:r>
            <a:r>
              <a:rPr lang="es-ES" sz="2800" b="1" dirty="0" smtClean="0"/>
              <a:t>.</a:t>
            </a:r>
            <a:endParaRPr lang="es-ES" sz="2800" dirty="0"/>
          </a:p>
        </p:txBody>
      </p:sp>
      <p:pic>
        <p:nvPicPr>
          <p:cNvPr id="1026" name="Picture 2" descr="C:\Users\user\Desktop\imagenes presentacion\cardio1.jp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5216" b="100000" l="0" r="100000">
                        <a14:backgroundMark x1="52273" y1="19821" x2="52273" y2="19821"/>
                        <a14:backgroundMark x1="45391" y1="19821" x2="45391" y2="19821"/>
                        <a14:backgroundMark x1="50000" y1="93294" x2="50000" y2="93294"/>
                        <a14:backgroundMark x1="68561" y1="17139" x2="68561" y2="17139"/>
                      </a14:backgroundRemoval>
                    </a14:imgEffect>
                  </a14:imgLayer>
                </a14:imgProps>
              </a:ext>
            </a:extLst>
          </a:blip>
          <a:srcRect/>
          <a:stretch>
            <a:fillRect/>
          </a:stretch>
        </p:blipFill>
        <p:spPr bwMode="auto">
          <a:xfrm>
            <a:off x="395536" y="0"/>
            <a:ext cx="8522240" cy="3610116"/>
          </a:xfrm>
          <a:prstGeom prst="rect">
            <a:avLst/>
          </a:prstGeom>
          <a:noFill/>
          <a:effectLst>
            <a:outerShdw blurRad="76200" dir="18900000" sy="23000" kx="-1200000" algn="bl" rotWithShape="0">
              <a:prstClr val="black">
                <a:alpha val="20000"/>
              </a:prstClr>
            </a:outerShdw>
          </a:effec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additive="base">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Título"/>
          <p:cNvSpPr>
            <a:spLocks noGrp="1"/>
          </p:cNvSpPr>
          <p:nvPr>
            <p:ph type="title"/>
          </p:nvPr>
        </p:nvSpPr>
        <p:spPr>
          <a:xfrm>
            <a:off x="357158" y="214290"/>
            <a:ext cx="8429684" cy="1171596"/>
          </a:xfrm>
        </p:spPr>
        <p:txBody>
          <a:bodyPr/>
          <a:lstStyle/>
          <a:p>
            <a:r>
              <a:rPr lang="es-ES" b="1" i="1" dirty="0" smtClean="0">
                <a:solidFill>
                  <a:srgbClr val="000090"/>
                </a:solidFill>
              </a:rPr>
              <a:t>1 = Solicitud de Ayuda Precoz</a:t>
            </a:r>
            <a:endParaRPr lang="es-ES" i="1" dirty="0">
              <a:solidFill>
                <a:srgbClr val="000090"/>
              </a:solidFill>
            </a:endParaRPr>
          </a:p>
        </p:txBody>
      </p:sp>
      <p:sp>
        <p:nvSpPr>
          <p:cNvPr id="3" name="2 Marcador de contenido"/>
          <p:cNvSpPr>
            <a:spLocks noGrp="1"/>
          </p:cNvSpPr>
          <p:nvPr>
            <p:ph idx="1"/>
          </p:nvPr>
        </p:nvSpPr>
        <p:spPr>
          <a:xfrm>
            <a:off x="214282" y="1428736"/>
            <a:ext cx="8558242" cy="1166810"/>
          </a:xfrm>
        </p:spPr>
        <p:txBody>
          <a:bodyPr/>
          <a:lstStyle/>
          <a:p>
            <a:pPr algn="ctr">
              <a:buNone/>
            </a:pPr>
            <a:r>
              <a:rPr lang="es-ES_tradnl" dirty="0" smtClean="0"/>
              <a:t>    </a:t>
            </a:r>
            <a:r>
              <a:rPr lang="es-ES_tradnl" sz="2400" dirty="0" smtClean="0"/>
              <a:t>La solicitud de ayuda en situaciones de emergencia es una </a:t>
            </a:r>
            <a:r>
              <a:rPr lang="es-ES_tradnl" sz="2400" b="1" u="sng" dirty="0" smtClean="0">
                <a:solidFill>
                  <a:srgbClr val="FF0000"/>
                </a:solidFill>
              </a:rPr>
              <a:t>medida prioritaria  </a:t>
            </a:r>
            <a:r>
              <a:rPr lang="es-ES_tradnl" sz="2400" dirty="0" smtClean="0"/>
              <a:t>que debe plantearse lo antes posible.</a:t>
            </a:r>
            <a:endParaRPr lang="es-ES" sz="2400" dirty="0"/>
          </a:p>
        </p:txBody>
      </p:sp>
      <p:pic>
        <p:nvPicPr>
          <p:cNvPr id="1026" name="Picture 2" descr="C:\Users\user\Desktop\imagenes presentacion\1629164-contra-el-reloj-un-hombre-corriendo-contra-el-clic.jp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100000">
                        <a14:foregroundMark x1="23810" y1="59322" x2="23810" y2="59322"/>
                        <a14:foregroundMark x1="16071" y1="69492" x2="16071" y2="69492"/>
                        <a14:foregroundMark x1="18452" y1="52542" x2="18452" y2="52542"/>
                        <a14:foregroundMark x1="17857" y1="38136" x2="17857" y2="38136"/>
                        <a14:foregroundMark x1="25000" y1="38983" x2="25000" y2="38983"/>
                        <a14:foregroundMark x1="13095" y1="57627" x2="13095" y2="57627"/>
                        <a14:foregroundMark x1="20833" y1="72881" x2="20833" y2="72881"/>
                        <a14:foregroundMark x1="34524" y1="57627" x2="34524" y2="57627"/>
                        <a14:foregroundMark x1="31548" y1="68644" x2="31548" y2="68644"/>
                        <a14:foregroundMark x1="8929" y1="66102" x2="8929" y2="66102"/>
                        <a14:foregroundMark x1="4762" y1="57627" x2="4762" y2="57627"/>
                        <a14:foregroundMark x1="88095" y1="11864" x2="88095" y2="11864"/>
                        <a14:foregroundMark x1="89881" y1="45763" x2="89881" y2="45763"/>
                        <a14:foregroundMark x1="11310" y1="75424" x2="11310" y2="75424"/>
                        <a14:foregroundMark x1="22619" y1="82203" x2="22619" y2="82203"/>
                        <a14:foregroundMark x1="32143" y1="89831" x2="32143" y2="89831"/>
                        <a14:foregroundMark x1="4762" y1="88136" x2="4762" y2="88136"/>
                        <a14:foregroundMark x1="4762" y1="93220" x2="4762" y2="93220"/>
                        <a14:foregroundMark x1="2381" y1="82203" x2="2381" y2="82203"/>
                        <a14:backgroundMark x1="42857" y1="15254" x2="42857" y2="15254"/>
                      </a14:backgroundRemoval>
                    </a14:imgEffect>
                  </a14:imgLayer>
                </a14:imgProps>
              </a:ext>
            </a:extLst>
          </a:blip>
          <a:srcRect/>
          <a:stretch>
            <a:fillRect/>
          </a:stretch>
        </p:blipFill>
        <p:spPr bwMode="auto">
          <a:xfrm>
            <a:off x="428597" y="2857496"/>
            <a:ext cx="2487219" cy="1746975"/>
          </a:xfrm>
          <a:prstGeom prst="rect">
            <a:avLst/>
          </a:prstGeom>
          <a:noFill/>
          <a:effectLst>
            <a:outerShdw blurRad="76200" dir="13500000" sy="23000" kx="1200000" algn="br" rotWithShape="0">
              <a:prstClr val="black">
                <a:alpha val="20000"/>
              </a:prstClr>
            </a:outerShdw>
          </a:effectLst>
        </p:spPr>
      </p:pic>
      <p:pic>
        <p:nvPicPr>
          <p:cNvPr id="1027" name="Picture 3" descr="C:\Users\user\Desktop\imagenes presentacion\images (4).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730" b="96350" l="0" r="99500">
                        <a14:foregroundMark x1="73000" y1="81022" x2="73000" y2="81022"/>
                        <a14:foregroundMark x1="73500" y1="64234" x2="73500" y2="64234"/>
                        <a14:foregroundMark x1="76000" y1="47445" x2="76000" y2="47445"/>
                        <a14:foregroundMark x1="72500" y1="51095" x2="72500" y2="51095"/>
                        <a14:foregroundMark x1="76500" y1="39416" x2="76500" y2="39416"/>
                        <a14:foregroundMark x1="81500" y1="24818" x2="81500" y2="24818"/>
                        <a14:foregroundMark x1="71000" y1="24818" x2="71000" y2="24818"/>
                        <a14:foregroundMark x1="61000" y1="43066" x2="61000" y2="43066"/>
                        <a14:foregroundMark x1="59500" y1="53285" x2="59500" y2="53285"/>
                        <a14:foregroundMark x1="89000" y1="49635" x2="89000" y2="49635"/>
                        <a14:foregroundMark x1="67500" y1="57664" x2="67500" y2="57664"/>
                        <a14:foregroundMark x1="26000" y1="56204" x2="26000" y2="56204"/>
                        <a14:foregroundMark x1="64000" y1="70073" x2="64000" y2="70073"/>
                        <a14:foregroundMark x1="69000" y1="87591" x2="69000" y2="87591"/>
                        <a14:backgroundMark x1="13000" y1="55474" x2="13000" y2="55474"/>
                        <a14:backgroundMark x1="6500" y1="38686" x2="6500" y2="38686"/>
                        <a14:backgroundMark x1="13000" y1="75182" x2="13000" y2="75182"/>
                        <a14:backgroundMark x1="20000" y1="40146" x2="20000" y2="40146"/>
                      </a14:backgroundRemoval>
                    </a14:imgEffect>
                  </a14:imgLayer>
                </a14:imgProps>
              </a:ext>
            </a:extLst>
          </a:blip>
          <a:srcRect/>
          <a:stretch>
            <a:fillRect/>
          </a:stretch>
        </p:blipFill>
        <p:spPr bwMode="auto">
          <a:xfrm>
            <a:off x="4571999" y="4286256"/>
            <a:ext cx="3441503" cy="2357430"/>
          </a:xfrm>
          <a:prstGeom prst="rect">
            <a:avLst/>
          </a:prstGeom>
          <a:ln>
            <a:noFill/>
          </a:ln>
          <a:effectLst>
            <a:outerShdw blurRad="190500" algn="tl" rotWithShape="0">
              <a:srgbClr val="000000">
                <a:alpha val="70000"/>
              </a:srgbClr>
            </a:outerShdw>
          </a:effectLst>
        </p:spPr>
      </p:pic>
      <p:sp>
        <p:nvSpPr>
          <p:cNvPr id="6" name="5 CuadroTexto"/>
          <p:cNvSpPr txBox="1"/>
          <p:nvPr/>
        </p:nvSpPr>
        <p:spPr>
          <a:xfrm>
            <a:off x="4283968" y="2734211"/>
            <a:ext cx="4214842" cy="1323439"/>
          </a:xfrm>
          <a:prstGeom prst="rect">
            <a:avLst/>
          </a:prstGeom>
          <a:noFill/>
        </p:spPr>
        <p:txBody>
          <a:bodyPr wrap="square" rtlCol="0">
            <a:spAutoFit/>
          </a:bodyPr>
          <a:lstStyle/>
          <a:p>
            <a:r>
              <a:rPr lang="es-ES_tradnl" sz="2000" b="1" i="1" u="sng" dirty="0" smtClean="0">
                <a:solidFill>
                  <a:srgbClr val="C00000"/>
                </a:solidFill>
              </a:rPr>
              <a:t>LLAMADA PRECOZ</a:t>
            </a:r>
          </a:p>
          <a:p>
            <a:r>
              <a:rPr lang="es-ES_tradnl" sz="2000" dirty="0" smtClean="0"/>
              <a:t>1. Valorar signos de vida.</a:t>
            </a:r>
          </a:p>
          <a:p>
            <a:r>
              <a:rPr lang="es-ES_tradnl" sz="2000" dirty="0" smtClean="0"/>
              <a:t>2. Identificar el problema.</a:t>
            </a:r>
          </a:p>
          <a:p>
            <a:r>
              <a:rPr lang="es-ES_tradnl" sz="2000" dirty="0" smtClean="0"/>
              <a:t>3. Activar la alarma de emergencias.</a:t>
            </a:r>
            <a:endParaRPr lang="es-ES" sz="2000"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par>
                                <p:cTn id="17" presetID="53" presetClass="entr" presetSubtype="16" fill="hold" nodeType="withEffect">
                                  <p:stCondLst>
                                    <p:cond delay="0"/>
                                  </p:stCondLst>
                                  <p:childTnLst>
                                    <p:set>
                                      <p:cBhvr>
                                        <p:cTn id="18" dur="1" fill="hold">
                                          <p:stCondLst>
                                            <p:cond delay="0"/>
                                          </p:stCondLst>
                                        </p:cTn>
                                        <p:tgtEl>
                                          <p:spTgt spid="1027"/>
                                        </p:tgtEl>
                                        <p:attrNameLst>
                                          <p:attrName>style.visibility</p:attrName>
                                        </p:attrNameLst>
                                      </p:cBhvr>
                                      <p:to>
                                        <p:strVal val="visible"/>
                                      </p:to>
                                    </p:set>
                                    <p:anim calcmode="lin" valueType="num">
                                      <p:cBhvr>
                                        <p:cTn id="19" dur="500" fill="hold"/>
                                        <p:tgtEl>
                                          <p:spTgt spid="1027"/>
                                        </p:tgtEl>
                                        <p:attrNameLst>
                                          <p:attrName>ppt_w</p:attrName>
                                        </p:attrNameLst>
                                      </p:cBhvr>
                                      <p:tavLst>
                                        <p:tav tm="0">
                                          <p:val>
                                            <p:fltVal val="0"/>
                                          </p:val>
                                        </p:tav>
                                        <p:tav tm="100000">
                                          <p:val>
                                            <p:strVal val="#ppt_w"/>
                                          </p:val>
                                        </p:tav>
                                      </p:tavLst>
                                    </p:anim>
                                    <p:anim calcmode="lin" valueType="num">
                                      <p:cBhvr>
                                        <p:cTn id="20" dur="500" fill="hold"/>
                                        <p:tgtEl>
                                          <p:spTgt spid="1027"/>
                                        </p:tgtEl>
                                        <p:attrNameLst>
                                          <p:attrName>ppt_h</p:attrName>
                                        </p:attrNameLst>
                                      </p:cBhvr>
                                      <p:tavLst>
                                        <p:tav tm="0">
                                          <p:val>
                                            <p:fltVal val="0"/>
                                          </p:val>
                                        </p:tav>
                                        <p:tav tm="100000">
                                          <p:val>
                                            <p:strVal val="#ppt_h"/>
                                          </p:val>
                                        </p:tav>
                                      </p:tavLst>
                                    </p:anim>
                                    <p:animEffect transition="in" filter="fade">
                                      <p:cBhvr>
                                        <p:cTn id="21"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descr="C:\Users\user\Desktop\imagenes presentacion\images (5).jpg"/>
          <p:cNvPicPr>
            <a:picLocks noChangeAspect="1" noChangeArrowheads="1"/>
          </p:cNvPicPr>
          <p:nvPr/>
        </p:nvPicPr>
        <p:blipFill>
          <a:blip r:embed="rId2" cstate="print"/>
          <a:srcRect/>
          <a:stretch>
            <a:fillRect/>
          </a:stretch>
        </p:blipFill>
        <p:spPr bwMode="auto">
          <a:xfrm>
            <a:off x="0" y="-42079"/>
            <a:ext cx="9144001" cy="6900079"/>
          </a:xfrm>
          <a:prstGeom prst="rect">
            <a:avLst/>
          </a:prstGeom>
          <a:noFill/>
        </p:spPr>
      </p:pic>
      <p:sp>
        <p:nvSpPr>
          <p:cNvPr id="2" name="1 Título"/>
          <p:cNvSpPr>
            <a:spLocks noGrp="1"/>
          </p:cNvSpPr>
          <p:nvPr>
            <p:ph type="title"/>
          </p:nvPr>
        </p:nvSpPr>
        <p:spPr>
          <a:xfrm>
            <a:off x="0" y="5429264"/>
            <a:ext cx="8915400" cy="1143000"/>
          </a:xfrm>
        </p:spPr>
        <p:txBody>
          <a:bodyPr/>
          <a:lstStyle/>
          <a:p>
            <a:r>
              <a:rPr lang="es-ES_tradnl" b="1" i="1" dirty="0" smtClean="0"/>
              <a:t>TLF. Único de emergencias para toda Europa.</a:t>
            </a:r>
            <a:endParaRPr lang="es-ES" b="1" i="1"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050"/>
                                        </p:tgtEl>
                                        <p:attrNameLst>
                                          <p:attrName>r</p:attrName>
                                        </p:attrNameLst>
                                      </p:cBhvr>
                                    </p:animRot>
                                    <p:animRot by="-240000">
                                      <p:cBhvr>
                                        <p:cTn id="7" dur="200" fill="hold">
                                          <p:stCondLst>
                                            <p:cond delay="200"/>
                                          </p:stCondLst>
                                        </p:cTn>
                                        <p:tgtEl>
                                          <p:spTgt spid="2050"/>
                                        </p:tgtEl>
                                        <p:attrNameLst>
                                          <p:attrName>r</p:attrName>
                                        </p:attrNameLst>
                                      </p:cBhvr>
                                    </p:animRot>
                                    <p:animRot by="240000">
                                      <p:cBhvr>
                                        <p:cTn id="8" dur="200" fill="hold">
                                          <p:stCondLst>
                                            <p:cond delay="400"/>
                                          </p:stCondLst>
                                        </p:cTn>
                                        <p:tgtEl>
                                          <p:spTgt spid="2050"/>
                                        </p:tgtEl>
                                        <p:attrNameLst>
                                          <p:attrName>r</p:attrName>
                                        </p:attrNameLst>
                                      </p:cBhvr>
                                    </p:animRot>
                                    <p:animRot by="-240000">
                                      <p:cBhvr>
                                        <p:cTn id="9" dur="200" fill="hold">
                                          <p:stCondLst>
                                            <p:cond delay="600"/>
                                          </p:stCondLst>
                                        </p:cTn>
                                        <p:tgtEl>
                                          <p:spTgt spid="2050"/>
                                        </p:tgtEl>
                                        <p:attrNameLst>
                                          <p:attrName>r</p:attrName>
                                        </p:attrNameLst>
                                      </p:cBhvr>
                                    </p:animRot>
                                    <p:animRot by="120000">
                                      <p:cBhvr>
                                        <p:cTn id="10" dur="200" fill="hold">
                                          <p:stCondLst>
                                            <p:cond delay="800"/>
                                          </p:stCondLst>
                                        </p:cTn>
                                        <p:tgtEl>
                                          <p:spTgt spid="205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Título"/>
          <p:cNvSpPr>
            <a:spLocks noGrp="1"/>
          </p:cNvSpPr>
          <p:nvPr>
            <p:ph type="title"/>
          </p:nvPr>
        </p:nvSpPr>
        <p:spPr>
          <a:xfrm>
            <a:off x="285720" y="0"/>
            <a:ext cx="8572560" cy="1143000"/>
          </a:xfrm>
        </p:spPr>
        <p:txBody>
          <a:bodyPr/>
          <a:lstStyle/>
          <a:p>
            <a:r>
              <a:rPr lang="es-ES_tradnl" sz="3600" b="1" i="1" dirty="0" smtClean="0">
                <a:solidFill>
                  <a:srgbClr val="000090"/>
                </a:solidFill>
              </a:rPr>
              <a:t>Información que debe proporcionar cuando llame al </a:t>
            </a:r>
            <a:r>
              <a:rPr lang="es-ES_tradnl" sz="3600" b="1" i="1" dirty="0" smtClean="0">
                <a:solidFill>
                  <a:srgbClr val="C00000"/>
                </a:solidFill>
              </a:rPr>
              <a:t>112</a:t>
            </a:r>
            <a:endParaRPr lang="es-ES" sz="3600" b="1" i="1" dirty="0"/>
          </a:p>
        </p:txBody>
      </p:sp>
      <p:sp>
        <p:nvSpPr>
          <p:cNvPr id="3" name="2 Marcador de contenido"/>
          <p:cNvSpPr>
            <a:spLocks noGrp="1"/>
          </p:cNvSpPr>
          <p:nvPr>
            <p:ph idx="1"/>
          </p:nvPr>
        </p:nvSpPr>
        <p:spPr>
          <a:xfrm>
            <a:off x="0" y="1500174"/>
            <a:ext cx="9144000" cy="5357826"/>
          </a:xfrm>
        </p:spPr>
        <p:txBody>
          <a:bodyPr/>
          <a:lstStyle/>
          <a:p>
            <a:pPr>
              <a:buNone/>
            </a:pPr>
            <a:r>
              <a:rPr lang="es-ES_tradnl" sz="2400" b="1" dirty="0" smtClean="0">
                <a:solidFill>
                  <a:srgbClr val="C00000"/>
                </a:solidFill>
              </a:rPr>
              <a:t>1. Identificarse e informar del lugar desde el  que se llama.</a:t>
            </a:r>
          </a:p>
          <a:p>
            <a:pPr>
              <a:buNone/>
            </a:pPr>
            <a:r>
              <a:rPr lang="es-ES_tradnl" sz="2400" b="1" dirty="0" smtClean="0">
                <a:solidFill>
                  <a:srgbClr val="C00000"/>
                </a:solidFill>
              </a:rPr>
              <a:t>2. Causa de la llamada: accidente, dolor torácico, ahogo, etc….</a:t>
            </a:r>
          </a:p>
          <a:p>
            <a:pPr>
              <a:buNone/>
            </a:pPr>
            <a:r>
              <a:rPr lang="es-ES_tradnl" sz="2400" b="1" dirty="0" smtClean="0">
                <a:solidFill>
                  <a:srgbClr val="C00000"/>
                </a:solidFill>
              </a:rPr>
              <a:t>3. Lugar exacto donde se encuentra la victima.</a:t>
            </a:r>
          </a:p>
          <a:p>
            <a:pPr>
              <a:buNone/>
            </a:pPr>
            <a:r>
              <a:rPr lang="es-ES_tradnl" sz="2400" b="1" dirty="0" smtClean="0">
                <a:solidFill>
                  <a:srgbClr val="C00000"/>
                </a:solidFill>
              </a:rPr>
              <a:t>4. En caso de accidente: tipo, circunstancias, nº de victimas y posibles riesgos.</a:t>
            </a:r>
          </a:p>
          <a:p>
            <a:pPr>
              <a:buNone/>
            </a:pPr>
            <a:r>
              <a:rPr lang="es-ES_tradnl" sz="2400" b="1" dirty="0" smtClean="0">
                <a:solidFill>
                  <a:srgbClr val="C00000"/>
                </a:solidFill>
              </a:rPr>
              <a:t>5. En caso de  un colapso: informar si la perdida de consciencia ha sido presenciado o no, el tiempo de evolución, así como si responde a órdenes o estímulos y si respira o no espontáneamente.</a:t>
            </a:r>
          </a:p>
          <a:p>
            <a:pPr>
              <a:buNone/>
            </a:pPr>
            <a:r>
              <a:rPr lang="es-ES_tradnl" sz="2400" b="1" dirty="0" smtClean="0">
                <a:solidFill>
                  <a:srgbClr val="C00000"/>
                </a:solidFill>
              </a:rPr>
              <a:t>6. Conteste a las preguntas de la manera más escueta y clara posible.</a:t>
            </a:r>
          </a:p>
          <a:p>
            <a:pPr>
              <a:buNone/>
            </a:pPr>
            <a:r>
              <a:rPr lang="es-ES_tradnl" sz="2400" b="1" dirty="0" smtClean="0">
                <a:solidFill>
                  <a:srgbClr val="C00000"/>
                </a:solidFill>
              </a:rPr>
              <a:t>7. Cuelgue siempre en último lugar.</a:t>
            </a:r>
          </a:p>
          <a:p>
            <a:pPr>
              <a:buNone/>
            </a:pPr>
            <a:endParaRPr lang="es-ES" sz="2400"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5" dur="1000"/>
                                        <p:tgtEl>
                                          <p:spTgt spid="3">
                                            <p:txEl>
                                              <p:pRg st="1" end="1"/>
                                            </p:txEl>
                                          </p:spTgt>
                                        </p:tgtEl>
                                      </p:cBhvr>
                                    </p:animEffect>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0" dur="10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1" dur="1000"/>
                                        <p:tgtEl>
                                          <p:spTgt spid="3">
                                            <p:txEl>
                                              <p:pRg st="2" end="2"/>
                                            </p:txEl>
                                          </p:spTgt>
                                        </p:tgtEl>
                                      </p:cBhvr>
                                    </p:animEffect>
                                  </p:childTnLst>
                                </p:cTn>
                              </p:par>
                            </p:childTnLst>
                          </p:cTn>
                        </p:par>
                        <p:par>
                          <p:cTn id="22" fill="hold">
                            <p:stCondLst>
                              <p:cond delay="2500"/>
                            </p:stCondLst>
                            <p:childTnLst>
                              <p:par>
                                <p:cTn id="23" presetID="53" presetClass="entr" presetSubtype="16" fill="hold"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p:cTn id="25"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6" dur="10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7" dur="1000"/>
                                        <p:tgtEl>
                                          <p:spTgt spid="3">
                                            <p:txEl>
                                              <p:pRg st="3" end="3"/>
                                            </p:txEl>
                                          </p:spTgt>
                                        </p:tgtEl>
                                      </p:cBhvr>
                                    </p:animEffect>
                                  </p:childTnLst>
                                </p:cTn>
                              </p:par>
                            </p:childTnLst>
                          </p:cTn>
                        </p:par>
                        <p:par>
                          <p:cTn id="28" fill="hold">
                            <p:stCondLst>
                              <p:cond delay="3500"/>
                            </p:stCondLst>
                            <p:childTnLst>
                              <p:par>
                                <p:cTn id="29" presetID="53" presetClass="entr" presetSubtype="16" fill="hold"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p:cTn id="31"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2" dur="10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3" dur="1000"/>
                                        <p:tgtEl>
                                          <p:spTgt spid="3">
                                            <p:txEl>
                                              <p:pRg st="4" end="4"/>
                                            </p:txEl>
                                          </p:spTgt>
                                        </p:tgtEl>
                                      </p:cBhvr>
                                    </p:animEffect>
                                  </p:childTnLst>
                                </p:cTn>
                              </p:par>
                            </p:childTnLst>
                          </p:cTn>
                        </p:par>
                        <p:par>
                          <p:cTn id="34" fill="hold">
                            <p:stCondLst>
                              <p:cond delay="4500"/>
                            </p:stCondLst>
                            <p:childTnLst>
                              <p:par>
                                <p:cTn id="35" presetID="53" presetClass="entr" presetSubtype="16" fill="hold" nodeType="after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p:cTn id="37"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8" dur="10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39" dur="1000"/>
                                        <p:tgtEl>
                                          <p:spTgt spid="3">
                                            <p:txEl>
                                              <p:pRg st="5" end="5"/>
                                            </p:txEl>
                                          </p:spTgt>
                                        </p:tgtEl>
                                      </p:cBhvr>
                                    </p:animEffect>
                                  </p:childTnLst>
                                </p:cTn>
                              </p:par>
                            </p:childTnLst>
                          </p:cTn>
                        </p:par>
                        <p:par>
                          <p:cTn id="40" fill="hold">
                            <p:stCondLst>
                              <p:cond delay="5500"/>
                            </p:stCondLst>
                            <p:childTnLst>
                              <p:par>
                                <p:cTn id="41" presetID="53" presetClass="entr" presetSubtype="16" fill="hold" nodeType="after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p:cTn id="43" dur="1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44" dur="10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45" dur="1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Título"/>
          <p:cNvSpPr>
            <a:spLocks noGrp="1"/>
          </p:cNvSpPr>
          <p:nvPr>
            <p:ph type="title"/>
          </p:nvPr>
        </p:nvSpPr>
        <p:spPr>
          <a:xfrm>
            <a:off x="228600" y="285728"/>
            <a:ext cx="8915400" cy="1143008"/>
          </a:xfrm>
        </p:spPr>
        <p:txBody>
          <a:bodyPr/>
          <a:lstStyle/>
          <a:p>
            <a:r>
              <a:rPr lang="es-ES_tradnl" b="1" i="1" dirty="0" smtClean="0">
                <a:solidFill>
                  <a:srgbClr val="000090"/>
                </a:solidFill>
              </a:rPr>
              <a:t>2=RCP Básica Precoz</a:t>
            </a:r>
            <a:endParaRPr lang="es-ES" b="1" i="1" dirty="0">
              <a:solidFill>
                <a:srgbClr val="000090"/>
              </a:solidFill>
            </a:endParaRPr>
          </a:p>
        </p:txBody>
      </p:sp>
      <p:sp>
        <p:nvSpPr>
          <p:cNvPr id="3" name="2 Marcador de contenido"/>
          <p:cNvSpPr>
            <a:spLocks noGrp="1"/>
          </p:cNvSpPr>
          <p:nvPr>
            <p:ph idx="1"/>
          </p:nvPr>
        </p:nvSpPr>
        <p:spPr>
          <a:xfrm>
            <a:off x="0" y="1428736"/>
            <a:ext cx="9144000" cy="928694"/>
          </a:xfrm>
        </p:spPr>
        <p:txBody>
          <a:bodyPr/>
          <a:lstStyle/>
          <a:p>
            <a:pPr>
              <a:buNone/>
            </a:pPr>
            <a:r>
              <a:rPr lang="es-ES_tradnl" sz="2400" dirty="0" smtClean="0"/>
              <a:t>     En la parada cardiaca, cada minuto que pasa sin reanimar a la victima disminuye las posibilidades de que sobreviva.</a:t>
            </a:r>
            <a:endParaRPr lang="es-ES" sz="2400" dirty="0"/>
          </a:p>
        </p:txBody>
      </p:sp>
      <p:pic>
        <p:nvPicPr>
          <p:cNvPr id="3074" name="Picture 2" descr="C:\Users\user\Desktop\imagenes presentacion\Imagen1.jpg"/>
          <p:cNvPicPr>
            <a:picLocks noChangeAspect="1" noChangeArrowheads="1"/>
          </p:cNvPicPr>
          <p:nvPr/>
        </p:nvPicPr>
        <p:blipFill>
          <a:blip r:embed="rId2" cstate="print"/>
          <a:srcRect l="1463" t="4380" b="1459"/>
          <a:stretch>
            <a:fillRect/>
          </a:stretch>
        </p:blipFill>
        <p:spPr bwMode="auto">
          <a:xfrm>
            <a:off x="214282" y="2643182"/>
            <a:ext cx="4811449" cy="3071834"/>
          </a:xfrm>
          <a:prstGeom prst="rect">
            <a:avLst/>
          </a:prstGeom>
          <a:ln>
            <a:noFill/>
          </a:ln>
          <a:effectLst>
            <a:outerShdw blurRad="292100" dist="139700" dir="2700000" algn="tl" rotWithShape="0">
              <a:srgbClr val="333333">
                <a:alpha val="65000"/>
              </a:srgbClr>
            </a:outerShdw>
            <a:reflection blurRad="6350" stA="50000" endA="300" endPos="55500" dist="50800" dir="5400000" sy="-100000" algn="bl" rotWithShape="0"/>
          </a:effectLst>
        </p:spPr>
      </p:pic>
      <p:sp>
        <p:nvSpPr>
          <p:cNvPr id="6" name="5 CuadroTexto"/>
          <p:cNvSpPr txBox="1"/>
          <p:nvPr/>
        </p:nvSpPr>
        <p:spPr>
          <a:xfrm>
            <a:off x="5143504" y="4701447"/>
            <a:ext cx="4000496" cy="1569660"/>
          </a:xfrm>
          <a:prstGeom prst="rect">
            <a:avLst/>
          </a:prstGeom>
          <a:noFill/>
        </p:spPr>
        <p:txBody>
          <a:bodyPr wrap="square" rtlCol="0">
            <a:spAutoFit/>
          </a:bodyPr>
          <a:lstStyle/>
          <a:p>
            <a:r>
              <a:rPr lang="es-ES_tradnl" sz="2400" b="1" dirty="0" smtClean="0">
                <a:solidFill>
                  <a:srgbClr val="C00000"/>
                </a:solidFill>
              </a:rPr>
              <a:t>La RCP básica realizada por testigos duplica y hasta triplica las posibilidades supervivencia.</a:t>
            </a:r>
            <a:endParaRPr lang="es-ES" sz="2400" b="1" dirty="0">
              <a:solidFill>
                <a:srgbClr val="C00000"/>
              </a:solidFill>
            </a:endParaRPr>
          </a:p>
        </p:txBody>
      </p:sp>
      <p:pic>
        <p:nvPicPr>
          <p:cNvPr id="3075" name="Picture 3" descr="C:\Users\user\Desktop\imagenes presentacion\Imagen2.png"/>
          <p:cNvPicPr>
            <a:picLocks noChangeAspect="1" noChangeArrowheads="1"/>
          </p:cNvPicPr>
          <p:nvPr/>
        </p:nvPicPr>
        <p:blipFill>
          <a:blip r:embed="rId3" cstate="print"/>
          <a:srcRect/>
          <a:stretch>
            <a:fillRect/>
          </a:stretch>
        </p:blipFill>
        <p:spPr bwMode="auto">
          <a:xfrm>
            <a:off x="6000760" y="2071678"/>
            <a:ext cx="2902219" cy="2629769"/>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3074"/>
                                        </p:tgtEl>
                                        <p:attrNameLst>
                                          <p:attrName>style.visibility</p:attrName>
                                        </p:attrNameLst>
                                      </p:cBhvr>
                                      <p:to>
                                        <p:strVal val="visible"/>
                                      </p:to>
                                    </p:set>
                                    <p:anim calcmode="lin" valueType="num">
                                      <p:cBhvr>
                                        <p:cTn id="13" dur="500" fill="hold"/>
                                        <p:tgtEl>
                                          <p:spTgt spid="3074"/>
                                        </p:tgtEl>
                                        <p:attrNameLst>
                                          <p:attrName>ppt_w</p:attrName>
                                        </p:attrNameLst>
                                      </p:cBhvr>
                                      <p:tavLst>
                                        <p:tav tm="0">
                                          <p:val>
                                            <p:fltVal val="0"/>
                                          </p:val>
                                        </p:tav>
                                        <p:tav tm="100000">
                                          <p:val>
                                            <p:strVal val="#ppt_w"/>
                                          </p:val>
                                        </p:tav>
                                      </p:tavLst>
                                    </p:anim>
                                    <p:anim calcmode="lin" valueType="num">
                                      <p:cBhvr>
                                        <p:cTn id="14" dur="500" fill="hold"/>
                                        <p:tgtEl>
                                          <p:spTgt spid="3074"/>
                                        </p:tgtEl>
                                        <p:attrNameLst>
                                          <p:attrName>ppt_h</p:attrName>
                                        </p:attrNameLst>
                                      </p:cBhvr>
                                      <p:tavLst>
                                        <p:tav tm="0">
                                          <p:val>
                                            <p:fltVal val="0"/>
                                          </p:val>
                                        </p:tav>
                                        <p:tav tm="100000">
                                          <p:val>
                                            <p:strVal val="#ppt_h"/>
                                          </p:val>
                                        </p:tav>
                                      </p:tavLst>
                                    </p:anim>
                                    <p:animEffect transition="in" filter="fade">
                                      <p:cBhvr>
                                        <p:cTn id="15" dur="500"/>
                                        <p:tgtEl>
                                          <p:spTgt spid="3074"/>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 calcmode="lin" valueType="num">
                                      <p:cBhvr additive="base">
                                        <p:cTn id="20" dur="20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1" dur="2000" fill="hold"/>
                                        <p:tgtEl>
                                          <p:spTgt spid="6">
                                            <p:txEl>
                                              <p:pRg st="0" end="0"/>
                                            </p:txEl>
                                          </p:spTgt>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3075"/>
                                        </p:tgtEl>
                                        <p:attrNameLst>
                                          <p:attrName>style.visibility</p:attrName>
                                        </p:attrNameLst>
                                      </p:cBhvr>
                                      <p:to>
                                        <p:strVal val="visible"/>
                                      </p:to>
                                    </p:set>
                                    <p:anim calcmode="lin" valueType="num">
                                      <p:cBhvr additive="base">
                                        <p:cTn id="24" dur="1000" fill="hold"/>
                                        <p:tgtEl>
                                          <p:spTgt spid="3075"/>
                                        </p:tgtEl>
                                        <p:attrNameLst>
                                          <p:attrName>ppt_x</p:attrName>
                                        </p:attrNameLst>
                                      </p:cBhvr>
                                      <p:tavLst>
                                        <p:tav tm="0">
                                          <p:val>
                                            <p:strVal val="#ppt_x"/>
                                          </p:val>
                                        </p:tav>
                                        <p:tav tm="100000">
                                          <p:val>
                                            <p:strVal val="#ppt_x"/>
                                          </p:val>
                                        </p:tav>
                                      </p:tavLst>
                                    </p:anim>
                                    <p:anim calcmode="lin" valueType="num">
                                      <p:cBhvr additive="base">
                                        <p:cTn id="25" dur="1000" fill="hold"/>
                                        <p:tgtEl>
                                          <p:spTgt spid="30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Título"/>
          <p:cNvSpPr>
            <a:spLocks noGrp="1"/>
          </p:cNvSpPr>
          <p:nvPr>
            <p:ph type="title"/>
          </p:nvPr>
        </p:nvSpPr>
        <p:spPr>
          <a:xfrm>
            <a:off x="228600" y="285728"/>
            <a:ext cx="8629680" cy="1214446"/>
          </a:xfrm>
        </p:spPr>
        <p:txBody>
          <a:bodyPr/>
          <a:lstStyle/>
          <a:p>
            <a:r>
              <a:rPr lang="es-ES_tradnl" b="1" i="1" dirty="0" smtClean="0">
                <a:solidFill>
                  <a:srgbClr val="000090"/>
                </a:solidFill>
              </a:rPr>
              <a:t>3= Desfibrilación Precoz</a:t>
            </a:r>
            <a:endParaRPr lang="es-ES" b="1" i="1" dirty="0">
              <a:solidFill>
                <a:srgbClr val="000090"/>
              </a:solidFill>
            </a:endParaRPr>
          </a:p>
        </p:txBody>
      </p:sp>
      <p:sp>
        <p:nvSpPr>
          <p:cNvPr id="3" name="2 Marcador de contenido"/>
          <p:cNvSpPr>
            <a:spLocks noGrp="1"/>
          </p:cNvSpPr>
          <p:nvPr>
            <p:ph idx="1"/>
          </p:nvPr>
        </p:nvSpPr>
        <p:spPr>
          <a:xfrm>
            <a:off x="228600" y="1500174"/>
            <a:ext cx="8701118" cy="1143008"/>
          </a:xfrm>
        </p:spPr>
        <p:txBody>
          <a:bodyPr/>
          <a:lstStyle/>
          <a:p>
            <a:pPr algn="ctr">
              <a:buNone/>
            </a:pPr>
            <a:r>
              <a:rPr lang="es-ES_tradnl" sz="3600" b="1" dirty="0" smtClean="0">
                <a:solidFill>
                  <a:srgbClr val="C00000"/>
                </a:solidFill>
              </a:rPr>
              <a:t>ES LA LLAVE PARA LA SUPERVIVENCIA.</a:t>
            </a:r>
            <a:endParaRPr lang="es-ES" sz="3600" b="1" dirty="0">
              <a:solidFill>
                <a:srgbClr val="C00000"/>
              </a:solidFill>
            </a:endParaRPr>
          </a:p>
        </p:txBody>
      </p:sp>
      <p:pic>
        <p:nvPicPr>
          <p:cNvPr id="4098" name="Picture 2" descr="C:\Users\user\Desktop\imagenes presentacion\2.jp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100000">
                        <a14:foregroundMark x1="37132" y1="84409" x2="37132" y2="84409"/>
                        <a14:foregroundMark x1="36765" y1="75806" x2="36765" y2="75806"/>
                        <a14:foregroundMark x1="20588" y1="87097" x2="20588" y2="87097"/>
                        <a14:foregroundMark x1="4412" y1="79570" x2="4412" y2="79570"/>
                        <a14:foregroundMark x1="9926" y1="77419" x2="9926" y2="77419"/>
                        <a14:foregroundMark x1="8456" y1="72581" x2="8456" y2="72581"/>
                        <a14:foregroundMark x1="14706" y1="62903" x2="14706" y2="62903"/>
                        <a14:foregroundMark x1="15809" y1="66129" x2="15809" y2="66129"/>
                        <a14:foregroundMark x1="81250" y1="33871" x2="81250" y2="33871"/>
                        <a14:foregroundMark x1="86765" y1="28495" x2="86765" y2="28495"/>
                        <a14:foregroundMark x1="18382" y1="60215" x2="18382" y2="60215"/>
                        <a14:foregroundMark x1="10662" y1="60215" x2="10662" y2="60215"/>
                        <a14:foregroundMark x1="6985" y1="61290" x2="6985" y2="61290"/>
                        <a14:foregroundMark x1="11765" y1="66667" x2="11765" y2="66667"/>
                        <a14:foregroundMark x1="18015" y1="68280" x2="18015" y2="68280"/>
                        <a14:foregroundMark x1="6250" y1="67204" x2="6250" y2="67204"/>
                        <a14:foregroundMark x1="30515" y1="80645" x2="30515" y2="80645"/>
                        <a14:foregroundMark x1="14338" y1="68817" x2="14338" y2="68817"/>
                        <a14:foregroundMark x1="8824" y1="67742" x2="8824" y2="67742"/>
                        <a14:foregroundMark x1="50735" y1="7527" x2="50735" y2="7527"/>
                        <a14:backgroundMark x1="12500" y1="72581" x2="12500" y2="72581"/>
                      </a14:backgroundRemoval>
                    </a14:imgEffect>
                  </a14:imgLayer>
                </a14:imgProps>
              </a:ext>
            </a:extLst>
          </a:blip>
          <a:srcRect/>
          <a:stretch>
            <a:fillRect/>
          </a:stretch>
        </p:blipFill>
        <p:spPr bwMode="auto">
          <a:xfrm>
            <a:off x="251520" y="2852936"/>
            <a:ext cx="5068012" cy="3465626"/>
          </a:xfrm>
          <a:prstGeom prst="rect">
            <a:avLst/>
          </a:prstGeom>
          <a:ln>
            <a:noFill/>
          </a:ln>
          <a:effectLst>
            <a:outerShdw blurRad="292100" dist="139700" dir="2700000" algn="tl" rotWithShape="0">
              <a:srgbClr val="333333">
                <a:alpha val="65000"/>
              </a:srgbClr>
            </a:outerShdw>
          </a:effectLst>
        </p:spPr>
      </p:pic>
      <p:sp>
        <p:nvSpPr>
          <p:cNvPr id="5" name="4 CuadroTexto"/>
          <p:cNvSpPr txBox="1"/>
          <p:nvPr/>
        </p:nvSpPr>
        <p:spPr>
          <a:xfrm>
            <a:off x="5214942" y="4000504"/>
            <a:ext cx="3571900" cy="1323439"/>
          </a:xfrm>
          <a:prstGeom prst="rect">
            <a:avLst/>
          </a:prstGeom>
          <a:noFill/>
        </p:spPr>
        <p:txBody>
          <a:bodyPr wrap="square" rtlCol="0">
            <a:spAutoFit/>
          </a:bodyPr>
          <a:lstStyle/>
          <a:p>
            <a:pPr algn="ctr"/>
            <a:r>
              <a:rPr lang="es-ES_tradnl" sz="2000" b="1" i="1" dirty="0" smtClean="0">
                <a:solidFill>
                  <a:srgbClr val="C00000"/>
                </a:solidFill>
              </a:rPr>
              <a:t>EL OBJETIVO ES LOGRAR QUE SE PUEDA REALIZAR LA DESFIBRILACIÓN ANTES DE LOS  5 MINUTOS.</a:t>
            </a:r>
            <a:endParaRPr lang="es-ES" sz="2000" b="1" i="1" dirty="0">
              <a:solidFill>
                <a:srgbClr val="C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strVal val="4*#ppt_w"/>
                                          </p:val>
                                        </p:tav>
                                        <p:tav tm="100000">
                                          <p:val>
                                            <p:strVal val="#ppt_w"/>
                                          </p:val>
                                        </p:tav>
                                      </p:tavLst>
                                    </p:anim>
                                    <p:anim calcmode="lin" valueType="num">
                                      <p:cBhvr>
                                        <p:cTn id="8" dur="500" fill="hold"/>
                                        <p:tgtEl>
                                          <p:spTgt spid="3">
                                            <p:txEl>
                                              <p:pRg st="0" end="0"/>
                                            </p:txEl>
                                          </p:spTgt>
                                        </p:tgtEl>
                                        <p:attrNameLst>
                                          <p:attrName>ppt_h</p:attrName>
                                        </p:attrNameLst>
                                      </p:cBhvr>
                                      <p:tavLst>
                                        <p:tav tm="0">
                                          <p:val>
                                            <p:strVal val="4*#ppt_h"/>
                                          </p:val>
                                        </p:tav>
                                        <p:tav tm="100000">
                                          <p:val>
                                            <p:strVal val="#ppt_h"/>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Título"/>
          <p:cNvSpPr>
            <a:spLocks noGrp="1"/>
          </p:cNvSpPr>
          <p:nvPr>
            <p:ph type="title"/>
          </p:nvPr>
        </p:nvSpPr>
        <p:spPr>
          <a:xfrm>
            <a:off x="228600" y="214290"/>
            <a:ext cx="8558242" cy="1143008"/>
          </a:xfrm>
        </p:spPr>
        <p:txBody>
          <a:bodyPr/>
          <a:lstStyle/>
          <a:p>
            <a:r>
              <a:rPr lang="es-ES" b="1" i="1" dirty="0" smtClean="0"/>
              <a:t>4=Soporte Vital Avanzado Precoz</a:t>
            </a:r>
            <a:endParaRPr lang="es-ES" b="1" i="1" dirty="0"/>
          </a:p>
        </p:txBody>
      </p:sp>
      <p:sp>
        <p:nvSpPr>
          <p:cNvPr id="3" name="2 Marcador de contenido"/>
          <p:cNvSpPr>
            <a:spLocks noGrp="1"/>
          </p:cNvSpPr>
          <p:nvPr>
            <p:ph idx="1"/>
          </p:nvPr>
        </p:nvSpPr>
        <p:spPr>
          <a:xfrm>
            <a:off x="228600" y="1500174"/>
            <a:ext cx="5915036" cy="2000264"/>
          </a:xfrm>
        </p:spPr>
        <p:txBody>
          <a:bodyPr>
            <a:normAutofit fontScale="85000" lnSpcReduction="20000"/>
          </a:bodyPr>
          <a:lstStyle/>
          <a:p>
            <a:r>
              <a:rPr lang="es-ES" b="1" i="1" u="sng" dirty="0" smtClean="0"/>
              <a:t>Objetivos:</a:t>
            </a:r>
          </a:p>
          <a:p>
            <a:pPr>
              <a:buNone/>
            </a:pPr>
            <a:r>
              <a:rPr lang="es-ES" sz="2800" dirty="0" smtClean="0">
                <a:solidFill>
                  <a:srgbClr val="C00000"/>
                </a:solidFill>
              </a:rPr>
              <a:t>1. </a:t>
            </a:r>
            <a:r>
              <a:rPr lang="es-ES" sz="2800" dirty="0" smtClean="0"/>
              <a:t>Estabilizar al paciente.</a:t>
            </a:r>
          </a:p>
          <a:p>
            <a:pPr>
              <a:buNone/>
            </a:pPr>
            <a:r>
              <a:rPr lang="es-ES" sz="2800" dirty="0" smtClean="0">
                <a:solidFill>
                  <a:srgbClr val="C00000"/>
                </a:solidFill>
              </a:rPr>
              <a:t>2. </a:t>
            </a:r>
            <a:r>
              <a:rPr lang="es-ES" sz="2800" dirty="0" smtClean="0"/>
              <a:t>Tratar la causa desencadenante.</a:t>
            </a:r>
          </a:p>
          <a:p>
            <a:pPr>
              <a:buNone/>
            </a:pPr>
            <a:r>
              <a:rPr lang="es-ES" sz="2800" dirty="0" smtClean="0">
                <a:solidFill>
                  <a:srgbClr val="C00000"/>
                </a:solidFill>
              </a:rPr>
              <a:t>3. </a:t>
            </a:r>
            <a:r>
              <a:rPr lang="es-ES" sz="2800" dirty="0" smtClean="0"/>
              <a:t>Iniciar los cuidados post-resucitación</a:t>
            </a:r>
            <a:r>
              <a:rPr lang="es-ES" sz="2400" dirty="0" smtClean="0"/>
              <a:t>.</a:t>
            </a:r>
            <a:endParaRPr lang="es-ES" sz="2400" dirty="0"/>
          </a:p>
        </p:txBody>
      </p:sp>
      <p:pic>
        <p:nvPicPr>
          <p:cNvPr id="1026" name="Picture 2" descr="C:\Users\user\Desktop\corazon roto.jp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99400" l="1473" r="95396">
                        <a14:foregroundMark x1="24862" y1="87000" x2="24862" y2="87000"/>
                        <a14:backgroundMark x1="24862" y1="79600" x2="24862" y2="79600"/>
                        <a14:backgroundMark x1="41252" y1="82600" x2="41252" y2="82600"/>
                        <a14:backgroundMark x1="32781" y1="81400" x2="32781" y2="81400"/>
                        <a14:backgroundMark x1="55617" y1="83400" x2="55617" y2="83400"/>
                        <a14:backgroundMark x1="85267" y1="77800" x2="85267" y2="77800"/>
                      </a14:backgroundRemoval>
                    </a14:imgEffect>
                  </a14:imgLayer>
                </a14:imgProps>
              </a:ext>
            </a:extLst>
          </a:blip>
          <a:srcRect/>
          <a:stretch>
            <a:fillRect/>
          </a:stretch>
        </p:blipFill>
        <p:spPr bwMode="auto">
          <a:xfrm>
            <a:off x="928662" y="3786190"/>
            <a:ext cx="2928926" cy="2696985"/>
          </a:xfrm>
          <a:prstGeom prst="rect">
            <a:avLst/>
          </a:prstGeom>
          <a:ln>
            <a:noFill/>
          </a:ln>
          <a:effectLst>
            <a:outerShdw blurRad="76200" dir="13500000" sy="23000" kx="1200000" algn="br" rotWithShape="0">
              <a:prstClr val="black">
                <a:alpha val="20000"/>
              </a:prstClr>
            </a:outerShdw>
          </a:effectLst>
        </p:spPr>
      </p:pic>
      <p:pic>
        <p:nvPicPr>
          <p:cNvPr id="1027" name="Picture 3" descr="C:\Users\user\Desktop\soporte-vital.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Lst>
          </a:blip>
          <a:srcRect/>
          <a:stretch>
            <a:fillRect/>
          </a:stretch>
        </p:blipFill>
        <p:spPr bwMode="auto">
          <a:xfrm>
            <a:off x="5292080" y="1357298"/>
            <a:ext cx="2994686" cy="2994686"/>
          </a:xfrm>
          <a:prstGeom prst="rect">
            <a:avLst/>
          </a:prstGeom>
          <a:ln>
            <a:noFill/>
          </a:ln>
          <a:effectLst>
            <a:outerShdw blurRad="292100" dist="139700" dir="2700000" algn="tl" rotWithShape="0">
              <a:srgbClr val="333333">
                <a:alpha val="65000"/>
              </a:srgbClr>
            </a:outerShdw>
          </a:effectLst>
        </p:spPr>
      </p:pic>
      <p:sp>
        <p:nvSpPr>
          <p:cNvPr id="6" name="5 CuadroTexto"/>
          <p:cNvSpPr txBox="1"/>
          <p:nvPr/>
        </p:nvSpPr>
        <p:spPr>
          <a:xfrm>
            <a:off x="4572000" y="4143380"/>
            <a:ext cx="3286148" cy="1384995"/>
          </a:xfrm>
          <a:prstGeom prst="rect">
            <a:avLst/>
          </a:prstGeom>
          <a:noFill/>
        </p:spPr>
        <p:txBody>
          <a:bodyPr wrap="square" rtlCol="0">
            <a:spAutoFit/>
          </a:bodyPr>
          <a:lstStyle/>
          <a:p>
            <a:pPr>
              <a:buFont typeface="Arial" pitchFamily="34" charset="0"/>
              <a:buChar char="•"/>
            </a:pPr>
            <a:r>
              <a:rPr lang="es-ES" sz="2800" b="1" i="1" u="sng" dirty="0" smtClean="0"/>
              <a:t>Requerimientos:</a:t>
            </a:r>
          </a:p>
          <a:p>
            <a:r>
              <a:rPr lang="es-ES" sz="2800" dirty="0" smtClean="0"/>
              <a:t>1. Equipo entrenado.</a:t>
            </a:r>
          </a:p>
          <a:p>
            <a:r>
              <a:rPr lang="es-ES" sz="2800" dirty="0" smtClean="0"/>
              <a:t>2. Material adecuado.</a:t>
            </a:r>
            <a:endParaRPr lang="es-ES" sz="2800"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anim calcmode="lin" valueType="num">
                                      <p:cBhvr>
                                        <p:cTn id="10" dur="500" fill="hold"/>
                                        <p:tgtEl>
                                          <p:spTgt spid="3">
                                            <p:txEl>
                                              <p:pRg st="0" end="0"/>
                                            </p:txEl>
                                          </p:spTgt>
                                        </p:tgtEl>
                                        <p:attrNameLst>
                                          <p:attrName>ppt_x</p:attrName>
                                        </p:attrNameLst>
                                      </p:cBhvr>
                                      <p:tavLst>
                                        <p:tav tm="0">
                                          <p:val>
                                            <p:fltVal val="0.5"/>
                                          </p:val>
                                        </p:tav>
                                        <p:tav tm="100000">
                                          <p:val>
                                            <p:strVal val="#ppt_x"/>
                                          </p:val>
                                        </p:tav>
                                      </p:tavLst>
                                    </p:anim>
                                    <p:anim calcmode="lin" valueType="num">
                                      <p:cBhvr>
                                        <p:cTn id="11" dur="500" fill="hold"/>
                                        <p:tgtEl>
                                          <p:spTgt spid="3">
                                            <p:txEl>
                                              <p:pRg st="0" end="0"/>
                                            </p:txEl>
                                          </p:spTgt>
                                        </p:tgtEl>
                                        <p:attrNameLst>
                                          <p:attrName>ppt_y</p:attrName>
                                        </p:attrNameLst>
                                      </p:cBhvr>
                                      <p:tavLst>
                                        <p:tav tm="0">
                                          <p:val>
                                            <p:fltVal val="0.5"/>
                                          </p:val>
                                        </p:tav>
                                        <p:tav tm="100000">
                                          <p:val>
                                            <p:strVal val="#ppt_y"/>
                                          </p:val>
                                        </p:tav>
                                      </p:tavLst>
                                    </p:anim>
                                  </p:childTnLst>
                                </p:cTn>
                              </p:par>
                            </p:childTnLst>
                          </p:cTn>
                        </p:par>
                        <p:par>
                          <p:cTn id="12" fill="hold">
                            <p:stCondLst>
                              <p:cond delay="500"/>
                            </p:stCondLst>
                            <p:childTnLst>
                              <p:par>
                                <p:cTn id="13" presetID="53" presetClass="entr" presetSubtype="528"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7" dur="1000"/>
                                        <p:tgtEl>
                                          <p:spTgt spid="3">
                                            <p:txEl>
                                              <p:pRg st="1" end="1"/>
                                            </p:txEl>
                                          </p:spTgt>
                                        </p:tgtEl>
                                      </p:cBhvr>
                                    </p:animEffect>
                                    <p:anim calcmode="lin" valueType="num">
                                      <p:cBhvr>
                                        <p:cTn id="18" dur="1000" fill="hold"/>
                                        <p:tgtEl>
                                          <p:spTgt spid="3">
                                            <p:txEl>
                                              <p:pRg st="1" end="1"/>
                                            </p:txEl>
                                          </p:spTgt>
                                        </p:tgtEl>
                                        <p:attrNameLst>
                                          <p:attrName>ppt_x</p:attrName>
                                        </p:attrNameLst>
                                      </p:cBhvr>
                                      <p:tavLst>
                                        <p:tav tm="0">
                                          <p:val>
                                            <p:fltVal val="0.5"/>
                                          </p:val>
                                        </p:tav>
                                        <p:tav tm="100000">
                                          <p:val>
                                            <p:strVal val="#ppt_x"/>
                                          </p:val>
                                        </p:tav>
                                      </p:tavLst>
                                    </p:anim>
                                    <p:anim calcmode="lin" valueType="num">
                                      <p:cBhvr>
                                        <p:cTn id="19" dur="1000" fill="hold"/>
                                        <p:tgtEl>
                                          <p:spTgt spid="3">
                                            <p:txEl>
                                              <p:pRg st="1" end="1"/>
                                            </p:txEl>
                                          </p:spTgt>
                                        </p:tgtEl>
                                        <p:attrNameLst>
                                          <p:attrName>ppt_y</p:attrName>
                                        </p:attrNameLst>
                                      </p:cBhvr>
                                      <p:tavLst>
                                        <p:tav tm="0">
                                          <p:val>
                                            <p:fltVal val="0.5"/>
                                          </p:val>
                                        </p:tav>
                                        <p:tav tm="100000">
                                          <p:val>
                                            <p:strVal val="#ppt_y"/>
                                          </p:val>
                                        </p:tav>
                                      </p:tavLst>
                                    </p:anim>
                                  </p:childTnLst>
                                </p:cTn>
                              </p:par>
                            </p:childTnLst>
                          </p:cTn>
                        </p:par>
                        <p:par>
                          <p:cTn id="20" fill="hold">
                            <p:stCondLst>
                              <p:cond delay="1500"/>
                            </p:stCondLst>
                            <p:childTnLst>
                              <p:par>
                                <p:cTn id="21" presetID="53" presetClass="entr" presetSubtype="528" fill="hold" grpId="0" nodeType="after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5" dur="1000"/>
                                        <p:tgtEl>
                                          <p:spTgt spid="3">
                                            <p:txEl>
                                              <p:pRg st="2" end="2"/>
                                            </p:txEl>
                                          </p:spTgt>
                                        </p:tgtEl>
                                      </p:cBhvr>
                                    </p:animEffect>
                                    <p:anim calcmode="lin" valueType="num">
                                      <p:cBhvr>
                                        <p:cTn id="26" dur="1000" fill="hold"/>
                                        <p:tgtEl>
                                          <p:spTgt spid="3">
                                            <p:txEl>
                                              <p:pRg st="2" end="2"/>
                                            </p:txEl>
                                          </p:spTgt>
                                        </p:tgtEl>
                                        <p:attrNameLst>
                                          <p:attrName>ppt_x</p:attrName>
                                        </p:attrNameLst>
                                      </p:cBhvr>
                                      <p:tavLst>
                                        <p:tav tm="0">
                                          <p:val>
                                            <p:fltVal val="0.5"/>
                                          </p:val>
                                        </p:tav>
                                        <p:tav tm="100000">
                                          <p:val>
                                            <p:strVal val="#ppt_x"/>
                                          </p:val>
                                        </p:tav>
                                      </p:tavLst>
                                    </p:anim>
                                    <p:anim calcmode="lin" valueType="num">
                                      <p:cBhvr>
                                        <p:cTn id="27" dur="1000" fill="hold"/>
                                        <p:tgtEl>
                                          <p:spTgt spid="3">
                                            <p:txEl>
                                              <p:pRg st="2" end="2"/>
                                            </p:txEl>
                                          </p:spTgt>
                                        </p:tgtEl>
                                        <p:attrNameLst>
                                          <p:attrName>ppt_y</p:attrName>
                                        </p:attrNameLst>
                                      </p:cBhvr>
                                      <p:tavLst>
                                        <p:tav tm="0">
                                          <p:val>
                                            <p:fltVal val="0.5"/>
                                          </p:val>
                                        </p:tav>
                                        <p:tav tm="100000">
                                          <p:val>
                                            <p:strVal val="#ppt_y"/>
                                          </p:val>
                                        </p:tav>
                                      </p:tavLst>
                                    </p:anim>
                                  </p:childTnLst>
                                </p:cTn>
                              </p:par>
                            </p:childTnLst>
                          </p:cTn>
                        </p:par>
                        <p:par>
                          <p:cTn id="28" fill="hold">
                            <p:stCondLst>
                              <p:cond delay="2500"/>
                            </p:stCondLst>
                            <p:childTnLst>
                              <p:par>
                                <p:cTn id="29" presetID="53" presetClass="entr" presetSubtype="528" fill="hold" grpId="0" nodeType="after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p:cTn id="31"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3" dur="1000"/>
                                        <p:tgtEl>
                                          <p:spTgt spid="3">
                                            <p:txEl>
                                              <p:pRg st="3" end="3"/>
                                            </p:txEl>
                                          </p:spTgt>
                                        </p:tgtEl>
                                      </p:cBhvr>
                                    </p:animEffect>
                                    <p:anim calcmode="lin" valueType="num">
                                      <p:cBhvr>
                                        <p:cTn id="34" dur="1000" fill="hold"/>
                                        <p:tgtEl>
                                          <p:spTgt spid="3">
                                            <p:txEl>
                                              <p:pRg st="3" end="3"/>
                                            </p:txEl>
                                          </p:spTgt>
                                        </p:tgtEl>
                                        <p:attrNameLst>
                                          <p:attrName>ppt_x</p:attrName>
                                        </p:attrNameLst>
                                      </p:cBhvr>
                                      <p:tavLst>
                                        <p:tav tm="0">
                                          <p:val>
                                            <p:fltVal val="0.5"/>
                                          </p:val>
                                        </p:tav>
                                        <p:tav tm="100000">
                                          <p:val>
                                            <p:strVal val="#ppt_x"/>
                                          </p:val>
                                        </p:tav>
                                      </p:tavLst>
                                    </p:anim>
                                    <p:anim calcmode="lin" valueType="num">
                                      <p:cBhvr>
                                        <p:cTn id="35" dur="1000" fill="hold"/>
                                        <p:tgtEl>
                                          <p:spTgt spid="3">
                                            <p:txEl>
                                              <p:pRg st="3" end="3"/>
                                            </p:txEl>
                                          </p:spTgt>
                                        </p:tgtEl>
                                        <p:attrNameLst>
                                          <p:attrName>ppt_y</p:attrName>
                                        </p:attrNameLst>
                                      </p:cBhvr>
                                      <p:tavLst>
                                        <p:tav tm="0">
                                          <p:val>
                                            <p:fltVal val="0.5"/>
                                          </p:val>
                                        </p:tav>
                                        <p:tav tm="100000">
                                          <p:val>
                                            <p:strVal val="#ppt_y"/>
                                          </p:val>
                                        </p:tav>
                                      </p:tavLst>
                                    </p:anim>
                                  </p:childTnLst>
                                </p:cTn>
                              </p:par>
                            </p:childTnLst>
                          </p:cTn>
                        </p:par>
                        <p:par>
                          <p:cTn id="36" fill="hold">
                            <p:stCondLst>
                              <p:cond delay="3500"/>
                            </p:stCondLst>
                            <p:childTnLst>
                              <p:par>
                                <p:cTn id="37" presetID="53" presetClass="entr" presetSubtype="528" fill="hold" nodeType="afterEffect">
                                  <p:stCondLst>
                                    <p:cond delay="0"/>
                                  </p:stCondLst>
                                  <p:childTnLst>
                                    <p:set>
                                      <p:cBhvr>
                                        <p:cTn id="38" dur="1" fill="hold">
                                          <p:stCondLst>
                                            <p:cond delay="0"/>
                                          </p:stCondLst>
                                        </p:cTn>
                                        <p:tgtEl>
                                          <p:spTgt spid="6">
                                            <p:txEl>
                                              <p:pRg st="0" end="0"/>
                                            </p:txEl>
                                          </p:spTgt>
                                        </p:tgtEl>
                                        <p:attrNameLst>
                                          <p:attrName>style.visibility</p:attrName>
                                        </p:attrNameLst>
                                      </p:cBhvr>
                                      <p:to>
                                        <p:strVal val="visible"/>
                                      </p:to>
                                    </p:set>
                                    <p:anim calcmode="lin" valueType="num">
                                      <p:cBhvr>
                                        <p:cTn id="39" dur="3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40" dur="30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41" dur="3000"/>
                                        <p:tgtEl>
                                          <p:spTgt spid="6">
                                            <p:txEl>
                                              <p:pRg st="0" end="0"/>
                                            </p:txEl>
                                          </p:spTgt>
                                        </p:tgtEl>
                                      </p:cBhvr>
                                    </p:animEffect>
                                    <p:anim calcmode="lin" valueType="num">
                                      <p:cBhvr>
                                        <p:cTn id="42" dur="3000" fill="hold"/>
                                        <p:tgtEl>
                                          <p:spTgt spid="6">
                                            <p:txEl>
                                              <p:pRg st="0" end="0"/>
                                            </p:txEl>
                                          </p:spTgt>
                                        </p:tgtEl>
                                        <p:attrNameLst>
                                          <p:attrName>ppt_x</p:attrName>
                                        </p:attrNameLst>
                                      </p:cBhvr>
                                      <p:tavLst>
                                        <p:tav tm="0">
                                          <p:val>
                                            <p:fltVal val="0.5"/>
                                          </p:val>
                                        </p:tav>
                                        <p:tav tm="100000">
                                          <p:val>
                                            <p:strVal val="#ppt_x"/>
                                          </p:val>
                                        </p:tav>
                                      </p:tavLst>
                                    </p:anim>
                                    <p:anim calcmode="lin" valueType="num">
                                      <p:cBhvr>
                                        <p:cTn id="43" dur="3000" fill="hold"/>
                                        <p:tgtEl>
                                          <p:spTgt spid="6">
                                            <p:txEl>
                                              <p:pRg st="0" end="0"/>
                                            </p:txEl>
                                          </p:spTgt>
                                        </p:tgtEl>
                                        <p:attrNameLst>
                                          <p:attrName>ppt_y</p:attrName>
                                        </p:attrNameLst>
                                      </p:cBhvr>
                                      <p:tavLst>
                                        <p:tav tm="0">
                                          <p:val>
                                            <p:fltVal val="0.5"/>
                                          </p:val>
                                        </p:tav>
                                        <p:tav tm="100000">
                                          <p:val>
                                            <p:strVal val="#ppt_y"/>
                                          </p:val>
                                        </p:tav>
                                      </p:tavLst>
                                    </p:anim>
                                  </p:childTnLst>
                                </p:cTn>
                              </p:par>
                            </p:childTnLst>
                          </p:cTn>
                        </p:par>
                        <p:par>
                          <p:cTn id="44" fill="hold">
                            <p:stCondLst>
                              <p:cond delay="6500"/>
                            </p:stCondLst>
                            <p:childTnLst>
                              <p:par>
                                <p:cTn id="45" presetID="53" presetClass="entr" presetSubtype="528" fill="hold" nodeType="afterEffect">
                                  <p:stCondLst>
                                    <p:cond delay="0"/>
                                  </p:stCondLst>
                                  <p:childTnLst>
                                    <p:set>
                                      <p:cBhvr>
                                        <p:cTn id="46" dur="1" fill="hold">
                                          <p:stCondLst>
                                            <p:cond delay="0"/>
                                          </p:stCondLst>
                                        </p:cTn>
                                        <p:tgtEl>
                                          <p:spTgt spid="6">
                                            <p:txEl>
                                              <p:pRg st="1" end="1"/>
                                            </p:txEl>
                                          </p:spTgt>
                                        </p:tgtEl>
                                        <p:attrNameLst>
                                          <p:attrName>style.visibility</p:attrName>
                                        </p:attrNameLst>
                                      </p:cBhvr>
                                      <p:to>
                                        <p:strVal val="visible"/>
                                      </p:to>
                                    </p:set>
                                    <p:anim calcmode="lin" valueType="num">
                                      <p:cBhvr>
                                        <p:cTn id="47" dur="1000" fill="hold"/>
                                        <p:tgtEl>
                                          <p:spTgt spid="6">
                                            <p:txEl>
                                              <p:pRg st="1" end="1"/>
                                            </p:txEl>
                                          </p:spTgt>
                                        </p:tgtEl>
                                        <p:attrNameLst>
                                          <p:attrName>ppt_w</p:attrName>
                                        </p:attrNameLst>
                                      </p:cBhvr>
                                      <p:tavLst>
                                        <p:tav tm="0">
                                          <p:val>
                                            <p:fltVal val="0"/>
                                          </p:val>
                                        </p:tav>
                                        <p:tav tm="100000">
                                          <p:val>
                                            <p:strVal val="#ppt_w"/>
                                          </p:val>
                                        </p:tav>
                                      </p:tavLst>
                                    </p:anim>
                                    <p:anim calcmode="lin" valueType="num">
                                      <p:cBhvr>
                                        <p:cTn id="48" dur="1000" fill="hold"/>
                                        <p:tgtEl>
                                          <p:spTgt spid="6">
                                            <p:txEl>
                                              <p:pRg st="1" end="1"/>
                                            </p:txEl>
                                          </p:spTgt>
                                        </p:tgtEl>
                                        <p:attrNameLst>
                                          <p:attrName>ppt_h</p:attrName>
                                        </p:attrNameLst>
                                      </p:cBhvr>
                                      <p:tavLst>
                                        <p:tav tm="0">
                                          <p:val>
                                            <p:fltVal val="0"/>
                                          </p:val>
                                        </p:tav>
                                        <p:tav tm="100000">
                                          <p:val>
                                            <p:strVal val="#ppt_h"/>
                                          </p:val>
                                        </p:tav>
                                      </p:tavLst>
                                    </p:anim>
                                    <p:animEffect transition="in" filter="fade">
                                      <p:cBhvr>
                                        <p:cTn id="49" dur="1000"/>
                                        <p:tgtEl>
                                          <p:spTgt spid="6">
                                            <p:txEl>
                                              <p:pRg st="1" end="1"/>
                                            </p:txEl>
                                          </p:spTgt>
                                        </p:tgtEl>
                                      </p:cBhvr>
                                    </p:animEffect>
                                    <p:anim calcmode="lin" valueType="num">
                                      <p:cBhvr>
                                        <p:cTn id="50" dur="1000" fill="hold"/>
                                        <p:tgtEl>
                                          <p:spTgt spid="6">
                                            <p:txEl>
                                              <p:pRg st="1" end="1"/>
                                            </p:txEl>
                                          </p:spTgt>
                                        </p:tgtEl>
                                        <p:attrNameLst>
                                          <p:attrName>ppt_x</p:attrName>
                                        </p:attrNameLst>
                                      </p:cBhvr>
                                      <p:tavLst>
                                        <p:tav tm="0">
                                          <p:val>
                                            <p:fltVal val="0.5"/>
                                          </p:val>
                                        </p:tav>
                                        <p:tav tm="100000">
                                          <p:val>
                                            <p:strVal val="#ppt_x"/>
                                          </p:val>
                                        </p:tav>
                                      </p:tavLst>
                                    </p:anim>
                                    <p:anim calcmode="lin" valueType="num">
                                      <p:cBhvr>
                                        <p:cTn id="51" dur="1000" fill="hold"/>
                                        <p:tgtEl>
                                          <p:spTgt spid="6">
                                            <p:txEl>
                                              <p:pRg st="1" end="1"/>
                                            </p:txEl>
                                          </p:spTgt>
                                        </p:tgtEl>
                                        <p:attrNameLst>
                                          <p:attrName>ppt_y</p:attrName>
                                        </p:attrNameLst>
                                      </p:cBhvr>
                                      <p:tavLst>
                                        <p:tav tm="0">
                                          <p:val>
                                            <p:fltVal val="0.5"/>
                                          </p:val>
                                        </p:tav>
                                        <p:tav tm="100000">
                                          <p:val>
                                            <p:strVal val="#ppt_y"/>
                                          </p:val>
                                        </p:tav>
                                      </p:tavLst>
                                    </p:anim>
                                  </p:childTnLst>
                                </p:cTn>
                              </p:par>
                            </p:childTnLst>
                          </p:cTn>
                        </p:par>
                        <p:par>
                          <p:cTn id="52" fill="hold">
                            <p:stCondLst>
                              <p:cond delay="7500"/>
                            </p:stCondLst>
                            <p:childTnLst>
                              <p:par>
                                <p:cTn id="53" presetID="53" presetClass="entr" presetSubtype="528" fill="hold" nodeType="afterEffect">
                                  <p:stCondLst>
                                    <p:cond delay="0"/>
                                  </p:stCondLst>
                                  <p:childTnLst>
                                    <p:set>
                                      <p:cBhvr>
                                        <p:cTn id="54" dur="1" fill="hold">
                                          <p:stCondLst>
                                            <p:cond delay="0"/>
                                          </p:stCondLst>
                                        </p:cTn>
                                        <p:tgtEl>
                                          <p:spTgt spid="6">
                                            <p:txEl>
                                              <p:pRg st="2" end="2"/>
                                            </p:txEl>
                                          </p:spTgt>
                                        </p:tgtEl>
                                        <p:attrNameLst>
                                          <p:attrName>style.visibility</p:attrName>
                                        </p:attrNameLst>
                                      </p:cBhvr>
                                      <p:to>
                                        <p:strVal val="visible"/>
                                      </p:to>
                                    </p:set>
                                    <p:anim calcmode="lin" valueType="num">
                                      <p:cBhvr>
                                        <p:cTn id="55" dur="1000" fill="hold"/>
                                        <p:tgtEl>
                                          <p:spTgt spid="6">
                                            <p:txEl>
                                              <p:pRg st="2" end="2"/>
                                            </p:txEl>
                                          </p:spTgt>
                                        </p:tgtEl>
                                        <p:attrNameLst>
                                          <p:attrName>ppt_w</p:attrName>
                                        </p:attrNameLst>
                                      </p:cBhvr>
                                      <p:tavLst>
                                        <p:tav tm="0">
                                          <p:val>
                                            <p:fltVal val="0"/>
                                          </p:val>
                                        </p:tav>
                                        <p:tav tm="100000">
                                          <p:val>
                                            <p:strVal val="#ppt_w"/>
                                          </p:val>
                                        </p:tav>
                                      </p:tavLst>
                                    </p:anim>
                                    <p:anim calcmode="lin" valueType="num">
                                      <p:cBhvr>
                                        <p:cTn id="56" dur="1000" fill="hold"/>
                                        <p:tgtEl>
                                          <p:spTgt spid="6">
                                            <p:txEl>
                                              <p:pRg st="2" end="2"/>
                                            </p:txEl>
                                          </p:spTgt>
                                        </p:tgtEl>
                                        <p:attrNameLst>
                                          <p:attrName>ppt_h</p:attrName>
                                        </p:attrNameLst>
                                      </p:cBhvr>
                                      <p:tavLst>
                                        <p:tav tm="0">
                                          <p:val>
                                            <p:fltVal val="0"/>
                                          </p:val>
                                        </p:tav>
                                        <p:tav tm="100000">
                                          <p:val>
                                            <p:strVal val="#ppt_h"/>
                                          </p:val>
                                        </p:tav>
                                      </p:tavLst>
                                    </p:anim>
                                    <p:animEffect transition="in" filter="fade">
                                      <p:cBhvr>
                                        <p:cTn id="57" dur="1000"/>
                                        <p:tgtEl>
                                          <p:spTgt spid="6">
                                            <p:txEl>
                                              <p:pRg st="2" end="2"/>
                                            </p:txEl>
                                          </p:spTgt>
                                        </p:tgtEl>
                                      </p:cBhvr>
                                    </p:animEffect>
                                    <p:anim calcmode="lin" valueType="num">
                                      <p:cBhvr>
                                        <p:cTn id="58" dur="1000" fill="hold"/>
                                        <p:tgtEl>
                                          <p:spTgt spid="6">
                                            <p:txEl>
                                              <p:pRg st="2" end="2"/>
                                            </p:txEl>
                                          </p:spTgt>
                                        </p:tgtEl>
                                        <p:attrNameLst>
                                          <p:attrName>ppt_x</p:attrName>
                                        </p:attrNameLst>
                                      </p:cBhvr>
                                      <p:tavLst>
                                        <p:tav tm="0">
                                          <p:val>
                                            <p:fltVal val="0.5"/>
                                          </p:val>
                                        </p:tav>
                                        <p:tav tm="100000">
                                          <p:val>
                                            <p:strVal val="#ppt_x"/>
                                          </p:val>
                                        </p:tav>
                                      </p:tavLst>
                                    </p:anim>
                                    <p:anim calcmode="lin" valueType="num">
                                      <p:cBhvr>
                                        <p:cTn id="59" dur="1000" fill="hold"/>
                                        <p:tgtEl>
                                          <p:spTgt spid="6">
                                            <p:txEl>
                                              <p:pRg st="2" end="2"/>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42910" y="428604"/>
            <a:ext cx="7772400" cy="1143000"/>
          </a:xfrm>
        </p:spPr>
        <p:txBody>
          <a:bodyPr/>
          <a:lstStyle/>
          <a:p>
            <a:r>
              <a:rPr lang="es-ES" sz="5400" b="1" i="1" dirty="0" smtClean="0"/>
              <a:t>RECOMENDACIONES 2010</a:t>
            </a:r>
            <a:endParaRPr lang="es-ES" sz="5400" b="1" i="1" dirty="0"/>
          </a:p>
        </p:txBody>
      </p:sp>
      <p:pic>
        <p:nvPicPr>
          <p:cNvPr id="2054" name="Picture 6" descr="http://t0.gstatic.com/images?q=tbn:ANd9GcS-5S5yhonpz-osYl7qFrfbuQoLMUwpwGW0fpOyAnHLNFsJD1ir3w"/>
          <p:cNvPicPr>
            <a:picLocks noChangeAspect="1" noChangeArrowheads="1"/>
          </p:cNvPicPr>
          <p:nvPr/>
        </p:nvPicPr>
        <p:blipFill>
          <a:blip r:embed="rId2" cstate="print"/>
          <a:srcRect/>
          <a:stretch>
            <a:fillRect/>
          </a:stretch>
        </p:blipFill>
        <p:spPr bwMode="auto">
          <a:xfrm>
            <a:off x="4984696" y="2500306"/>
            <a:ext cx="3830697" cy="1466851"/>
          </a:xfrm>
          <a:prstGeom prst="rect">
            <a:avLst/>
          </a:prstGeom>
          <a:ln>
            <a:noFill/>
          </a:ln>
          <a:effectLst>
            <a:outerShdw blurRad="190500" algn="tl" rotWithShape="0">
              <a:srgbClr val="000000">
                <a:alpha val="70000"/>
              </a:srgbClr>
            </a:outerShdw>
          </a:effectLst>
        </p:spPr>
      </p:pic>
      <p:sp>
        <p:nvSpPr>
          <p:cNvPr id="2056" name="AutoShape 8" descr="data:image/jpeg;base64,/9j/4AAQSkZJRgABAQAAAQABAAD/2wCEAAkGBhQQEBUUEhQWFRQUFRkYGRgXGRwcFxwUHB0cFxgYGBwcHSYeGRokHBofIS8gJCcqLCwtFh8xNTAtNSYrLCkBCQoKDgwOGA8PGjUkHiQ1LywxNTU1NSo1LjUuLCwsNS4pKTQpLCwpKSsuMSw0LC4tKyw1LzQ1LCksKS4sLDAsLP/AABEIAFgAoAMBIgACEQEDEQH/xAAbAAACAwEBAQAAAAAAAAAAAAAABwQFBgMBAv/EAD8QAAIBAwMCBAQDAwoGAwAAAAECAwAEEQUSIQYxIkFRYQcTFHEygZFCocEVM2Jyc3WSsbKzI1JTgqLRJTVD/8QAGgEBAAIDAQAAAAAAAAAAAAAAAAQFAQIDBv/EACQRAQACAgEDAwUAAAAAAAAAAAABAgMREgQxQQUTIhQhMnHR/9oADAMBAAIRAxEAPwB21St1COTswqsw8TBT4SRnHocZHtV1WL6gOLaT1yw/ViP41pe3GErpsUZb6lS3XX06OGG0hyW2MOBGeFXI5yRyTz3ra9N9TxX0ZaI+JG2yL5o+M4Pr6g9jilPqcDtKTtOC21fTjArR9G2y6YsmwFmlbe5PIY84AGcrwcelRcOWdzyXnqHQU9uk4q/fyZ1FQNL1mO4XKHkd1PDD7j+NTwamRMS83as0njaNSKKKKy1BNebh6iuF7+EfcUs9R6o1V765gsLa3mjtmjBLkhvGgcZzIAfPsKBqA57UVi+mdVvnbZfWf074yskbB4j6qfExRvMZ4OMd609lqqSO8ef+JEELD2cEqw9jgj7qR5UE2vlpgO5FRr66CA5IAAJYnsABkn7AcmlEOt9T1a4dNIjSOCM4M8gHPoSWyFz3CgFsHmgcqzA9jX3WB0HTtZgkX6t7a5iY4Yx5WVP6Q8Chx6jvjt76PSuqIJp2t0kR5EjD+F1bw7ijA4JwykDIP/MPegut49RRuFYnr7X5rK3V7ZEeV7iOJVkztJckDsRzn3qkh1XXwcyabbuo7hZNrfkfmNj9KBpUVQ22ubLczyxyRKqF3jceNAvLjA4OACeO4HHpV5HIGAKkEEZBHYg8gj2xQfM8oRWY9lBJ+w5peq4uCGmbaskvy40HnIQ0mP8ACDz7Vp+pdfSFGjeK5k3oeYYWcYOR+IDaCO/JrNbIfolmE4EVrdCaRmRlZUCFNpTGSx3jGODmuV68piJ7J3TZYxY7WjvuFa9g/wBUyJlRkHxHdkfsspz4RgHjFWup2WyMkHPkfLg8cY+9e6dq/wAxpZfo5liwNsj4+okOQDtg42pgcZIbjtXsvUMbYT6W9YOdpzCIwAf2iWfn7DmuXt91j9duazqf6ozcNa/IKOVklWZlb9kCNkADD9oHfz9jTE6W14XtusuNrZKSJnO2VeGX3GeQfMEHzrEa9HAIbW5MrLDB8+EqI2+e8sjJtiRCB4sock8edcunevVtw5e0MMTyoEWPDSksAgMxyFLMcDjGO3IrenwnUovVW+prN4iZtEzv9GnRVXpGtG4LZguIduP55Au7Ofw4Y5xjnt3FWld1Uj3v4fzFY3of/wC11f8Atbb/AGmrZXv4fzpc33Xtwl/PbwadJcLC6LJJC3i8ShgSNmM4zgE+XcUDGvHGMDuaX3SGsfV9QXrRHdDDbRwlhypkV85B++8D7GpXWVjeXtsq6fOsPzDtk3go+w8Hx43IV7MuM+WfW56B6Ij0q1ESHe7HdJJjG58YGB5KOwHv70FJ8XNRaLS7jZndKViGO/jYAgfcAj860/R3Tq2FlDbqACiDcfWU8yNn3P7sVm/idb7rNc9kvLZm/q/NCk/+QrfCgMVQab0JZ21293FFtnkLlm3NzvOW8Occn2q/ooF98S/5m2/vG1/1mmCRWM651a2tbcS3cZkjWdCoUZIlBJRgNw7YNZi4+PNsRiOG6kbyXaq8/fc3+RoNd1/qyW9hdSsQAIXQe7upRR+rVM+Hpb+SrPf+L6aPv6bRt/diljDo2o9RTxm7ia00+Nt2w5DP9s4Z3I434CgZwPV1wxBFCqAFUAADsAOAB6DFB5JHkEHsRj9eKUeortb6eR2SJpF+btA5EbblByOASOceVOCsX1X0782VmQgNgEg9s471wzROomq09NyY+VseX8ZfTaxCOTLHg8/iFcxqkb42bnOfDtU4J7d8YH3PvWMlsSrcAjI5Ax38zg8EVyWYoScc+qkqx9uOCaizlnzC/j06sx8bLzqG1LGJWkISJ2lEakYaUkjc5IzxuOB2/hl+p4T9PPg4zHuH9ZPED+6ppvCT+E4HucE/f/361W9Z34jtHzwzgoin8RZuDj7DP7qxFpvaG98NenwX35idnlol98+2hm/6sSP/AIlDfxqbVV0pYmCxtom4aOCNGHowUAj8jxVrVk8Sj3o8P5isb0OP/ldX/tbb/aatdrAf5EhiUPIqMUU9mkCnap9icD86x/w1069W4vri+gWB7l4WCqwK+BWQ48RPp3PnQbG9txjOPv7/AH/y/OuGkXJ8UTHLR4wfNojnYfc8FT7rnzqxdcisC13qqako+jje1WQr86NsOYHxyVaTuDgkY/YOO9Bpeo9JW4hliY4WZCuR3Vu4Ye6tgj7VZWEjNGpfG/aNwHbdjxY9s9q+NS08TxlCzIe6uhwysOzKTxkehBB7EEE1h9Q1nVLE4ksvrEHaa1baxHkXhIYq39XigYEsm0Zqtg6lga5+lMi/UbN/yxnds75PGBS1vPiLqk/gtNJnRzwHmDEA+uCqr+pxV78MugJrR5by+ffe3HDc52JnJBPYsSB24AUAedB78TP5m2/vG1/1mmDilv15p2oXF3DDDbK9olxbzGXcA+5WywwW7DPpTIoCiiigKoeqROifMtoPqHyA0fzBGduD4lJBBOcce9X1GKxMbbVtNZ3BMp0tf6jeW4ubNra2iZy7fPG8hlxhdhyDkDsK0d18J2//AA1C4QekqpMP1IB/U0w8UVjhXWnT38u+XKSqk+F2oj8F/Cc9ybfB/QEip/TXwfSG4W5vJ2u5Y8GMFdsSEcghcnODyBwAfKmNRSKxHaC+fJeNWtMgCiiitnEUUUUBRRRQFGKKKAooooCiiigKKKKAorGfGCdo9HuGRmVgY8FSQfxr2IORWE1mzuYba9lhjvLW1FngrczFnNx8xdrR+NiuF4JyP30DuorLdS9R/RaQ1xnLrAoTzJlZQqfc7jn8qWFj1EU0nU7QXLzNFFFPHKS4fDmMSqC2GwsnHvvoHxRmlFpOuT/yjptlcOxntnmDtlgJoGhDQSkftHAwc5wVNSeqdVuLbXHniZ2itrSKSaEEkNAzlZGVc43qMP8A9tA1KKSEnVQbSki+odPrdRmX5wLlltVk3u64y3YqAP6VSbHqd7yy022ed0V7prW5lVirsI13RrvOGX5ikehPPvQOajNKDrazj0+0vobW7myFt5Dbl3Yw5kUb1kJyu4HG3PvU+z0tNTudSa7nmRrWYxRKszRrDEqZWbCkDJ5O5uPDQNCikPYdRX0kljco7ySQ2DyyRknE8Uc7xtx23mPkHBOVFTH6zB029ZJ3AvdTaKKTLFkhcIzso/EoWPPA7ZoHZRSUt+pTJp9tEszu1tq0MBkywaSAuzRM2cEhk4wf+WnDqL/8GXB7I/Y/0T+lBKopH2MLWuj2OoRXE4u3ljBRpnZJt0hQxmNiQfCPL0rvo2lS3V1eMbe4nVb+ZPmJfGFUUMPCI887Qc8fbyoHTRS5+KhY3Wmx7ZpFklnDRQyGN3ARSADvUcHnkjzrJrqc0cU8Alnt4pNSt7dklkLTW8DoS5+YSQBIQMEMcYPPNA8s0UqerNLh06G8jtbuZXaxaT6Znd8YYD54diTGfLGec106E0+4+qtpYYruC3+nP1BuZt6SuyqUaJS7Ec5OeOD2FAxtX0aK7haGdBJG2MqcgHByO3PevdS0iK5haGZA8TjDKc4IGCO3PcCiigobT4YadE6ulqoZWVh4nI3KcqSC2DgjPNWWrdJW122+eIOxjMWSWB+UTuKnBGRnmvKKDtN05A88Vw0SmaAFY35yqngjvyO/f1PrXT+RIfntPsHzXjETNzzGDkKR2xn2oooIWl9F2lq6PBCsbRq6oQW8KudzgAnAyaLvoqzlEwkgRhcsryg58TqMK3fwsAe4weaKKDhb/D6xSCSBbdflSlWkBLFnZTlSzE7jg9ufX1r61noGyvJPmz26vJgAtllLKOwfaRvHHnXlFBYRdPwJKkqxKskcXyUI4Cw5zsAHAGfaolh0RZwSLJFAqOjyOpBOFeQASMBnAJCge2OMUUUHzqnQtldO7zQK7SlC5yw3GMEITgjkAkZ967aN0ja2aSJbRCNZfxgFjngjzJxwT2oooIWl/DfT7aVZYbWNZE5ViWbafUbiQD71yuvhfpssjSPaqXdizHdJyxOSeGx3r2igvLvRopZIpXQM9uWMTZPhLDaxHODkcc1Gn6VtZDPvhRvqtvzt2SH2DCZGeCB2IxRRQQrL4e2MMUsSW6hJ12yZLFmXyXcTuA47A+VX9vbLGioowqqFAHkoGAPyFFFB/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solidFill>
                <a:prstClr val="black"/>
              </a:solidFill>
            </a:endParaRPr>
          </a:p>
        </p:txBody>
      </p:sp>
      <p:sp>
        <p:nvSpPr>
          <p:cNvPr id="2058" name="AutoShape 10" descr="data:image/jpeg;base64,/9j/4AAQSkZJRgABAQAAAQABAAD/2wCEAAkGBhQQEBUUEhQWFRQUFRkYGRgXGRwcFxwUHB0cFxgYGBwcHSYeGRokHBofIS8gJCcqLCwtFh8xNTAtNSYrLCkBCQoKDgwOGA8PGjUkHiQ1LywxNTU1NSo1LjUuLCwsNS4pKTQpLCwpKSsuMSw0LC4tKyw1LzQ1LCksKS4sLDAsLP/AABEIAFgAoAMBIgACEQEDEQH/xAAbAAACAwEBAQAAAAAAAAAAAAAABwQFBgMBAv/EAD8QAAIBAwMCBAQDAwoGAwAAAAECAwAEEQUSIQYxIkFRYQcTFHEygZFCocEVM2Jyc3WSsbKzI1JTgqLRJTVD/8QAGgEBAAIDAQAAAAAAAAAAAAAAAAQFAQIDBv/EACQRAQACAgEDAwUAAAAAAAAAAAABAgMREgQxQQUTIhQhMnHR/9oADAMBAAIRAxEAPwB21St1COTswqsw8TBT4SRnHocZHtV1WL6gOLaT1yw/ViP41pe3GErpsUZb6lS3XX06OGG0hyW2MOBGeFXI5yRyTz3ra9N9TxX0ZaI+JG2yL5o+M4Pr6g9jilPqcDtKTtOC21fTjArR9G2y6YsmwFmlbe5PIY84AGcrwcelRcOWdzyXnqHQU9uk4q/fyZ1FQNL1mO4XKHkd1PDD7j+NTwamRMS83as0njaNSKKKKy1BNebh6iuF7+EfcUs9R6o1V765gsLa3mjtmjBLkhvGgcZzIAfPsKBqA57UVi+mdVvnbZfWf074yskbB4j6qfExRvMZ4OMd609lqqSO8ef+JEELD2cEqw9jgj7qR5UE2vlpgO5FRr66CA5IAAJYnsABkn7AcmlEOt9T1a4dNIjSOCM4M8gHPoSWyFz3CgFsHmgcqzA9jX3WB0HTtZgkX6t7a5iY4Yx5WVP6Q8Chx6jvjt76PSuqIJp2t0kR5EjD+F1bw7ijA4JwykDIP/MPegut49RRuFYnr7X5rK3V7ZEeV7iOJVkztJckDsRzn3qkh1XXwcyabbuo7hZNrfkfmNj9KBpUVQ22ubLczyxyRKqF3jceNAvLjA4OACeO4HHpV5HIGAKkEEZBHYg8gj2xQfM8oRWY9lBJ+w5peq4uCGmbaskvy40HnIQ0mP8ACDz7Vp+pdfSFGjeK5k3oeYYWcYOR+IDaCO/JrNbIfolmE4EVrdCaRmRlZUCFNpTGSx3jGODmuV68piJ7J3TZYxY7WjvuFa9g/wBUyJlRkHxHdkfsspz4RgHjFWup2WyMkHPkfLg8cY+9e6dq/wAxpZfo5liwNsj4+okOQDtg42pgcZIbjtXsvUMbYT6W9YOdpzCIwAf2iWfn7DmuXt91j9duazqf6ozcNa/IKOVklWZlb9kCNkADD9oHfz9jTE6W14XtusuNrZKSJnO2VeGX3GeQfMEHzrEa9HAIbW5MrLDB8+EqI2+e8sjJtiRCB4sock8edcunevVtw5e0MMTyoEWPDSksAgMxyFLMcDjGO3IrenwnUovVW+prN4iZtEzv9GnRVXpGtG4LZguIduP55Au7Ofw4Y5xjnt3FWld1Uj3v4fzFY3of/wC11f8Atbb/AGmrZXv4fzpc33Xtwl/PbwadJcLC6LJJC3i8ShgSNmM4zgE+XcUDGvHGMDuaX3SGsfV9QXrRHdDDbRwlhypkV85B++8D7GpXWVjeXtsq6fOsPzDtk3go+w8Hx43IV7MuM+WfW56B6Ij0q1ESHe7HdJJjG58YGB5KOwHv70FJ8XNRaLS7jZndKViGO/jYAgfcAj860/R3Tq2FlDbqACiDcfWU8yNn3P7sVm/idb7rNc9kvLZm/q/NCk/+QrfCgMVQab0JZ21293FFtnkLlm3NzvOW8Occn2q/ooF98S/5m2/vG1/1mmCRWM651a2tbcS3cZkjWdCoUZIlBJRgNw7YNZi4+PNsRiOG6kbyXaq8/fc3+RoNd1/qyW9hdSsQAIXQe7upRR+rVM+Hpb+SrPf+L6aPv6bRt/diljDo2o9RTxm7ia00+Nt2w5DP9s4Z3I434CgZwPV1wxBFCqAFUAADsAOAB6DFB5JHkEHsRj9eKUeortb6eR2SJpF+btA5EbblByOASOceVOCsX1X0782VmQgNgEg9s471wzROomq09NyY+VseX8ZfTaxCOTLHg8/iFcxqkb42bnOfDtU4J7d8YH3PvWMlsSrcAjI5Ax38zg8EVyWYoScc+qkqx9uOCaizlnzC/j06sx8bLzqG1LGJWkISJ2lEakYaUkjc5IzxuOB2/hl+p4T9PPg4zHuH9ZPED+6ppvCT+E4HucE/f/361W9Z34jtHzwzgoin8RZuDj7DP7qxFpvaG98NenwX35idnlol98+2hm/6sSP/AIlDfxqbVV0pYmCxtom4aOCNGHowUAj8jxVrVk8Sj3o8P5isb0OP/ldX/tbb/aatdrAf5EhiUPIqMUU9mkCnap9icD86x/w1069W4vri+gWB7l4WCqwK+BWQ48RPp3PnQbG9txjOPv7/AH/y/OuGkXJ8UTHLR4wfNojnYfc8FT7rnzqxdcisC13qqako+jje1WQr86NsOYHxyVaTuDgkY/YOO9Bpeo9JW4hliY4WZCuR3Vu4Ye6tgj7VZWEjNGpfG/aNwHbdjxY9s9q+NS08TxlCzIe6uhwysOzKTxkehBB7EEE1h9Q1nVLE4ksvrEHaa1baxHkXhIYq39XigYEsm0Zqtg6lga5+lMi/UbN/yxnds75PGBS1vPiLqk/gtNJnRzwHmDEA+uCqr+pxV78MugJrR5by+ffe3HDc52JnJBPYsSB24AUAedB78TP5m2/vG1/1mmDilv15p2oXF3DDDbK9olxbzGXcA+5WywwW7DPpTIoCiiigKoeqROifMtoPqHyA0fzBGduD4lJBBOcce9X1GKxMbbVtNZ3BMp0tf6jeW4ubNra2iZy7fPG8hlxhdhyDkDsK0d18J2//AA1C4QekqpMP1IB/U0w8UVjhXWnT38u+XKSqk+F2oj8F/Cc9ybfB/QEip/TXwfSG4W5vJ2u5Y8GMFdsSEcghcnODyBwAfKmNRSKxHaC+fJeNWtMgCiiitnEUUUUBRRRQFGKKKAooooCiiigKKKKAorGfGCdo9HuGRmVgY8FSQfxr2IORWE1mzuYba9lhjvLW1FngrczFnNx8xdrR+NiuF4JyP30DuorLdS9R/RaQ1xnLrAoTzJlZQqfc7jn8qWFj1EU0nU7QXLzNFFFPHKS4fDmMSqC2GwsnHvvoHxRmlFpOuT/yjptlcOxntnmDtlgJoGhDQSkftHAwc5wVNSeqdVuLbXHniZ2itrSKSaEEkNAzlZGVc43qMP8A9tA1KKSEnVQbSki+odPrdRmX5wLlltVk3u64y3YqAP6VSbHqd7yy022ed0V7prW5lVirsI13RrvOGX5ikehPPvQOajNKDrazj0+0vobW7myFt5Dbl3Yw5kUb1kJyu4HG3PvU+z0tNTudSa7nmRrWYxRKszRrDEqZWbCkDJ5O5uPDQNCikPYdRX0kljco7ySQ2DyyRknE8Uc7xtx23mPkHBOVFTH6zB029ZJ3AvdTaKKTLFkhcIzso/EoWPPA7ZoHZRSUt+pTJp9tEszu1tq0MBkywaSAuzRM2cEhk4wf+WnDqL/8GXB7I/Y/0T+lBKopH2MLWuj2OoRXE4u3ljBRpnZJt0hQxmNiQfCPL0rvo2lS3V1eMbe4nVb+ZPmJfGFUUMPCI887Qc8fbyoHTRS5+KhY3Wmx7ZpFklnDRQyGN3ARSADvUcHnkjzrJrqc0cU8Alnt4pNSt7dklkLTW8DoS5+YSQBIQMEMcYPPNA8s0UqerNLh06G8jtbuZXaxaT6Znd8YYD54diTGfLGec106E0+4+qtpYYruC3+nP1BuZt6SuyqUaJS7Ec5OeOD2FAxtX0aK7haGdBJG2MqcgHByO3PevdS0iK5haGZA8TjDKc4IGCO3PcCiigobT4YadE6ulqoZWVh4nI3KcqSC2DgjPNWWrdJW122+eIOxjMWSWB+UTuKnBGRnmvKKDtN05A88Vw0SmaAFY35yqngjvyO/f1PrXT+RIfntPsHzXjETNzzGDkKR2xn2oooIWl9F2lq6PBCsbRq6oQW8KudzgAnAyaLvoqzlEwkgRhcsryg58TqMK3fwsAe4weaKKDhb/D6xSCSBbdflSlWkBLFnZTlSzE7jg9ufX1r61noGyvJPmz26vJgAtllLKOwfaRvHHnXlFBYRdPwJKkqxKskcXyUI4Cw5zsAHAGfaolh0RZwSLJFAqOjyOpBOFeQASMBnAJCge2OMUUUHzqnQtldO7zQK7SlC5yw3GMEITgjkAkZ967aN0ja2aSJbRCNZfxgFjngjzJxwT2oooIWl/DfT7aVZYbWNZE5ViWbafUbiQD71yuvhfpssjSPaqXdizHdJyxOSeGx3r2igvLvRopZIpXQM9uWMTZPhLDaxHODkcc1Gn6VtZDPvhRvqtvzt2SH2DCZGeCB2IxRRQQrL4e2MMUsSW6hJ12yZLFmXyXcTuA47A+VX9vbLGioowqqFAHkoGAPyFFFB/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solidFill>
                <a:prstClr val="black"/>
              </a:solidFill>
            </a:endParaRPr>
          </a:p>
        </p:txBody>
      </p:sp>
      <p:sp>
        <p:nvSpPr>
          <p:cNvPr id="2060" name="AutoShape 12" descr="data:image/jpeg;base64,/9j/4AAQSkZJRgABAQAAAQABAAD/2wCEAAkGBhQQEBUUEhQWFRQUFRkYGRgXGRwcFxwUHB0cFxgYGBwcHSYeGRokHBofIS8gJCcqLCwtFh8xNTAtNSYrLCkBCQoKDgwOGA8PGjUkHiQ1LywxNTU1NSo1LjUuLCwsNS4pKTQpLCwpKSsuMSw0LC4tKyw1LzQ1LCksKS4sLDAsLP/AABEIAFgAoAMBIgACEQEDEQH/xAAbAAACAwEBAQAAAAAAAAAAAAAABwQFBgMBAv/EAD8QAAIBAwMCBAQDAwoGAwAAAAECAwAEEQUSIQYxIkFRYQcTFHEygZFCocEVM2Jyc3WSsbKzI1JTgqLRJTVD/8QAGgEBAAIDAQAAAAAAAAAAAAAAAAQFAQIDBv/EACQRAQACAgEDAwUAAAAAAAAAAAABAgMREgQxQQUTIhQhMnHR/9oADAMBAAIRAxEAPwB21St1COTswqsw8TBT4SRnHocZHtV1WL6gOLaT1yw/ViP41pe3GErpsUZb6lS3XX06OGG0hyW2MOBGeFXI5yRyTz3ra9N9TxX0ZaI+JG2yL5o+M4Pr6g9jilPqcDtKTtOC21fTjArR9G2y6YsmwFmlbe5PIY84AGcrwcelRcOWdzyXnqHQU9uk4q/fyZ1FQNL1mO4XKHkd1PDD7j+NTwamRMS83as0njaNSKKKKy1BNebh6iuF7+EfcUs9R6o1V765gsLa3mjtmjBLkhvGgcZzIAfPsKBqA57UVi+mdVvnbZfWf074yskbB4j6qfExRvMZ4OMd609lqqSO8ef+JEELD2cEqw9jgj7qR5UE2vlpgO5FRr66CA5IAAJYnsABkn7AcmlEOt9T1a4dNIjSOCM4M8gHPoSWyFz3CgFsHmgcqzA9jX3WB0HTtZgkX6t7a5iY4Yx5WVP6Q8Chx6jvjt76PSuqIJp2t0kR5EjD+F1bw7ijA4JwykDIP/MPegut49RRuFYnr7X5rK3V7ZEeV7iOJVkztJckDsRzn3qkh1XXwcyabbuo7hZNrfkfmNj9KBpUVQ22ubLczyxyRKqF3jceNAvLjA4OACeO4HHpV5HIGAKkEEZBHYg8gj2xQfM8oRWY9lBJ+w5peq4uCGmbaskvy40HnIQ0mP8ACDz7Vp+pdfSFGjeK5k3oeYYWcYOR+IDaCO/JrNbIfolmE4EVrdCaRmRlZUCFNpTGSx3jGODmuV68piJ7J3TZYxY7WjvuFa9g/wBUyJlRkHxHdkfsspz4RgHjFWup2WyMkHPkfLg8cY+9e6dq/wAxpZfo5liwNsj4+okOQDtg42pgcZIbjtXsvUMbYT6W9YOdpzCIwAf2iWfn7DmuXt91j9duazqf6ozcNa/IKOVklWZlb9kCNkADD9oHfz9jTE6W14XtusuNrZKSJnO2VeGX3GeQfMEHzrEa9HAIbW5MrLDB8+EqI2+e8sjJtiRCB4sock8edcunevVtw5e0MMTyoEWPDSksAgMxyFLMcDjGO3IrenwnUovVW+prN4iZtEzv9GnRVXpGtG4LZguIduP55Au7Ofw4Y5xjnt3FWld1Uj3v4fzFY3of/wC11f8Atbb/AGmrZXv4fzpc33Xtwl/PbwadJcLC6LJJC3i8ShgSNmM4zgE+XcUDGvHGMDuaX3SGsfV9QXrRHdDDbRwlhypkV85B++8D7GpXWVjeXtsq6fOsPzDtk3go+w8Hx43IV7MuM+WfW56B6Ij0q1ESHe7HdJJjG58YGB5KOwHv70FJ8XNRaLS7jZndKViGO/jYAgfcAj860/R3Tq2FlDbqACiDcfWU8yNn3P7sVm/idb7rNc9kvLZm/q/NCk/+QrfCgMVQab0JZ21293FFtnkLlm3NzvOW8Occn2q/ooF98S/5m2/vG1/1mmCRWM651a2tbcS3cZkjWdCoUZIlBJRgNw7YNZi4+PNsRiOG6kbyXaq8/fc3+RoNd1/qyW9hdSsQAIXQe7upRR+rVM+Hpb+SrPf+L6aPv6bRt/diljDo2o9RTxm7ia00+Nt2w5DP9s4Z3I434CgZwPV1wxBFCqAFUAADsAOAB6DFB5JHkEHsRj9eKUeortb6eR2SJpF+btA5EbblByOASOceVOCsX1X0782VmQgNgEg9s471wzROomq09NyY+VseX8ZfTaxCOTLHg8/iFcxqkb42bnOfDtU4J7d8YH3PvWMlsSrcAjI5Ax38zg8EVyWYoScc+qkqx9uOCaizlnzC/j06sx8bLzqG1LGJWkISJ2lEakYaUkjc5IzxuOB2/hl+p4T9PPg4zHuH9ZPED+6ppvCT+E4HucE/f/361W9Z34jtHzwzgoin8RZuDj7DP7qxFpvaG98NenwX35idnlol98+2hm/6sSP/AIlDfxqbVV0pYmCxtom4aOCNGHowUAj8jxVrVk8Sj3o8P5isb0OP/ldX/tbb/aatdrAf5EhiUPIqMUU9mkCnap9icD86x/w1069W4vri+gWB7l4WCqwK+BWQ48RPp3PnQbG9txjOPv7/AH/y/OuGkXJ8UTHLR4wfNojnYfc8FT7rnzqxdcisC13qqako+jje1WQr86NsOYHxyVaTuDgkY/YOO9Bpeo9JW4hliY4WZCuR3Vu4Ye6tgj7VZWEjNGpfG/aNwHbdjxY9s9q+NS08TxlCzIe6uhwysOzKTxkehBB7EEE1h9Q1nVLE4ksvrEHaa1baxHkXhIYq39XigYEsm0Zqtg6lga5+lMi/UbN/yxnds75PGBS1vPiLqk/gtNJnRzwHmDEA+uCqr+pxV78MugJrR5by+ffe3HDc52JnJBPYsSB24AUAedB78TP5m2/vG1/1mmDilv15p2oXF3DDDbK9olxbzGXcA+5WywwW7DPpTIoCiiigKoeqROifMtoPqHyA0fzBGduD4lJBBOcce9X1GKxMbbVtNZ3BMp0tf6jeW4ubNra2iZy7fPG8hlxhdhyDkDsK0d18J2//AA1C4QekqpMP1IB/U0w8UVjhXWnT38u+XKSqk+F2oj8F/Cc9ybfB/QEip/TXwfSG4W5vJ2u5Y8GMFdsSEcghcnODyBwAfKmNRSKxHaC+fJeNWtMgCiiitnEUUUUBRRRQFGKKKAooooCiiigKKKKAorGfGCdo9HuGRmVgY8FSQfxr2IORWE1mzuYba9lhjvLW1FngrczFnNx8xdrR+NiuF4JyP30DuorLdS9R/RaQ1xnLrAoTzJlZQqfc7jn8qWFj1EU0nU7QXLzNFFFPHKS4fDmMSqC2GwsnHvvoHxRmlFpOuT/yjptlcOxntnmDtlgJoGhDQSkftHAwc5wVNSeqdVuLbXHniZ2itrSKSaEEkNAzlZGVc43qMP8A9tA1KKSEnVQbSki+odPrdRmX5wLlltVk3u64y3YqAP6VSbHqd7yy022ed0V7prW5lVirsI13RrvOGX5ikehPPvQOajNKDrazj0+0vobW7myFt5Dbl3Yw5kUb1kJyu4HG3PvU+z0tNTudSa7nmRrWYxRKszRrDEqZWbCkDJ5O5uPDQNCikPYdRX0kljco7ySQ2DyyRknE8Uc7xtx23mPkHBOVFTH6zB029ZJ3AvdTaKKTLFkhcIzso/EoWPPA7ZoHZRSUt+pTJp9tEszu1tq0MBkywaSAuzRM2cEhk4wf+WnDqL/8GXB7I/Y/0T+lBKopH2MLWuj2OoRXE4u3ljBRpnZJt0hQxmNiQfCPL0rvo2lS3V1eMbe4nVb+ZPmJfGFUUMPCI887Qc8fbyoHTRS5+KhY3Wmx7ZpFklnDRQyGN3ARSADvUcHnkjzrJrqc0cU8Alnt4pNSt7dklkLTW8DoS5+YSQBIQMEMcYPPNA8s0UqerNLh06G8jtbuZXaxaT6Znd8YYD54diTGfLGec106E0+4+qtpYYruC3+nP1BuZt6SuyqUaJS7Ec5OeOD2FAxtX0aK7haGdBJG2MqcgHByO3PevdS0iK5haGZA8TjDKc4IGCO3PcCiigobT4YadE6ulqoZWVh4nI3KcqSC2DgjPNWWrdJW122+eIOxjMWSWB+UTuKnBGRnmvKKDtN05A88Vw0SmaAFY35yqngjvyO/f1PrXT+RIfntPsHzXjETNzzGDkKR2xn2oooIWl9F2lq6PBCsbRq6oQW8KudzgAnAyaLvoqzlEwkgRhcsryg58TqMK3fwsAe4weaKKDhb/D6xSCSBbdflSlWkBLFnZTlSzE7jg9ufX1r61noGyvJPmz26vJgAtllLKOwfaRvHHnXlFBYRdPwJKkqxKskcXyUI4Cw5zsAHAGfaolh0RZwSLJFAqOjyOpBOFeQASMBnAJCge2OMUUUHzqnQtldO7zQK7SlC5yw3GMEITgjkAkZ967aN0ja2aSJbRCNZfxgFjngjzJxwT2oooIWl/DfT7aVZYbWNZE5ViWbafUbiQD71yuvhfpssjSPaqXdizHdJyxOSeGx3r2igvLvRopZIpXQM9uWMTZPhLDaxHODkcc1Gn6VtZDPvhRvqtvzt2SH2DCZGeCB2IxRRQQrL4e2MMUsSW6hJ12yZLFmXyXcTuA47A+VX9vbLGioowqqFAHkoGAPyFFFB/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solidFill>
                <a:prstClr val="black"/>
              </a:solidFill>
            </a:endParaRPr>
          </a:p>
        </p:txBody>
      </p:sp>
      <p:sp>
        <p:nvSpPr>
          <p:cNvPr id="2062" name="AutoShape 14" descr="data:image/jpeg;base64,/9j/4AAQSkZJRgABAQAAAQABAAD/2wCEAAkGBhQQEBUUEhQWFRQUFRkYGRgXGRwcFxwUHB0cFxgYGBwcHSYeGRokHBofIS8gJCcqLCwtFh8xNTAtNSYrLCkBCQoKDgwOGA8PGjUkHiQ1LywxNTU1NSo1LjUuLCwsNS4pKTQpLCwpKSsuMSw0LC4tKyw1LzQ1LCksKS4sLDAsLP/AABEIAFgAoAMBIgACEQEDEQH/xAAbAAACAwEBAQAAAAAAAAAAAAAABwQFBgMBAv/EAD8QAAIBAwMCBAQDAwoGAwAAAAECAwAEEQUSIQYxIkFRYQcTFHEygZFCocEVM2Jyc3WSsbKzI1JTgqLRJTVD/8QAGgEBAAIDAQAAAAAAAAAAAAAAAAQFAQIDBv/EACQRAQACAgEDAwUAAAAAAAAAAAABAgMREgQxQQUTIhQhMnHR/9oADAMBAAIRAxEAPwB21St1COTswqsw8TBT4SRnHocZHtV1WL6gOLaT1yw/ViP41pe3GErpsUZb6lS3XX06OGG0hyW2MOBGeFXI5yRyTz3ra9N9TxX0ZaI+JG2yL5o+M4Pr6g9jilPqcDtKTtOC21fTjArR9G2y6YsmwFmlbe5PIY84AGcrwcelRcOWdzyXnqHQU9uk4q/fyZ1FQNL1mO4XKHkd1PDD7j+NTwamRMS83as0njaNSKKKKy1BNebh6iuF7+EfcUs9R6o1V765gsLa3mjtmjBLkhvGgcZzIAfPsKBqA57UVi+mdVvnbZfWf074yskbB4j6qfExRvMZ4OMd609lqqSO8ef+JEELD2cEqw9jgj7qR5UE2vlpgO5FRr66CA5IAAJYnsABkn7AcmlEOt9T1a4dNIjSOCM4M8gHPoSWyFz3CgFsHmgcqzA9jX3WB0HTtZgkX6t7a5iY4Yx5WVP6Q8Chx6jvjt76PSuqIJp2t0kR5EjD+F1bw7ijA4JwykDIP/MPegut49RRuFYnr7X5rK3V7ZEeV7iOJVkztJckDsRzn3qkh1XXwcyabbuo7hZNrfkfmNj9KBpUVQ22ubLczyxyRKqF3jceNAvLjA4OACeO4HHpV5HIGAKkEEZBHYg8gj2xQfM8oRWY9lBJ+w5peq4uCGmbaskvy40HnIQ0mP8ACDz7Vp+pdfSFGjeK5k3oeYYWcYOR+IDaCO/JrNbIfolmE4EVrdCaRmRlZUCFNpTGSx3jGODmuV68piJ7J3TZYxY7WjvuFa9g/wBUyJlRkHxHdkfsspz4RgHjFWup2WyMkHPkfLg8cY+9e6dq/wAxpZfo5liwNsj4+okOQDtg42pgcZIbjtXsvUMbYT6W9YOdpzCIwAf2iWfn7DmuXt91j9duazqf6ozcNa/IKOVklWZlb9kCNkADD9oHfz9jTE6W14XtusuNrZKSJnO2VeGX3GeQfMEHzrEa9HAIbW5MrLDB8+EqI2+e8sjJtiRCB4sock8edcunevVtw5e0MMTyoEWPDSksAgMxyFLMcDjGO3IrenwnUovVW+prN4iZtEzv9GnRVXpGtG4LZguIduP55Au7Ofw4Y5xjnt3FWld1Uj3v4fzFY3of/wC11f8Atbb/AGmrZXv4fzpc33Xtwl/PbwadJcLC6LJJC3i8ShgSNmM4zgE+XcUDGvHGMDuaX3SGsfV9QXrRHdDDbRwlhypkV85B++8D7GpXWVjeXtsq6fOsPzDtk3go+w8Hx43IV7MuM+WfW56B6Ij0q1ESHe7HdJJjG58YGB5KOwHv70FJ8XNRaLS7jZndKViGO/jYAgfcAj860/R3Tq2FlDbqACiDcfWU8yNn3P7sVm/idb7rNc9kvLZm/q/NCk/+QrfCgMVQab0JZ21293FFtnkLlm3NzvOW8Occn2q/ooF98S/5m2/vG1/1mmCRWM651a2tbcS3cZkjWdCoUZIlBJRgNw7YNZi4+PNsRiOG6kbyXaq8/fc3+RoNd1/qyW9hdSsQAIXQe7upRR+rVM+Hpb+SrPf+L6aPv6bRt/diljDo2o9RTxm7ia00+Nt2w5DP9s4Z3I434CgZwPV1wxBFCqAFUAADsAOAB6DFB5JHkEHsRj9eKUeortb6eR2SJpF+btA5EbblByOASOceVOCsX1X0782VmQgNgEg9s471wzROomq09NyY+VseX8ZfTaxCOTLHg8/iFcxqkb42bnOfDtU4J7d8YH3PvWMlsSrcAjI5Ax38zg8EVyWYoScc+qkqx9uOCaizlnzC/j06sx8bLzqG1LGJWkISJ2lEakYaUkjc5IzxuOB2/hl+p4T9PPg4zHuH9ZPED+6ppvCT+E4HucE/f/361W9Z34jtHzwzgoin8RZuDj7DP7qxFpvaG98NenwX35idnlol98+2hm/6sSP/AIlDfxqbVV0pYmCxtom4aOCNGHowUAj8jxVrVk8Sj3o8P5isb0OP/ldX/tbb/aatdrAf5EhiUPIqMUU9mkCnap9icD86x/w1069W4vri+gWB7l4WCqwK+BWQ48RPp3PnQbG9txjOPv7/AH/y/OuGkXJ8UTHLR4wfNojnYfc8FT7rnzqxdcisC13qqako+jje1WQr86NsOYHxyVaTuDgkY/YOO9Bpeo9JW4hliY4WZCuR3Vu4Ye6tgj7VZWEjNGpfG/aNwHbdjxY9s9q+NS08TxlCzIe6uhwysOzKTxkehBB7EEE1h9Q1nVLE4ksvrEHaa1baxHkXhIYq39XigYEsm0Zqtg6lga5+lMi/UbN/yxnds75PGBS1vPiLqk/gtNJnRzwHmDEA+uCqr+pxV78MugJrR5by+ffe3HDc52JnJBPYsSB24AUAedB78TP5m2/vG1/1mmDilv15p2oXF3DDDbK9olxbzGXcA+5WywwW7DPpTIoCiiigKoeqROifMtoPqHyA0fzBGduD4lJBBOcce9X1GKxMbbVtNZ3BMp0tf6jeW4ubNra2iZy7fPG8hlxhdhyDkDsK0d18J2//AA1C4QekqpMP1IB/U0w8UVjhXWnT38u+XKSqk+F2oj8F/Cc9ybfB/QEip/TXwfSG4W5vJ2u5Y8GMFdsSEcghcnODyBwAfKmNRSKxHaC+fJeNWtMgCiiitnEUUUUBRRRQFGKKKAooooCiiigKKKKAorGfGCdo9HuGRmVgY8FSQfxr2IORWE1mzuYba9lhjvLW1FngrczFnNx8xdrR+NiuF4JyP30DuorLdS9R/RaQ1xnLrAoTzJlZQqfc7jn8qWFj1EU0nU7QXLzNFFFPHKS4fDmMSqC2GwsnHvvoHxRmlFpOuT/yjptlcOxntnmDtlgJoGhDQSkftHAwc5wVNSeqdVuLbXHniZ2itrSKSaEEkNAzlZGVc43qMP8A9tA1KKSEnVQbSki+odPrdRmX5wLlltVk3u64y3YqAP6VSbHqd7yy022ed0V7prW5lVirsI13RrvOGX5ikehPPvQOajNKDrazj0+0vobW7myFt5Dbl3Yw5kUb1kJyu4HG3PvU+z0tNTudSa7nmRrWYxRKszRrDEqZWbCkDJ5O5uPDQNCikPYdRX0kljco7ySQ2DyyRknE8Uc7xtx23mPkHBOVFTH6zB029ZJ3AvdTaKKTLFkhcIzso/EoWPPA7ZoHZRSUt+pTJp9tEszu1tq0MBkywaSAuzRM2cEhk4wf+WnDqL/8GXB7I/Y/0T+lBKopH2MLWuj2OoRXE4u3ljBRpnZJt0hQxmNiQfCPL0rvo2lS3V1eMbe4nVb+ZPmJfGFUUMPCI887Qc8fbyoHTRS5+KhY3Wmx7ZpFklnDRQyGN3ARSADvUcHnkjzrJrqc0cU8Alnt4pNSt7dklkLTW8DoS5+YSQBIQMEMcYPPNA8s0UqerNLh06G8jtbuZXaxaT6Znd8YYD54diTGfLGec106E0+4+qtpYYruC3+nP1BuZt6SuyqUaJS7Ec5OeOD2FAxtX0aK7haGdBJG2MqcgHByO3PevdS0iK5haGZA8TjDKc4IGCO3PcCiigobT4YadE6ulqoZWVh4nI3KcqSC2DgjPNWWrdJW122+eIOxjMWSWB+UTuKnBGRnmvKKDtN05A88Vw0SmaAFY35yqngjvyO/f1PrXT+RIfntPsHzXjETNzzGDkKR2xn2oooIWl9F2lq6PBCsbRq6oQW8KudzgAnAyaLvoqzlEwkgRhcsryg58TqMK3fwsAe4weaKKDhb/D6xSCSBbdflSlWkBLFnZTlSzE7jg9ufX1r61noGyvJPmz26vJgAtllLKOwfaRvHHnXlFBYRdPwJKkqxKskcXyUI4Cw5zsAHAGfaolh0RZwSLJFAqOjyOpBOFeQASMBnAJCge2OMUUUHzqnQtldO7zQK7SlC5yw3GMEITgjkAkZ967aN0ja2aSJbRCNZfxgFjngjzJxwT2oooIWl/DfT7aVZYbWNZE5ViWbafUbiQD71yuvhfpssjSPaqXdizHdJyxOSeGx3r2igvLvRopZIpXQM9uWMTZPhLDaxHODkcc1Gn6VtZDPvhRvqtvzt2SH2DCZGeCB2IxRRQQrL4e2MMUsSW6hJ12yZLFmXyXcTuA47A+VX9vbLGioowqqFAHkoGAPyFFFB/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solidFill>
                <a:prstClr val="black"/>
              </a:solidFill>
            </a:endParaRPr>
          </a:p>
        </p:txBody>
      </p:sp>
      <p:sp>
        <p:nvSpPr>
          <p:cNvPr id="2064" name="AutoShape 16" descr="data:image/jpeg;base64,/9j/4AAQSkZJRgABAQAAAQABAAD/2wCEAAkGBhQQEBUUEhQWFRQUFRkYGRgXGRwcFxwUHB0cFxgYGBwcHSYeGRokHBofIS8gJCcqLCwtFh8xNTAtNSYrLCkBCQoKDgwOGA8PGjUkHiQ1LywxNTU1NSo1LjUuLCwsNS4pKTQpLCwpKSsuMSw0LC4tKyw1LzQ1LCksKS4sLDAsLP/AABEIAFgAoAMBIgACEQEDEQH/xAAbAAACAwEBAQAAAAAAAAAAAAAABwQFBgMBAv/EAD8QAAIBAwMCBAQDAwoGAwAAAAECAwAEEQUSIQYxIkFRYQcTFHEygZFCocEVM2Jyc3WSsbKzI1JTgqLRJTVD/8QAGgEBAAIDAQAAAAAAAAAAAAAAAAQFAQIDBv/EACQRAQACAgEDAwUAAAAAAAAAAAABAgMREgQxQQUTIhQhMnHR/9oADAMBAAIRAxEAPwB21St1COTswqsw8TBT4SRnHocZHtV1WL6gOLaT1yw/ViP41pe3GErpsUZb6lS3XX06OGG0hyW2MOBGeFXI5yRyTz3ra9N9TxX0ZaI+JG2yL5o+M4Pr6g9jilPqcDtKTtOC21fTjArR9G2y6YsmwFmlbe5PIY84AGcrwcelRcOWdzyXnqHQU9uk4q/fyZ1FQNL1mO4XKHkd1PDD7j+NTwamRMS83as0njaNSKKKKy1BNebh6iuF7+EfcUs9R6o1V765gsLa3mjtmjBLkhvGgcZzIAfPsKBqA57UVi+mdVvnbZfWf074yskbB4j6qfExRvMZ4OMd609lqqSO8ef+JEELD2cEqw9jgj7qR5UE2vlpgO5FRr66CA5IAAJYnsABkn7AcmlEOt9T1a4dNIjSOCM4M8gHPoSWyFz3CgFsHmgcqzA9jX3WB0HTtZgkX6t7a5iY4Yx5WVP6Q8Chx6jvjt76PSuqIJp2t0kR5EjD+F1bw7ijA4JwykDIP/MPegut49RRuFYnr7X5rK3V7ZEeV7iOJVkztJckDsRzn3qkh1XXwcyabbuo7hZNrfkfmNj9KBpUVQ22ubLczyxyRKqF3jceNAvLjA4OACeO4HHpV5HIGAKkEEZBHYg8gj2xQfM8oRWY9lBJ+w5peq4uCGmbaskvy40HnIQ0mP8ACDz7Vp+pdfSFGjeK5k3oeYYWcYOR+IDaCO/JrNbIfolmE4EVrdCaRmRlZUCFNpTGSx3jGODmuV68piJ7J3TZYxY7WjvuFa9g/wBUyJlRkHxHdkfsspz4RgHjFWup2WyMkHPkfLg8cY+9e6dq/wAxpZfo5liwNsj4+okOQDtg42pgcZIbjtXsvUMbYT6W9YOdpzCIwAf2iWfn7DmuXt91j9duazqf6ozcNa/IKOVklWZlb9kCNkADD9oHfz9jTE6W14XtusuNrZKSJnO2VeGX3GeQfMEHzrEa9HAIbW5MrLDB8+EqI2+e8sjJtiRCB4sock8edcunevVtw5e0MMTyoEWPDSksAgMxyFLMcDjGO3IrenwnUovVW+prN4iZtEzv9GnRVXpGtG4LZguIduP55Au7Ofw4Y5xjnt3FWld1Uj3v4fzFY3of/wC11f8Atbb/AGmrZXv4fzpc33Xtwl/PbwadJcLC6LJJC3i8ShgSNmM4zgE+XcUDGvHGMDuaX3SGsfV9QXrRHdDDbRwlhypkV85B++8D7GpXWVjeXtsq6fOsPzDtk3go+w8Hx43IV7MuM+WfW56B6Ij0q1ESHe7HdJJjG58YGB5KOwHv70FJ8XNRaLS7jZndKViGO/jYAgfcAj860/R3Tq2FlDbqACiDcfWU8yNn3P7sVm/idb7rNc9kvLZm/q/NCk/+QrfCgMVQab0JZ21293FFtnkLlm3NzvOW8Occn2q/ooF98S/5m2/vG1/1mmCRWM651a2tbcS3cZkjWdCoUZIlBJRgNw7YNZi4+PNsRiOG6kbyXaq8/fc3+RoNd1/qyW9hdSsQAIXQe7upRR+rVM+Hpb+SrPf+L6aPv6bRt/diljDo2o9RTxm7ia00+Nt2w5DP9s4Z3I434CgZwPV1wxBFCqAFUAADsAOAB6DFB5JHkEHsRj9eKUeortb6eR2SJpF+btA5EbblByOASOceVOCsX1X0782VmQgNgEg9s471wzROomq09NyY+VseX8ZfTaxCOTLHg8/iFcxqkb42bnOfDtU4J7d8YH3PvWMlsSrcAjI5Ax38zg8EVyWYoScc+qkqx9uOCaizlnzC/j06sx8bLzqG1LGJWkISJ2lEakYaUkjc5IzxuOB2/hl+p4T9PPg4zHuH9ZPED+6ppvCT+E4HucE/f/361W9Z34jtHzwzgoin8RZuDj7DP7qxFpvaG98NenwX35idnlol98+2hm/6sSP/AIlDfxqbVV0pYmCxtom4aOCNGHowUAj8jxVrVk8Sj3o8P5isb0OP/ldX/tbb/aatdrAf5EhiUPIqMUU9mkCnap9icD86x/w1069W4vri+gWB7l4WCqwK+BWQ48RPp3PnQbG9txjOPv7/AH/y/OuGkXJ8UTHLR4wfNojnYfc8FT7rnzqxdcisC13qqako+jje1WQr86NsOYHxyVaTuDgkY/YOO9Bpeo9JW4hliY4WZCuR3Vu4Ye6tgj7VZWEjNGpfG/aNwHbdjxY9s9q+NS08TxlCzIe6uhwysOzKTxkehBB7EEE1h9Q1nVLE4ksvrEHaa1baxHkXhIYq39XigYEsm0Zqtg6lga5+lMi/UbN/yxnds75PGBS1vPiLqk/gtNJnRzwHmDEA+uCqr+pxV78MugJrR5by+ffe3HDc52JnJBPYsSB24AUAedB78TP5m2/vG1/1mmDilv15p2oXF3DDDbK9olxbzGXcA+5WywwW7DPpTIoCiiigKoeqROifMtoPqHyA0fzBGduD4lJBBOcce9X1GKxMbbVtNZ3BMp0tf6jeW4ubNra2iZy7fPG8hlxhdhyDkDsK0d18J2//AA1C4QekqpMP1IB/U0w8UVjhXWnT38u+XKSqk+F2oj8F/Cc9ybfB/QEip/TXwfSG4W5vJ2u5Y8GMFdsSEcghcnODyBwAfKmNRSKxHaC+fJeNWtMgCiiitnEUUUUBRRRQFGKKKAooooCiiigKKKKAorGfGCdo9HuGRmVgY8FSQfxr2IORWE1mzuYba9lhjvLW1FngrczFnNx8xdrR+NiuF4JyP30DuorLdS9R/RaQ1xnLrAoTzJlZQqfc7jn8qWFj1EU0nU7QXLzNFFFPHKS4fDmMSqC2GwsnHvvoHxRmlFpOuT/yjptlcOxntnmDtlgJoGhDQSkftHAwc5wVNSeqdVuLbXHniZ2itrSKSaEEkNAzlZGVc43qMP8A9tA1KKSEnVQbSki+odPrdRmX5wLlltVk3u64y3YqAP6VSbHqd7yy022ed0V7prW5lVirsI13RrvOGX5ikehPPvQOajNKDrazj0+0vobW7myFt5Dbl3Yw5kUb1kJyu4HG3PvU+z0tNTudSa7nmRrWYxRKszRrDEqZWbCkDJ5O5uPDQNCikPYdRX0kljco7ySQ2DyyRknE8Uc7xtx23mPkHBOVFTH6zB029ZJ3AvdTaKKTLFkhcIzso/EoWPPA7ZoHZRSUt+pTJp9tEszu1tq0MBkywaSAuzRM2cEhk4wf+WnDqL/8GXB7I/Y/0T+lBKopH2MLWuj2OoRXE4u3ljBRpnZJt0hQxmNiQfCPL0rvo2lS3V1eMbe4nVb+ZPmJfGFUUMPCI887Qc8fbyoHTRS5+KhY3Wmx7ZpFklnDRQyGN3ARSADvUcHnkjzrJrqc0cU8Alnt4pNSt7dklkLTW8DoS5+YSQBIQMEMcYPPNA8s0UqerNLh06G8jtbuZXaxaT6Znd8YYD54diTGfLGec106E0+4+qtpYYruC3+nP1BuZt6SuyqUaJS7Ec5OeOD2FAxtX0aK7haGdBJG2MqcgHByO3PevdS0iK5haGZA8TjDKc4IGCO3PcCiigobT4YadE6ulqoZWVh4nI3KcqSC2DgjPNWWrdJW122+eIOxjMWSWB+UTuKnBGRnmvKKDtN05A88Vw0SmaAFY35yqngjvyO/f1PrXT+RIfntPsHzXjETNzzGDkKR2xn2oooIWl9F2lq6PBCsbRq6oQW8KudzgAnAyaLvoqzlEwkgRhcsryg58TqMK3fwsAe4weaKKDhb/D6xSCSBbdflSlWkBLFnZTlSzE7jg9ufX1r61noGyvJPmz26vJgAtllLKOwfaRvHHnXlFBYRdPwJKkqxKskcXyUI4Cw5zsAHAGfaolh0RZwSLJFAqOjyOpBOFeQASMBnAJCge2OMUUUHzqnQtldO7zQK7SlC5yw3GMEITgjkAkZ967aN0ja2aSJbRCNZfxgFjngjzJxwT2oooIWl/DfT7aVZYbWNZE5ViWbafUbiQD71yuvhfpssjSPaqXdizHdJyxOSeGx3r2igvLvRopZIpXQM9uWMTZPhLDaxHODkcc1Gn6VtZDPvhRvqtvzt2SH2DCZGeCB2IxRRQQrL4e2MMUsSW6hJ12yZLFmXyXcTuA47A+VX9vbLGioowqqFAHkoGAPyFFFB/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solidFill>
                <a:prstClr val="black"/>
              </a:solidFill>
            </a:endParaRPr>
          </a:p>
        </p:txBody>
      </p:sp>
      <p:pic>
        <p:nvPicPr>
          <p:cNvPr id="2066" name="Picture 18" descr="http://www.u-24h.com/uploads/5/9/2/1/592166/5169731.jpg"/>
          <p:cNvPicPr>
            <a:picLocks noChangeAspect="1" noChangeArrowheads="1"/>
          </p:cNvPicPr>
          <p:nvPr/>
        </p:nvPicPr>
        <p:blipFill>
          <a:blip r:embed="rId3" cstate="print"/>
          <a:srcRect/>
          <a:stretch>
            <a:fillRect/>
          </a:stretch>
        </p:blipFill>
        <p:spPr bwMode="auto">
          <a:xfrm>
            <a:off x="357158" y="2351470"/>
            <a:ext cx="3214710" cy="1768092"/>
          </a:xfrm>
          <a:prstGeom prst="rect">
            <a:avLst/>
          </a:prstGeom>
          <a:ln>
            <a:noFill/>
          </a:ln>
          <a:effectLst>
            <a:outerShdw blurRad="190500" algn="tl" rotWithShape="0">
              <a:srgbClr val="000000">
                <a:alpha val="70000"/>
              </a:srgbClr>
            </a:outerShdw>
          </a:effectLst>
        </p:spPr>
      </p:pic>
      <p:pic>
        <p:nvPicPr>
          <p:cNvPr id="2068" name="Picture 20" descr="http://www.enfermeras-domicilio.com/wp-content/uploads/2012/01/RCP1.jpg"/>
          <p:cNvPicPr>
            <a:picLocks noChangeAspect="1" noChangeArrowheads="1"/>
          </p:cNvPicPr>
          <p:nvPr/>
        </p:nvPicPr>
        <p:blipFill>
          <a:blip r:embed="rId4" cstate="print"/>
          <a:srcRect/>
          <a:stretch>
            <a:fillRect/>
          </a:stretch>
        </p:blipFill>
        <p:spPr bwMode="auto">
          <a:xfrm>
            <a:off x="142844" y="4286256"/>
            <a:ext cx="8749056" cy="257174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683701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28600" y="0"/>
            <a:ext cx="8486804" cy="1214422"/>
          </a:xfrm>
        </p:spPr>
        <p:txBody>
          <a:bodyPr/>
          <a:lstStyle/>
          <a:p>
            <a:r>
              <a:rPr lang="es-ES_tradnl" sz="5400" b="1" i="1" dirty="0">
                <a:solidFill>
                  <a:srgbClr val="FF9900"/>
                </a:solidFill>
                <a:ea typeface="+mn-ea"/>
                <a:cs typeface="+mn-cs"/>
              </a:rPr>
              <a:t>A: </a:t>
            </a:r>
            <a:r>
              <a:rPr lang="es-ES" b="1" i="1" dirty="0" smtClean="0">
                <a:solidFill>
                  <a:schemeClr val="accent1"/>
                </a:solidFill>
              </a:rPr>
              <a:t>Aproximación a la victima</a:t>
            </a:r>
            <a:endParaRPr lang="es-ES" b="1" i="1" dirty="0">
              <a:solidFill>
                <a:schemeClr val="accent1"/>
              </a:solidFill>
            </a:endParaRPr>
          </a:p>
        </p:txBody>
      </p:sp>
      <p:sp>
        <p:nvSpPr>
          <p:cNvPr id="3" name="2 Marcador de contenido"/>
          <p:cNvSpPr>
            <a:spLocks noGrp="1"/>
          </p:cNvSpPr>
          <p:nvPr>
            <p:ph idx="1"/>
          </p:nvPr>
        </p:nvSpPr>
        <p:spPr>
          <a:xfrm>
            <a:off x="228600" y="1071546"/>
            <a:ext cx="8343928" cy="1000132"/>
          </a:xfrm>
        </p:spPr>
        <p:txBody>
          <a:bodyPr/>
          <a:lstStyle/>
          <a:p>
            <a:pPr algn="ctr">
              <a:buNone/>
            </a:pPr>
            <a:r>
              <a:rPr lang="es-ES" sz="2800" b="1" dirty="0" smtClean="0">
                <a:solidFill>
                  <a:srgbClr val="C00000"/>
                </a:solidFill>
              </a:rPr>
              <a:t>GARANTIZAR LA SEGURIDAD PROPIA Y DE LA VICTIMA.</a:t>
            </a:r>
            <a:endParaRPr lang="es-ES" b="1" dirty="0">
              <a:solidFill>
                <a:srgbClr val="C00000"/>
              </a:solidFill>
            </a:endParaRPr>
          </a:p>
        </p:txBody>
      </p:sp>
      <p:pic>
        <p:nvPicPr>
          <p:cNvPr id="4" name="Picture 169" descr="EL PAS"/>
          <p:cNvPicPr>
            <a:picLocks noChangeAspect="1" noChangeArrowheads="1"/>
          </p:cNvPicPr>
          <p:nvPr/>
        </p:nvPicPr>
        <p:blipFill>
          <a:blip r:embed="rId2" cstate="print"/>
          <a:srcRect l="26581" t="10114" r="26653" b="67458"/>
          <a:stretch>
            <a:fillRect/>
          </a:stretch>
        </p:blipFill>
        <p:spPr bwMode="auto">
          <a:xfrm>
            <a:off x="428596" y="2928934"/>
            <a:ext cx="3421421" cy="2357453"/>
          </a:xfrm>
          <a:prstGeom prst="rect">
            <a:avLst/>
          </a:prstGeom>
          <a:ln>
            <a:noFill/>
          </a:ln>
          <a:effectLst>
            <a:outerShdw blurRad="292100" dist="139700" dir="2700000" algn="tl" rotWithShape="0">
              <a:srgbClr val="333333">
                <a:alpha val="65000"/>
              </a:srgbClr>
            </a:outerShdw>
            <a:reflection blurRad="6350" stA="50000" endA="300" endPos="55500" dist="101600" dir="5400000" sy="-100000" algn="bl" rotWithShape="0"/>
          </a:effectLst>
        </p:spPr>
      </p:pic>
      <p:graphicFrame>
        <p:nvGraphicFramePr>
          <p:cNvPr id="5" name="4 Tabla"/>
          <p:cNvGraphicFramePr>
            <a:graphicFrameLocks noGrp="1"/>
          </p:cNvGraphicFramePr>
          <p:nvPr/>
        </p:nvGraphicFramePr>
        <p:xfrm>
          <a:off x="4357686" y="2357430"/>
          <a:ext cx="4427538" cy="3857656"/>
        </p:xfrm>
        <a:graphic>
          <a:graphicData uri="http://schemas.openxmlformats.org/drawingml/2006/table">
            <a:tbl>
              <a:tblPr/>
              <a:tblGrid>
                <a:gridCol w="4427538"/>
              </a:tblGrid>
              <a:tr h="48220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400" b="0" i="0" u="none" strike="noStrike" cap="none" normalizeH="0" baseline="0" dirty="0" smtClean="0">
                          <a:ln>
                            <a:noFill/>
                          </a:ln>
                          <a:solidFill>
                            <a:schemeClr val="bg1"/>
                          </a:solidFill>
                          <a:effectLst/>
                          <a:latin typeface="Bookman Old Style" pitchFamily="18" charset="0"/>
                        </a:rPr>
                        <a:t>Aproximación segura</a:t>
                      </a:r>
                    </a:p>
                  </a:txBody>
                  <a:tcPr marL="90000" marR="90000" marT="46800" marB="46800" anchor="ctr" horzOverflow="overflow">
                    <a:lnL cap="flat">
                      <a:noFill/>
                    </a:lnL>
                    <a:lnR w="12700" cap="flat" cmpd="sng" algn="ctr">
                      <a:solidFill>
                        <a:schemeClr val="bg1"/>
                      </a:solidFill>
                      <a:prstDash val="solid"/>
                      <a:round/>
                      <a:headEnd type="none" w="med" len="med"/>
                      <a:tailEnd type="none" w="med" len="med"/>
                    </a:lnR>
                    <a:lnT cap="flat">
                      <a:noFill/>
                    </a:lnT>
                    <a:lnB w="12700" cap="flat" cmpd="sng" algn="ctr">
                      <a:solidFill>
                        <a:schemeClr val="bg1"/>
                      </a:solidFill>
                      <a:prstDash val="solid"/>
                      <a:round/>
                      <a:headEnd type="none" w="med" len="med"/>
                      <a:tailEnd type="none" w="med" len="med"/>
                    </a:lnB>
                    <a:lnTlToBr>
                      <a:noFill/>
                    </a:lnTlToBr>
                    <a:lnBlToTr>
                      <a:noFill/>
                    </a:lnBlToTr>
                    <a:solidFill>
                      <a:srgbClr val="222268"/>
                    </a:solidFill>
                  </a:tcPr>
                </a:tc>
              </a:tr>
              <a:tr h="48220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400" b="0" i="0" u="none" strike="noStrike" cap="none" normalizeH="0" baseline="0" dirty="0" smtClean="0">
                          <a:ln>
                            <a:noFill/>
                          </a:ln>
                          <a:solidFill>
                            <a:schemeClr val="bg1"/>
                          </a:solidFill>
                          <a:effectLst/>
                          <a:latin typeface="Bookman Old Style" pitchFamily="18" charset="0"/>
                        </a:rPr>
                        <a:t>Comprobar respuesta</a:t>
                      </a:r>
                    </a:p>
                  </a:txBody>
                  <a:tcPr marL="90000" marR="90000" marT="46800" marB="46800" anchor="ctr" horzOverflow="overflow">
                    <a:lnL cap="flat">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222268">
                        <a:alpha val="50000"/>
                      </a:srgbClr>
                    </a:solidFill>
                  </a:tcPr>
                </a:tc>
              </a:tr>
              <a:tr h="48220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400" b="1" i="0" u="none" strike="noStrike" cap="none" normalizeH="0" baseline="0" dirty="0" smtClean="0">
                          <a:ln>
                            <a:noFill/>
                          </a:ln>
                          <a:solidFill>
                            <a:schemeClr val="bg1"/>
                          </a:solidFill>
                          <a:effectLst/>
                          <a:latin typeface="Bookman Old Style" pitchFamily="18" charset="0"/>
                        </a:rPr>
                        <a:t>¡AYUDA!</a:t>
                      </a:r>
                    </a:p>
                  </a:txBody>
                  <a:tcPr marL="90000" marR="90000" marT="46800" marB="46800" anchor="ctr" horzOverflow="overflow">
                    <a:lnL cap="flat">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222268">
                        <a:alpha val="50000"/>
                      </a:srgbClr>
                    </a:solidFill>
                  </a:tcPr>
                </a:tc>
              </a:tr>
              <a:tr h="48220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400" b="0" i="0" u="none" strike="noStrike" cap="none" normalizeH="0" baseline="0" dirty="0" smtClean="0">
                          <a:ln>
                            <a:noFill/>
                          </a:ln>
                          <a:solidFill>
                            <a:schemeClr val="bg1"/>
                          </a:solidFill>
                          <a:effectLst/>
                          <a:latin typeface="Bookman Old Style" pitchFamily="18" charset="0"/>
                        </a:rPr>
                        <a:t>Abrir la vía aérea</a:t>
                      </a:r>
                    </a:p>
                  </a:txBody>
                  <a:tcPr marL="90000" marR="90000" marT="46800" marB="46800" anchor="ctr" horzOverflow="overflow">
                    <a:lnL cap="flat">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222268">
                        <a:alpha val="50000"/>
                      </a:srgbClr>
                    </a:solidFill>
                  </a:tcPr>
                </a:tc>
              </a:tr>
              <a:tr h="48220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400" b="0" i="0" u="none" strike="noStrike" cap="none" normalizeH="0" baseline="0" dirty="0" smtClean="0">
                          <a:ln>
                            <a:noFill/>
                          </a:ln>
                          <a:solidFill>
                            <a:schemeClr val="bg1"/>
                          </a:solidFill>
                          <a:effectLst/>
                          <a:latin typeface="Bookman Old Style" pitchFamily="18" charset="0"/>
                        </a:rPr>
                        <a:t>Comprobar si respira</a:t>
                      </a:r>
                    </a:p>
                  </a:txBody>
                  <a:tcPr marL="90000" marR="90000" marT="46800" marB="46800" anchor="ctr" horzOverflow="overflow">
                    <a:lnL cap="flat">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222268">
                        <a:alpha val="50000"/>
                      </a:srgbClr>
                    </a:solidFill>
                  </a:tcPr>
                </a:tc>
              </a:tr>
              <a:tr h="48220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400" b="0" i="0" u="none" strike="noStrike" cap="none" normalizeH="0" baseline="0" dirty="0" smtClean="0">
                          <a:ln>
                            <a:noFill/>
                          </a:ln>
                          <a:solidFill>
                            <a:schemeClr val="bg1"/>
                          </a:solidFill>
                          <a:effectLst/>
                          <a:latin typeface="Bookman Old Style" pitchFamily="18" charset="0"/>
                        </a:rPr>
                        <a:t>Llamar </a:t>
                      </a:r>
                      <a:r>
                        <a:rPr kumimoji="0" lang="es-ES" sz="2400" b="1" i="0" u="none" strike="noStrike" cap="none" normalizeH="0" baseline="0" dirty="0" smtClean="0">
                          <a:ln>
                            <a:noFill/>
                          </a:ln>
                          <a:solidFill>
                            <a:schemeClr val="bg1"/>
                          </a:solidFill>
                          <a:effectLst/>
                          <a:latin typeface="Bookman Old Style" pitchFamily="18" charset="0"/>
                        </a:rPr>
                        <a:t>112</a:t>
                      </a:r>
                    </a:p>
                  </a:txBody>
                  <a:tcPr marL="90000" marR="90000" marT="46800" marB="46800" anchor="ctr" horzOverflow="overflow">
                    <a:lnL cap="flat">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222268">
                        <a:alpha val="50000"/>
                      </a:srgbClr>
                    </a:solidFill>
                  </a:tcPr>
                </a:tc>
              </a:tr>
              <a:tr h="48220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400" b="0" i="0" u="none" strike="noStrike" cap="none" normalizeH="0" baseline="0" dirty="0" smtClean="0">
                          <a:ln>
                            <a:noFill/>
                          </a:ln>
                          <a:solidFill>
                            <a:schemeClr val="bg1"/>
                          </a:solidFill>
                          <a:effectLst/>
                          <a:latin typeface="Bookman Old Style" pitchFamily="18" charset="0"/>
                        </a:rPr>
                        <a:t>30 compresiones torácicas</a:t>
                      </a:r>
                    </a:p>
                  </a:txBody>
                  <a:tcPr marL="90000" marR="90000" marT="46800" marB="46800" anchor="ctr" horzOverflow="overflow">
                    <a:lnL cap="flat">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222268">
                        <a:alpha val="50000"/>
                      </a:srgbClr>
                    </a:solidFill>
                  </a:tcPr>
                </a:tc>
              </a:tr>
              <a:tr h="48220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400" b="0" i="0" u="none" strike="noStrike" cap="none" normalizeH="0" baseline="0" dirty="0" smtClean="0">
                          <a:ln>
                            <a:noFill/>
                          </a:ln>
                          <a:solidFill>
                            <a:schemeClr val="bg1"/>
                          </a:solidFill>
                          <a:effectLst/>
                          <a:latin typeface="Bookman Old Style" pitchFamily="18" charset="0"/>
                        </a:rPr>
                        <a:t>2 ventilaciones</a:t>
                      </a:r>
                    </a:p>
                  </a:txBody>
                  <a:tcPr marL="90000" marR="90000" marT="46800" marB="46800" anchor="ctr" horzOverflow="overflow">
                    <a:lnL cap="flat">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222268">
                        <a:alpha val="50000"/>
                      </a:srgbClr>
                    </a:solidFill>
                  </a:tcPr>
                </a:tc>
              </a:tr>
            </a:tbl>
          </a:graphicData>
        </a:graphic>
      </p:graphicFrame>
    </p:spTree>
    <p:extLst>
      <p:ext uri="{BB962C8B-B14F-4D97-AF65-F5344CB8AC3E}">
        <p14:creationId xmlns:p14="http://schemas.microsoft.com/office/powerpoint/2010/main" val="36877089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Título"/>
          <p:cNvSpPr>
            <a:spLocks noGrp="1"/>
          </p:cNvSpPr>
          <p:nvPr>
            <p:ph type="title"/>
          </p:nvPr>
        </p:nvSpPr>
        <p:spPr>
          <a:xfrm>
            <a:off x="-324544" y="0"/>
            <a:ext cx="6700854" cy="1285860"/>
          </a:xfrm>
        </p:spPr>
        <p:txBody>
          <a:bodyPr/>
          <a:lstStyle/>
          <a:p>
            <a:r>
              <a:rPr lang="es-ES_tradnl" b="1" i="1" dirty="0" smtClean="0">
                <a:solidFill>
                  <a:srgbClr val="000090"/>
                </a:solidFill>
              </a:rPr>
              <a:t>Función del corazón…….</a:t>
            </a:r>
            <a:endParaRPr lang="es-ES" b="1" i="1" dirty="0">
              <a:solidFill>
                <a:srgbClr val="000090"/>
              </a:solidFill>
            </a:endParaRPr>
          </a:p>
        </p:txBody>
      </p:sp>
      <p:sp>
        <p:nvSpPr>
          <p:cNvPr id="3" name="2 Marcador de contenido"/>
          <p:cNvSpPr>
            <a:spLocks noGrp="1"/>
          </p:cNvSpPr>
          <p:nvPr>
            <p:ph idx="1"/>
          </p:nvPr>
        </p:nvSpPr>
        <p:spPr>
          <a:xfrm>
            <a:off x="179512" y="1484784"/>
            <a:ext cx="8701118" cy="2143140"/>
          </a:xfrm>
        </p:spPr>
        <p:txBody>
          <a:bodyPr>
            <a:noAutofit/>
          </a:bodyPr>
          <a:lstStyle/>
          <a:p>
            <a:r>
              <a:rPr lang="es-ES_tradnl" sz="2000" b="1" dirty="0" smtClean="0"/>
              <a:t>El corazón es una bomba que de forma continua, envía sangre a los pulmones y luego a todo el organismo:</a:t>
            </a:r>
          </a:p>
          <a:p>
            <a:r>
              <a:rPr lang="es-ES_tradnl" sz="2000" b="1" dirty="0" smtClean="0"/>
              <a:t>Cerebro.</a:t>
            </a:r>
          </a:p>
          <a:p>
            <a:r>
              <a:rPr lang="es-ES_tradnl" sz="2000" b="1" dirty="0" smtClean="0"/>
              <a:t>Riñones.</a:t>
            </a:r>
          </a:p>
          <a:p>
            <a:r>
              <a:rPr lang="es-ES_tradnl" sz="2000" b="1" dirty="0" smtClean="0"/>
              <a:t>Hígado…..</a:t>
            </a:r>
            <a:endParaRPr lang="es-ES" sz="2000" b="1" dirty="0"/>
          </a:p>
        </p:txBody>
      </p:sp>
      <p:pic>
        <p:nvPicPr>
          <p:cNvPr id="1027" name="Picture 3" descr="C:\Users\user\Desktop\anacircu2.gif"/>
          <p:cNvPicPr>
            <a:picLocks noChangeAspect="1" noChangeArrowheads="1" noCrop="1"/>
          </p:cNvPicPr>
          <p:nvPr/>
        </p:nvPicPr>
        <p:blipFill>
          <a:blip r:embed="rId2" cstate="print">
            <a:alphaModFix amt="27000"/>
          </a:blip>
          <a:srcRect/>
          <a:stretch>
            <a:fillRect/>
          </a:stretch>
        </p:blipFill>
        <p:spPr bwMode="auto">
          <a:xfrm>
            <a:off x="2915816" y="0"/>
            <a:ext cx="3950208" cy="6858000"/>
          </a:xfrm>
          <a:prstGeom prst="rect">
            <a:avLst/>
          </a:prstGeom>
          <a:noFill/>
          <a:effectLst>
            <a:softEdge rad="63500"/>
          </a:effec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3">
                                            <p:txEl>
                                              <p:pRg st="0" end="0"/>
                                            </p:txEl>
                                          </p:spTgt>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5" dur="1000"/>
                                        <p:tgtEl>
                                          <p:spTgt spid="3">
                                            <p:txEl>
                                              <p:pRg st="1" end="1"/>
                                            </p:txEl>
                                          </p:spTgt>
                                        </p:tgtEl>
                                      </p:cBhvr>
                                    </p:animEffect>
                                  </p:childTnLst>
                                </p:cTn>
                              </p:par>
                            </p:childTnLst>
                          </p:cTn>
                        </p:par>
                        <p:par>
                          <p:cTn id="16" fill="hold">
                            <p:stCondLst>
                              <p:cond delay="2000"/>
                            </p:stCondLst>
                            <p:childTnLst>
                              <p:par>
                                <p:cTn id="17" presetID="53" presetClass="entr" presetSubtype="16" fill="hold"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0" dur="10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1" dur="1000"/>
                                        <p:tgtEl>
                                          <p:spTgt spid="3">
                                            <p:txEl>
                                              <p:pRg st="2" end="2"/>
                                            </p:txEl>
                                          </p:spTgt>
                                        </p:tgtEl>
                                      </p:cBhvr>
                                    </p:animEffect>
                                  </p:childTnLst>
                                </p:cTn>
                              </p:par>
                            </p:childTnLst>
                          </p:cTn>
                        </p:par>
                        <p:par>
                          <p:cTn id="22" fill="hold">
                            <p:stCondLst>
                              <p:cond delay="3000"/>
                            </p:stCondLst>
                            <p:childTnLst>
                              <p:par>
                                <p:cTn id="23" presetID="53" presetClass="entr" presetSubtype="16" fill="hold"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p:cTn id="25"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6" dur="10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7"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28600" y="214290"/>
            <a:ext cx="8415366" cy="1000132"/>
          </a:xfrm>
        </p:spPr>
        <p:txBody>
          <a:bodyPr/>
          <a:lstStyle/>
          <a:p>
            <a:r>
              <a:rPr lang="es-ES_tradnl" sz="5400" b="1" i="1" dirty="0" smtClean="0">
                <a:solidFill>
                  <a:srgbClr val="FF9900"/>
                </a:solidFill>
              </a:rPr>
              <a:t>A:</a:t>
            </a:r>
            <a:r>
              <a:rPr lang="es-ES" b="1" i="1" dirty="0" smtClean="0"/>
              <a:t>Analizar consciencia</a:t>
            </a:r>
            <a:endParaRPr lang="es-ES" b="1" i="1" dirty="0"/>
          </a:p>
        </p:txBody>
      </p:sp>
      <p:graphicFrame>
        <p:nvGraphicFramePr>
          <p:cNvPr id="4" name="3 Tabla"/>
          <p:cNvGraphicFramePr>
            <a:graphicFrameLocks noGrp="1"/>
          </p:cNvGraphicFramePr>
          <p:nvPr/>
        </p:nvGraphicFramePr>
        <p:xfrm>
          <a:off x="5000628" y="1285860"/>
          <a:ext cx="3570282" cy="4040640"/>
        </p:xfrm>
        <a:graphic>
          <a:graphicData uri="http://schemas.openxmlformats.org/drawingml/2006/table">
            <a:tbl>
              <a:tblPr/>
              <a:tblGrid>
                <a:gridCol w="3570282"/>
              </a:tblGrid>
              <a:tr h="41471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400" b="0" i="0" u="none" strike="noStrike" cap="none" normalizeH="0" baseline="0" dirty="0" smtClean="0">
                          <a:ln>
                            <a:noFill/>
                          </a:ln>
                          <a:solidFill>
                            <a:schemeClr val="bg1"/>
                          </a:solidFill>
                          <a:effectLst/>
                          <a:latin typeface="Bookman Old Style" pitchFamily="18" charset="0"/>
                        </a:rPr>
                        <a:t>Aproximación segura</a:t>
                      </a:r>
                    </a:p>
                  </a:txBody>
                  <a:tcPr marL="90000" marR="90000" marT="46800" marB="46800" anchor="ctr" horzOverflow="overflow">
                    <a:lnL cap="flat">
                      <a:noFill/>
                    </a:lnL>
                    <a:lnR w="12700" cap="flat" cmpd="sng" algn="ctr">
                      <a:solidFill>
                        <a:schemeClr val="bg1"/>
                      </a:solidFill>
                      <a:prstDash val="solid"/>
                      <a:round/>
                      <a:headEnd type="none" w="med" len="med"/>
                      <a:tailEnd type="none" w="med" len="med"/>
                    </a:lnR>
                    <a:lnT cap="flat">
                      <a:noFill/>
                    </a:lnT>
                    <a:lnB w="12700" cap="flat" cmpd="sng" algn="ctr">
                      <a:solidFill>
                        <a:schemeClr val="bg1"/>
                      </a:solidFill>
                      <a:prstDash val="solid"/>
                      <a:round/>
                      <a:headEnd type="none" w="med" len="med"/>
                      <a:tailEnd type="none" w="med" len="med"/>
                    </a:lnB>
                    <a:lnTlToBr>
                      <a:noFill/>
                    </a:lnTlToBr>
                    <a:lnBlToTr>
                      <a:noFill/>
                    </a:lnBlToTr>
                    <a:solidFill>
                      <a:srgbClr val="222268">
                        <a:alpha val="50000"/>
                      </a:srgbClr>
                    </a:solidFill>
                  </a:tcPr>
                </a:tc>
              </a:tr>
              <a:tr h="41471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400" b="0" i="0" u="none" strike="noStrike" cap="none" normalizeH="0" baseline="0" dirty="0" smtClean="0">
                          <a:ln>
                            <a:noFill/>
                          </a:ln>
                          <a:solidFill>
                            <a:schemeClr val="bg1"/>
                          </a:solidFill>
                          <a:effectLst/>
                          <a:latin typeface="Bookman Old Style" pitchFamily="18" charset="0"/>
                        </a:rPr>
                        <a:t>Comprobar respuesta</a:t>
                      </a:r>
                    </a:p>
                  </a:txBody>
                  <a:tcPr marL="90000" marR="90000" marT="46800" marB="46800" anchor="ctr" horzOverflow="overflow">
                    <a:lnL cap="flat">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222268"/>
                    </a:solidFill>
                  </a:tcPr>
                </a:tc>
              </a:tr>
              <a:tr h="41471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400" b="1" i="0" u="none" strike="noStrike" cap="none" normalizeH="0" baseline="0" dirty="0" smtClean="0">
                          <a:ln>
                            <a:noFill/>
                          </a:ln>
                          <a:solidFill>
                            <a:schemeClr val="bg1"/>
                          </a:solidFill>
                          <a:effectLst/>
                          <a:latin typeface="Bookman Old Style" pitchFamily="18" charset="0"/>
                        </a:rPr>
                        <a:t>¡AYUDA!</a:t>
                      </a:r>
                    </a:p>
                  </a:txBody>
                  <a:tcPr marL="90000" marR="90000" marT="46800" marB="46800" anchor="ctr" horzOverflow="overflow">
                    <a:lnL cap="flat">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222268">
                        <a:alpha val="50000"/>
                      </a:srgbClr>
                    </a:solidFill>
                  </a:tcPr>
                </a:tc>
              </a:tr>
              <a:tr h="41471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400" b="0" i="0" u="none" strike="noStrike" cap="none" normalizeH="0" baseline="0" dirty="0" smtClean="0">
                          <a:ln>
                            <a:noFill/>
                          </a:ln>
                          <a:solidFill>
                            <a:schemeClr val="bg1"/>
                          </a:solidFill>
                          <a:effectLst/>
                          <a:latin typeface="Bookman Old Style" pitchFamily="18" charset="0"/>
                        </a:rPr>
                        <a:t>Abrir la vía aérea</a:t>
                      </a:r>
                    </a:p>
                  </a:txBody>
                  <a:tcPr marL="90000" marR="90000" marT="46800" marB="46800" anchor="ctr" horzOverflow="overflow">
                    <a:lnL cap="flat">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222268">
                        <a:alpha val="50000"/>
                      </a:srgbClr>
                    </a:solidFill>
                  </a:tcPr>
                </a:tc>
              </a:tr>
              <a:tr h="41471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400" b="0" i="0" u="none" strike="noStrike" cap="none" normalizeH="0" baseline="0" dirty="0" smtClean="0">
                          <a:ln>
                            <a:noFill/>
                          </a:ln>
                          <a:solidFill>
                            <a:schemeClr val="bg1"/>
                          </a:solidFill>
                          <a:effectLst/>
                          <a:latin typeface="Bookman Old Style" pitchFamily="18" charset="0"/>
                        </a:rPr>
                        <a:t>Comprobar si respira</a:t>
                      </a:r>
                    </a:p>
                  </a:txBody>
                  <a:tcPr marL="90000" marR="90000" marT="46800" marB="46800" anchor="ctr" horzOverflow="overflow">
                    <a:lnL cap="flat">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222268">
                        <a:alpha val="50000"/>
                      </a:srgbClr>
                    </a:solidFill>
                  </a:tcPr>
                </a:tc>
              </a:tr>
              <a:tr h="41471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400" b="0" i="0" u="none" strike="noStrike" cap="none" normalizeH="0" baseline="0" dirty="0" smtClean="0">
                          <a:ln>
                            <a:noFill/>
                          </a:ln>
                          <a:solidFill>
                            <a:schemeClr val="bg1"/>
                          </a:solidFill>
                          <a:effectLst/>
                          <a:latin typeface="Bookman Old Style" pitchFamily="18" charset="0"/>
                        </a:rPr>
                        <a:t>Llamar </a:t>
                      </a:r>
                      <a:r>
                        <a:rPr kumimoji="0" lang="es-ES" sz="2400" b="1" i="0" u="none" strike="noStrike" cap="none" normalizeH="0" baseline="0" dirty="0" smtClean="0">
                          <a:ln>
                            <a:noFill/>
                          </a:ln>
                          <a:solidFill>
                            <a:schemeClr val="bg1"/>
                          </a:solidFill>
                          <a:effectLst/>
                          <a:latin typeface="Bookman Old Style" pitchFamily="18" charset="0"/>
                        </a:rPr>
                        <a:t>112</a:t>
                      </a:r>
                    </a:p>
                  </a:txBody>
                  <a:tcPr marL="90000" marR="90000" marT="46800" marB="46800" anchor="ctr" horzOverflow="overflow">
                    <a:lnL cap="flat">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222268">
                        <a:alpha val="50000"/>
                      </a:srgbClr>
                    </a:solidFill>
                  </a:tcPr>
                </a:tc>
              </a:tr>
              <a:tr h="41471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400" b="0" i="0" u="none" strike="noStrike" cap="none" normalizeH="0" baseline="0" dirty="0" smtClean="0">
                          <a:ln>
                            <a:noFill/>
                          </a:ln>
                          <a:solidFill>
                            <a:schemeClr val="bg1"/>
                          </a:solidFill>
                          <a:effectLst/>
                          <a:latin typeface="Bookman Old Style" pitchFamily="18" charset="0"/>
                        </a:rPr>
                        <a:t>30 compresiones torácicas</a:t>
                      </a:r>
                    </a:p>
                  </a:txBody>
                  <a:tcPr marL="90000" marR="90000" marT="46800" marB="46800" anchor="ctr" horzOverflow="overflow">
                    <a:lnL cap="flat">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222268">
                        <a:alpha val="50000"/>
                      </a:srgbClr>
                    </a:solidFill>
                  </a:tcPr>
                </a:tc>
              </a:tr>
              <a:tr h="41471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400" b="0" i="0" u="none" strike="noStrike" cap="none" normalizeH="0" baseline="0" dirty="0" smtClean="0">
                          <a:ln>
                            <a:noFill/>
                          </a:ln>
                          <a:solidFill>
                            <a:schemeClr val="bg1"/>
                          </a:solidFill>
                          <a:effectLst/>
                          <a:latin typeface="Bookman Old Style" pitchFamily="18" charset="0"/>
                        </a:rPr>
                        <a:t>2 ventilaciones</a:t>
                      </a:r>
                    </a:p>
                  </a:txBody>
                  <a:tcPr marL="90000" marR="90000" marT="46800" marB="46800" anchor="ctr" horzOverflow="overflow">
                    <a:lnL cap="flat">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222268">
                        <a:alpha val="50000"/>
                      </a:srgbClr>
                    </a:solidFill>
                  </a:tcPr>
                </a:tc>
              </a:tr>
            </a:tbl>
          </a:graphicData>
        </a:graphic>
      </p:graphicFrame>
      <p:sp>
        <p:nvSpPr>
          <p:cNvPr id="5" name="4 Rectángulo"/>
          <p:cNvSpPr/>
          <p:nvPr/>
        </p:nvSpPr>
        <p:spPr>
          <a:xfrm>
            <a:off x="714348" y="5429264"/>
            <a:ext cx="7500990" cy="1169551"/>
          </a:xfrm>
          <a:prstGeom prst="rect">
            <a:avLst/>
          </a:prstGeom>
        </p:spPr>
        <p:txBody>
          <a:bodyPr wrap="square">
            <a:spAutoFit/>
          </a:bodyPr>
          <a:lstStyle/>
          <a:p>
            <a:pPr algn="ctr">
              <a:spcBef>
                <a:spcPct val="50000"/>
              </a:spcBef>
            </a:pPr>
            <a:r>
              <a:rPr lang="es-ES" sz="2800" b="1" dirty="0" smtClean="0">
                <a:solidFill>
                  <a:prstClr val="black"/>
                </a:solidFill>
              </a:rPr>
              <a:t>Golpear suavemente los hombros,</a:t>
            </a:r>
          </a:p>
          <a:p>
            <a:pPr algn="ctr">
              <a:spcBef>
                <a:spcPct val="50000"/>
              </a:spcBef>
            </a:pPr>
            <a:r>
              <a:rPr lang="es-ES" sz="2800" b="1" dirty="0" smtClean="0">
                <a:solidFill>
                  <a:srgbClr val="0000FF"/>
                </a:solidFill>
              </a:rPr>
              <a:t> </a:t>
            </a:r>
            <a:r>
              <a:rPr lang="es-ES" sz="2800" b="1" i="1" dirty="0" smtClean="0">
                <a:solidFill>
                  <a:srgbClr val="0000FF"/>
                </a:solidFill>
              </a:rPr>
              <a:t>¿se encuentra bien?</a:t>
            </a:r>
            <a:endParaRPr lang="es-ES" sz="2800" b="1" i="1" dirty="0">
              <a:solidFill>
                <a:srgbClr val="0000FF"/>
              </a:solidFill>
            </a:endParaRPr>
          </a:p>
        </p:txBody>
      </p:sp>
      <p:pic>
        <p:nvPicPr>
          <p:cNvPr id="6"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412" b="87765" l="1259" r="99244"/>
                    </a14:imgEffect>
                  </a14:imgLayer>
                </a14:imgProps>
              </a:ext>
            </a:extLst>
          </a:blip>
          <a:srcRect b="11924"/>
          <a:stretch>
            <a:fillRect/>
          </a:stretch>
        </p:blipFill>
        <p:spPr bwMode="auto">
          <a:xfrm>
            <a:off x="785786" y="1405880"/>
            <a:ext cx="3736376" cy="352331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601649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285728"/>
            <a:ext cx="8929718" cy="2928958"/>
          </a:xfrm>
        </p:spPr>
        <p:txBody>
          <a:bodyPr>
            <a:normAutofit fontScale="92500"/>
          </a:bodyPr>
          <a:lstStyle/>
          <a:p>
            <a:pPr>
              <a:buNone/>
            </a:pPr>
            <a:r>
              <a:rPr lang="es-ES" sz="4400" b="1" dirty="0" smtClean="0">
                <a:solidFill>
                  <a:srgbClr val="00B050"/>
                </a:solidFill>
              </a:rPr>
              <a:t>Si</a:t>
            </a:r>
            <a:r>
              <a:rPr lang="es-ES" dirty="0" smtClean="0"/>
              <a:t> </a:t>
            </a:r>
            <a:r>
              <a:rPr lang="es-ES" sz="2800" dirty="0" smtClean="0"/>
              <a:t>el paciente responde…….</a:t>
            </a:r>
            <a:endParaRPr lang="es-ES" dirty="0" smtClean="0"/>
          </a:p>
          <a:p>
            <a:r>
              <a:rPr lang="es-ES" sz="2800" dirty="0" smtClean="0"/>
              <a:t>Valorar la posición de la victima y necesidad de pedir ayuda.</a:t>
            </a:r>
          </a:p>
          <a:p>
            <a:pPr>
              <a:buNone/>
            </a:pPr>
            <a:r>
              <a:rPr lang="es-ES" sz="4400" b="1" dirty="0" smtClean="0">
                <a:solidFill>
                  <a:srgbClr val="C00000"/>
                </a:solidFill>
              </a:rPr>
              <a:t>No</a:t>
            </a:r>
            <a:r>
              <a:rPr lang="es-ES" sz="2800" dirty="0" smtClean="0"/>
              <a:t> responde!!!!!</a:t>
            </a:r>
          </a:p>
          <a:p>
            <a:pPr>
              <a:buNone/>
            </a:pPr>
            <a:r>
              <a:rPr lang="es-ES" sz="2400" u="sng" dirty="0" smtClean="0">
                <a:solidFill>
                  <a:srgbClr val="C00000"/>
                </a:solidFill>
              </a:rPr>
              <a:t>Pida ayuda y prepárese para actuar</a:t>
            </a:r>
          </a:p>
        </p:txBody>
      </p:sp>
      <p:pic>
        <p:nvPicPr>
          <p:cNvPr id="4"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263" b="85606" l="239" r="98091"/>
                    </a14:imgEffect>
                  </a14:imgLayer>
                </a14:imgProps>
              </a:ext>
            </a:extLst>
          </a:blip>
          <a:srcRect b="11595"/>
          <a:stretch>
            <a:fillRect/>
          </a:stretch>
        </p:blipFill>
        <p:spPr bwMode="auto">
          <a:xfrm>
            <a:off x="642910" y="3429000"/>
            <a:ext cx="3505200" cy="2928958"/>
          </a:xfrm>
          <a:prstGeom prst="rect">
            <a:avLst/>
          </a:prstGeom>
          <a:ln>
            <a:noFill/>
          </a:ln>
          <a:effectLst>
            <a:outerShdw blurRad="292100" dist="139700" dir="2700000" algn="tl" rotWithShape="0">
              <a:srgbClr val="333333">
                <a:alpha val="65000"/>
              </a:srgbClr>
            </a:outerShdw>
          </a:effectLst>
        </p:spPr>
      </p:pic>
      <p:graphicFrame>
        <p:nvGraphicFramePr>
          <p:cNvPr id="5" name="4 Tabla"/>
          <p:cNvGraphicFramePr>
            <a:graphicFrameLocks noGrp="1"/>
          </p:cNvGraphicFramePr>
          <p:nvPr/>
        </p:nvGraphicFramePr>
        <p:xfrm>
          <a:off x="5072066" y="1785926"/>
          <a:ext cx="3429024" cy="4786150"/>
        </p:xfrm>
        <a:graphic>
          <a:graphicData uri="http://schemas.openxmlformats.org/drawingml/2006/table">
            <a:tbl>
              <a:tblPr/>
              <a:tblGrid>
                <a:gridCol w="3429024"/>
              </a:tblGrid>
              <a:tr h="76596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000" b="0" i="0" u="none" strike="noStrike" cap="none" normalizeH="0" baseline="0" dirty="0" smtClean="0">
                          <a:ln>
                            <a:noFill/>
                          </a:ln>
                          <a:solidFill>
                            <a:schemeClr val="bg1"/>
                          </a:solidFill>
                          <a:effectLst/>
                          <a:latin typeface="Bookman Old Style" pitchFamily="18" charset="0"/>
                        </a:rPr>
                        <a:t>Aproximación segura</a:t>
                      </a:r>
                    </a:p>
                  </a:txBody>
                  <a:tcPr marL="90000" marR="90000" marT="46800" marB="46800" anchor="ctr" horzOverflow="overflow">
                    <a:lnL cap="flat">
                      <a:noFill/>
                    </a:lnL>
                    <a:lnR w="12700" cap="flat" cmpd="sng" algn="ctr">
                      <a:solidFill>
                        <a:schemeClr val="bg1"/>
                      </a:solidFill>
                      <a:prstDash val="solid"/>
                      <a:round/>
                      <a:headEnd type="none" w="med" len="med"/>
                      <a:tailEnd type="none" w="med" len="med"/>
                    </a:lnR>
                    <a:lnT cap="flat">
                      <a:noFill/>
                    </a:lnT>
                    <a:lnB w="12700" cap="flat" cmpd="sng" algn="ctr">
                      <a:solidFill>
                        <a:schemeClr val="bg1"/>
                      </a:solidFill>
                      <a:prstDash val="solid"/>
                      <a:round/>
                      <a:headEnd type="none" w="med" len="med"/>
                      <a:tailEnd type="none" w="med" len="med"/>
                    </a:lnB>
                    <a:lnTlToBr>
                      <a:noFill/>
                    </a:lnTlToBr>
                    <a:lnBlToTr>
                      <a:noFill/>
                    </a:lnBlToTr>
                    <a:solidFill>
                      <a:srgbClr val="222268">
                        <a:alpha val="50000"/>
                      </a:srgbClr>
                    </a:solidFill>
                  </a:tcPr>
                </a:tc>
              </a:tr>
              <a:tr h="76988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000" b="0" i="0" u="none" strike="noStrike" cap="none" normalizeH="0" baseline="0" dirty="0" smtClean="0">
                          <a:ln>
                            <a:noFill/>
                          </a:ln>
                          <a:solidFill>
                            <a:schemeClr val="bg1"/>
                          </a:solidFill>
                          <a:effectLst/>
                          <a:latin typeface="Bookman Old Style" pitchFamily="18" charset="0"/>
                        </a:rPr>
                        <a:t>Comprobar respuesta</a:t>
                      </a:r>
                    </a:p>
                  </a:txBody>
                  <a:tcPr marL="90000" marR="90000" marT="46800" marB="46800" anchor="ctr" horzOverflow="overflow">
                    <a:lnL cap="flat">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222268">
                        <a:alpha val="50000"/>
                      </a:srgbClr>
                    </a:solidFill>
                  </a:tcPr>
                </a:tc>
              </a:tr>
              <a:tr h="42861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000" b="1" i="0" u="none" strike="noStrike" cap="none" normalizeH="0" baseline="0" dirty="0" smtClean="0">
                          <a:ln>
                            <a:noFill/>
                          </a:ln>
                          <a:solidFill>
                            <a:schemeClr val="bg1"/>
                          </a:solidFill>
                          <a:effectLst/>
                          <a:latin typeface="Bookman Old Style" pitchFamily="18" charset="0"/>
                        </a:rPr>
                        <a:t>¡AYUDA!</a:t>
                      </a:r>
                    </a:p>
                  </a:txBody>
                  <a:tcPr marL="90000" marR="90000" marT="46800" marB="46800" anchor="ctr" horzOverflow="overflow">
                    <a:lnL cap="flat">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222268"/>
                    </a:solidFill>
                  </a:tcPr>
                </a:tc>
              </a:tr>
              <a:tr h="42861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000" b="0" i="0" u="none" strike="noStrike" cap="none" normalizeH="0" baseline="0" dirty="0" smtClean="0">
                          <a:ln>
                            <a:noFill/>
                          </a:ln>
                          <a:solidFill>
                            <a:schemeClr val="bg1"/>
                          </a:solidFill>
                          <a:effectLst/>
                          <a:latin typeface="Bookman Old Style" pitchFamily="18" charset="0"/>
                        </a:rPr>
                        <a:t>Abrir la vía aérea</a:t>
                      </a:r>
                    </a:p>
                  </a:txBody>
                  <a:tcPr marL="90000" marR="90000" marT="46800" marB="46800" anchor="ctr" horzOverflow="overflow">
                    <a:lnL cap="flat">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222268">
                        <a:alpha val="50000"/>
                      </a:srgbClr>
                    </a:solidFill>
                  </a:tcPr>
                </a:tc>
              </a:tr>
              <a:tr h="76596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000" b="0" i="0" u="none" strike="noStrike" cap="none" normalizeH="0" baseline="0" dirty="0" smtClean="0">
                          <a:ln>
                            <a:noFill/>
                          </a:ln>
                          <a:solidFill>
                            <a:schemeClr val="bg1"/>
                          </a:solidFill>
                          <a:effectLst/>
                          <a:latin typeface="Bookman Old Style" pitchFamily="18" charset="0"/>
                        </a:rPr>
                        <a:t>Comprobar si respira</a:t>
                      </a:r>
                    </a:p>
                  </a:txBody>
                  <a:tcPr marL="90000" marR="90000" marT="46800" marB="46800" anchor="ctr" horzOverflow="overflow">
                    <a:lnL cap="flat">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222268">
                        <a:alpha val="50000"/>
                      </a:srgbClr>
                    </a:solidFill>
                  </a:tcPr>
                </a:tc>
              </a:tr>
              <a:tr h="42861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000" b="0" i="0" u="none" strike="noStrike" cap="none" normalizeH="0" baseline="0" dirty="0" smtClean="0">
                          <a:ln>
                            <a:noFill/>
                          </a:ln>
                          <a:solidFill>
                            <a:schemeClr val="bg1"/>
                          </a:solidFill>
                          <a:effectLst/>
                          <a:latin typeface="Bookman Old Style" pitchFamily="18" charset="0"/>
                        </a:rPr>
                        <a:t>Llamar </a:t>
                      </a:r>
                      <a:r>
                        <a:rPr kumimoji="0" lang="es-ES" sz="2000" b="1" i="0" u="none" strike="noStrike" cap="none" normalizeH="0" baseline="0" dirty="0" smtClean="0">
                          <a:ln>
                            <a:noFill/>
                          </a:ln>
                          <a:solidFill>
                            <a:schemeClr val="bg1"/>
                          </a:solidFill>
                          <a:effectLst/>
                          <a:latin typeface="Bookman Old Style" pitchFamily="18" charset="0"/>
                        </a:rPr>
                        <a:t>112</a:t>
                      </a:r>
                    </a:p>
                  </a:txBody>
                  <a:tcPr marL="90000" marR="90000" marT="46800" marB="46800" anchor="ctr" horzOverflow="overflow">
                    <a:lnL cap="flat">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222268">
                        <a:alpha val="50000"/>
                      </a:srgbClr>
                    </a:solidFill>
                  </a:tcPr>
                </a:tc>
              </a:tr>
              <a:tr h="76988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000" b="0" i="0" u="none" strike="noStrike" cap="none" normalizeH="0" baseline="0" dirty="0" smtClean="0">
                          <a:ln>
                            <a:noFill/>
                          </a:ln>
                          <a:solidFill>
                            <a:schemeClr val="bg1"/>
                          </a:solidFill>
                          <a:effectLst/>
                          <a:latin typeface="Bookman Old Style" pitchFamily="18" charset="0"/>
                        </a:rPr>
                        <a:t>30 compresiones torácicas</a:t>
                      </a:r>
                    </a:p>
                  </a:txBody>
                  <a:tcPr marL="90000" marR="90000" marT="46800" marB="46800" anchor="ctr" horzOverflow="overflow">
                    <a:lnL cap="flat">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222268">
                        <a:alpha val="50000"/>
                      </a:srgbClr>
                    </a:solidFill>
                  </a:tcPr>
                </a:tc>
              </a:tr>
              <a:tr h="42861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000" b="0" i="0" u="none" strike="noStrike" cap="none" normalizeH="0" baseline="0" dirty="0" smtClean="0">
                          <a:ln>
                            <a:noFill/>
                          </a:ln>
                          <a:solidFill>
                            <a:schemeClr val="bg1"/>
                          </a:solidFill>
                          <a:effectLst/>
                          <a:latin typeface="Bookman Old Style" pitchFamily="18" charset="0"/>
                        </a:rPr>
                        <a:t>2 ventilaciones</a:t>
                      </a:r>
                    </a:p>
                  </a:txBody>
                  <a:tcPr marL="90000" marR="90000" marT="46800" marB="46800" anchor="ctr" horzOverflow="overflow">
                    <a:lnL cap="flat">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222268">
                        <a:alpha val="50000"/>
                      </a:srgbClr>
                    </a:solidFill>
                  </a:tcPr>
                </a:tc>
              </a:tr>
            </a:tbl>
          </a:graphicData>
        </a:graphic>
      </p:graphicFrame>
    </p:spTree>
    <p:extLst>
      <p:ext uri="{BB962C8B-B14F-4D97-AF65-F5344CB8AC3E}">
        <p14:creationId xmlns:p14="http://schemas.microsoft.com/office/powerpoint/2010/main" val="24861560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par>
                          <p:cTn id="22" fill="hold">
                            <p:stCondLst>
                              <p:cond delay="500"/>
                            </p:stCondLst>
                            <p:childTnLst>
                              <p:par>
                                <p:cTn id="23" presetID="53" presetClass="entr" presetSubtype="16" fill="hold"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p:cTn id="25"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7" dur="500"/>
                                        <p:tgtEl>
                                          <p:spTgt spid="3">
                                            <p:txEl>
                                              <p:pRg st="3" end="3"/>
                                            </p:txEl>
                                          </p:spTgt>
                                        </p:tgtEl>
                                      </p:cBhvr>
                                    </p:animEffect>
                                  </p:childTnLst>
                                </p:cTn>
                              </p:par>
                              <p:par>
                                <p:cTn id="28" presetID="22" presetClass="entr" presetSubtype="1" fill="hold"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up)">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Flecha curvada hacia abajo"/>
          <p:cNvSpPr/>
          <p:nvPr/>
        </p:nvSpPr>
        <p:spPr bwMode="auto">
          <a:xfrm>
            <a:off x="4714876" y="980728"/>
            <a:ext cx="2071702" cy="624070"/>
          </a:xfrm>
          <a:prstGeom prst="curvedDownArrow">
            <a:avLst>
              <a:gd name="adj1" fmla="val 25000"/>
              <a:gd name="adj2" fmla="val 50000"/>
              <a:gd name="adj3" fmla="val 48852"/>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s-ES" smtClean="0">
              <a:solidFill>
                <a:prstClr val="black"/>
              </a:solidFill>
            </a:endParaRPr>
          </a:p>
        </p:txBody>
      </p:sp>
      <p:sp>
        <p:nvSpPr>
          <p:cNvPr id="2" name="1 Título"/>
          <p:cNvSpPr>
            <a:spLocks noGrp="1"/>
          </p:cNvSpPr>
          <p:nvPr>
            <p:ph type="title"/>
          </p:nvPr>
        </p:nvSpPr>
        <p:spPr>
          <a:xfrm>
            <a:off x="228600" y="0"/>
            <a:ext cx="8343928" cy="1142984"/>
          </a:xfrm>
        </p:spPr>
        <p:txBody>
          <a:bodyPr/>
          <a:lstStyle/>
          <a:p>
            <a:r>
              <a:rPr lang="es-ES_tradnl" sz="5400" b="1" i="1" dirty="0" smtClean="0">
                <a:solidFill>
                  <a:srgbClr val="FF9900"/>
                </a:solidFill>
              </a:rPr>
              <a:t>A:</a:t>
            </a:r>
            <a:r>
              <a:rPr lang="es-ES" b="1" i="1" dirty="0" smtClean="0"/>
              <a:t>Abrir vía aérea.</a:t>
            </a:r>
            <a:endParaRPr lang="es-ES" b="1" i="1" dirty="0"/>
          </a:p>
        </p:txBody>
      </p:sp>
      <p:sp>
        <p:nvSpPr>
          <p:cNvPr id="3" name="2 Marcador de contenido"/>
          <p:cNvSpPr>
            <a:spLocks noGrp="1"/>
          </p:cNvSpPr>
          <p:nvPr>
            <p:ph idx="1"/>
          </p:nvPr>
        </p:nvSpPr>
        <p:spPr>
          <a:xfrm>
            <a:off x="228600" y="928670"/>
            <a:ext cx="7772400" cy="571504"/>
          </a:xfrm>
        </p:spPr>
        <p:txBody>
          <a:bodyPr/>
          <a:lstStyle/>
          <a:p>
            <a:r>
              <a:rPr lang="es-ES" sz="2800" dirty="0" smtClean="0"/>
              <a:t>Maniobra frente mentón</a:t>
            </a:r>
            <a:r>
              <a:rPr lang="es-ES" dirty="0" smtClean="0"/>
              <a:t>.</a:t>
            </a:r>
            <a:endParaRPr lang="es-ES" dirty="0"/>
          </a:p>
        </p:txBody>
      </p:sp>
      <p:pic>
        <p:nvPicPr>
          <p:cNvPr id="4" name="Picture 11"/>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839" b="100000" l="0" r="100000"/>
                    </a14:imgEffect>
                  </a14:imgLayer>
                </a14:imgProps>
              </a:ext>
            </a:extLst>
          </a:blip>
          <a:srcRect/>
          <a:stretch>
            <a:fillRect/>
          </a:stretch>
        </p:blipFill>
        <p:spPr bwMode="auto">
          <a:xfrm>
            <a:off x="500034" y="2285992"/>
            <a:ext cx="2409966" cy="3587748"/>
          </a:xfrm>
          <a:prstGeom prst="rect">
            <a:avLst/>
          </a:prstGeom>
          <a:ln>
            <a:noFill/>
          </a:ln>
          <a:effectLst>
            <a:outerShdw blurRad="292100" dist="139700" dir="2700000" algn="tl" rotWithShape="0">
              <a:srgbClr val="333333">
                <a:alpha val="65000"/>
              </a:srgbClr>
            </a:outerShdw>
          </a:effectLst>
        </p:spPr>
      </p:pic>
      <p:pic>
        <p:nvPicPr>
          <p:cNvPr id="5" name="Picture 7" descr="PAG96B"/>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926" b="95285" l="1161" r="89942"/>
                    </a14:imgEffect>
                  </a14:imgLayer>
                </a14:imgProps>
              </a:ext>
            </a:extLst>
          </a:blip>
          <a:srcRect/>
          <a:stretch>
            <a:fillRect/>
          </a:stretch>
        </p:blipFill>
        <p:spPr bwMode="auto">
          <a:xfrm>
            <a:off x="3500430" y="1571612"/>
            <a:ext cx="2090736" cy="1631249"/>
          </a:xfrm>
          <a:prstGeom prst="rect">
            <a:avLst/>
          </a:prstGeom>
          <a:ln w="127000" cap="sq">
            <a:noFill/>
            <a:miter lim="800000"/>
          </a:ln>
          <a:effectLst>
            <a:outerShdw blurRad="57150" dist="50800" dir="2700000" algn="tl" rotWithShape="0">
              <a:srgbClr val="000000">
                <a:alpha val="40000"/>
              </a:srgbClr>
            </a:outerShdw>
          </a:effectLst>
        </p:spPr>
      </p:pic>
      <p:pic>
        <p:nvPicPr>
          <p:cNvPr id="6" name="Picture 8" descr="PAG96C"/>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4541" l="337" r="97980"/>
                    </a14:imgEffect>
                  </a14:imgLayer>
                </a14:imgProps>
              </a:ext>
            </a:extLst>
          </a:blip>
          <a:srcRect/>
          <a:stretch>
            <a:fillRect/>
          </a:stretch>
        </p:blipFill>
        <p:spPr bwMode="auto">
          <a:xfrm>
            <a:off x="6215074" y="1857364"/>
            <a:ext cx="2315440" cy="1571636"/>
          </a:xfrm>
          <a:prstGeom prst="rect">
            <a:avLst/>
          </a:prstGeom>
          <a:ln w="127000" cap="sq">
            <a:noFill/>
            <a:miter lim="800000"/>
          </a:ln>
          <a:effectLst>
            <a:outerShdw blurRad="57150" dist="50800" dir="2700000" algn="tl" rotWithShape="0">
              <a:srgbClr val="000000">
                <a:alpha val="40000"/>
              </a:srgbClr>
            </a:outerShdw>
          </a:effectLst>
        </p:spPr>
      </p:pic>
      <p:graphicFrame>
        <p:nvGraphicFramePr>
          <p:cNvPr id="9" name="8 Tabla"/>
          <p:cNvGraphicFramePr>
            <a:graphicFrameLocks noGrp="1"/>
          </p:cNvGraphicFramePr>
          <p:nvPr/>
        </p:nvGraphicFramePr>
        <p:xfrm>
          <a:off x="4000496" y="3643314"/>
          <a:ext cx="4284662" cy="2943360"/>
        </p:xfrm>
        <a:graphic>
          <a:graphicData uri="http://schemas.openxmlformats.org/drawingml/2006/table">
            <a:tbl>
              <a:tblPr/>
              <a:tblGrid>
                <a:gridCol w="4284662"/>
              </a:tblGrid>
              <a:tr h="2873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800" b="0" i="0" u="none" strike="noStrike" cap="none" normalizeH="0" baseline="0" dirty="0" smtClean="0">
                          <a:ln>
                            <a:noFill/>
                          </a:ln>
                          <a:solidFill>
                            <a:schemeClr val="bg1"/>
                          </a:solidFill>
                          <a:effectLst/>
                          <a:latin typeface="Bookman Old Style" pitchFamily="18" charset="0"/>
                        </a:rPr>
                        <a:t>Aproximación segura</a:t>
                      </a:r>
                    </a:p>
                  </a:txBody>
                  <a:tcPr marL="90000" marR="90000" marT="46800" marB="46800" anchor="ctr" horzOverflow="overflow">
                    <a:lnL cap="flat">
                      <a:noFill/>
                    </a:lnL>
                    <a:lnR w="12700" cap="flat" cmpd="sng" algn="ctr">
                      <a:solidFill>
                        <a:schemeClr val="bg1"/>
                      </a:solidFill>
                      <a:prstDash val="solid"/>
                      <a:round/>
                      <a:headEnd type="none" w="med" len="med"/>
                      <a:tailEnd type="none" w="med" len="med"/>
                    </a:lnR>
                    <a:lnT cap="flat">
                      <a:noFill/>
                    </a:lnT>
                    <a:lnB w="12700" cap="flat" cmpd="sng" algn="ctr">
                      <a:solidFill>
                        <a:schemeClr val="bg1"/>
                      </a:solidFill>
                      <a:prstDash val="solid"/>
                      <a:round/>
                      <a:headEnd type="none" w="med" len="med"/>
                      <a:tailEnd type="none" w="med" len="med"/>
                    </a:lnB>
                    <a:lnTlToBr>
                      <a:noFill/>
                    </a:lnTlToBr>
                    <a:lnBlToTr>
                      <a:noFill/>
                    </a:lnBlToTr>
                    <a:solidFill>
                      <a:srgbClr val="222268">
                        <a:alpha val="50000"/>
                      </a:srgbClr>
                    </a:solidFill>
                  </a:tcPr>
                </a:tc>
              </a:tr>
              <a:tr h="2889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800" b="0" i="0" u="none" strike="noStrike" cap="none" normalizeH="0" baseline="0" dirty="0" smtClean="0">
                          <a:ln>
                            <a:noFill/>
                          </a:ln>
                          <a:solidFill>
                            <a:schemeClr val="bg1"/>
                          </a:solidFill>
                          <a:effectLst/>
                          <a:latin typeface="Bookman Old Style" pitchFamily="18" charset="0"/>
                        </a:rPr>
                        <a:t>Comprobar respuesta</a:t>
                      </a:r>
                    </a:p>
                  </a:txBody>
                  <a:tcPr marL="90000" marR="90000" marT="46800" marB="46800" anchor="ctr" horzOverflow="overflow">
                    <a:lnL cap="flat">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222268">
                        <a:alpha val="50000"/>
                      </a:srgbClr>
                    </a:solidFill>
                  </a:tcPr>
                </a:tc>
              </a:tr>
              <a:tr h="2873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800" b="1" i="0" u="none" strike="noStrike" cap="none" normalizeH="0" baseline="0" dirty="0" smtClean="0">
                          <a:ln>
                            <a:noFill/>
                          </a:ln>
                          <a:solidFill>
                            <a:schemeClr val="bg1"/>
                          </a:solidFill>
                          <a:effectLst/>
                          <a:latin typeface="Bookman Old Style" pitchFamily="18" charset="0"/>
                        </a:rPr>
                        <a:t>¡AYUDA!</a:t>
                      </a:r>
                    </a:p>
                  </a:txBody>
                  <a:tcPr marL="90000" marR="90000" marT="46800" marB="46800" anchor="ctr" horzOverflow="overflow">
                    <a:lnL cap="flat">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222268">
                        <a:alpha val="50000"/>
                      </a:srgbClr>
                    </a:solidFill>
                  </a:tcPr>
                </a:tc>
              </a:tr>
              <a:tr h="2889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800" b="0" i="0" u="none" strike="noStrike" cap="none" normalizeH="0" baseline="0" dirty="0" smtClean="0">
                          <a:ln>
                            <a:noFill/>
                          </a:ln>
                          <a:solidFill>
                            <a:schemeClr val="bg1"/>
                          </a:solidFill>
                          <a:effectLst/>
                          <a:latin typeface="Bookman Old Style" pitchFamily="18" charset="0"/>
                        </a:rPr>
                        <a:t>Abrir la vía aérea</a:t>
                      </a:r>
                    </a:p>
                  </a:txBody>
                  <a:tcPr marL="90000" marR="90000" marT="46800" marB="46800" anchor="ctr" horzOverflow="overflow">
                    <a:lnL cap="flat">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222268"/>
                    </a:solidFill>
                  </a:tcPr>
                </a:tc>
              </a:tr>
              <a:tr h="2873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800" b="0" i="0" u="none" strike="noStrike" cap="none" normalizeH="0" baseline="0" dirty="0" smtClean="0">
                          <a:ln>
                            <a:noFill/>
                          </a:ln>
                          <a:solidFill>
                            <a:schemeClr val="bg1"/>
                          </a:solidFill>
                          <a:effectLst/>
                          <a:latin typeface="Bookman Old Style" pitchFamily="18" charset="0"/>
                        </a:rPr>
                        <a:t>Comprobar si respira</a:t>
                      </a:r>
                    </a:p>
                  </a:txBody>
                  <a:tcPr marL="90000" marR="90000" marT="46800" marB="46800" anchor="ctr" horzOverflow="overflow">
                    <a:lnL cap="flat">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222268">
                        <a:alpha val="50000"/>
                      </a:srgbClr>
                    </a:solidFill>
                  </a:tcPr>
                </a:tc>
              </a:tr>
              <a:tr h="2873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800" b="0" i="0" u="none" strike="noStrike" cap="none" normalizeH="0" baseline="0" dirty="0" smtClean="0">
                          <a:ln>
                            <a:noFill/>
                          </a:ln>
                          <a:solidFill>
                            <a:schemeClr val="bg1"/>
                          </a:solidFill>
                          <a:effectLst/>
                          <a:latin typeface="Bookman Old Style" pitchFamily="18" charset="0"/>
                        </a:rPr>
                        <a:t>Llamar </a:t>
                      </a:r>
                      <a:r>
                        <a:rPr kumimoji="0" lang="es-ES" sz="1800" b="1" i="0" u="none" strike="noStrike" cap="none" normalizeH="0" baseline="0" dirty="0" smtClean="0">
                          <a:ln>
                            <a:noFill/>
                          </a:ln>
                          <a:solidFill>
                            <a:schemeClr val="bg1"/>
                          </a:solidFill>
                          <a:effectLst/>
                          <a:latin typeface="Bookman Old Style" pitchFamily="18" charset="0"/>
                        </a:rPr>
                        <a:t>112</a:t>
                      </a:r>
                    </a:p>
                  </a:txBody>
                  <a:tcPr marL="90000" marR="90000" marT="46800" marB="46800" anchor="ctr" horzOverflow="overflow">
                    <a:lnL cap="flat">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222268">
                        <a:alpha val="50000"/>
                      </a:srgbClr>
                    </a:solidFill>
                  </a:tcPr>
                </a:tc>
              </a:tr>
              <a:tr h="2889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800" b="0" i="0" u="none" strike="noStrike" cap="none" normalizeH="0" baseline="0" dirty="0" smtClean="0">
                          <a:ln>
                            <a:noFill/>
                          </a:ln>
                          <a:solidFill>
                            <a:schemeClr val="bg1"/>
                          </a:solidFill>
                          <a:effectLst/>
                          <a:latin typeface="Bookman Old Style" pitchFamily="18" charset="0"/>
                        </a:rPr>
                        <a:t>30 compresiones torácicas</a:t>
                      </a:r>
                    </a:p>
                  </a:txBody>
                  <a:tcPr marL="90000" marR="90000" marT="46800" marB="46800" anchor="ctr" horzOverflow="overflow">
                    <a:lnL cap="flat">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222268">
                        <a:alpha val="50000"/>
                      </a:srgbClr>
                    </a:solidFill>
                  </a:tcPr>
                </a:tc>
              </a:tr>
              <a:tr h="1825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800" b="0" i="0" u="none" strike="noStrike" cap="none" normalizeH="0" baseline="0" dirty="0" smtClean="0">
                          <a:ln>
                            <a:noFill/>
                          </a:ln>
                          <a:solidFill>
                            <a:schemeClr val="bg1"/>
                          </a:solidFill>
                          <a:effectLst/>
                          <a:latin typeface="Bookman Old Style" pitchFamily="18" charset="0"/>
                        </a:rPr>
                        <a:t>2 ventilaciones</a:t>
                      </a:r>
                    </a:p>
                  </a:txBody>
                  <a:tcPr marL="90000" marR="90000" marT="46800" marB="46800" anchor="ctr" horzOverflow="overflow">
                    <a:lnL cap="flat">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222268">
                        <a:alpha val="50000"/>
                      </a:srgbClr>
                    </a:solidFill>
                  </a:tcPr>
                </a:tc>
              </a:tr>
            </a:tbl>
          </a:graphicData>
        </a:graphic>
      </p:graphicFrame>
    </p:spTree>
    <p:extLst>
      <p:ext uri="{BB962C8B-B14F-4D97-AF65-F5344CB8AC3E}">
        <p14:creationId xmlns:p14="http://schemas.microsoft.com/office/powerpoint/2010/main" val="30545743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par>
                                <p:cTn id="19" presetID="10" presetClass="entr" presetSubtype="0" fill="hold" nodeType="withEffect">
                                  <p:stCondLst>
                                    <p:cond delay="50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28600" y="0"/>
            <a:ext cx="8272490" cy="1214422"/>
          </a:xfrm>
        </p:spPr>
        <p:txBody>
          <a:bodyPr/>
          <a:lstStyle/>
          <a:p>
            <a:r>
              <a:rPr lang="es-ES_tradnl" sz="5400" b="1" i="1" dirty="0">
                <a:solidFill>
                  <a:srgbClr val="00B050"/>
                </a:solidFill>
                <a:ea typeface="+mn-ea"/>
                <a:cs typeface="+mn-cs"/>
              </a:rPr>
              <a:t>B </a:t>
            </a:r>
            <a:r>
              <a:rPr lang="es-ES_tradnl" sz="5400" b="1" i="1" dirty="0" smtClean="0">
                <a:solidFill>
                  <a:srgbClr val="00B050"/>
                </a:solidFill>
                <a:ea typeface="+mn-ea"/>
                <a:cs typeface="+mn-cs"/>
              </a:rPr>
              <a:t>:</a:t>
            </a:r>
            <a:r>
              <a:rPr lang="es-ES" b="1" i="1" dirty="0" smtClean="0"/>
              <a:t>Analizar respiración</a:t>
            </a:r>
            <a:endParaRPr lang="es-ES" b="1" i="1" dirty="0"/>
          </a:p>
        </p:txBody>
      </p:sp>
      <p:sp>
        <p:nvSpPr>
          <p:cNvPr id="3" name="2 Marcador de contenido"/>
          <p:cNvSpPr>
            <a:spLocks noGrp="1"/>
          </p:cNvSpPr>
          <p:nvPr>
            <p:ph idx="1"/>
          </p:nvPr>
        </p:nvSpPr>
        <p:spPr>
          <a:xfrm>
            <a:off x="0" y="1000108"/>
            <a:ext cx="8001000" cy="4500594"/>
          </a:xfrm>
        </p:spPr>
        <p:txBody>
          <a:bodyPr/>
          <a:lstStyle/>
          <a:p>
            <a:pPr>
              <a:buNone/>
            </a:pPr>
            <a:r>
              <a:rPr lang="es-ES" b="1" dirty="0" smtClean="0">
                <a:solidFill>
                  <a:srgbClr val="C00000"/>
                </a:solidFill>
              </a:rPr>
              <a:t>Ver, Oír y Sentir </a:t>
            </a:r>
            <a:r>
              <a:rPr lang="es-ES" dirty="0" smtClean="0"/>
              <a:t>la respiración (10 seg, Max)</a:t>
            </a:r>
            <a:endParaRPr lang="es-ES" dirty="0"/>
          </a:p>
        </p:txBody>
      </p:sp>
      <p:graphicFrame>
        <p:nvGraphicFramePr>
          <p:cNvPr id="5" name="4 Tabla"/>
          <p:cNvGraphicFramePr>
            <a:graphicFrameLocks noGrp="1"/>
          </p:cNvGraphicFramePr>
          <p:nvPr/>
        </p:nvGraphicFramePr>
        <p:xfrm>
          <a:off x="4286248" y="1714488"/>
          <a:ext cx="4284662" cy="3187200"/>
        </p:xfrm>
        <a:graphic>
          <a:graphicData uri="http://schemas.openxmlformats.org/drawingml/2006/table">
            <a:tbl>
              <a:tblPr/>
              <a:tblGrid>
                <a:gridCol w="4284662"/>
              </a:tblGrid>
              <a:tr h="2873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000" b="0" i="0" u="none" strike="noStrike" cap="none" normalizeH="0" baseline="0" dirty="0" smtClean="0">
                          <a:ln>
                            <a:noFill/>
                          </a:ln>
                          <a:solidFill>
                            <a:schemeClr val="bg1"/>
                          </a:solidFill>
                          <a:effectLst/>
                          <a:latin typeface="Bookman Old Style" pitchFamily="18" charset="0"/>
                        </a:rPr>
                        <a:t>Aproximación segura</a:t>
                      </a:r>
                    </a:p>
                  </a:txBody>
                  <a:tcPr marL="90000" marR="90000" marT="46800" marB="46800" anchor="ctr" horzOverflow="overflow">
                    <a:lnL cap="flat">
                      <a:noFill/>
                    </a:lnL>
                    <a:lnR w="12700" cap="flat" cmpd="sng" algn="ctr">
                      <a:solidFill>
                        <a:schemeClr val="bg1"/>
                      </a:solidFill>
                      <a:prstDash val="solid"/>
                      <a:round/>
                      <a:headEnd type="none" w="med" len="med"/>
                      <a:tailEnd type="none" w="med" len="med"/>
                    </a:lnR>
                    <a:lnT cap="flat">
                      <a:noFill/>
                    </a:lnT>
                    <a:lnB w="12700" cap="flat" cmpd="sng" algn="ctr">
                      <a:solidFill>
                        <a:schemeClr val="bg1"/>
                      </a:solidFill>
                      <a:prstDash val="solid"/>
                      <a:round/>
                      <a:headEnd type="none" w="med" len="med"/>
                      <a:tailEnd type="none" w="med" len="med"/>
                    </a:lnB>
                    <a:lnTlToBr>
                      <a:noFill/>
                    </a:lnTlToBr>
                    <a:lnBlToTr>
                      <a:noFill/>
                    </a:lnBlToTr>
                    <a:solidFill>
                      <a:srgbClr val="222268">
                        <a:alpha val="50000"/>
                      </a:srgbClr>
                    </a:solidFill>
                  </a:tcPr>
                </a:tc>
              </a:tr>
              <a:tr h="2889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000" b="0" i="0" u="none" strike="noStrike" cap="none" normalizeH="0" baseline="0" dirty="0" smtClean="0">
                          <a:ln>
                            <a:noFill/>
                          </a:ln>
                          <a:solidFill>
                            <a:schemeClr val="bg1"/>
                          </a:solidFill>
                          <a:effectLst/>
                          <a:latin typeface="Bookman Old Style" pitchFamily="18" charset="0"/>
                        </a:rPr>
                        <a:t>Comprobar respuesta</a:t>
                      </a:r>
                    </a:p>
                  </a:txBody>
                  <a:tcPr marL="90000" marR="90000" marT="46800" marB="46800" anchor="ctr" horzOverflow="overflow">
                    <a:lnL cap="flat">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222268">
                        <a:alpha val="50000"/>
                      </a:srgbClr>
                    </a:solidFill>
                  </a:tcPr>
                </a:tc>
              </a:tr>
              <a:tr h="2873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000" b="1" i="0" u="none" strike="noStrike" cap="none" normalizeH="0" baseline="0" dirty="0" smtClean="0">
                          <a:ln>
                            <a:noFill/>
                          </a:ln>
                          <a:solidFill>
                            <a:schemeClr val="bg1"/>
                          </a:solidFill>
                          <a:effectLst/>
                          <a:latin typeface="Bookman Old Style" pitchFamily="18" charset="0"/>
                        </a:rPr>
                        <a:t>¡AYUDA!</a:t>
                      </a:r>
                    </a:p>
                  </a:txBody>
                  <a:tcPr marL="90000" marR="90000" marT="46800" marB="46800" anchor="ctr" horzOverflow="overflow">
                    <a:lnL cap="flat">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222268">
                        <a:alpha val="50000"/>
                      </a:srgbClr>
                    </a:solidFill>
                  </a:tcPr>
                </a:tc>
              </a:tr>
              <a:tr h="2889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000" b="0" i="0" u="none" strike="noStrike" cap="none" normalizeH="0" baseline="0" dirty="0" smtClean="0">
                          <a:ln>
                            <a:noFill/>
                          </a:ln>
                          <a:solidFill>
                            <a:schemeClr val="bg1"/>
                          </a:solidFill>
                          <a:effectLst/>
                          <a:latin typeface="Bookman Old Style" pitchFamily="18" charset="0"/>
                        </a:rPr>
                        <a:t>Abrir la vía aérea</a:t>
                      </a:r>
                    </a:p>
                  </a:txBody>
                  <a:tcPr marL="90000" marR="90000" marT="46800" marB="46800" anchor="ctr" horzOverflow="overflow">
                    <a:lnL cap="flat">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222268">
                        <a:alpha val="50000"/>
                      </a:srgbClr>
                    </a:solidFill>
                  </a:tcPr>
                </a:tc>
              </a:tr>
              <a:tr h="2873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000" b="0" i="0" u="none" strike="noStrike" cap="none" normalizeH="0" baseline="0" dirty="0" smtClean="0">
                          <a:ln>
                            <a:noFill/>
                          </a:ln>
                          <a:solidFill>
                            <a:schemeClr val="bg1"/>
                          </a:solidFill>
                          <a:effectLst/>
                          <a:latin typeface="Bookman Old Style" pitchFamily="18" charset="0"/>
                        </a:rPr>
                        <a:t>Comprobar si respira</a:t>
                      </a:r>
                    </a:p>
                  </a:txBody>
                  <a:tcPr marL="90000" marR="90000" marT="46800" marB="46800" anchor="ctr" horzOverflow="overflow">
                    <a:lnL cap="flat">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222268"/>
                    </a:solidFill>
                  </a:tcPr>
                </a:tc>
              </a:tr>
              <a:tr h="2873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000" b="0" i="0" u="none" strike="noStrike" cap="none" normalizeH="0" baseline="0" dirty="0" smtClean="0">
                          <a:ln>
                            <a:noFill/>
                          </a:ln>
                          <a:solidFill>
                            <a:schemeClr val="bg1"/>
                          </a:solidFill>
                          <a:effectLst/>
                          <a:latin typeface="Bookman Old Style" pitchFamily="18" charset="0"/>
                        </a:rPr>
                        <a:t>Llamar </a:t>
                      </a:r>
                      <a:r>
                        <a:rPr kumimoji="0" lang="es-ES" sz="2000" b="1" i="0" u="none" strike="noStrike" cap="none" normalizeH="0" baseline="0" dirty="0" smtClean="0">
                          <a:ln>
                            <a:noFill/>
                          </a:ln>
                          <a:solidFill>
                            <a:schemeClr val="bg1"/>
                          </a:solidFill>
                          <a:effectLst/>
                          <a:latin typeface="Bookman Old Style" pitchFamily="18" charset="0"/>
                        </a:rPr>
                        <a:t>112</a:t>
                      </a:r>
                    </a:p>
                  </a:txBody>
                  <a:tcPr marL="90000" marR="90000" marT="46800" marB="46800" anchor="ctr" horzOverflow="overflow">
                    <a:lnL cap="flat">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222268">
                        <a:alpha val="50000"/>
                      </a:srgbClr>
                    </a:solidFill>
                  </a:tcPr>
                </a:tc>
              </a:tr>
              <a:tr h="2889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000" b="0" i="0" u="none" strike="noStrike" cap="none" normalizeH="0" baseline="0" dirty="0" smtClean="0">
                          <a:ln>
                            <a:noFill/>
                          </a:ln>
                          <a:solidFill>
                            <a:schemeClr val="bg1"/>
                          </a:solidFill>
                          <a:effectLst/>
                          <a:latin typeface="Bookman Old Style" pitchFamily="18" charset="0"/>
                        </a:rPr>
                        <a:t>30 compresiones torácicas</a:t>
                      </a:r>
                    </a:p>
                  </a:txBody>
                  <a:tcPr marL="90000" marR="90000" marT="46800" marB="46800" anchor="ctr" horzOverflow="overflow">
                    <a:lnL cap="flat">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222268">
                        <a:alpha val="50000"/>
                      </a:srgbClr>
                    </a:solidFill>
                  </a:tcPr>
                </a:tc>
              </a:tr>
              <a:tr h="1825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000" b="0" i="0" u="none" strike="noStrike" cap="none" normalizeH="0" baseline="0" dirty="0" smtClean="0">
                          <a:ln>
                            <a:noFill/>
                          </a:ln>
                          <a:solidFill>
                            <a:schemeClr val="bg1"/>
                          </a:solidFill>
                          <a:effectLst/>
                          <a:latin typeface="Bookman Old Style" pitchFamily="18" charset="0"/>
                        </a:rPr>
                        <a:t>2 ventilaciones</a:t>
                      </a:r>
                    </a:p>
                  </a:txBody>
                  <a:tcPr marL="90000" marR="90000" marT="46800" marB="46800" anchor="ctr" horzOverflow="overflow">
                    <a:lnL cap="flat">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222268">
                        <a:alpha val="50000"/>
                      </a:srgbClr>
                    </a:solidFill>
                  </a:tcPr>
                </a:tc>
              </a:tr>
            </a:tbl>
          </a:graphicData>
        </a:graphic>
      </p:graphicFrame>
      <p:pic>
        <p:nvPicPr>
          <p:cNvPr id="6" name="Picture 8"/>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2305" b="84150" l="2956" r="98276"/>
                    </a14:imgEffect>
                  </a14:imgLayer>
                </a14:imgProps>
              </a:ext>
            </a:extLst>
          </a:blip>
          <a:srcRect b="15490"/>
          <a:stretch>
            <a:fillRect/>
          </a:stretch>
        </p:blipFill>
        <p:spPr bwMode="auto">
          <a:xfrm>
            <a:off x="428596" y="1928802"/>
            <a:ext cx="3681220" cy="2928958"/>
          </a:xfrm>
          <a:prstGeom prst="rect">
            <a:avLst/>
          </a:prstGeom>
          <a:ln>
            <a:noFill/>
          </a:ln>
          <a:effectLst>
            <a:outerShdw blurRad="292100" dist="139700" dir="2700000" algn="tl" rotWithShape="0">
              <a:srgbClr val="333333">
                <a:alpha val="65000"/>
              </a:srgbClr>
            </a:outerShdw>
          </a:effectLst>
        </p:spPr>
      </p:pic>
      <p:sp>
        <p:nvSpPr>
          <p:cNvPr id="7" name="6 CuadroTexto"/>
          <p:cNvSpPr txBox="1"/>
          <p:nvPr/>
        </p:nvSpPr>
        <p:spPr>
          <a:xfrm>
            <a:off x="90363" y="5500702"/>
            <a:ext cx="4357686" cy="523220"/>
          </a:xfrm>
          <a:prstGeom prst="rect">
            <a:avLst/>
          </a:prstGeom>
          <a:noFill/>
        </p:spPr>
        <p:txBody>
          <a:bodyPr wrap="square" rtlCol="0">
            <a:spAutoFit/>
          </a:bodyPr>
          <a:lstStyle/>
          <a:p>
            <a:r>
              <a:rPr lang="es-ES" sz="2800" b="1" dirty="0" smtClean="0">
                <a:solidFill>
                  <a:prstClr val="black"/>
                </a:solidFill>
              </a:rPr>
              <a:t>Respiración normal: PLS.</a:t>
            </a:r>
            <a:endParaRPr lang="es-ES" sz="2800" b="1" dirty="0">
              <a:solidFill>
                <a:prstClr val="black"/>
              </a:solidFill>
            </a:endParaRPr>
          </a:p>
        </p:txBody>
      </p:sp>
      <p:pic>
        <p:nvPicPr>
          <p:cNvPr id="8" name="Picture 6"/>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629" b="99371" l="0" r="98160"/>
                    </a14:imgEffect>
                  </a14:imgLayer>
                </a14:imgProps>
              </a:ext>
            </a:extLst>
          </a:blip>
          <a:srcRect/>
          <a:stretch>
            <a:fillRect/>
          </a:stretch>
        </p:blipFill>
        <p:spPr bwMode="auto">
          <a:xfrm>
            <a:off x="4714876" y="5357826"/>
            <a:ext cx="3736982" cy="121504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604141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par>
                                <p:cTn id="8" presetID="53" presetClass="entr" presetSubtype="16"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 calcmode="lin" valueType="num">
                                      <p:cBhvr>
                                        <p:cTn id="10"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1" dur="10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2" dur="1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0-#ppt_w/2"/>
                                          </p:val>
                                        </p:tav>
                                        <p:tav tm="100000">
                                          <p:val>
                                            <p:strVal val="#ppt_x"/>
                                          </p:val>
                                        </p:tav>
                                      </p:tavLst>
                                    </p:anim>
                                    <p:anim calcmode="lin" valueType="num">
                                      <p:cBhvr additive="base">
                                        <p:cTn id="18" dur="500" fill="hold"/>
                                        <p:tgtEl>
                                          <p:spTgt spid="7"/>
                                        </p:tgtEl>
                                        <p:attrNameLst>
                                          <p:attrName>ppt_y</p:attrName>
                                        </p:attrNameLst>
                                      </p:cBhvr>
                                      <p:tavLst>
                                        <p:tav tm="0">
                                          <p:val>
                                            <p:strVal val="#ppt_y"/>
                                          </p:val>
                                        </p:tav>
                                        <p:tav tm="100000">
                                          <p:val>
                                            <p:strVal val="#ppt_y"/>
                                          </p:val>
                                        </p:tav>
                                      </p:tavLst>
                                    </p:anim>
                                  </p:childTnLst>
                                </p:cTn>
                              </p:par>
                              <p:par>
                                <p:cTn id="19" presetID="10"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user\Desktop\imagenes presentacion\RCP4.gif"/>
          <p:cNvPicPr>
            <a:picLocks noChangeAspect="1" noChangeArrowheads="1" noCrop="1"/>
          </p:cNvPicPr>
          <p:nvPr/>
        </p:nvPicPr>
        <p:blipFill>
          <a:blip r:embed="rId4" cstate="print">
            <a:alphaModFix amt="11000"/>
          </a:blip>
          <a:srcRect/>
          <a:stretch>
            <a:fillRect/>
          </a:stretch>
        </p:blipFill>
        <p:spPr bwMode="auto">
          <a:xfrm>
            <a:off x="1403647" y="0"/>
            <a:ext cx="6799139" cy="6853973"/>
          </a:xfrm>
          <a:prstGeom prst="rect">
            <a:avLst/>
          </a:prstGeom>
          <a:noFill/>
          <a:ln>
            <a:noFill/>
          </a:ln>
          <a:effectLst>
            <a:softEdge rad="127000"/>
          </a:effectLst>
        </p:spPr>
      </p:pic>
      <p:sp>
        <p:nvSpPr>
          <p:cNvPr id="2" name="1 Título"/>
          <p:cNvSpPr>
            <a:spLocks noGrp="1"/>
          </p:cNvSpPr>
          <p:nvPr>
            <p:ph type="title"/>
          </p:nvPr>
        </p:nvSpPr>
        <p:spPr>
          <a:xfrm>
            <a:off x="228600" y="285728"/>
            <a:ext cx="8915400" cy="857256"/>
          </a:xfrm>
        </p:spPr>
        <p:txBody>
          <a:bodyPr/>
          <a:lstStyle/>
          <a:p>
            <a:pPr algn="l"/>
            <a:r>
              <a:rPr lang="es-ES_tradnl" sz="2800" b="1" i="1" u="sng" dirty="0" smtClean="0">
                <a:solidFill>
                  <a:srgbClr val="FF0000"/>
                </a:solidFill>
              </a:rPr>
              <a:t>Si la respiración esta ausente o es anormal…..</a:t>
            </a:r>
            <a:endParaRPr lang="es-ES" sz="2800" b="1" i="1" u="sng" dirty="0">
              <a:solidFill>
                <a:srgbClr val="FF0000"/>
              </a:solidFill>
            </a:endParaRPr>
          </a:p>
        </p:txBody>
      </p:sp>
      <p:sp>
        <p:nvSpPr>
          <p:cNvPr id="3" name="2 Marcador de contenido"/>
          <p:cNvSpPr>
            <a:spLocks noGrp="1"/>
          </p:cNvSpPr>
          <p:nvPr>
            <p:ph idx="1"/>
          </p:nvPr>
        </p:nvSpPr>
        <p:spPr>
          <a:xfrm>
            <a:off x="-252536" y="1268760"/>
            <a:ext cx="8929718" cy="2357454"/>
          </a:xfrm>
        </p:spPr>
        <p:txBody>
          <a:bodyPr>
            <a:normAutofit lnSpcReduction="10000"/>
          </a:bodyPr>
          <a:lstStyle/>
          <a:p>
            <a:pPr algn="ctr">
              <a:buNone/>
            </a:pPr>
            <a:r>
              <a:rPr lang="es-ES_tradnl" sz="2800" b="1" dirty="0" smtClean="0"/>
              <a:t>        ¡¡¡ALERTA DE PARADA!!!</a:t>
            </a:r>
          </a:p>
          <a:p>
            <a:pPr algn="ctr">
              <a:buNone/>
            </a:pPr>
            <a:r>
              <a:rPr lang="es-ES_tradnl" sz="2800" dirty="0" smtClean="0"/>
              <a:t>     </a:t>
            </a:r>
            <a:r>
              <a:rPr lang="es-ES_tradnl" sz="2800" b="1" dirty="0" smtClean="0"/>
              <a:t>Se debe pedir ayuda (llamar al 112), solicitar DESA e </a:t>
            </a:r>
            <a:r>
              <a:rPr lang="es-ES" sz="2800" b="1" dirty="0" smtClean="0"/>
              <a:t>iniciar inmediatamente </a:t>
            </a:r>
            <a:r>
              <a:rPr lang="es-ES" sz="2800" b="1" i="1" u="sng" dirty="0" smtClean="0"/>
              <a:t>compresiones torácicas de al menos 5cms </a:t>
            </a:r>
            <a:r>
              <a:rPr lang="es-ES" sz="2800" b="1" dirty="0" smtClean="0"/>
              <a:t>a ritmo de 100/120minuto seguidas de dos ventilaciones.</a:t>
            </a:r>
          </a:p>
        </p:txBody>
      </p:sp>
      <p:sp>
        <p:nvSpPr>
          <p:cNvPr id="5" name="4 CuadroTexto"/>
          <p:cNvSpPr txBox="1"/>
          <p:nvPr/>
        </p:nvSpPr>
        <p:spPr>
          <a:xfrm>
            <a:off x="683568" y="4581128"/>
            <a:ext cx="7815812" cy="1384995"/>
          </a:xfrm>
          <a:prstGeom prst="rect">
            <a:avLst/>
          </a:prstGeom>
          <a:noFill/>
        </p:spPr>
        <p:txBody>
          <a:bodyPr wrap="square" rtlCol="0">
            <a:spAutoFit/>
          </a:bodyPr>
          <a:lstStyle/>
          <a:p>
            <a:pPr algn="ctr"/>
            <a:r>
              <a:rPr lang="es-ES_tradnl" sz="2800" b="1" dirty="0" smtClean="0">
                <a:solidFill>
                  <a:prstClr val="black"/>
                </a:solidFill>
              </a:rPr>
              <a:t> </a:t>
            </a:r>
            <a:r>
              <a:rPr lang="es-ES_tradnl" sz="2800" b="1" dirty="0" smtClean="0">
                <a:solidFill>
                  <a:srgbClr val="0F6FC6">
                    <a:lumMod val="50000"/>
                  </a:srgbClr>
                </a:solidFill>
              </a:rPr>
              <a:t>(Las boqueadas agónicas no son respiraciones efectivas, esto ocurre en los 1º min. De una PCR hasta en el 40% de los casos)</a:t>
            </a:r>
            <a:endParaRPr lang="es-ES" sz="2800" b="1" dirty="0">
              <a:solidFill>
                <a:srgbClr val="0F6FC6">
                  <a:lumMod val="50000"/>
                </a:srgbClr>
              </a:solidFill>
            </a:endParaRPr>
          </a:p>
        </p:txBody>
      </p:sp>
      <p:pic>
        <p:nvPicPr>
          <p:cNvPr id="4" name="Agonal Breathi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23528" y="5733256"/>
            <a:ext cx="1008112" cy="84009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648794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par>
                          <p:cTn id="8" fill="hold">
                            <p:stCondLst>
                              <p:cond delay="500"/>
                            </p:stCondLst>
                            <p:childTnLst>
                              <p:par>
                                <p:cTn id="9" presetID="6" presetClass="emph" presetSubtype="0" fill="hold" nodeType="afterEffect">
                                  <p:stCondLst>
                                    <p:cond delay="0"/>
                                  </p:stCondLst>
                                  <p:childTnLst>
                                    <p:animScale>
                                      <p:cBhvr>
                                        <p:cTn id="10" dur="2000" fill="hold"/>
                                        <p:tgtEl>
                                          <p:spTgt spid="3">
                                            <p:txEl>
                                              <p:pRg st="0" end="0"/>
                                            </p:txEl>
                                          </p:spTgt>
                                        </p:tgtEl>
                                      </p:cBhvr>
                                      <p:by x="150000" y="150000"/>
                                    </p:animScale>
                                  </p:childTnLst>
                                </p:cTn>
                              </p:par>
                            </p:childTnLst>
                          </p:cTn>
                        </p:par>
                        <p:par>
                          <p:cTn id="11" fill="hold">
                            <p:stCondLst>
                              <p:cond delay="2500"/>
                            </p:stCondLst>
                            <p:childTnLst>
                              <p:par>
                                <p:cTn id="12" presetID="2" presetClass="entr" presetSubtype="8" fill="hold" nodeType="after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fade">
                                      <p:cBhvr>
                                        <p:cTn id="20" dur="1500"/>
                                        <p:tgtEl>
                                          <p:spTgt spid="5">
                                            <p:txEl>
                                              <p:pRg st="0" end="0"/>
                                            </p:txEl>
                                          </p:spTgt>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4"/>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clickEffect">
                                  <p:stCondLst>
                                    <p:cond delay="0"/>
                                  </p:stCondLst>
                                  <p:childTnLst>
                                    <p:cmd type="call" cmd="togglePause">
                                      <p:cBhvr>
                                        <p:cTn id="29" dur="1" fill="hold"/>
                                        <p:tgtEl>
                                          <p:spTgt spid="4"/>
                                        </p:tgtEl>
                                      </p:cBhvr>
                                    </p:cmd>
                                  </p:childTnLst>
                                </p:cTn>
                              </p:par>
                            </p:childTnLst>
                          </p:cTn>
                        </p:par>
                      </p:childTnLst>
                    </p:cTn>
                  </p:par>
                </p:childTnLst>
              </p:cTn>
              <p:nextCondLst>
                <p:cond evt="onClick" delay="0">
                  <p:tgtEl>
                    <p:spTgt spid="4"/>
                  </p:tgtEl>
                </p:cond>
              </p:nextCondLst>
            </p:seq>
            <p:video fullScrn="1">
              <p:cMediaNode vol="80000">
                <p:cTn id="30" fill="hold" display="0">
                  <p:stCondLst>
                    <p:cond delay="indefinite"/>
                  </p:stCondLst>
                </p:cTn>
                <p:tgtEl>
                  <p:spTgt spid="4"/>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28600" y="0"/>
            <a:ext cx="8558242" cy="1000108"/>
          </a:xfrm>
        </p:spPr>
        <p:txBody>
          <a:bodyPr/>
          <a:lstStyle/>
          <a:p>
            <a:r>
              <a:rPr lang="es-ES_tradnl" b="1" i="1" dirty="0" smtClean="0">
                <a:solidFill>
                  <a:srgbClr val="000090"/>
                </a:solidFill>
              </a:rPr>
              <a:t>¡¡¡Solicitar ayuda!!!</a:t>
            </a:r>
            <a:endParaRPr lang="es-ES" b="1" i="1" dirty="0">
              <a:solidFill>
                <a:srgbClr val="000090"/>
              </a:solidFill>
            </a:endParaRPr>
          </a:p>
        </p:txBody>
      </p:sp>
      <p:sp>
        <p:nvSpPr>
          <p:cNvPr id="3" name="2 Marcador de contenido"/>
          <p:cNvSpPr>
            <a:spLocks noGrp="1"/>
          </p:cNvSpPr>
          <p:nvPr>
            <p:ph idx="1"/>
          </p:nvPr>
        </p:nvSpPr>
        <p:spPr>
          <a:xfrm>
            <a:off x="228600" y="1000108"/>
            <a:ext cx="8558242" cy="3429024"/>
          </a:xfrm>
        </p:spPr>
        <p:txBody>
          <a:bodyPr>
            <a:normAutofit fontScale="92500"/>
          </a:bodyPr>
          <a:lstStyle/>
          <a:p>
            <a:pPr>
              <a:buNone/>
            </a:pPr>
            <a:r>
              <a:rPr lang="es-ES_tradnl" sz="2800" b="1" dirty="0" smtClean="0"/>
              <a:t>2 REANIMADORES:</a:t>
            </a:r>
          </a:p>
          <a:p>
            <a:pPr marL="0" indent="0">
              <a:buNone/>
            </a:pPr>
            <a:r>
              <a:rPr lang="es-ES_tradnl" sz="2800" dirty="0" smtClean="0"/>
              <a:t>-Envíe a alguien a por ayuda y el DESA si está disponible, e inicie RCP.</a:t>
            </a:r>
          </a:p>
          <a:p>
            <a:pPr>
              <a:buNone/>
            </a:pPr>
            <a:r>
              <a:rPr lang="es-ES_tradnl" sz="2800" b="1" dirty="0" smtClean="0"/>
              <a:t>1 REANIMADOR:</a:t>
            </a:r>
          </a:p>
          <a:p>
            <a:pPr marL="0" indent="0">
              <a:buNone/>
            </a:pPr>
            <a:r>
              <a:rPr lang="es-ES_tradnl" sz="2800" dirty="0" smtClean="0"/>
              <a:t>-Si la víctima es adulto alerte al 112 y, posteriormente, inicie RCP (deje sola a la víctima únicamente si no hay otra opción)</a:t>
            </a:r>
            <a:endParaRPr lang="es-ES" sz="2800" dirty="0"/>
          </a:p>
        </p:txBody>
      </p:sp>
      <p:sp>
        <p:nvSpPr>
          <p:cNvPr id="4" name="3 CuadroTexto"/>
          <p:cNvSpPr txBox="1"/>
          <p:nvPr/>
        </p:nvSpPr>
        <p:spPr>
          <a:xfrm>
            <a:off x="150487" y="4572007"/>
            <a:ext cx="8929718" cy="2246769"/>
          </a:xfrm>
          <a:prstGeom prst="rect">
            <a:avLst/>
          </a:prstGeom>
          <a:noFill/>
        </p:spPr>
        <p:txBody>
          <a:bodyPr wrap="square" rtlCol="0">
            <a:spAutoFit/>
          </a:bodyPr>
          <a:lstStyle/>
          <a:p>
            <a:pPr algn="ctr"/>
            <a:r>
              <a:rPr lang="es-ES_tradnl" sz="2800" b="1" dirty="0" smtClean="0">
                <a:solidFill>
                  <a:srgbClr val="04617B"/>
                </a:solidFill>
              </a:rPr>
              <a:t>EXCEPCIONES: En niños y lactantes se debe realizar 1 minuto de RCP antes de llamar al 112.</a:t>
            </a:r>
          </a:p>
          <a:p>
            <a:pPr algn="ctr"/>
            <a:r>
              <a:rPr lang="es-ES_tradnl" sz="2800" b="1" dirty="0" smtClean="0">
                <a:solidFill>
                  <a:srgbClr val="04617B"/>
                </a:solidFill>
              </a:rPr>
              <a:t>Los rescatadores profesionales que atiendan ahogados o asfixiados también realizarán 1 minuto RCP antes de llamar al 112.</a:t>
            </a:r>
            <a:endParaRPr lang="es-ES" sz="2800" b="1" dirty="0">
              <a:solidFill>
                <a:srgbClr val="04617B"/>
              </a:solidFill>
            </a:endParaRPr>
          </a:p>
        </p:txBody>
      </p:sp>
    </p:spTree>
    <p:extLst>
      <p:ext uri="{BB962C8B-B14F-4D97-AF65-F5344CB8AC3E}">
        <p14:creationId xmlns:p14="http://schemas.microsoft.com/office/powerpoint/2010/main" val="10167991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p:cTn id="12"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3" dur="10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4" dur="10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53" presetClass="entr" presetSubtype="16" fill="hold" nodeType="after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 calcmode="lin" valueType="num">
                                      <p:cBhvr>
                                        <p:cTn id="24"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5"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4">
                                            <p:txEl>
                                              <p:pRg st="0" end="0"/>
                                            </p:txEl>
                                          </p:spTgt>
                                        </p:tgtEl>
                                        <p:attrNameLst>
                                          <p:attrName>style.visibility</p:attrName>
                                        </p:attrNameLst>
                                      </p:cBhvr>
                                      <p:to>
                                        <p:strVal val="visible"/>
                                      </p:to>
                                    </p:set>
                                    <p:anim calcmode="lin" valueType="num">
                                      <p:cBhvr additive="base">
                                        <p:cTn id="31" dur="1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32" dur="1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par>
                          <p:cTn id="33" fill="hold">
                            <p:stCondLst>
                              <p:cond delay="1500"/>
                            </p:stCondLst>
                            <p:childTnLst>
                              <p:par>
                                <p:cTn id="34" presetID="2" presetClass="entr" presetSubtype="8" fill="hold" nodeType="afterEffect">
                                  <p:stCondLst>
                                    <p:cond delay="0"/>
                                  </p:stCondLst>
                                  <p:childTnLst>
                                    <p:set>
                                      <p:cBhvr>
                                        <p:cTn id="35" dur="1" fill="hold">
                                          <p:stCondLst>
                                            <p:cond delay="0"/>
                                          </p:stCondLst>
                                        </p:cTn>
                                        <p:tgtEl>
                                          <p:spTgt spid="4">
                                            <p:txEl>
                                              <p:pRg st="1" end="1"/>
                                            </p:txEl>
                                          </p:spTgt>
                                        </p:tgtEl>
                                        <p:attrNameLst>
                                          <p:attrName>style.visibility</p:attrName>
                                        </p:attrNameLst>
                                      </p:cBhvr>
                                      <p:to>
                                        <p:strVal val="visible"/>
                                      </p:to>
                                    </p:set>
                                    <p:anim calcmode="lin" valueType="num">
                                      <p:cBhvr additive="base">
                                        <p:cTn id="36" dur="1000" fill="hold"/>
                                        <p:tgtEl>
                                          <p:spTgt spid="4">
                                            <p:txEl>
                                              <p:pRg st="1" end="1"/>
                                            </p:txEl>
                                          </p:spTgt>
                                        </p:tgtEl>
                                        <p:attrNameLst>
                                          <p:attrName>ppt_x</p:attrName>
                                        </p:attrNameLst>
                                      </p:cBhvr>
                                      <p:tavLst>
                                        <p:tav tm="0">
                                          <p:val>
                                            <p:strVal val="0-#ppt_w/2"/>
                                          </p:val>
                                        </p:tav>
                                        <p:tav tm="100000">
                                          <p:val>
                                            <p:strVal val="#ppt_x"/>
                                          </p:val>
                                        </p:tav>
                                      </p:tavLst>
                                    </p:anim>
                                    <p:anim calcmode="lin" valueType="num">
                                      <p:cBhvr additive="base">
                                        <p:cTn id="37" dur="1000" fill="hold"/>
                                        <p:tgtEl>
                                          <p:spTgt spid="4">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user\Desktop\imagenes presentacion\images (5).jpg"/>
          <p:cNvPicPr>
            <a:picLocks noChangeAspect="1" noChangeArrowheads="1"/>
          </p:cNvPicPr>
          <p:nvPr/>
        </p:nvPicPr>
        <p:blipFill>
          <a:blip r:embed="rId2" cstate="print"/>
          <a:srcRect/>
          <a:stretch>
            <a:fillRect/>
          </a:stretch>
        </p:blipFill>
        <p:spPr bwMode="auto">
          <a:xfrm>
            <a:off x="0" y="-334457"/>
            <a:ext cx="9144000" cy="7484807"/>
          </a:xfrm>
          <a:prstGeom prst="rect">
            <a:avLst/>
          </a:prstGeom>
          <a:noFill/>
        </p:spPr>
      </p:pic>
      <p:sp>
        <p:nvSpPr>
          <p:cNvPr id="2" name="1 Título"/>
          <p:cNvSpPr>
            <a:spLocks noGrp="1"/>
          </p:cNvSpPr>
          <p:nvPr>
            <p:ph type="title"/>
          </p:nvPr>
        </p:nvSpPr>
        <p:spPr>
          <a:xfrm>
            <a:off x="285720" y="5429264"/>
            <a:ext cx="8572560" cy="1143000"/>
          </a:xfrm>
        </p:spPr>
        <p:txBody>
          <a:bodyPr/>
          <a:lstStyle/>
          <a:p>
            <a:r>
              <a:rPr lang="es-ES_tradnl" b="1" i="1" dirty="0" smtClean="0"/>
              <a:t>TLF. Único de emergencias para toda Europa.</a:t>
            </a:r>
            <a:endParaRPr lang="es-ES" b="1" i="1" dirty="0"/>
          </a:p>
        </p:txBody>
      </p:sp>
    </p:spTree>
    <p:extLst>
      <p:ext uri="{BB962C8B-B14F-4D97-AF65-F5344CB8AC3E}">
        <p14:creationId xmlns:p14="http://schemas.microsoft.com/office/powerpoint/2010/main" val="41499723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050"/>
                                        </p:tgtEl>
                                        <p:attrNameLst>
                                          <p:attrName>r</p:attrName>
                                        </p:attrNameLst>
                                      </p:cBhvr>
                                    </p:animRot>
                                    <p:animRot by="-240000">
                                      <p:cBhvr>
                                        <p:cTn id="7" dur="200" fill="hold">
                                          <p:stCondLst>
                                            <p:cond delay="200"/>
                                          </p:stCondLst>
                                        </p:cTn>
                                        <p:tgtEl>
                                          <p:spTgt spid="2050"/>
                                        </p:tgtEl>
                                        <p:attrNameLst>
                                          <p:attrName>r</p:attrName>
                                        </p:attrNameLst>
                                      </p:cBhvr>
                                    </p:animRot>
                                    <p:animRot by="240000">
                                      <p:cBhvr>
                                        <p:cTn id="8" dur="200" fill="hold">
                                          <p:stCondLst>
                                            <p:cond delay="400"/>
                                          </p:stCondLst>
                                        </p:cTn>
                                        <p:tgtEl>
                                          <p:spTgt spid="2050"/>
                                        </p:tgtEl>
                                        <p:attrNameLst>
                                          <p:attrName>r</p:attrName>
                                        </p:attrNameLst>
                                      </p:cBhvr>
                                    </p:animRot>
                                    <p:animRot by="-240000">
                                      <p:cBhvr>
                                        <p:cTn id="9" dur="200" fill="hold">
                                          <p:stCondLst>
                                            <p:cond delay="600"/>
                                          </p:stCondLst>
                                        </p:cTn>
                                        <p:tgtEl>
                                          <p:spTgt spid="2050"/>
                                        </p:tgtEl>
                                        <p:attrNameLst>
                                          <p:attrName>r</p:attrName>
                                        </p:attrNameLst>
                                      </p:cBhvr>
                                    </p:animRot>
                                    <p:animRot by="120000">
                                      <p:cBhvr>
                                        <p:cTn id="10" dur="200" fill="hold">
                                          <p:stCondLst>
                                            <p:cond delay="800"/>
                                          </p:stCondLst>
                                        </p:cTn>
                                        <p:tgtEl>
                                          <p:spTgt spid="205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28600" y="0"/>
            <a:ext cx="8415366" cy="1214422"/>
          </a:xfrm>
        </p:spPr>
        <p:txBody>
          <a:bodyPr/>
          <a:lstStyle/>
          <a:p>
            <a:r>
              <a:rPr lang="es-ES_tradnl" b="1" i="1" dirty="0" smtClean="0">
                <a:solidFill>
                  <a:srgbClr val="000090"/>
                </a:solidFill>
              </a:rPr>
              <a:t>Respiración ausente</a:t>
            </a:r>
            <a:endParaRPr lang="es-ES" b="1" i="1" dirty="0">
              <a:solidFill>
                <a:srgbClr val="000090"/>
              </a:solidFill>
            </a:endParaRPr>
          </a:p>
        </p:txBody>
      </p:sp>
      <p:sp>
        <p:nvSpPr>
          <p:cNvPr id="3" name="2 Marcador de contenido"/>
          <p:cNvSpPr>
            <a:spLocks noGrp="1"/>
          </p:cNvSpPr>
          <p:nvPr>
            <p:ph idx="1"/>
          </p:nvPr>
        </p:nvSpPr>
        <p:spPr>
          <a:xfrm>
            <a:off x="228600" y="1428736"/>
            <a:ext cx="8201052" cy="1071570"/>
          </a:xfrm>
        </p:spPr>
        <p:txBody>
          <a:bodyPr/>
          <a:lstStyle/>
          <a:p>
            <a:pPr algn="ctr">
              <a:buNone/>
            </a:pPr>
            <a:r>
              <a:rPr lang="es-ES_tradnl" dirty="0" smtClean="0"/>
              <a:t>Combine las compresiones torácicas con las ventilaciones de rescate.</a:t>
            </a:r>
            <a:endParaRPr lang="es-ES" dirty="0"/>
          </a:p>
        </p:txBody>
      </p:sp>
      <p:sp>
        <p:nvSpPr>
          <p:cNvPr id="5" name="4 Flecha derecha"/>
          <p:cNvSpPr/>
          <p:nvPr/>
        </p:nvSpPr>
        <p:spPr bwMode="auto">
          <a:xfrm>
            <a:off x="3847290" y="3143248"/>
            <a:ext cx="978408" cy="484632"/>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s-ES" smtClean="0">
              <a:solidFill>
                <a:prstClr val="black"/>
              </a:solidFill>
            </a:endParaRPr>
          </a:p>
        </p:txBody>
      </p:sp>
      <p:sp>
        <p:nvSpPr>
          <p:cNvPr id="6" name="5 Flecha izquierda"/>
          <p:cNvSpPr/>
          <p:nvPr/>
        </p:nvSpPr>
        <p:spPr bwMode="auto">
          <a:xfrm>
            <a:off x="3786182" y="4000504"/>
            <a:ext cx="978408" cy="484632"/>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s-ES" smtClean="0">
              <a:solidFill>
                <a:prstClr val="black"/>
              </a:solidFill>
            </a:endParaRPr>
          </a:p>
        </p:txBody>
      </p:sp>
      <p:pic>
        <p:nvPicPr>
          <p:cNvPr id="7" name="Picture 7"/>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299" b="98052" l="1309" r="97906"/>
                    </a14:imgEffect>
                  </a14:imgLayer>
                </a14:imgProps>
              </a:ext>
            </a:extLst>
          </a:blip>
          <a:srcRect/>
          <a:stretch>
            <a:fillRect/>
          </a:stretch>
        </p:blipFill>
        <p:spPr bwMode="auto">
          <a:xfrm>
            <a:off x="5357818" y="2746543"/>
            <a:ext cx="2786082" cy="2247291"/>
          </a:xfrm>
          <a:prstGeom prst="rect">
            <a:avLst/>
          </a:prstGeom>
          <a:ln>
            <a:noFill/>
          </a:ln>
          <a:effectLst>
            <a:outerShdw blurRad="292100" dist="139700" dir="2700000" algn="tl" rotWithShape="0">
              <a:srgbClr val="333333">
                <a:alpha val="65000"/>
              </a:srgbClr>
            </a:outerShdw>
          </a:effectLst>
        </p:spPr>
      </p:pic>
      <p:sp>
        <p:nvSpPr>
          <p:cNvPr id="8" name="7 CuadroTexto"/>
          <p:cNvSpPr txBox="1"/>
          <p:nvPr/>
        </p:nvSpPr>
        <p:spPr>
          <a:xfrm>
            <a:off x="4071934" y="5214950"/>
            <a:ext cx="4143404" cy="1323439"/>
          </a:xfrm>
          <a:prstGeom prst="rect">
            <a:avLst/>
          </a:prstGeom>
          <a:noFill/>
        </p:spPr>
        <p:txBody>
          <a:bodyPr wrap="square" rtlCol="0">
            <a:spAutoFit/>
          </a:bodyPr>
          <a:lstStyle/>
          <a:p>
            <a:pPr>
              <a:buFont typeface="Wingdings" pitchFamily="2" charset="2"/>
              <a:buChar char="ü"/>
            </a:pPr>
            <a:r>
              <a:rPr lang="es-ES_tradnl" sz="4000" b="1" dirty="0" smtClean="0">
                <a:solidFill>
                  <a:srgbClr val="04617B"/>
                </a:solidFill>
              </a:rPr>
              <a:t>30</a:t>
            </a:r>
            <a:r>
              <a:rPr lang="es-ES_tradnl" sz="3200" b="1" dirty="0" smtClean="0">
                <a:solidFill>
                  <a:srgbClr val="04617B"/>
                </a:solidFill>
              </a:rPr>
              <a:t> </a:t>
            </a:r>
            <a:r>
              <a:rPr lang="es-ES_tradnl" sz="3200" b="1" dirty="0" smtClean="0">
                <a:solidFill>
                  <a:prstClr val="black"/>
                </a:solidFill>
              </a:rPr>
              <a:t>compresiones</a:t>
            </a:r>
          </a:p>
          <a:p>
            <a:pPr>
              <a:buFont typeface="Wingdings" pitchFamily="2" charset="2"/>
              <a:buChar char="ü"/>
            </a:pPr>
            <a:r>
              <a:rPr lang="es-ES_tradnl" sz="4000" b="1" dirty="0" smtClean="0">
                <a:solidFill>
                  <a:srgbClr val="04617B"/>
                </a:solidFill>
              </a:rPr>
              <a:t>2</a:t>
            </a:r>
            <a:r>
              <a:rPr lang="es-ES_tradnl" sz="3200" b="1" dirty="0" smtClean="0">
                <a:solidFill>
                  <a:prstClr val="black"/>
                </a:solidFill>
              </a:rPr>
              <a:t> ventilaciones</a:t>
            </a:r>
            <a:endParaRPr lang="es-ES" sz="3200" b="1" dirty="0">
              <a:solidFill>
                <a:prstClr val="black"/>
              </a:solidFill>
            </a:endParaRPr>
          </a:p>
        </p:txBody>
      </p:sp>
      <p:pic>
        <p:nvPicPr>
          <p:cNvPr id="4" name="Picture 7"/>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905" b="100000" l="796" r="100000"/>
                    </a14:imgEffect>
                  </a14:imgLayer>
                </a14:imgProps>
              </a:ext>
            </a:extLst>
          </a:blip>
          <a:srcRect t="5261"/>
          <a:stretch>
            <a:fillRect/>
          </a:stretch>
        </p:blipFill>
        <p:spPr bwMode="auto">
          <a:xfrm>
            <a:off x="714348" y="2671269"/>
            <a:ext cx="2170782" cy="282943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524517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righ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28600" y="0"/>
            <a:ext cx="8486804" cy="1285860"/>
          </a:xfrm>
        </p:spPr>
        <p:txBody>
          <a:bodyPr/>
          <a:lstStyle/>
          <a:p>
            <a:r>
              <a:rPr lang="es-ES_tradnl" b="1" i="1" dirty="0" smtClean="0">
                <a:solidFill>
                  <a:srgbClr val="000090"/>
                </a:solidFill>
              </a:rPr>
              <a:t>Masaje cardiaco externo</a:t>
            </a:r>
            <a:endParaRPr lang="es-ES" b="1" i="1" dirty="0">
              <a:solidFill>
                <a:srgbClr val="000090"/>
              </a:solidFill>
            </a:endParaRPr>
          </a:p>
        </p:txBody>
      </p:sp>
      <p:graphicFrame>
        <p:nvGraphicFramePr>
          <p:cNvPr id="7" name="6 Marcador de contenido"/>
          <p:cNvGraphicFramePr>
            <a:graphicFrameLocks noGrp="1"/>
          </p:cNvGraphicFramePr>
          <p:nvPr>
            <p:ph idx="1"/>
          </p:nvPr>
        </p:nvGraphicFramePr>
        <p:xfrm>
          <a:off x="6000760" y="1214422"/>
          <a:ext cx="2570150" cy="5286412"/>
        </p:xfrm>
        <a:graphic>
          <a:graphicData uri="http://schemas.openxmlformats.org/drawingml/2006/table">
            <a:tbl>
              <a:tblPr/>
              <a:tblGrid>
                <a:gridCol w="2570150"/>
              </a:tblGrid>
              <a:tr h="590068">
                <a:tc>
                  <a:txBody>
                    <a:bodyPr/>
                    <a:lstStyle>
                      <a:defPPr>
                        <a:defRPr lang="es-E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800" b="0" i="0" u="none" strike="noStrike" cap="none" normalizeH="0" baseline="0" dirty="0" smtClean="0">
                          <a:ln>
                            <a:noFill/>
                          </a:ln>
                          <a:solidFill>
                            <a:schemeClr val="bg1"/>
                          </a:solidFill>
                          <a:effectLst/>
                          <a:latin typeface="Bookman Old Style" pitchFamily="18" charset="0"/>
                        </a:rPr>
                        <a:t>Aproximación segura</a:t>
                      </a:r>
                    </a:p>
                  </a:txBody>
                  <a:tcPr marL="90000" marR="90000" marT="46800" marB="46800" anchor="ctr" horzOverflow="overflow">
                    <a:lnL cap="flat">
                      <a:noFill/>
                    </a:lnL>
                    <a:lnR w="12700" cap="flat" cmpd="sng" algn="ctr">
                      <a:solidFill>
                        <a:srgbClr val="FFFFFF"/>
                      </a:solidFill>
                      <a:prstDash val="solid"/>
                      <a:round/>
                      <a:headEnd type="none" w="med" len="med"/>
                      <a:tailEnd type="none" w="med" len="med"/>
                    </a:lnR>
                    <a:lnT cap="flat">
                      <a:noFill/>
                    </a:lnT>
                    <a:lnB w="12700" cap="flat" cmpd="sng" algn="ctr">
                      <a:solidFill>
                        <a:srgbClr val="FFFFFF"/>
                      </a:solidFill>
                      <a:prstDash val="solid"/>
                      <a:round/>
                      <a:headEnd type="none" w="med" len="med"/>
                      <a:tailEnd type="none" w="med" len="med"/>
                    </a:lnB>
                    <a:lnTlToBr>
                      <a:noFill/>
                    </a:lnTlToBr>
                    <a:lnBlToTr>
                      <a:noFill/>
                    </a:lnBlToTr>
                    <a:solidFill>
                      <a:srgbClr val="222268">
                        <a:alpha val="50000"/>
                      </a:srgbClr>
                    </a:solidFill>
                  </a:tcPr>
                </a:tc>
              </a:tr>
              <a:tr h="704500">
                <a:tc>
                  <a:txBody>
                    <a:bodyPr/>
                    <a:lstStyle>
                      <a:defPPr>
                        <a:defRPr lang="es-E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800" b="0" i="0" u="none" strike="noStrike" cap="none" normalizeH="0" baseline="0" dirty="0" smtClean="0">
                          <a:ln>
                            <a:noFill/>
                          </a:ln>
                          <a:solidFill>
                            <a:schemeClr val="bg1"/>
                          </a:solidFill>
                          <a:effectLst/>
                          <a:latin typeface="Bookman Old Style" pitchFamily="18" charset="0"/>
                        </a:rPr>
                        <a:t>Comprobar respuesta</a:t>
                      </a:r>
                    </a:p>
                  </a:txBody>
                  <a:tcPr marL="90000" marR="90000" marT="46800" marB="46800" anchor="ctr" horzOverflow="overflow">
                    <a:lnL cap="flat">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222268">
                        <a:alpha val="50000"/>
                      </a:srgbClr>
                    </a:solidFill>
                  </a:tcPr>
                </a:tc>
              </a:tr>
              <a:tr h="590068">
                <a:tc>
                  <a:txBody>
                    <a:bodyPr/>
                    <a:lstStyle>
                      <a:defPPr>
                        <a:defRPr lang="es-E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800" b="1" i="0" u="none" strike="noStrike" cap="none" normalizeH="0" baseline="0" dirty="0" smtClean="0">
                          <a:ln>
                            <a:noFill/>
                          </a:ln>
                          <a:solidFill>
                            <a:schemeClr val="bg1"/>
                          </a:solidFill>
                          <a:effectLst/>
                          <a:latin typeface="Bookman Old Style" pitchFamily="18" charset="0"/>
                        </a:rPr>
                        <a:t>¡AYUDA!</a:t>
                      </a:r>
                    </a:p>
                  </a:txBody>
                  <a:tcPr marL="90000" marR="90000" marT="46800" marB="46800" anchor="ctr" horzOverflow="overflow">
                    <a:lnL cap="flat">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222268">
                        <a:alpha val="50000"/>
                      </a:srgbClr>
                    </a:solidFill>
                  </a:tcPr>
                </a:tc>
              </a:tr>
              <a:tr h="590068">
                <a:tc>
                  <a:txBody>
                    <a:bodyPr/>
                    <a:lstStyle>
                      <a:defPPr>
                        <a:defRPr lang="es-E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800" b="0" i="0" u="none" strike="noStrike" cap="none" normalizeH="0" baseline="0" dirty="0" smtClean="0">
                          <a:ln>
                            <a:noFill/>
                          </a:ln>
                          <a:solidFill>
                            <a:schemeClr val="bg1"/>
                          </a:solidFill>
                          <a:effectLst/>
                          <a:latin typeface="Bookman Old Style" pitchFamily="18" charset="0"/>
                        </a:rPr>
                        <a:t>Abrir la vía aérea</a:t>
                      </a:r>
                    </a:p>
                  </a:txBody>
                  <a:tcPr marL="90000" marR="90000" marT="46800" marB="46800" anchor="ctr" horzOverflow="overflow">
                    <a:lnL cap="flat">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222268">
                        <a:alpha val="50000"/>
                      </a:srgbClr>
                    </a:solidFill>
                  </a:tcPr>
                </a:tc>
              </a:tr>
              <a:tr h="590068">
                <a:tc>
                  <a:txBody>
                    <a:bodyPr/>
                    <a:lstStyle>
                      <a:defPPr>
                        <a:defRPr lang="es-E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800" b="0" i="0" u="none" strike="noStrike" cap="none" normalizeH="0" baseline="0" dirty="0" smtClean="0">
                          <a:ln>
                            <a:noFill/>
                          </a:ln>
                          <a:solidFill>
                            <a:schemeClr val="bg1"/>
                          </a:solidFill>
                          <a:effectLst/>
                          <a:latin typeface="Bookman Old Style" pitchFamily="18" charset="0"/>
                        </a:rPr>
                        <a:t>Comprobar si respira</a:t>
                      </a:r>
                    </a:p>
                  </a:txBody>
                  <a:tcPr marL="90000" marR="90000" marT="46800" marB="46800" anchor="ctr" horzOverflow="overflow">
                    <a:lnL cap="flat">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222268">
                        <a:alpha val="50000"/>
                      </a:srgbClr>
                    </a:solidFill>
                  </a:tcPr>
                </a:tc>
              </a:tr>
              <a:tr h="590068">
                <a:tc>
                  <a:txBody>
                    <a:bodyPr/>
                    <a:lstStyle>
                      <a:defPPr>
                        <a:defRPr lang="es-E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800" b="0" i="0" u="none" strike="noStrike" cap="none" normalizeH="0" baseline="0" dirty="0" smtClean="0">
                          <a:ln>
                            <a:noFill/>
                          </a:ln>
                          <a:solidFill>
                            <a:schemeClr val="bg1"/>
                          </a:solidFill>
                          <a:effectLst/>
                          <a:latin typeface="Bookman Old Style" pitchFamily="18" charset="0"/>
                        </a:rPr>
                        <a:t>Llamar </a:t>
                      </a:r>
                      <a:r>
                        <a:rPr kumimoji="0" lang="es-ES" sz="1800" b="1" i="0" u="none" strike="noStrike" cap="none" normalizeH="0" baseline="0" dirty="0" smtClean="0">
                          <a:ln>
                            <a:noFill/>
                          </a:ln>
                          <a:solidFill>
                            <a:schemeClr val="bg1"/>
                          </a:solidFill>
                          <a:effectLst/>
                          <a:latin typeface="Bookman Old Style" pitchFamily="18" charset="0"/>
                        </a:rPr>
                        <a:t>112</a:t>
                      </a:r>
                    </a:p>
                  </a:txBody>
                  <a:tcPr marL="90000" marR="90000" marT="46800" marB="46800" anchor="ctr" horzOverflow="overflow">
                    <a:lnL cap="flat">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222268">
                        <a:alpha val="50000"/>
                      </a:srgbClr>
                    </a:solidFill>
                  </a:tcPr>
                </a:tc>
              </a:tr>
              <a:tr h="1041504">
                <a:tc>
                  <a:txBody>
                    <a:bodyPr/>
                    <a:lstStyle>
                      <a:defPPr>
                        <a:defRPr lang="es-E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800" b="0" i="0" u="none" strike="noStrike" cap="none" normalizeH="0" baseline="0" dirty="0" smtClean="0">
                          <a:ln>
                            <a:noFill/>
                          </a:ln>
                          <a:solidFill>
                            <a:schemeClr val="bg1"/>
                          </a:solidFill>
                          <a:effectLst/>
                          <a:latin typeface="Bookman Old Style" pitchFamily="18" charset="0"/>
                        </a:rPr>
                        <a:t>30 compresiones torácicas</a:t>
                      </a:r>
                    </a:p>
                  </a:txBody>
                  <a:tcPr marL="90000" marR="90000" marT="46800" marB="46800" anchor="ctr" horzOverflow="overflow">
                    <a:lnL cap="flat">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222268"/>
                    </a:solidFill>
                  </a:tcPr>
                </a:tc>
              </a:tr>
              <a:tr h="590068">
                <a:tc>
                  <a:txBody>
                    <a:bodyPr/>
                    <a:lstStyle>
                      <a:defPPr>
                        <a:defRPr lang="es-E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800" b="0" i="0" u="none" strike="noStrike" cap="none" normalizeH="0" baseline="0" dirty="0" smtClean="0">
                          <a:ln>
                            <a:noFill/>
                          </a:ln>
                          <a:solidFill>
                            <a:schemeClr val="bg1"/>
                          </a:solidFill>
                          <a:effectLst/>
                          <a:latin typeface="Bookman Old Style" pitchFamily="18" charset="0"/>
                        </a:rPr>
                        <a:t>2 ventilaciones</a:t>
                      </a:r>
                    </a:p>
                  </a:txBody>
                  <a:tcPr marL="90000" marR="90000" marT="46800" marB="46800" anchor="ctr" horzOverflow="overflow">
                    <a:lnL cap="flat">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222268">
                        <a:alpha val="50000"/>
                      </a:srgbClr>
                    </a:solidFill>
                  </a:tcPr>
                </a:tc>
              </a:tr>
            </a:tbl>
          </a:graphicData>
        </a:graphic>
      </p:graphicFrame>
      <p:pic>
        <p:nvPicPr>
          <p:cNvPr id="8" name="Picture 42"/>
          <p:cNvPicPr>
            <a:picLocks noChangeAspect="1" noChangeArrowheads="1"/>
          </p:cNvPicPr>
          <p:nvPr/>
        </p:nvPicPr>
        <p:blipFill>
          <a:blip r:embed="rId2" cstate="print">
            <a:alphaModFix amt="83000"/>
            <a:extLst>
              <a:ext uri="{BEBA8EAE-BF5A-486C-A8C5-ECC9F3942E4B}">
                <a14:imgProps xmlns:a14="http://schemas.microsoft.com/office/drawing/2010/main">
                  <a14:imgLayer r:embed="rId3">
                    <a14:imgEffect>
                      <a14:backgroundRemoval t="1994" b="99715" l="0" r="100000">
                        <a14:foregroundMark x1="29844" y1="81481" x2="29844" y2="81481"/>
                        <a14:foregroundMark x1="24611" y1="59829" x2="24611" y2="59829"/>
                        <a14:foregroundMark x1="11174" y1="46154" x2="11174" y2="46154"/>
                        <a14:foregroundMark x1="29844" y1="29060" x2="29844" y2="29060"/>
                        <a14:foregroundMark x1="25884" y1="31624" x2="25884" y2="31624"/>
                        <a14:foregroundMark x1="15842" y1="24501" x2="15842" y2="24501"/>
                        <a14:foregroundMark x1="23479" y1="9972" x2="23479" y2="9972"/>
                        <a14:foregroundMark x1="23904" y1="41311" x2="23904" y2="41311"/>
                        <a14:foregroundMark x1="15134" y1="8262" x2="15134" y2="8262"/>
                        <a14:foregroundMark x1="72419" y1="29060" x2="72419" y2="29060"/>
                        <a14:foregroundMark x1="70863" y1="13960" x2="70863" y2="13960"/>
                        <a14:foregroundMark x1="78501" y1="36467" x2="78501" y2="36467"/>
                        <a14:foregroundMark x1="83593" y1="24501" x2="83593" y2="24501"/>
                        <a14:foregroundMark x1="78076" y1="11396" x2="78076" y2="11396"/>
                        <a14:foregroundMark x1="87977" y1="21083" x2="87977" y2="21083"/>
                        <a14:foregroundMark x1="91655" y1="29060" x2="91655" y2="29060"/>
                        <a14:foregroundMark x1="89958" y1="35613" x2="89958" y2="35613"/>
                        <a14:foregroundMark x1="37765" y1="33333" x2="37765" y2="33333"/>
                        <a14:foregroundMark x1="34229" y1="26781" x2="34229" y2="26781"/>
                        <a14:foregroundMark x1="29844" y1="12251" x2="29844" y2="12251"/>
                      </a14:backgroundRemoval>
                    </a14:imgEffect>
                    <a14:imgEffect>
                      <a14:sharpenSoften amount="50000"/>
                    </a14:imgEffect>
                    <a14:imgEffect>
                      <a14:brightnessContrast bright="20000" contrast="-40000"/>
                    </a14:imgEffect>
                  </a14:imgLayer>
                </a14:imgProps>
              </a:ext>
            </a:extLst>
          </a:blip>
          <a:srcRect/>
          <a:stretch>
            <a:fillRect/>
          </a:stretch>
        </p:blipFill>
        <p:spPr bwMode="auto">
          <a:xfrm>
            <a:off x="367972" y="3717032"/>
            <a:ext cx="5366820" cy="2664296"/>
          </a:xfrm>
          <a:prstGeom prst="rect">
            <a:avLst/>
          </a:prstGeom>
          <a:ln>
            <a:noFill/>
          </a:ln>
          <a:effectLst>
            <a:outerShdw blurRad="76200" dist="12700" dir="8100000" sy="-23000" kx="800400" algn="br" rotWithShape="0">
              <a:prstClr val="black">
                <a:alpha val="20000"/>
              </a:prstClr>
            </a:outerShdw>
          </a:effectLst>
        </p:spPr>
      </p:pic>
      <p:sp>
        <p:nvSpPr>
          <p:cNvPr id="9" name="8 CuadroTexto"/>
          <p:cNvSpPr txBox="1"/>
          <p:nvPr/>
        </p:nvSpPr>
        <p:spPr>
          <a:xfrm>
            <a:off x="0" y="1071546"/>
            <a:ext cx="5929322" cy="2585323"/>
          </a:xfrm>
          <a:prstGeom prst="rect">
            <a:avLst/>
          </a:prstGeom>
          <a:noFill/>
        </p:spPr>
        <p:txBody>
          <a:bodyPr wrap="square" rtlCol="0">
            <a:spAutoFit/>
          </a:bodyPr>
          <a:lstStyle/>
          <a:p>
            <a:r>
              <a:rPr lang="es-ES_tradnl" sz="2400" b="1" dirty="0" smtClean="0">
                <a:solidFill>
                  <a:prstClr val="black"/>
                </a:solidFill>
              </a:rPr>
              <a:t>Ciclos de </a:t>
            </a:r>
            <a:r>
              <a:rPr lang="es-ES_tradnl" sz="2400" b="1" u="sng" dirty="0" smtClean="0">
                <a:solidFill>
                  <a:prstClr val="black"/>
                </a:solidFill>
              </a:rPr>
              <a:t>compresión-descompresión</a:t>
            </a:r>
            <a:r>
              <a:rPr lang="es-ES_tradnl" sz="2400" b="1" dirty="0" smtClean="0">
                <a:solidFill>
                  <a:prstClr val="black"/>
                </a:solidFill>
              </a:rPr>
              <a:t> que provocan flujo sanguíneo artificial.</a:t>
            </a:r>
          </a:p>
          <a:p>
            <a:r>
              <a:rPr lang="es-ES_tradnl" sz="2400" b="1" u="sng" dirty="0" smtClean="0">
                <a:solidFill>
                  <a:prstClr val="black"/>
                </a:solidFill>
              </a:rPr>
              <a:t>Mas efectividad y menos complicaciones si:</a:t>
            </a:r>
          </a:p>
          <a:p>
            <a:r>
              <a:rPr lang="es-ES_tradnl" sz="2400" dirty="0" smtClean="0">
                <a:solidFill>
                  <a:prstClr val="black"/>
                </a:solidFill>
              </a:rPr>
              <a:t>-</a:t>
            </a:r>
            <a:r>
              <a:rPr lang="es-ES_tradnl" sz="2400" i="1" dirty="0" smtClean="0">
                <a:solidFill>
                  <a:prstClr val="black"/>
                </a:solidFill>
              </a:rPr>
              <a:t>Elección correcta del punto de aplicación.</a:t>
            </a:r>
          </a:p>
          <a:p>
            <a:r>
              <a:rPr lang="es-ES_tradnl" sz="2400" i="1" dirty="0" smtClean="0">
                <a:solidFill>
                  <a:prstClr val="black"/>
                </a:solidFill>
              </a:rPr>
              <a:t>-Colocación de manos y compresión esternal adecuadas.</a:t>
            </a:r>
          </a:p>
          <a:p>
            <a:endParaRPr lang="es-ES" dirty="0">
              <a:solidFill>
                <a:prstClr val="black"/>
              </a:solidFill>
            </a:endParaRPr>
          </a:p>
        </p:txBody>
      </p:sp>
    </p:spTree>
    <p:extLst>
      <p:ext uri="{BB962C8B-B14F-4D97-AF65-F5344CB8AC3E}">
        <p14:creationId xmlns:p14="http://schemas.microsoft.com/office/powerpoint/2010/main" val="39816214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28600" y="0"/>
            <a:ext cx="8629680" cy="1357298"/>
          </a:xfrm>
        </p:spPr>
        <p:txBody>
          <a:bodyPr/>
          <a:lstStyle/>
          <a:p>
            <a:r>
              <a:rPr lang="es-ES_tradnl" b="1" i="1" dirty="0" smtClean="0">
                <a:solidFill>
                  <a:srgbClr val="000090"/>
                </a:solidFill>
              </a:rPr>
              <a:t>Masaje cardiaco externo</a:t>
            </a:r>
            <a:endParaRPr lang="es-ES" dirty="0">
              <a:solidFill>
                <a:srgbClr val="000090"/>
              </a:solidFill>
            </a:endParaRPr>
          </a:p>
        </p:txBody>
      </p:sp>
      <p:sp>
        <p:nvSpPr>
          <p:cNvPr id="3" name="2 Marcador de contenido"/>
          <p:cNvSpPr>
            <a:spLocks noGrp="1"/>
          </p:cNvSpPr>
          <p:nvPr>
            <p:ph idx="1"/>
          </p:nvPr>
        </p:nvSpPr>
        <p:spPr>
          <a:xfrm>
            <a:off x="0" y="1214422"/>
            <a:ext cx="8858280" cy="5643578"/>
          </a:xfrm>
        </p:spPr>
        <p:txBody>
          <a:bodyPr/>
          <a:lstStyle/>
          <a:p>
            <a:pPr lvl="1">
              <a:lnSpc>
                <a:spcPct val="90000"/>
              </a:lnSpc>
              <a:buFont typeface="+mj-lt"/>
              <a:buAutoNum type="arabicPeriod"/>
            </a:pPr>
            <a:r>
              <a:rPr lang="es-ES_tradnl" b="1" dirty="0" smtClean="0"/>
              <a:t>Arrodíllate al lado de la víctima</a:t>
            </a:r>
          </a:p>
          <a:p>
            <a:pPr lvl="1">
              <a:lnSpc>
                <a:spcPct val="90000"/>
              </a:lnSpc>
              <a:buFont typeface="+mj-lt"/>
              <a:buAutoNum type="arabicPeriod"/>
            </a:pPr>
            <a:r>
              <a:rPr lang="es-ES_tradnl" b="1" dirty="0" smtClean="0"/>
              <a:t>Pon el talón en el centro del pecho (mitad inferior del esternón).</a:t>
            </a:r>
          </a:p>
          <a:p>
            <a:pPr lvl="1">
              <a:lnSpc>
                <a:spcPct val="90000"/>
              </a:lnSpc>
              <a:buFont typeface="+mj-lt"/>
              <a:buAutoNum type="arabicPeriod"/>
            </a:pPr>
            <a:r>
              <a:rPr lang="es-ES_tradnl" b="1" dirty="0" smtClean="0"/>
              <a:t>Pon el talón de la otra mano encima de la primera.</a:t>
            </a:r>
          </a:p>
          <a:p>
            <a:pPr lvl="1">
              <a:lnSpc>
                <a:spcPct val="90000"/>
              </a:lnSpc>
              <a:buFont typeface="+mj-lt"/>
              <a:buAutoNum type="arabicPeriod"/>
            </a:pPr>
            <a:r>
              <a:rPr lang="es-ES_tradnl" b="1" dirty="0" smtClean="0"/>
              <a:t>Entrelaza los dedos sin que toquen el tórax.</a:t>
            </a:r>
            <a:endParaRPr lang="es-ES" b="1" dirty="0" smtClean="0"/>
          </a:p>
          <a:p>
            <a:pPr marL="0" indent="0">
              <a:buNone/>
            </a:pPr>
            <a:endParaRPr lang="es-ES" dirty="0"/>
          </a:p>
        </p:txBody>
      </p:sp>
      <p:pic>
        <p:nvPicPr>
          <p:cNvPr id="1029" name="Picture 5" descr="C:\Users\user\Desktop\images.jp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96825" l="0" r="100000">
                        <a14:foregroundMark x1="67797" y1="73016" x2="67797" y2="73016"/>
                        <a14:backgroundMark x1="81356" y1="67196" x2="81356" y2="67196"/>
                        <a14:backgroundMark x1="69492" y1="87831" x2="69492" y2="87831"/>
                        <a14:backgroundMark x1="25000" y1="17460" x2="25000" y2="17460"/>
                        <a14:backgroundMark x1="65678" y1="32804" x2="65678" y2="32804"/>
                        <a14:backgroundMark x1="67373" y1="21164" x2="67373" y2="21164"/>
                      </a14:backgroundRemoval>
                    </a14:imgEffect>
                  </a14:imgLayer>
                </a14:imgProps>
              </a:ext>
            </a:extLst>
          </a:blip>
          <a:srcRect/>
          <a:stretch>
            <a:fillRect/>
          </a:stretch>
        </p:blipFill>
        <p:spPr bwMode="auto">
          <a:xfrm>
            <a:off x="5357818" y="3786190"/>
            <a:ext cx="3032902" cy="2428892"/>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1026" name="Picture 2" descr="C:\Users\user\Desktop\imagenes presentacion\Imagen6.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7535" l="0" r="96032">
                        <a14:foregroundMark x1="17593" y1="23944" x2="17593" y2="23944"/>
                        <a14:foregroundMark x1="18122" y1="10563" x2="18122" y2="10563"/>
                        <a14:foregroundMark x1="16005" y1="38204" x2="16005" y2="38204"/>
                        <a14:foregroundMark x1="13360" y1="55106" x2="13360" y2="55106"/>
                        <a14:foregroundMark x1="26190" y1="80634" x2="26190" y2="80634"/>
                        <a14:foregroundMark x1="20238" y1="47359" x2="20238" y2="47359"/>
                        <a14:foregroundMark x1="22884" y1="32394" x2="22884" y2="32394"/>
                        <a14:foregroundMark x1="21825" y1="64261" x2="21825" y2="64261"/>
                        <a14:foregroundMark x1="33069" y1="68486" x2="33069" y2="68486"/>
                        <a14:foregroundMark x1="31481" y1="61444" x2="31481" y2="61444"/>
                        <a14:foregroundMark x1="5423" y1="69190" x2="5423" y2="69190"/>
                        <a14:foregroundMark x1="26190" y1="70599" x2="26190" y2="70599"/>
                        <a14:foregroundMark x1="40476" y1="67782" x2="40476" y2="67782"/>
                        <a14:foregroundMark x1="43651" y1="66373" x2="43651" y2="66373"/>
                        <a14:foregroundMark x1="43651" y1="72007" x2="43651" y2="72007"/>
                        <a14:foregroundMark x1="9127" y1="73592" x2="9127" y2="73592"/>
                        <a14:foregroundMark x1="18122" y1="72887" x2="18122" y2="72887"/>
                        <a14:foregroundMark x1="18122" y1="65669" x2="18122" y2="65669"/>
                        <a14:foregroundMark x1="19180" y1="57218" x2="19180" y2="57218"/>
                        <a14:foregroundMark x1="10714" y1="66373" x2="10714" y2="66373"/>
                        <a14:foregroundMark x1="13360" y1="69190" x2="13360" y2="69190"/>
                        <a14:foregroundMark x1="25529" y1="64965" x2="25529" y2="64965"/>
                      </a14:backgroundRemoval>
                    </a14:imgEffect>
                  </a14:imgLayer>
                </a14:imgProps>
              </a:ext>
            </a:extLst>
          </a:blip>
          <a:srcRect b="9260"/>
          <a:stretch>
            <a:fillRect/>
          </a:stretch>
        </p:blipFill>
        <p:spPr bwMode="auto">
          <a:xfrm>
            <a:off x="1000100" y="3929066"/>
            <a:ext cx="3143272" cy="214314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120461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C:\Users\user\Desktop\respirar03.jpg"/>
          <p:cNvPicPr>
            <a:picLocks noChangeAspect="1" noChangeArrowheads="1"/>
          </p:cNvPicPr>
          <p:nvPr/>
        </p:nvPicPr>
        <p:blipFill>
          <a:blip r:embed="rId2" cstate="print"/>
          <a:srcRect/>
          <a:stretch>
            <a:fillRect/>
          </a:stretch>
        </p:blipFill>
        <p:spPr bwMode="auto">
          <a:xfrm>
            <a:off x="2285984" y="3000372"/>
            <a:ext cx="4991113" cy="3398205"/>
          </a:xfrm>
          <a:prstGeom prst="rect">
            <a:avLst/>
          </a:prstGeom>
          <a:ln>
            <a:noFill/>
          </a:ln>
          <a:effectLst>
            <a:outerShdw blurRad="152400" dist="317500" dir="5400000" sx="90000" sy="-19000" rotWithShape="0">
              <a:prstClr val="black">
                <a:alpha val="15000"/>
              </a:prstClr>
            </a:outerShdw>
            <a:softEdge rad="63500"/>
          </a:effectLst>
        </p:spPr>
      </p:pic>
      <p:sp>
        <p:nvSpPr>
          <p:cNvPr id="2" name="1 Título"/>
          <p:cNvSpPr>
            <a:spLocks noGrp="1"/>
          </p:cNvSpPr>
          <p:nvPr>
            <p:ph type="title"/>
          </p:nvPr>
        </p:nvSpPr>
        <p:spPr>
          <a:xfrm>
            <a:off x="0" y="332656"/>
            <a:ext cx="7313613" cy="868362"/>
          </a:xfrm>
        </p:spPr>
        <p:txBody>
          <a:bodyPr/>
          <a:lstStyle/>
          <a:p>
            <a:r>
              <a:rPr lang="es-ES_tradnl" b="1" i="1" dirty="0" smtClean="0">
                <a:solidFill>
                  <a:srgbClr val="000090"/>
                </a:solidFill>
              </a:rPr>
              <a:t>Función de los pulmones……</a:t>
            </a:r>
            <a:endParaRPr lang="es-ES" b="1" i="1" dirty="0">
              <a:solidFill>
                <a:srgbClr val="000090"/>
              </a:solidFill>
            </a:endParaRPr>
          </a:p>
        </p:txBody>
      </p:sp>
      <p:sp>
        <p:nvSpPr>
          <p:cNvPr id="3" name="2 Marcador de contenido"/>
          <p:cNvSpPr>
            <a:spLocks noGrp="1"/>
          </p:cNvSpPr>
          <p:nvPr>
            <p:ph idx="1"/>
          </p:nvPr>
        </p:nvSpPr>
        <p:spPr>
          <a:xfrm>
            <a:off x="179512" y="1484784"/>
            <a:ext cx="8629680" cy="1095372"/>
          </a:xfrm>
        </p:spPr>
        <p:txBody>
          <a:bodyPr/>
          <a:lstStyle/>
          <a:p>
            <a:r>
              <a:rPr lang="es-ES_tradnl" sz="2400" b="1" dirty="0" smtClean="0"/>
              <a:t>Los pulmones permiten expulsar el CO2 de la sangre al exterior y tomar el O2 del aire ambiente.</a:t>
            </a:r>
            <a:endParaRPr lang="es-ES" sz="2400" b="1"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3">
                                            <p:txEl>
                                              <p:pRg st="0" end="0"/>
                                            </p:txEl>
                                          </p:spTgt>
                                        </p:tgtEl>
                                      </p:cBhvr>
                                    </p:animEffect>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85720" y="-142900"/>
            <a:ext cx="8486804" cy="1000108"/>
          </a:xfrm>
        </p:spPr>
        <p:txBody>
          <a:bodyPr/>
          <a:lstStyle/>
          <a:p>
            <a:r>
              <a:rPr lang="es-ES_tradnl" b="1" i="1" dirty="0" smtClean="0">
                <a:solidFill>
                  <a:srgbClr val="000090"/>
                </a:solidFill>
              </a:rPr>
              <a:t>Posición del masaje</a:t>
            </a:r>
            <a:endParaRPr lang="es-ES" b="1" i="1" dirty="0">
              <a:solidFill>
                <a:srgbClr val="000090"/>
              </a:solidFill>
            </a:endParaRPr>
          </a:p>
        </p:txBody>
      </p:sp>
      <p:sp>
        <p:nvSpPr>
          <p:cNvPr id="3" name="2 Marcador de contenido"/>
          <p:cNvSpPr>
            <a:spLocks noGrp="1"/>
          </p:cNvSpPr>
          <p:nvPr>
            <p:ph idx="1"/>
          </p:nvPr>
        </p:nvSpPr>
        <p:spPr>
          <a:xfrm>
            <a:off x="467544" y="1268760"/>
            <a:ext cx="8558242" cy="5256584"/>
          </a:xfrm>
        </p:spPr>
        <p:txBody>
          <a:bodyPr>
            <a:normAutofit/>
          </a:bodyPr>
          <a:lstStyle/>
          <a:p>
            <a:pPr marL="457200" indent="-457200">
              <a:buFont typeface="+mj-lt"/>
              <a:buAutoNum type="arabicPeriod"/>
            </a:pPr>
            <a:r>
              <a:rPr lang="es-ES_tradnl" sz="2400" b="1" dirty="0" smtClean="0"/>
              <a:t>Victima boca arriba sobre una superficie dura, con brazos y piernas extendidos.</a:t>
            </a:r>
          </a:p>
          <a:p>
            <a:pPr marL="457200" indent="-457200">
              <a:buFont typeface="+mj-lt"/>
              <a:buAutoNum type="arabicPeriod"/>
            </a:pPr>
            <a:r>
              <a:rPr lang="es-ES_tradnl" sz="2400" b="1" dirty="0" smtClean="0"/>
              <a:t>Extender los brazos perpendicularmente sobre el pecho de la victima.</a:t>
            </a:r>
          </a:p>
          <a:p>
            <a:pPr marL="457200" indent="-457200">
              <a:buFont typeface="+mj-lt"/>
              <a:buAutoNum type="arabicPeriod"/>
            </a:pPr>
            <a:r>
              <a:rPr lang="es-ES_tradnl" sz="2400" b="1" dirty="0" smtClean="0"/>
              <a:t>Hundir al menos 5cm pero no mas de 6cm.</a:t>
            </a:r>
          </a:p>
          <a:p>
            <a:pPr marL="457200" indent="-457200">
              <a:buFont typeface="+mj-lt"/>
              <a:buAutoNum type="arabicPeriod"/>
            </a:pPr>
            <a:r>
              <a:rPr lang="es-ES_tradnl" sz="2400" b="1" dirty="0" smtClean="0"/>
              <a:t>Comprimir y descomprimir 100 veces por minuto sin exceder 120.</a:t>
            </a:r>
          </a:p>
          <a:p>
            <a:pPr marL="457200" indent="-457200">
              <a:buFont typeface="+mj-lt"/>
              <a:buAutoNum type="arabicPeriod"/>
            </a:pPr>
            <a:r>
              <a:rPr lang="es-ES_tradnl" sz="2400" b="1" dirty="0" smtClean="0"/>
              <a:t>Si hay más de 1 reanimador, el otro debe sustituirle cada 2min para evitar la fatiga y la perdida de calidad de las compresiones.</a:t>
            </a:r>
            <a:endParaRPr lang="es-ES" sz="2400" b="1" dirty="0"/>
          </a:p>
        </p:txBody>
      </p:sp>
      <p:pic>
        <p:nvPicPr>
          <p:cNvPr id="6" name="Picture 2" descr="C:\Users\user\Desktop\imagenes presentacion\RCP4.gif"/>
          <p:cNvPicPr>
            <a:picLocks noChangeAspect="1" noChangeArrowheads="1" noCrop="1"/>
          </p:cNvPicPr>
          <p:nvPr/>
        </p:nvPicPr>
        <p:blipFill>
          <a:blip r:embed="rId2" cstate="print">
            <a:alphaModFix amt="11000"/>
          </a:blip>
          <a:srcRect/>
          <a:stretch>
            <a:fillRect/>
          </a:stretch>
        </p:blipFill>
        <p:spPr bwMode="auto">
          <a:xfrm>
            <a:off x="1403647" y="0"/>
            <a:ext cx="6799139" cy="6853973"/>
          </a:xfrm>
          <a:prstGeom prst="rect">
            <a:avLst/>
          </a:prstGeom>
          <a:noFill/>
          <a:ln>
            <a:noFill/>
          </a:ln>
          <a:effectLst>
            <a:softEdge rad="127000"/>
          </a:effectLst>
        </p:spPr>
      </p:pic>
    </p:spTree>
    <p:extLst>
      <p:ext uri="{BB962C8B-B14F-4D97-AF65-F5344CB8AC3E}">
        <p14:creationId xmlns:p14="http://schemas.microsoft.com/office/powerpoint/2010/main" val="38011073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par>
                          <p:cTn id="33" fill="hold">
                            <p:stCondLst>
                              <p:cond delay="500"/>
                            </p:stCondLst>
                            <p:childTnLst>
                              <p:par>
                                <p:cTn id="34" presetID="10" presetClass="entr" presetSubtype="0" fill="hold"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C:\Users\user\Desktop\imagenes presentacion\Imagen4.pn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435" b="90000" l="0" r="100000"/>
                    </a14:imgEffect>
                  </a14:imgLayer>
                </a14:imgProps>
              </a:ext>
            </a:extLst>
          </a:blip>
          <a:srcRect/>
          <a:stretch>
            <a:fillRect/>
          </a:stretch>
        </p:blipFill>
        <p:spPr bwMode="auto">
          <a:xfrm>
            <a:off x="4572000" y="1040440"/>
            <a:ext cx="1726959" cy="1905291"/>
          </a:xfrm>
          <a:prstGeom prst="rect">
            <a:avLst/>
          </a:prstGeom>
          <a:ln>
            <a:noFill/>
          </a:ln>
          <a:effectLst>
            <a:outerShdw blurRad="292100" dist="139700" dir="2700000" algn="tl" rotWithShape="0">
              <a:srgbClr val="333333">
                <a:alpha val="65000"/>
              </a:srgbClr>
            </a:outerShdw>
          </a:effectLst>
        </p:spPr>
      </p:pic>
      <p:sp>
        <p:nvSpPr>
          <p:cNvPr id="2" name="1 Título"/>
          <p:cNvSpPr>
            <a:spLocks noGrp="1"/>
          </p:cNvSpPr>
          <p:nvPr>
            <p:ph type="title"/>
          </p:nvPr>
        </p:nvSpPr>
        <p:spPr>
          <a:xfrm>
            <a:off x="228600" y="0"/>
            <a:ext cx="8486804" cy="1285860"/>
          </a:xfrm>
        </p:spPr>
        <p:txBody>
          <a:bodyPr/>
          <a:lstStyle/>
          <a:p>
            <a:r>
              <a:rPr lang="es-ES_tradnl" b="1" i="1" dirty="0" smtClean="0">
                <a:solidFill>
                  <a:srgbClr val="000090"/>
                </a:solidFill>
              </a:rPr>
              <a:t>Ventilación boca-boca</a:t>
            </a:r>
            <a:endParaRPr lang="es-ES" b="1" i="1" dirty="0">
              <a:solidFill>
                <a:srgbClr val="000090"/>
              </a:solidFill>
            </a:endParaRPr>
          </a:p>
        </p:txBody>
      </p:sp>
      <p:sp>
        <p:nvSpPr>
          <p:cNvPr id="3" name="2 Marcador de contenido"/>
          <p:cNvSpPr>
            <a:spLocks noGrp="1"/>
          </p:cNvSpPr>
          <p:nvPr>
            <p:ph idx="1"/>
          </p:nvPr>
        </p:nvSpPr>
        <p:spPr>
          <a:xfrm>
            <a:off x="228600" y="1000108"/>
            <a:ext cx="4129086" cy="5572164"/>
          </a:xfrm>
        </p:spPr>
        <p:txBody>
          <a:bodyPr>
            <a:normAutofit lnSpcReduction="10000"/>
          </a:bodyPr>
          <a:lstStyle/>
          <a:p>
            <a:pPr marL="514350" indent="-514350">
              <a:buFont typeface="+mj-lt"/>
              <a:buAutoNum type="arabicPeriod"/>
            </a:pPr>
            <a:r>
              <a:rPr lang="es-ES_tradnl" sz="2400" dirty="0" smtClean="0"/>
              <a:t>Abrir la vía aérea.</a:t>
            </a:r>
          </a:p>
          <a:p>
            <a:pPr marL="514350" indent="-514350">
              <a:buFont typeface="+mj-lt"/>
              <a:buAutoNum type="arabicPeriod"/>
            </a:pPr>
            <a:r>
              <a:rPr lang="es-ES_tradnl" sz="2400" dirty="0" smtClean="0"/>
              <a:t>Pinzar la nariz de la víctima.</a:t>
            </a:r>
          </a:p>
          <a:p>
            <a:pPr marL="514350" indent="-514350">
              <a:buFont typeface="+mj-lt"/>
              <a:buAutoNum type="arabicPeriod"/>
            </a:pPr>
            <a:r>
              <a:rPr lang="es-ES_tradnl" sz="2400" dirty="0" smtClean="0"/>
              <a:t>Sellar su boca con los labios del reanimador.</a:t>
            </a:r>
          </a:p>
          <a:p>
            <a:pPr marL="514350" indent="-514350">
              <a:buFont typeface="+mj-lt"/>
              <a:buAutoNum type="arabicPeriod"/>
            </a:pPr>
            <a:r>
              <a:rPr lang="es-ES_tradnl" sz="2400" dirty="0" smtClean="0"/>
              <a:t>Insufla aire durante 1 seg. Aprox.</a:t>
            </a:r>
          </a:p>
          <a:p>
            <a:pPr marL="514350" indent="-514350">
              <a:buFont typeface="+mj-lt"/>
              <a:buAutoNum type="arabicPeriod"/>
            </a:pPr>
            <a:r>
              <a:rPr lang="es-ES_tradnl" sz="2400" dirty="0" smtClean="0"/>
              <a:t>Comprobar que se eleva el pecho.</a:t>
            </a:r>
          </a:p>
          <a:p>
            <a:pPr marL="514350" indent="-514350">
              <a:buFont typeface="+mj-lt"/>
              <a:buAutoNum type="arabicPeriod"/>
            </a:pPr>
            <a:r>
              <a:rPr lang="es-ES_tradnl" sz="2400" dirty="0" smtClean="0"/>
              <a:t>Realizar la maniobra 2 veces.</a:t>
            </a:r>
          </a:p>
          <a:p>
            <a:pPr marL="514350" indent="-514350">
              <a:buFont typeface="+mj-lt"/>
              <a:buAutoNum type="arabicPeriod"/>
            </a:pPr>
            <a:r>
              <a:rPr lang="es-ES_tradnl" sz="2400" dirty="0" smtClean="0"/>
              <a:t>No debería llevar más de 5 seg.</a:t>
            </a:r>
            <a:endParaRPr lang="es-ES" sz="2400" dirty="0"/>
          </a:p>
        </p:txBody>
      </p:sp>
      <p:graphicFrame>
        <p:nvGraphicFramePr>
          <p:cNvPr id="4" name="3 Tabla"/>
          <p:cNvGraphicFramePr>
            <a:graphicFrameLocks noGrp="1"/>
          </p:cNvGraphicFramePr>
          <p:nvPr/>
        </p:nvGraphicFramePr>
        <p:xfrm>
          <a:off x="5500694" y="3071810"/>
          <a:ext cx="2593984" cy="3492000"/>
        </p:xfrm>
        <a:graphic>
          <a:graphicData uri="http://schemas.openxmlformats.org/drawingml/2006/table">
            <a:tbl>
              <a:tblPr/>
              <a:tblGrid>
                <a:gridCol w="2593984"/>
              </a:tblGrid>
              <a:tr h="31930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800" b="0" i="0" u="none" strike="noStrike" cap="none" normalizeH="0" baseline="0" dirty="0" smtClean="0">
                          <a:ln>
                            <a:noFill/>
                          </a:ln>
                          <a:solidFill>
                            <a:schemeClr val="bg1"/>
                          </a:solidFill>
                          <a:effectLst/>
                          <a:latin typeface="Bookman Old Style" pitchFamily="18" charset="0"/>
                        </a:rPr>
                        <a:t>Aproximación segura</a:t>
                      </a:r>
                    </a:p>
                  </a:txBody>
                  <a:tcPr marL="90000" marR="90000" marT="46800" marB="46800" anchor="ctr" horzOverflow="overflow">
                    <a:lnL cap="flat">
                      <a:noFill/>
                    </a:lnL>
                    <a:lnR w="12700" cap="flat" cmpd="sng" algn="ctr">
                      <a:solidFill>
                        <a:schemeClr val="bg1"/>
                      </a:solidFill>
                      <a:prstDash val="solid"/>
                      <a:round/>
                      <a:headEnd type="none" w="med" len="med"/>
                      <a:tailEnd type="none" w="med" len="med"/>
                    </a:lnR>
                    <a:lnT cap="flat">
                      <a:noFill/>
                    </a:lnT>
                    <a:lnB w="12700" cap="flat" cmpd="sng" algn="ctr">
                      <a:solidFill>
                        <a:schemeClr val="bg1"/>
                      </a:solidFill>
                      <a:prstDash val="solid"/>
                      <a:round/>
                      <a:headEnd type="none" w="med" len="med"/>
                      <a:tailEnd type="none" w="med" len="med"/>
                    </a:lnB>
                    <a:lnTlToBr>
                      <a:noFill/>
                    </a:lnTlToBr>
                    <a:lnBlToTr>
                      <a:noFill/>
                    </a:lnBlToTr>
                    <a:solidFill>
                      <a:srgbClr val="222268">
                        <a:alpha val="50000"/>
                      </a:srgbClr>
                    </a:solidFill>
                  </a:tcPr>
                </a:tc>
              </a:tr>
              <a:tr h="31930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800" b="0" i="0" u="none" strike="noStrike" cap="none" normalizeH="0" baseline="0" dirty="0" smtClean="0">
                          <a:ln>
                            <a:noFill/>
                          </a:ln>
                          <a:solidFill>
                            <a:schemeClr val="bg1"/>
                          </a:solidFill>
                          <a:effectLst/>
                          <a:latin typeface="Bookman Old Style" pitchFamily="18" charset="0"/>
                        </a:rPr>
                        <a:t>Comprobar respuesta</a:t>
                      </a:r>
                    </a:p>
                  </a:txBody>
                  <a:tcPr marL="90000" marR="90000" marT="46800" marB="46800" anchor="ctr" horzOverflow="overflow">
                    <a:lnL cap="flat">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222268">
                        <a:alpha val="50000"/>
                      </a:srgbClr>
                    </a:solidFill>
                  </a:tcPr>
                </a:tc>
              </a:tr>
              <a:tr h="31930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800" b="1" i="0" u="none" strike="noStrike" cap="none" normalizeH="0" baseline="0" dirty="0" smtClean="0">
                          <a:ln>
                            <a:noFill/>
                          </a:ln>
                          <a:solidFill>
                            <a:schemeClr val="bg1"/>
                          </a:solidFill>
                          <a:effectLst/>
                          <a:latin typeface="Bookman Old Style" pitchFamily="18" charset="0"/>
                        </a:rPr>
                        <a:t>¡AYUDA!</a:t>
                      </a:r>
                    </a:p>
                  </a:txBody>
                  <a:tcPr marL="90000" marR="90000" marT="46800" marB="46800" anchor="ctr" horzOverflow="overflow">
                    <a:lnL cap="flat">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222268">
                        <a:alpha val="50000"/>
                      </a:srgbClr>
                    </a:solidFill>
                  </a:tcPr>
                </a:tc>
              </a:tr>
              <a:tr h="31930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800" b="0" i="0" u="none" strike="noStrike" cap="none" normalizeH="0" baseline="0" dirty="0" smtClean="0">
                          <a:ln>
                            <a:noFill/>
                          </a:ln>
                          <a:solidFill>
                            <a:schemeClr val="bg1"/>
                          </a:solidFill>
                          <a:effectLst/>
                          <a:latin typeface="Bookman Old Style" pitchFamily="18" charset="0"/>
                        </a:rPr>
                        <a:t>Abrir la vía aérea</a:t>
                      </a:r>
                    </a:p>
                  </a:txBody>
                  <a:tcPr marL="90000" marR="90000" marT="46800" marB="46800" anchor="ctr" horzOverflow="overflow">
                    <a:lnL cap="flat">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222268">
                        <a:alpha val="50000"/>
                      </a:srgbClr>
                    </a:solidFill>
                  </a:tcPr>
                </a:tc>
              </a:tr>
              <a:tr h="31930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800" b="0" i="0" u="none" strike="noStrike" cap="none" normalizeH="0" baseline="0" dirty="0" smtClean="0">
                          <a:ln>
                            <a:noFill/>
                          </a:ln>
                          <a:solidFill>
                            <a:schemeClr val="bg1"/>
                          </a:solidFill>
                          <a:effectLst/>
                          <a:latin typeface="Bookman Old Style" pitchFamily="18" charset="0"/>
                        </a:rPr>
                        <a:t>Comprobar si respira</a:t>
                      </a:r>
                    </a:p>
                  </a:txBody>
                  <a:tcPr marL="90000" marR="90000" marT="46800" marB="46800" anchor="ctr" horzOverflow="overflow">
                    <a:lnL cap="flat">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222268">
                        <a:alpha val="50000"/>
                      </a:srgbClr>
                    </a:solidFill>
                  </a:tcPr>
                </a:tc>
              </a:tr>
              <a:tr h="31930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800" b="0" i="0" u="none" strike="noStrike" cap="none" normalizeH="0" baseline="0" dirty="0" smtClean="0">
                          <a:ln>
                            <a:noFill/>
                          </a:ln>
                          <a:solidFill>
                            <a:schemeClr val="bg1"/>
                          </a:solidFill>
                          <a:effectLst/>
                          <a:latin typeface="Bookman Old Style" pitchFamily="18" charset="0"/>
                        </a:rPr>
                        <a:t>Llamar </a:t>
                      </a:r>
                      <a:r>
                        <a:rPr kumimoji="0" lang="es-ES" sz="1800" b="1" i="0" u="none" strike="noStrike" cap="none" normalizeH="0" baseline="0" dirty="0" smtClean="0">
                          <a:ln>
                            <a:noFill/>
                          </a:ln>
                          <a:solidFill>
                            <a:schemeClr val="bg1"/>
                          </a:solidFill>
                          <a:effectLst/>
                          <a:latin typeface="Bookman Old Style" pitchFamily="18" charset="0"/>
                        </a:rPr>
                        <a:t>112</a:t>
                      </a:r>
                    </a:p>
                  </a:txBody>
                  <a:tcPr marL="90000" marR="90000" marT="46800" marB="46800" anchor="ctr" horzOverflow="overflow">
                    <a:lnL cap="flat">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222268">
                        <a:alpha val="50000"/>
                      </a:srgbClr>
                    </a:solidFill>
                  </a:tcPr>
                </a:tc>
              </a:tr>
              <a:tr h="31930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800" b="0" i="0" u="none" strike="noStrike" cap="none" normalizeH="0" baseline="0" dirty="0" smtClean="0">
                          <a:ln>
                            <a:noFill/>
                          </a:ln>
                          <a:solidFill>
                            <a:schemeClr val="bg1"/>
                          </a:solidFill>
                          <a:effectLst/>
                          <a:latin typeface="Bookman Old Style" pitchFamily="18" charset="0"/>
                        </a:rPr>
                        <a:t>30 compresiones torácicas</a:t>
                      </a:r>
                    </a:p>
                  </a:txBody>
                  <a:tcPr marL="90000" marR="90000" marT="46800" marB="46800" anchor="ctr" horzOverflow="overflow">
                    <a:lnL cap="flat">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222268">
                        <a:alpha val="50000"/>
                      </a:srgbClr>
                    </a:solidFill>
                  </a:tcPr>
                </a:tc>
              </a:tr>
              <a:tr h="31930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800" b="0" i="0" u="none" strike="noStrike" cap="none" normalizeH="0" baseline="0" dirty="0" smtClean="0">
                          <a:ln>
                            <a:noFill/>
                          </a:ln>
                          <a:solidFill>
                            <a:schemeClr val="bg1"/>
                          </a:solidFill>
                          <a:effectLst/>
                          <a:latin typeface="Bookman Old Style" pitchFamily="18" charset="0"/>
                        </a:rPr>
                        <a:t>2 ventilaciones</a:t>
                      </a:r>
                    </a:p>
                  </a:txBody>
                  <a:tcPr marL="90000" marR="90000" marT="46800" marB="46800" anchor="ctr" horzOverflow="overflow">
                    <a:lnL cap="flat">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222268"/>
                    </a:solidFill>
                  </a:tcPr>
                </a:tc>
              </a:tr>
            </a:tbl>
          </a:graphicData>
        </a:graphic>
      </p:graphicFrame>
      <p:pic>
        <p:nvPicPr>
          <p:cNvPr id="7" name="Picture 7"/>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25" b="99026" l="0" r="100000"/>
                    </a14:imgEffect>
                  </a14:imgLayer>
                </a14:imgProps>
              </a:ext>
            </a:extLst>
          </a:blip>
          <a:srcRect/>
          <a:stretch>
            <a:fillRect/>
          </a:stretch>
        </p:blipFill>
        <p:spPr bwMode="auto">
          <a:xfrm>
            <a:off x="6643702" y="1214422"/>
            <a:ext cx="1930701" cy="155732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735852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9"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9"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9"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9"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9"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28600" y="0"/>
            <a:ext cx="8558242" cy="1142984"/>
          </a:xfrm>
        </p:spPr>
        <p:txBody>
          <a:bodyPr/>
          <a:lstStyle/>
          <a:p>
            <a:r>
              <a:rPr lang="es-ES_tradnl" b="1" i="1" dirty="0" smtClean="0">
                <a:solidFill>
                  <a:srgbClr val="000090"/>
                </a:solidFill>
              </a:rPr>
              <a:t>Intercalar las ventilaciones</a:t>
            </a:r>
            <a:endParaRPr lang="es-ES" b="1" i="1" dirty="0">
              <a:solidFill>
                <a:srgbClr val="000090"/>
              </a:solidFill>
            </a:endParaRPr>
          </a:p>
        </p:txBody>
      </p:sp>
      <p:sp>
        <p:nvSpPr>
          <p:cNvPr id="3" name="2 Marcador de contenido"/>
          <p:cNvSpPr>
            <a:spLocks noGrp="1"/>
          </p:cNvSpPr>
          <p:nvPr>
            <p:ph idx="1"/>
          </p:nvPr>
        </p:nvSpPr>
        <p:spPr>
          <a:xfrm>
            <a:off x="228600" y="3500438"/>
            <a:ext cx="8558242" cy="3000396"/>
          </a:xfrm>
        </p:spPr>
        <p:txBody>
          <a:bodyPr/>
          <a:lstStyle/>
          <a:p>
            <a:pPr>
              <a:buFont typeface="Wingdings" pitchFamily="2" charset="2"/>
              <a:buChar char="ü"/>
            </a:pPr>
            <a:r>
              <a:rPr lang="es-ES_tradnl" b="1" i="1" u="sng" dirty="0" smtClean="0">
                <a:solidFill>
                  <a:srgbClr val="FF0000"/>
                </a:solidFill>
              </a:rPr>
              <a:t>Si no consigue ventilar:</a:t>
            </a:r>
          </a:p>
          <a:p>
            <a:r>
              <a:rPr lang="es-ES_tradnl" sz="2400" dirty="0" smtClean="0">
                <a:solidFill>
                  <a:srgbClr val="003300"/>
                </a:solidFill>
              </a:rPr>
              <a:t>No pierda tiempo y pase a efectuar las compresiones torácicas.</a:t>
            </a:r>
          </a:p>
          <a:p>
            <a:r>
              <a:rPr lang="es-ES_tradnl" sz="2400" dirty="0" smtClean="0">
                <a:solidFill>
                  <a:srgbClr val="003300"/>
                </a:solidFill>
              </a:rPr>
              <a:t>Al finalizar el bloque de las 30 compresiones, vuelva a intentar las 2 ventilaciones, comprobando previamente:</a:t>
            </a:r>
          </a:p>
          <a:p>
            <a:pPr marL="857250" lvl="1" indent="-457200">
              <a:buFont typeface="+mj-lt"/>
              <a:buAutoNum type="arabicPeriod"/>
            </a:pPr>
            <a:r>
              <a:rPr lang="es-ES_tradnl" sz="2400" dirty="0" smtClean="0">
                <a:solidFill>
                  <a:srgbClr val="003300"/>
                </a:solidFill>
              </a:rPr>
              <a:t>Si existe un cuerpo extraño accesible en la boca</a:t>
            </a:r>
          </a:p>
          <a:p>
            <a:pPr marL="857250" lvl="1" indent="-457200">
              <a:buFont typeface="+mj-lt"/>
              <a:buAutoNum type="arabicPeriod"/>
            </a:pPr>
            <a:r>
              <a:rPr lang="es-ES_tradnl" sz="2400" dirty="0" smtClean="0">
                <a:solidFill>
                  <a:srgbClr val="003300"/>
                </a:solidFill>
              </a:rPr>
              <a:t>La apertura de la vía aérea.</a:t>
            </a:r>
            <a:endParaRPr lang="es-ES" sz="2400" dirty="0" smtClean="0">
              <a:solidFill>
                <a:srgbClr val="003300"/>
              </a:solidFill>
            </a:endParaRPr>
          </a:p>
          <a:p>
            <a:pPr>
              <a:buFont typeface="Wingdings" pitchFamily="2" charset="2"/>
              <a:buChar char="ü"/>
            </a:pPr>
            <a:endParaRPr lang="es-ES" sz="3600" b="1" dirty="0" smtClean="0"/>
          </a:p>
        </p:txBody>
      </p:sp>
      <p:sp>
        <p:nvSpPr>
          <p:cNvPr id="7" name="6 CuadroTexto"/>
          <p:cNvSpPr txBox="1"/>
          <p:nvPr/>
        </p:nvSpPr>
        <p:spPr>
          <a:xfrm>
            <a:off x="428596" y="1714488"/>
            <a:ext cx="3643338" cy="1077218"/>
          </a:xfrm>
          <a:prstGeom prst="rect">
            <a:avLst/>
          </a:prstGeom>
          <a:noFill/>
        </p:spPr>
        <p:txBody>
          <a:bodyPr wrap="square" rtlCol="0">
            <a:spAutoFit/>
          </a:bodyPr>
          <a:lstStyle/>
          <a:p>
            <a:pPr algn="ctr">
              <a:buFont typeface="Wingdings" pitchFamily="2" charset="2"/>
              <a:buChar char="ü"/>
            </a:pPr>
            <a:r>
              <a:rPr lang="es-ES_tradnl" sz="3200" b="1" i="1" dirty="0" smtClean="0">
                <a:solidFill>
                  <a:srgbClr val="04617B"/>
                </a:solidFill>
              </a:rPr>
              <a:t>30 </a:t>
            </a:r>
            <a:r>
              <a:rPr lang="es-ES_tradnl" sz="3200" b="1" i="1" dirty="0" smtClean="0">
                <a:solidFill>
                  <a:prstClr val="black"/>
                </a:solidFill>
              </a:rPr>
              <a:t>compresiones</a:t>
            </a:r>
          </a:p>
          <a:p>
            <a:pPr algn="ctr">
              <a:buFont typeface="Wingdings" pitchFamily="2" charset="2"/>
              <a:buChar char="ü"/>
            </a:pPr>
            <a:r>
              <a:rPr lang="es-ES_tradnl" sz="3200" b="1" i="1" dirty="0" smtClean="0">
                <a:solidFill>
                  <a:srgbClr val="04617B"/>
                </a:solidFill>
              </a:rPr>
              <a:t>2</a:t>
            </a:r>
            <a:r>
              <a:rPr lang="es-ES_tradnl" sz="3200" b="1" i="1" dirty="0" smtClean="0">
                <a:solidFill>
                  <a:prstClr val="black"/>
                </a:solidFill>
              </a:rPr>
              <a:t> ventilaciones</a:t>
            </a:r>
            <a:endParaRPr lang="es-ES" sz="3200" i="1" dirty="0">
              <a:solidFill>
                <a:prstClr val="black"/>
              </a:solidFill>
            </a:endParaRPr>
          </a:p>
        </p:txBody>
      </p:sp>
      <p:sp>
        <p:nvSpPr>
          <p:cNvPr id="2052" name="AutoShape 4" descr="data:image/jpeg;base64,/9j/4AAQSkZJRgABAQAAAQABAAD/2wCEAAkGBhQQEBUUEhQVFBUVGBkYFxcUGBYdFhwYFxYYFxgaGhgYGyYeGBokHBUXHy8hIycpLCwsGR4xNTAqNSYrLCkBCQoKDgwOGg8PGjQkHCQtLCwpLCkpLCksLCksLCwsLCwsLCw1LCwpKSwsLCwsKSwsLCwsLCwsLCwsKSwpLC0sLP/AABEIAK4BIQMBIgACEQEDEQH/xAAbAAADAAMBAQAAAAAAAAAAAAAABAUCAwYBB//EAEwQAAIBAwIDAwULCQQJBQAAAAECAwAREgQhBSIxE0FRBjJhcZMUIzNCUlOBkbLS0xVjcnOSobHB0TSCo7MHJENUYnSiwsMWRJS04//EABkBAQEBAQEBAAAAAAAAAAAAAAABAwIEBf/EAC8RAAIAAwUHBQADAAMAAAAAAAABAgMREjFRgbEEEyFSkaHRMkFhceEiwfAzQrL/2gAMAwEAAhEDEQA/APrz9rJJIEkwClQORW6rc9fSaBo9R/vCfTCP5OK26Q++zetPsCnaxgSfF4v3eJ6Ipjh4JK5eywXwTxp9R89H7E/i1mIJ/nY/ZN+LTtFaWV/mzjexfHReBLsZ/nYvZN+LXnZaj5yL2T/jU9RU3a+erG9fx0XgQEWp+dh9i/41Ai1HzkPsn/Fp+ipu189WN68F0XgRMeo+XD7N/wASgpqPlQ/sP9+nqK6sr/NjevBdEIFdT3GH9l/vV4fdP5j/ABKoUUs/I3vwuhOvqvCD65P6V5lqvk6f9qT7tUqK43fyy71cqJvaar5EH7cn4dZLJqe9IPaSfh1Qoq2PljeLlXfyI9rqPm4fav8AhV72uo+bi9q/4NO0VbLxJbXKu/kRE2o+ai9s/wCDR22o+ah9s/4NPUVaPEW4eVd/Ij22o+ai9s/4NedtqPmovbN+DT9FSy8dBvIeVd/Ih2+o+Zi9s34VB1Go+Zj9sfwqfoqWHzPt4G8h5F38iA1Go+Zj9sfw6PdGo+ZT2v8A+dP0UsPmfbwN5Dyrv5J/unUfMR+2P4VejUaj5mP2x/Cp+ilh8z7eBvIeRd/JPM+o+Zi9s34NHb6n5mL27fg1t4lxNNOmchIFwNgSbn0D+NLza+RY+0PZILXs5a4B6XvjvuNreirYfM+3gbyHkXfybO21HzUPtn/BrEzar5qD20n4NRuDeW4kVjP2KqlwzwysyqygGQMskcbriGUsbELe5xsa6qrZeI3kPKu/knCXVfNwe1k/BrztNV8iD2kn4dUqKlj5Y3i5V38krLWfJ037Uv3ay0OulOoaKUILRq4KZb5My25vDD94qnUxP7c3pgT90j/1rhpwtcff+jSGJRqL+Ku/tFOiiitjzCek+Gm9afYFOUnpD79N60+wKcrOXdm9WaTL8logooorQzCltPKxkkVugKlenmlR/wBwamaR1BwmRu5/e29e7of3OP7/ANYD1FIcamKwuFJVijFSOotbe/cd68m4yufZxq0kl7WsQosAWJcjHYEbC5uRt4AUKKlw6KSZSdQcSQwCRsbJcmzZixZ7BSDtbe3jWWg1xRAuobnXbtCLK9ujX6Bj3r3HK1xYkClRWMcoYXUgjxBuPrFaptYqnHq3yV3b12HQek2FAb6KVHaN4Rjw85vr80H9qsjoVPnXf9Ikj9kcv7qAYopVuHKPMLR+GB2/Ya6d/hWSRSAi7qR38m9vWG6/RQDFFFFAFFFFAFFFFAFFFFAFFFFAFeE17SPHULaWYL1Mb29eJ2oDnEVtTqxPkvZhrIwL5BALBEFirF352YWIAVdyuS3OMLbTyY4qcbBpCAoJI3bcC3iL77g9ahSa/HWxwqTGoLFQTiGUXL3yFiDuFXrykrZUvT/HA2qHudFDKwUyBiAMCWAyBU3UlDy2ubb4gb9ENEPC9PaSYJG+EYAkTEFlTnCrgQoAIIG3fa5F6reTErNpIszdlUIxKlSceUNid1uAGsfGofFi8EK6btGkklaxYpaMRmRBKCV3ACSXALXbBt9jTXkHqnkgYujoCUYZkkgSRIwQZC9lUqLn0+Fy9inTUUUVyAqWRbXj06c/ulH3qqVMl/tyemCTb1SRf1rOZ7P5N5N7Xw9CnRRRWhgJ6Ue/TetPsU5Sel+Gm9afYpys5d2b1ZpMvyWiCiiitDMKS4yp7ByNyoDjxuhD7enl29NIeV3lA2ihV0QOWcJuSALqSDtuenTajg3GjPoO2cqGwfLuUFcu4nYWANZKdDvN370qeh7NMUlT6fxrTM947xNFjDG+AkQE7WYMVuAL3a6sbAC7GwUEkA4cJnklZJECnTzZS5qwvdgDHtuGQqRe1iGXvU1G4zxL8nvpIlizhnHZPCVBvhBtgSQMwIkXBvOvtuN9/C/LOPsY+yikYPJihZWUEHmLc6q5AvjkVsWtdt8q3oec7CsY48Rb0k/WSf51y2s4xMxGMqxF0JUMAQOZEZwtsiUMguDy9/S10OB+WjzS6pUjbCGVnDOJAojZYybtiSXyeRsANgACe+pQHTa6BTIoQYyMQSybNYdMrdRseuxxI77U1I6wqLLuTZVW2TMbnv6nYkk+BJpPhev7csHUK1irgE9UkeNsW2JUlWsdj4gbX3Rxgam1ycY7qDvbJrGx/ujrQG4dqRf3tfRZm/6rj+FZPrkXzmC+GXLe/S2Vr0xWCwKL2UDLrsN7+PjUBhpdUsihh3gGx84X8R3G4I9YPhWxZASQDuOvouLj91Q9RohHKqac9iSQSEAxJfM7qRjYBJG2A5sd+t2dHoZY55JGKOshW2IZWUYqrbFmDeaD1Hf1q0BVoooqAKKKKAKKKKAKKKKAKKKWn4nEkixs6h381Sdz17voqNpXnUMLi4JGzUakRi57zYAbknuAHea0rCZPhOh/2Y6Af8Z+MfR09fWonD/KN5ddJp5YMAgIDC7dehY2AAZen1d9W4AUPZ3J2uC3W19xfqbDoTc+N7XPMuZDGqw/RpOkRyWlH7pPHgzgePcP1MUwCBTF2t+0ILMsKKuMWKZOFXpZd2yN7AlX6nRcQh0kUZd5H7UBu1eNlWxAxDEqEisLAI1m26FrkpcR8p4YJpI3cLMswMaBHYlewVjcICVBUS2P/ASA2JFP8J4vkIkUYr0Nw1yQN18IyD1DHLkYY99amJp41Iup0bTp71ZWKySiy9n8dyoNymAZgCQSPC5o8nOHJCiwRrJEI0UBr+AHIwOQLBcGueubWtYimeMyrqH9yruTg0x3xWIOrFWIOzSBSoHhkeg3pQwESu3xWVP2hmGNv0cB9FQGvTatg/Zy2ysSjLcK6jrsfNYXFxc9QR3hXaT4ppy6G3nLzIR1WRd1Pq7iO8Ejvrdo9R2kaPa2Sq1vC4Bt++oDdU3Uf2yH0wzD/rgNUqmaz+1wfoTD/KP8q4mXZrU2k+p/UWjKdFFFdmInpfhZvWn2KcpPSj36b1p9mnKzl3ZvVmky/JaIKKKK0MznPL3szopFdgrbMg3uWQg2FgevT6a5XyD4rI0csOCNFfKSSU8iKRZwR8YsB0uO+9fTa0azRJNG0bi6t1AJB+tSCDt1Bryx7PamqbWlD6UrblL2aLZ3BWrrVu5/X6cbquL4zNpJgkseTYnUXIsgMi5tZmQgK+Ehyy7Ft1YVL1UghMRhg0gjhWyt7rWS125VQSiyqASWLBccrjK2LdHL/o20jStL78HbG5E0l7qzMD18WuR0PeK1z/6Ps0KPqZ3XJSM2LEKhuq5OWJB779TuMa9qaPmnPaPi0+vkN0ePsg7IzpjGqmLFZE5QC3+suSC2QEPmgmmtFEHmbCR+wkmDGIcsytJGTgFlscDIupjYLcC5Ax7Jyr2q/wBGvaBVOoZ0X/Zy9q6HlRcWAmUupMakhiQcpO9ya6TQeTcEJBSJFN8uQFUzsRkI74hrEi/W216NhHHNxvHXDTjTyq4uqsdReRS4VyeYshuEUlTcG2/W1dVO8wKs0fOobF0F0IIBKSIpLrfFfNz3Ub/FOEvkfE2s915yCS6nEFMLquI2xv09NXa8slTFXeOvHh9Ht2uOREoNyqcFav8AV73t8CLF5Ux9HKo4G6Fhct4RsbLJ9Bv02F7V7D5XadjYl4zsCJYpVsSbC5Zbb+vpv0qpPpEfz0Vv0lB/iKyhgVBZVCjwUAD91ejgeIiafWpJquV1YiRrhWvYHTpjcX2uN/pq6rX6Vqn0aSWzRXt0yUG3quK1JwmFQAsaKAb2UAC973sNr3oBuiiioAooooAooooAoormvKLyvggl9zyGQF152j6oG2Bv1v1O242riZMhlqsTNpMiOdFYgVX8YGXlZx2WGDtNKqyAMRI4IbDHrdR6difi948Ek8mY+Idlq3V4HaxkUfGxtiQTuvQWNr2+g1s8kPJM6WRpFnLwuAUAFsgRcFx0uL7W/d0rrK80Mpzv5TbsL19pnvmbRDsv8NnfFf8Afim0/Zp4f7iSk1LJqpAxJjEcJFyLAs0wJ8fii99rWPc1UNQOjfJP8drek79PG1T9bcagbA5QuAO4kMuQYd/nLb1vfqKfEYaOw3UrYXJ6Ed5O/wDOvafKE9RpY7uzKMmKDIjfpgpBt1HaML9160azhjFo5YmZHJGYAQqwZSDcspwI25l3NgDe+2aRzFij4C6KMgxL2ucrjEAHcC4O5ueW1jSkbHHuF/3AH+goCTwfyf7JSWcSO9yxxshbYA4szN3d7E8zXuSac08PueMjJnUEYCxLAGwC33JGRNiegPgL04gFtundSnB9RLJFlMoQktYAg8l7ITbYFhZrXNr2vQG1ExBeQi4uSeiqOu1z3Dqe/wBHQauCf2aH9Wn2RUPj+pfV9pp4wBAQY5XJIZyx7No47dAGIBcnqGUA2Yr1AFAe1M1w/wBa059Eo+tVP8qp1N4gP9Y0x/4pB9cTf0rKZdmtUbSfU/qL/wAspUUUVoYiel+Fm9afYFOUnpfhpvWn2KcrOXdm9WaTL8logooorQzCiiigCiiigCiiigCiiigCiiigCiiigCiiigCiiigCiiigNGukdY2MYDSWOCk2Ba2wJ8K5DgUM+rZoeIwK4isRI64tcnYBl2YGx83bbe9698teDy691GmmiJgveLOzh+83F7G1gL2tc7711HBdG0UEaSMzuFGTMSTc7kXJuQOg9VeNpzZtHWyvqjyPqpw7Ps9U044vtRQ/Kfytfeg4BXtFFew+UIcSQZwN8mS2w3s8brb0C5U/RW6N8DidgfNPdc9V9fh6PVS/Hx7zexOMkLGxI2WaNibjpYAn6N9q36yAuAVO43sb4sCOjD+o2qgWm1wTVhWvZor33sCHt4W3uO/u+mnJTzJ6yevdiR9O7Co02o9z6iNpByTIy99kdMWUWuQAVDdD1X005qtek0DNC4blbzT3DZhcdDv063tQGK6gpClhcnHAXsGZjtkwFgO+wubA+qtzgwadEBLMAqLYAFiABsBsuwJv0Ub72rDW4h4UAuxkB/RVVZifQLDHb5QpuRVQtK56L3/FUC5t6yLn6PCgEk047ZEvdk99e1+pDRxi3yfPsPzY6m5qrUzhKXklkYWdsAfEALkqH9ESfWTVOoAqfxH4bTfrGH+BKf5VQqfxP4XTfrW/+vNXEd2a1NZXqyejKFFFFdmQlpPhpvWn2KdpPSH36b1p9inK4l3ZvVmky/JaIKKKK7MwrCWUIpZiFUC5J2AA6kms65Hy04qQ8cSMoIYHFmKl2AyUAgcqqOZpDsmxALAWq4g6SfW4pmFJUAk3yBsBe+OJY/QL1H0XlS8rns4VmiWwZ4JcmU9+SOibje63y6WU3sPeO8PWbTGOU9qLK5W9o7KwYXFjkLrsGBBsb1znkjp1j1QRdKsK3Z+0Rok5yAAjxLzYkOpG5uSDYXtXSSoQ7/TahZFDL03G4IIIJBBB3BBBBHorbXL+S3FVM0kWalt8lAAKulgQbctzG0J5bA4sRta3UVyyhRRRUAUUUUAUUUUAUUUUAUUUUAUhxeOcrlpnQOvxJFujegkEMp9N7eI8HJ5gilmNgouT6B6qja/ygwhE141RtkuQxYm9ujBe49GPTx2qOG0qHUEdiKuvE+ecE0Eya8SS6aaRkcs4Vd8zcg5Ha1zfrY+NfW4JCyglSh8GxuP2SR++uZ8neJanUoHlKx3ZgpibNTibC6GKyqQD8c9BzG96s8H4r2wdWGMkTFXWzD9FwG3xZbEdbG63JU159n2bcJpOp7tu297Y4YnDSipwbKNFFeE16T54pxWxjwO/ans+/o9w3T/hy+m1L8N4gTGgKsxx5yANmuVIIvkTkrdxt30cXcO0Ud15yzG9rYohBt3E5Oht32NTdBxJ4ZGiwujSPicgXLlpHYAEAWwCSi7XIdtyV3oN3lDxjsjA6xyOyy2KBGzKtHIGKi12x6kLc27iSKh6ry5ieS2GozuAY0hlMgRCS5syBFLSKFsTdlXYZECutl1cTqQ7AjvVhZr325SMg1xt3+Fcp5O8X1B4lPDLKzIiuQpCmwupQEhQSwVgD13v161nHMUDSfu6G8mRFOUbT9Kqyz5Pa557TSQPCpTkEnn3LMH7QWGDDBNug3sSDT3GSjALIWCoVlIA2YRtkFv+kEuO/YfGrRw05RACLJioWQyHkDWAdLm5YAgghRa9973qXxjTmORFRnaw7UjfBWjeIJgL8l8/NNwwyPVb1oYHS8OhKxjLzmuzfpMSxH0Xt6gKZrGNwwBHQgEfTvWVQBU7ip59N+u/8MtUan8VPPp/1w/ypa4juzWprJ9WT0ZQoryiuzIT0nw03rT7Ap2k9J8LN61+wKcriC7N6mky/JaIKKKK7MwrgPKjSO2uJG8Y5sQw+EMQCqAbDIiO5LXARTfFXfLvJZQgLMQAOpPSuc49oppl7bTxe+KVxDkBnVSxBxJGJGTYhjvkbhTYioEoccf3OkcZUzu6QhizkoxIjkbnu7OqdMuaylmA5hXQ6DyUgghaOPNc2DtIWLSGQG4dme92uO8W7rW2rifJZpYZlMulJEeTP2YdEiYqS7lWiAmOItlncuWxTbOum4t5P6vVajn1ATShkISEyK7ILF0kxtlnut8sQpPKSbisHMa7h2p02uyKdoWIKPGCI8XfKcAEsVJVWcxElSVJB58V7xtFEQrgTAEbdm8tgP0Uf+ANIcX0RfVQheUZMAwPT3h+YL0JRxFa/wA41upBq8FYNEGxCMxPaKCSokBxcC/QZKenXr33JsGttI2OWnmN/CQmSMnwNzmvhswt3g1t4dxVZSyEFJY7dpG3UBr4sD8eNrGzDY2INmDKN+pcRqz2F7fSSOgJqJq4g08DIC0iGVe0JIF2jLOp5hkmSKCLEA2A3XaXg6Kil9LrlkuAeZbB0NslJF7MP59D3UxUAUUUUAUUUUAUUUUBC8rAZI0gUkNKw6HmwTme3r2W52GVz0sUdTAg0StNYmKzWxuiY9VRcd0AbEEKWIxtzEGn+Nwq80WTd0kdr/GkCMt16EkRNYEfXexiS65odPNFECzCN+zJGTZFsEvnfMLmkjs98jKp2BIHSIM+S3Gxqg0iqwhAUtKyKiM6rd8bObquCDLcXuFZwLjiuL8e1Om4pPrIAnubs2JAJYymFB2gwzBjYJz225UDW3NfUW7DSwpCxVUx7NVbcsqrY7dW5bkm3S5Nc95Q8ADRpIhyQ5MUdT2nwMhSxK3DblTlY2ZrnchqrwX+Gz+6oY5o5XMcqK62CLysLi9lLA79xrZ+SRfK7E92byMuxJ80vYHc79SKm6TQRwRRtpzjBipUqzFVUgFSQTzRG+/et73t5vQre2/Xvt0vXJSTptAj6iRsR72BGNtrsBI9h03BiHf5tvGveNaECNpU2eJch0sezuwBH7QuLbOw6EimODr71l8t3cep3Zl/6StOsNqAneUGm7bSTBb3aJ8SrFT5pIswIIvYdCK5jh3AIIta8/uiVgFEm/aDzlL2ea1nAUA43vYb7db8OsEETxGxMOKrfzTG7YxknpZfNO/xCTa9c/EFaNYlnldFLtyhcyImEYQns/jHInvCJjuCSeI5UMbTiV1xtK2mZJUSgdLSo/o63g6kaePLK5UMcySwLcxBvvte1vRakdNpWnZ3Y4q7AKLHMohvub2AZsjsLlSu9a01kkyrCTZgV7VlvvGFVjbbYuWVSBewL2a67XUWw8K7MRbhpsrJ8h2X6POQfsMtN0jpmtqZl8Vif6+0S3+Hf6aeqAKn8UHPp/13/ilqhSHE/Pg/Xf8AikriO7Namsr1ZPRj9FFFdmQnpPhZvWv2BTlJ6T4Wb9JfsLTlcQXZvU0mX5LRBXhNa9RqkjGUjKgva7EAXPQXNRjxRNZyxsxis18LBpANjjnY9lbbNfOuLG250oZm7iOq7QOYypESlgxF0Mtj2Y8GxPMd+uHS1UBqURA5cBWsQzEAHLpufR3VIm40FlMRVBEE81RL29m2AEKx3AGLfWtj1prhPDMbPJcFbhFJvgpJ3PcJGvuRsPNGwN7QE7VO/aFtOl7sRmHGDK8faAG1yV7TIBtipYkX3UweMeUup0c0a4KWsFylKpHFCMTKwUODqXOKgFABsoCqSQa/lDxARuoCNLMxBSGNollKlgC8UuSEAecQ1wbEEWNwzCs2rjAKqVAWSOSaNg9yrYDGN1wdbqS6GxDEYgk2pD3iWrc6uLsVzdEbJSzKq9oFa8hVWIIWIgCx3kXbe9NeTupyacFSpEgJW4IVnjRmAYecCbvf84Nh0C58nFTSsHY9oIyc02CSY3Z4lFsTndrnfoL22puSeRosGjlV7C7RFbXB3KnK9ja9iOmxFQDGsks4LA4KLgi3M97BQL3J7+lReKzyRQ4xtaewWMWLDtpD2jCwG4AHW3m5nuIp7R6z3+zspyQlcgVkUhgGGLgNZgVOwA5D1vc+RYs+WnhLsGc9pKXVAznnKlwWY93KtrcoIAIC4FDSqkuE4G7RixB6q1nAI77d1+l2t1Nb5NQqmzMoPgSAf31O0XBCkao0jYrsEjJRQO4XBLkDpbK3oGwDkPDIkHLGg7zyi5PiT1J9J3qcCm+OQMLqQR4g3H7qypRuExFsuzUN8peVreBK2JHorfBAEFgWO9+ZmY/WxJt6KgNlFFJ8V1JSPk89yqJ32ZzbK3eFF3I8FNAbtRq0jALm1+nie/YDc7b+qkDxLtRysIlGORNjIuQDAFNxGSCDd+l+lYx6DNmZcDuVLSIWc47NZs1xGQIsBbluAK0R+TTCcS9u6AAjCMWUg+OZfx+Lbu8BV4ENvEVgkheMlkswAZAQ/aWDqYyR743qvuGB6Gua4hpdWsh7IRqzSXtOLqwKriCAwwTMWujsRhHsbtXVaWKLIyrZ7ICjDnYqblsDctzWAttcr31z/FvKiJU5PfpJFd+zQEo2C3tLG/Pp2NmHS4KsTfEiukCjPwGCaT3RqczIQkDKsk3ZX7RdhGp8xnwJy2K2LbXqhxfXhFbEguEbFe7M2CZdyi5tdrDepnAuEZXLM/IbxhmVzGSrKd8d3UM0YLXYKqggHrcPDk7FogtkZSpt1sQQd+pO53O96jBE4Br44tLHEe0eMNJCrYXBCTvEqkKL3soF7WPXvpuHVGGMdplyJIBkN/er7npe6oDfvv6a16Dh7rp0BHaHZy6tZy7KLsFYY3JJJ3AJJNrmtnE8Z4DE6OzGykdmw3awNt7AWJ3DWHjtQFHhunMcMaHqqKp9YUA0wwuLdK0XkboFT18zfULAHr3mvPcnezuf72I/6bfvvXJTndXqWVwyB5Ckrw5RGwVCvaOBGV98cLGFsMuYeIICzxK8boE1BEishkKMMXdDbURKTdBlZbDmvibWBY9Gvk/AFChCoVi4szghmLMWBDXDEuxJ78j417PwSN7FjLcdCJZQR6sWHhXVSErgKSQktLEqySRxByuCK7opyIBbYWZRbqCD3WJu6PWiUNYEFTiwNtjYHqCQdiDcE9fG4C0fBFU3BYk9TIS7W7hmTlYXO16YXSkbBioHTGx/cwNvoNRg1vtqVPyo3Ho5WQ/XzH99O0v7kuylzkUN12tYlWUnY2OzEdKYqFCkOJ+fB+u29lLT9TuK+fp/1w/ypa4juzWprK9WT0ZRoryiuzIU0nws36S/5a05SmkHvs36S/5a0xKCVOJAaxsT0B7rj11xBdm9TSZfktEczrEeTUCSMNIXdo1zcLDGkSsrtZec5SHoL5YqCVFqow+Ta2GbuxuWsh7JAzEliqxWIJJJuSWNzdjS0UvZSR5ZAQxFHjAu3MUPbXBu6e9gXUbFze1iAxr+MPgDFHLve3Jbp3ln5Y12JyYHboNxWvEyG5DFpIyRjGCfDdnbYCw5ndjsOpJ8aR0yauZkeXHTxjMtGpDyNcgR5NiFWwyJAy3IFza9K+TGjkaWSXUMsj8pWykLFkG5EB3+DMRLtzNlvbzV6HU6lY0Z3IVUBZiegVRck/QKhTlNNoVh7UaRWYlx28g5bJ2zB0hVFtko7U8ovcWvkQV6PhuiMQbnLKxBQWAVFCKMFA+LcMwvvzW7hXB8K4tqtJCoveM9rYNE2apzSI6i3OcSWZCcvNtucKT/AC/r421EZcR4s4UlzIvKyXYs6hxEc7XDXQML3ZTfpoh9SmdQLMQAxx5rbk92/UnwrOvl8/HZkuplaeQkL2PIC0j9kUdlfnQAB+RTY7WGzV1Wo12bKZJUiRypwzRWws7kvcm4KhTb0N3XvLIqV+IMWIRbd25AO5vawItcAM30L401PqFjW7H0CwJJPgANyfQKhcF1gPK8hbooe6XDtGhwJXYnErYm55TcmqWjjymkZiWMZCLe211V2OwAucwPUo9N4yjXbHDLBr/J5cutvlY+nrU7V+UCwyosvIshxXLZgwV3PodcU+L0tv1qvUji8hd1jBt0GxscpCQCLb3VFlb14nu2IFeipms4OzrZdRKm97ERsPUc0LEf3gfTTkIkyOZQr3FQwN/SCT/GgN9TuL6R2MUiXLQvnhtzgxvGw3+NjISt9rgA2vcUaKgOP8nfKazajThHk7BndGBG8ch7SNSGOalQxTmUAFLdQbZcZ4vPK0SRZxKzxiUoFuFaWNCpdr43Vn80ZEgEYhS1V+IeTkckhnQKk+OOdvOX5L2sxHgQQR3GvdBw1vew6CNIfMQOXu+OOZcgFrAkC+5uSd7W64EM08mtMNxDGG5jnb3y7kFmEnnhiQCWvckDeovC9IuoMjx8jxSC3aEtKWUqWMjMMlBVezA3sLtvcW6Hi+r7LTyyZiPFGObbqpANiR3gG23fXzXyeKS6OMtkQkYcOMu0VZR2jRqwucVF5lXIlTGLdBaqrDPpml0scRYIFUyHJgDuWCKl/EnFUH0CsJOMxLH2hcdnngWAJUNnhuQNhltl07723qNw3hjxxlJn7QsFXdTfcAWOTG+5Jt4A9SWJjcc0a6cECOKJX006oHAxBkKO6EC2/ZRHLuOI3JO8oDtp9fHFYMwW+w8B0G/co3AubC5A7xWAkzdSputrgqeUiwa9xsbkoB6m9NctwrXSToZEiKyOrZ4gEIzqWUM2xlaNxba4KOGWwNqrcOazsJY3juC8aGxPc0gBQnmVybWNyG22FKArSzkvglgQAWYi4AN7ADvJsfVt4ih9Fcbu5+kW/ZtifqpXTz4yOVu4dEkS25ZQMWsSd7Aof7w8TVCKUMAVNwehqFEk0skbcrApfdbC5FjcDeyncHaw26De+5+IqoJN+UgMCLEZdDv1HpF/DrW7UTBEZm6KCx9QFz/Cp+lhLs6uTsFysSPfHuzDY7hVMYAO1j30BUrBJQSQOqmx69SAf4EUnqNDIStpAQrBrOu/7SlbbX7u/e9YxZpK7upswUDC7AW636Ek+he6oCjRWEUoYXB/r9IO4rOgCp3FzzQfrl+xIKo1K481jp/+YT7L1xHd01NpCrGl96FSiiiuzIV0nws36S/5a03Smk+Em/SX/LWm64guzep3MvyWiF9XoVlAyBuDdWUkMp8VYbj+fQ3FIDhMiLZJRICSSs6Jibm/WJVsRt3G9t9zeq9FaVMxfRaTs1NzkzEszHvY+juA2AHcAOvWoPl7HNJpjFFEz5lWyBSwMUiSYsH+WFYA2IytcWO/TVq1WlSVGSRFdGFmVwGUjwKnYiifEHybS+Vs00qPMoVIA2LJMeykClY5WS4USBTblJsymwORxZlv9IGlSNZCIllmlaxlZGSM+6ogd1IDJ1lLAg8nfau84h5H6SdQrwRWXECyIOVb4r080E3A6AgHupPXeQWnlkllOReRke7nIB0N1YX5j3CxaygDHHrXVUSh85/9b+6XJWNEAJKPJIqozSMI7KrXbFbyNkBeysoBPXo/JTWSo2mhgAbTyO8uAh3WFsse0mUmMBGHL0L4bG1gb2n8h7SO7zZB7tZI1Uh2xDNkSxtZFsFxsdxuFK0eA+TK6QWWSSQABVEhBCgfJ2vciwJJJsAPXW0KGXFvJqOdLL7y4IKvFdTdXEgDYEZIWUXFx32IO4n6WXU6ZyZY8w2zNEC1yq8rhQLja4Ia1gqjNrAt09FcVKRtL5VQMiGRxEW7pQ0e4FzbtQpGwJswB23ApfS8Qjm1QxkSQZMylWU9NPFaxHUWnc/3q6GlJuEwuLNDEwtbmRTt4bjpTgBoNXtTR5N6UdNPBt096T+npP10xpOFxQkmKNIyeuCqt/XYVANUUUUAUUUUByvlVxkSxy6fTuTqUKsUCNlaJopHsGAyurDHG9ydr2NuI4fxacssLMibLd4rMV5xLHyhQMPhIiTe4kDbgk19hpbWcNimt2saSWvbNVbqCD5wPcSPpNdKLhQlD57FxrUGG+UzOU5QHsZLpqcVQgFt39zgMbd5vYm+el10XuVCe0JQGTFmPbHmVpXkzydd1PLZnKhiF3AXsJ/JHSvjeFRixZcbrZiwckBSACWAJ+nxrJPJmESmQrndVGLrGwuhyVixTNmBuRdjYkkAXNWqFDjtGfdUyzR6iRFLLnHprMJpBEysob/ZoEERy5VyLb3wK9+kRkjHaqFbqQrE4n0Nsbjx276NLw+OK/ZxpHcknBVW5JJJNhuSST9NMVy2CLNw1lFjkyi5Vo9mXIWIxHcQfi997Y7AKQO+na6zo6kc0U9ke42yWTqT3WYEnqWJG/S0WpUUOT1PlWGDRGOUkgENHFJIlrgurNGGsQARcgBr7X3AtcI1aOHOQu0jG1+a18Vup3HKq9apVrl06v5yq36QB/jQp6JQTYEVnSMfBIFJKRJGT1MYwO/pSx7hWxeHgEENJsb27RyOt+8naoBqiiigCpPlB/7f/mI/+6q1SfKAf2f/AJiL+JrOZ6TfZ/8AkRUooorsyFtL8JL+kv8AlrTdLvoVLE8wJtfFnF7C3xSKXl4HG17mbe3SecdPC0gt17q4SiVy7/h27ETq2/b2/ShRUseTkXjN/wDI1P4le/8ApyH877fUfiUrHguv4WkrmfReSnRUweTsXjN7fUfiVkOAxfnfbT/fpWPBdfwUlcz6LyUaKnHgEX5z20/36PyDF+d9tP8AfpWPBdfwUlcz6LyUaKQHA4/zvtp/v16ODR+Mntpvv0rHguv4SkvF9P0eopD8ix+Mvtp/v16eDoe+X20/36VjwXX8FJeL6fo8aKnngcfjL7ef8SvRwSP5U3t9R+JSseC6/gpLxfReR+ikfyMnypvb6j8SvPyKnypvb6j8SrWLDv8AgpLxfT9H70XpE8HT5U3t5vv0fkdflze2m+9V/kKS8X0/R69F6nngy/OT+1f+teHgi/OT+2k/rUrFh3FmXzdijRU78ij52f2r0fkQfO6j2r0rFh3LZl83Yo3oqaOBj57Ue1avfyL+e1HtD/Spajw7ixL5uxRoqb+Rfz+o/bH3ay/JJ+fn/bH3aWo8O4sQc3YoUVPHCT8/P+0v3a9/JZ+fm+tPuVaxYdyWIebsx+ikRwxvn5vrT7lenhzfPzfXH9ylYsCWIebUdopI8Ob5+b/C/Drw8Ob5+b/C/Dq1eAsQ82o9RSH5Mf8A3ib/AAfwqPyY3+8Tf4X4dKvAtiHmXfwP1L4/0h/5iL7Vv51tHC2/3ic/TH/KOsG4GGKl5ZnCsrgMy2yQ3HRR31xHaiVKGkuxBEonFqUKKytRWh56n//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solidFill>
                <a:prstClr val="black"/>
              </a:solidFill>
            </a:endParaRPr>
          </a:p>
        </p:txBody>
      </p:sp>
      <p:sp>
        <p:nvSpPr>
          <p:cNvPr id="2054" name="AutoShape 6" descr="data:image/jpeg;base64,/9j/4AAQSkZJRgABAQAAAQABAAD/2wCEAAkGBhQQEBUUEhQVFBUVGBkYFxcUGBYdFhwYFxYYFxgaGhgYGyYeGBokHBUXHy8hIycpLCwsGR4xNTAqNSYrLCkBCQoKDgwOGg8PGjQkHCQtLCwpLCkpLCksLCksLCwsLCwsLCw1LCwpKSwsLCwsKSwsLCwsLCwsLCwsKSwpLC0sLP/AABEIAK4BIQMBIgACEQEDEQH/xAAbAAADAAMBAQAAAAAAAAAAAAAABAUCAwYBB//EAEwQAAIBAwIDAwULCQQJBQAAAAECAwAREgQhBSIxE0FRBjJhcZMUIzNCUlOBkbLS0xVjcnOSobHB0TSCo7MHJENUYnSiwsMWRJS04//EABkBAQEBAQEBAAAAAAAAAAAAAAABAwIEBf/EAC8RAAIAAwUHBQADAAMAAAAAAAABAgMREjFRgbEEEyFSkaHRMkFhceEiwfAzQrL/2gAMAwEAAhEDEQA/APrz9rJJIEkwClQORW6rc9fSaBo9R/vCfTCP5OK26Q++zetPsCnaxgSfF4v3eJ6Ipjh4JK5eywXwTxp9R89H7E/i1mIJ/nY/ZN+LTtFaWV/mzjexfHReBLsZ/nYvZN+LXnZaj5yL2T/jU9RU3a+erG9fx0XgQEWp+dh9i/41Ai1HzkPsn/Fp+ipu189WN68F0XgRMeo+XD7N/wASgpqPlQ/sP9+nqK6sr/NjevBdEIFdT3GH9l/vV4fdP5j/ABKoUUs/I3vwuhOvqvCD65P6V5lqvk6f9qT7tUqK43fyy71cqJvaar5EH7cn4dZLJqe9IPaSfh1Qoq2PljeLlXfyI9rqPm4fav8AhV72uo+bi9q/4NO0VbLxJbXKu/kRE2o+ai9s/wCDR22o+ah9s/4NPUVaPEW4eVd/Ij22o+ai9s/4NedtqPmovbN+DT9FSy8dBvIeVd/Ih2+o+Zi9s34VB1Go+Zj9sfwqfoqWHzPt4G8h5F38iA1Go+Zj9sfw6PdGo+ZT2v8A+dP0UsPmfbwN5Dyrv5J/unUfMR+2P4VejUaj5mP2x/Cp+ilh8z7eBvIeRd/JPM+o+Zi9s34NHb6n5mL27fg1t4lxNNOmchIFwNgSbn0D+NLza+RY+0PZILXs5a4B6XvjvuNreirYfM+3gbyHkXfybO21HzUPtn/BrEzar5qD20n4NRuDeW4kVjP2KqlwzwysyqygGQMskcbriGUsbELe5xsa6qrZeI3kPKu/knCXVfNwe1k/BrztNV8iD2kn4dUqKlj5Y3i5V38krLWfJ037Uv3ay0OulOoaKUILRq4KZb5My25vDD94qnUxP7c3pgT90j/1rhpwtcff+jSGJRqL+Ku/tFOiiitjzCek+Gm9afYFOUnpD79N60+wKcrOXdm9WaTL8logooorQzCltPKxkkVugKlenmlR/wBwamaR1BwmRu5/e29e7of3OP7/ANYD1FIcamKwuFJVijFSOotbe/cd68m4yufZxq0kl7WsQosAWJcjHYEbC5uRt4AUKKlw6KSZSdQcSQwCRsbJcmzZixZ7BSDtbe3jWWg1xRAuobnXbtCLK9ujX6Bj3r3HK1xYkClRWMcoYXUgjxBuPrFaptYqnHq3yV3b12HQek2FAb6KVHaN4Rjw85vr80H9qsjoVPnXf9Ikj9kcv7qAYopVuHKPMLR+GB2/Ya6d/hWSRSAi7qR38m9vWG6/RQDFFFFAFFFFAFFFFAFFFFAFFFFAFeE17SPHULaWYL1Mb29eJ2oDnEVtTqxPkvZhrIwL5BALBEFirF352YWIAVdyuS3OMLbTyY4qcbBpCAoJI3bcC3iL77g9ahSa/HWxwqTGoLFQTiGUXL3yFiDuFXrykrZUvT/HA2qHudFDKwUyBiAMCWAyBU3UlDy2ubb4gb9ENEPC9PaSYJG+EYAkTEFlTnCrgQoAIIG3fa5F6reTErNpIszdlUIxKlSceUNid1uAGsfGofFi8EK6btGkklaxYpaMRmRBKCV3ACSXALXbBt9jTXkHqnkgYujoCUYZkkgSRIwQZC9lUqLn0+Fy9inTUUUVyAqWRbXj06c/ulH3qqVMl/tyemCTb1SRf1rOZ7P5N5N7Xw9CnRRRWhgJ6Ue/TetPsU5Sel+Gm9afYpys5d2b1ZpMvyWiCiiitDMKS4yp7ByNyoDjxuhD7enl29NIeV3lA2ihV0QOWcJuSALqSDtuenTajg3GjPoO2cqGwfLuUFcu4nYWANZKdDvN370qeh7NMUlT6fxrTM947xNFjDG+AkQE7WYMVuAL3a6sbAC7GwUEkA4cJnklZJECnTzZS5qwvdgDHtuGQqRe1iGXvU1G4zxL8nvpIlizhnHZPCVBvhBtgSQMwIkXBvOvtuN9/C/LOPsY+yikYPJihZWUEHmLc6q5AvjkVsWtdt8q3oec7CsY48Rb0k/WSf51y2s4xMxGMqxF0JUMAQOZEZwtsiUMguDy9/S10OB+WjzS6pUjbCGVnDOJAojZYybtiSXyeRsANgACe+pQHTa6BTIoQYyMQSybNYdMrdRseuxxI77U1I6wqLLuTZVW2TMbnv6nYkk+BJpPhev7csHUK1irgE9UkeNsW2JUlWsdj4gbX3Rxgam1ycY7qDvbJrGx/ujrQG4dqRf3tfRZm/6rj+FZPrkXzmC+GXLe/S2Vr0xWCwKL2UDLrsN7+PjUBhpdUsihh3gGx84X8R3G4I9YPhWxZASQDuOvouLj91Q9RohHKqac9iSQSEAxJfM7qRjYBJG2A5sd+t2dHoZY55JGKOshW2IZWUYqrbFmDeaD1Hf1q0BVoooqAKKKKAKKKKAKKKKAKKKWn4nEkixs6h381Sdz17voqNpXnUMLi4JGzUakRi57zYAbknuAHea0rCZPhOh/2Y6Af8Z+MfR09fWonD/KN5ddJp5YMAgIDC7dehY2AAZen1d9W4AUPZ3J2uC3W19xfqbDoTc+N7XPMuZDGqw/RpOkRyWlH7pPHgzgePcP1MUwCBTF2t+0ILMsKKuMWKZOFXpZd2yN7AlX6nRcQh0kUZd5H7UBu1eNlWxAxDEqEisLAI1m26FrkpcR8p4YJpI3cLMswMaBHYlewVjcICVBUS2P/ASA2JFP8J4vkIkUYr0Nw1yQN18IyD1DHLkYY99amJp41Iup0bTp71ZWKySiy9n8dyoNymAZgCQSPC5o8nOHJCiwRrJEI0UBr+AHIwOQLBcGueubWtYimeMyrqH9yruTg0x3xWIOrFWIOzSBSoHhkeg3pQwESu3xWVP2hmGNv0cB9FQGvTatg/Zy2ysSjLcK6jrsfNYXFxc9QR3hXaT4ppy6G3nLzIR1WRd1Pq7iO8Ejvrdo9R2kaPa2Sq1vC4Bt++oDdU3Uf2yH0wzD/rgNUqmaz+1wfoTD/KP8q4mXZrU2k+p/UWjKdFFFdmInpfhZvWn2KcpPSj36b1p9mnKzl3ZvVmky/JaIKKKK0MznPL3szopFdgrbMg3uWQg2FgevT6a5XyD4rI0csOCNFfKSSU8iKRZwR8YsB0uO+9fTa0azRJNG0bi6t1AJB+tSCDt1Bryx7PamqbWlD6UrblL2aLZ3BWrrVu5/X6cbquL4zNpJgkseTYnUXIsgMi5tZmQgK+Ehyy7Ft1YVL1UghMRhg0gjhWyt7rWS125VQSiyqASWLBccrjK2LdHL/o20jStL78HbG5E0l7qzMD18WuR0PeK1z/6Ps0KPqZ3XJSM2LEKhuq5OWJB779TuMa9qaPmnPaPi0+vkN0ePsg7IzpjGqmLFZE5QC3+suSC2QEPmgmmtFEHmbCR+wkmDGIcsytJGTgFlscDIupjYLcC5Ax7Jyr2q/wBGvaBVOoZ0X/Zy9q6HlRcWAmUupMakhiQcpO9ya6TQeTcEJBSJFN8uQFUzsRkI74hrEi/W216NhHHNxvHXDTjTyq4uqsdReRS4VyeYshuEUlTcG2/W1dVO8wKs0fOobF0F0IIBKSIpLrfFfNz3Ub/FOEvkfE2s915yCS6nEFMLquI2xv09NXa8slTFXeOvHh9Ht2uOREoNyqcFav8AV73t8CLF5Ux9HKo4G6Fhct4RsbLJ9Bv02F7V7D5XadjYl4zsCJYpVsSbC5Zbb+vpv0qpPpEfz0Vv0lB/iKyhgVBZVCjwUAD91ejgeIiafWpJquV1YiRrhWvYHTpjcX2uN/pq6rX6Vqn0aSWzRXt0yUG3quK1JwmFQAsaKAb2UAC973sNr3oBuiiioAooooAooooAoormvKLyvggl9zyGQF152j6oG2Bv1v1O242riZMhlqsTNpMiOdFYgVX8YGXlZx2WGDtNKqyAMRI4IbDHrdR6difi948Ek8mY+Idlq3V4HaxkUfGxtiQTuvQWNr2+g1s8kPJM6WRpFnLwuAUAFsgRcFx0uL7W/d0rrK80Mpzv5TbsL19pnvmbRDsv8NnfFf8Afim0/Zp4f7iSk1LJqpAxJjEcJFyLAs0wJ8fii99rWPc1UNQOjfJP8drek79PG1T9bcagbA5QuAO4kMuQYd/nLb1vfqKfEYaOw3UrYXJ6Ed5O/wDOvafKE9RpY7uzKMmKDIjfpgpBt1HaML9160azhjFo5YmZHJGYAQqwZSDcspwI25l3NgDe+2aRzFij4C6KMgxL2ucrjEAHcC4O5ueW1jSkbHHuF/3AH+goCTwfyf7JSWcSO9yxxshbYA4szN3d7E8zXuSac08PueMjJnUEYCxLAGwC33JGRNiegPgL04gFtundSnB9RLJFlMoQktYAg8l7ITbYFhZrXNr2vQG1ExBeQi4uSeiqOu1z3Dqe/wBHQauCf2aH9Wn2RUPj+pfV9pp4wBAQY5XJIZyx7No47dAGIBcnqGUA2Yr1AFAe1M1w/wBa059Eo+tVP8qp1N4gP9Y0x/4pB9cTf0rKZdmtUbSfU/qL/wAspUUUVoYiel+Fm9afYFOUnpfhpvWn2KcrOXdm9WaTL8logooorQzCiiigCiiigCiiigCiiigCiiigCiiigCiiigCiiigCiiigNGukdY2MYDSWOCk2Ba2wJ8K5DgUM+rZoeIwK4isRI64tcnYBl2YGx83bbe9698teDy691GmmiJgveLOzh+83F7G1gL2tc7711HBdG0UEaSMzuFGTMSTc7kXJuQOg9VeNpzZtHWyvqjyPqpw7Ps9U044vtRQ/Kfytfeg4BXtFFew+UIcSQZwN8mS2w3s8brb0C5U/RW6N8DidgfNPdc9V9fh6PVS/Hx7zexOMkLGxI2WaNibjpYAn6N9q36yAuAVO43sb4sCOjD+o2qgWm1wTVhWvZor33sCHt4W3uO/u+mnJTzJ6yevdiR9O7Co02o9z6iNpByTIy99kdMWUWuQAVDdD1X005qtek0DNC4blbzT3DZhcdDv063tQGK6gpClhcnHAXsGZjtkwFgO+wubA+qtzgwadEBLMAqLYAFiABsBsuwJv0Ub72rDW4h4UAuxkB/RVVZifQLDHb5QpuRVQtK56L3/FUC5t6yLn6PCgEk047ZEvdk99e1+pDRxi3yfPsPzY6m5qrUzhKXklkYWdsAfEALkqH9ESfWTVOoAqfxH4bTfrGH+BKf5VQqfxP4XTfrW/+vNXEd2a1NZXqyejKFFFFdmQlpPhpvWn2KdpPSH36b1p9inK4l3ZvVmky/JaIKKKK7MwrCWUIpZiFUC5J2AA6kms65Hy04qQ8cSMoIYHFmKl2AyUAgcqqOZpDsmxALAWq4g6SfW4pmFJUAk3yBsBe+OJY/QL1H0XlS8rns4VmiWwZ4JcmU9+SOibje63y6WU3sPeO8PWbTGOU9qLK5W9o7KwYXFjkLrsGBBsb1znkjp1j1QRdKsK3Z+0Rok5yAAjxLzYkOpG5uSDYXtXSSoQ7/TahZFDL03G4IIIJBBB3BBBBHorbXL+S3FVM0kWalt8lAAKulgQbctzG0J5bA4sRta3UVyyhRRRUAUUUUAUUUUAUUUUAUUUUAUhxeOcrlpnQOvxJFujegkEMp9N7eI8HJ5gilmNgouT6B6qja/ygwhE141RtkuQxYm9ujBe49GPTx2qOG0qHUEdiKuvE+ecE0Eya8SS6aaRkcs4Vd8zcg5Ha1zfrY+NfW4JCyglSh8GxuP2SR++uZ8neJanUoHlKx3ZgpibNTibC6GKyqQD8c9BzG96s8H4r2wdWGMkTFXWzD9FwG3xZbEdbG63JU159n2bcJpOp7tu297Y4YnDSipwbKNFFeE16T54pxWxjwO/ans+/o9w3T/hy+m1L8N4gTGgKsxx5yANmuVIIvkTkrdxt30cXcO0Ud15yzG9rYohBt3E5Oht32NTdBxJ4ZGiwujSPicgXLlpHYAEAWwCSi7XIdtyV3oN3lDxjsjA6xyOyy2KBGzKtHIGKi12x6kLc27iSKh6ry5ieS2GozuAY0hlMgRCS5syBFLSKFsTdlXYZECutl1cTqQ7AjvVhZr325SMg1xt3+Fcp5O8X1B4lPDLKzIiuQpCmwupQEhQSwVgD13v161nHMUDSfu6G8mRFOUbT9Kqyz5Pa557TSQPCpTkEnn3LMH7QWGDDBNug3sSDT3GSjALIWCoVlIA2YRtkFv+kEuO/YfGrRw05RACLJioWQyHkDWAdLm5YAgghRa9973qXxjTmORFRnaw7UjfBWjeIJgL8l8/NNwwyPVb1oYHS8OhKxjLzmuzfpMSxH0Xt6gKZrGNwwBHQgEfTvWVQBU7ip59N+u/8MtUan8VPPp/1w/ypa4juzWprJ9WT0ZQoryiuzIT0nw03rT7Ap2k9J8LN61+wKcriC7N6mky/JaIKKKK7MwrgPKjSO2uJG8Y5sQw+EMQCqAbDIiO5LXARTfFXfLvJZQgLMQAOpPSuc49oppl7bTxe+KVxDkBnVSxBxJGJGTYhjvkbhTYioEoccf3OkcZUzu6QhizkoxIjkbnu7OqdMuaylmA5hXQ6DyUgghaOPNc2DtIWLSGQG4dme92uO8W7rW2rifJZpYZlMulJEeTP2YdEiYqS7lWiAmOItlncuWxTbOum4t5P6vVajn1ATShkISEyK7ILF0kxtlnut8sQpPKSbisHMa7h2p02uyKdoWIKPGCI8XfKcAEsVJVWcxElSVJB58V7xtFEQrgTAEbdm8tgP0Uf+ANIcX0RfVQheUZMAwPT3h+YL0JRxFa/wA41upBq8FYNEGxCMxPaKCSokBxcC/QZKenXr33JsGttI2OWnmN/CQmSMnwNzmvhswt3g1t4dxVZSyEFJY7dpG3UBr4sD8eNrGzDY2INmDKN+pcRqz2F7fSSOgJqJq4g08DIC0iGVe0JIF2jLOp5hkmSKCLEA2A3XaXg6Kil9LrlkuAeZbB0NslJF7MP59D3UxUAUUUUAUUUUAUUUUBC8rAZI0gUkNKw6HmwTme3r2W52GVz0sUdTAg0StNYmKzWxuiY9VRcd0AbEEKWIxtzEGn+Nwq80WTd0kdr/GkCMt16EkRNYEfXexiS65odPNFECzCN+zJGTZFsEvnfMLmkjs98jKp2BIHSIM+S3Gxqg0iqwhAUtKyKiM6rd8bObquCDLcXuFZwLjiuL8e1Om4pPrIAnubs2JAJYymFB2gwzBjYJz225UDW3NfUW7DSwpCxVUx7NVbcsqrY7dW5bkm3S5Nc95Q8ADRpIhyQ5MUdT2nwMhSxK3DblTlY2ZrnchqrwX+Gz+6oY5o5XMcqK62CLysLi9lLA79xrZ+SRfK7E92byMuxJ80vYHc79SKm6TQRwRRtpzjBipUqzFVUgFSQTzRG+/et73t5vQre2/Xvt0vXJSTptAj6iRsR72BGNtrsBI9h03BiHf5tvGveNaECNpU2eJch0sezuwBH7QuLbOw6EimODr71l8t3cep3Zl/6StOsNqAneUGm7bSTBb3aJ8SrFT5pIswIIvYdCK5jh3AIIta8/uiVgFEm/aDzlL2ea1nAUA43vYb7db8OsEETxGxMOKrfzTG7YxknpZfNO/xCTa9c/EFaNYlnldFLtyhcyImEYQns/jHInvCJjuCSeI5UMbTiV1xtK2mZJUSgdLSo/o63g6kaePLK5UMcySwLcxBvvte1vRakdNpWnZ3Y4q7AKLHMohvub2AZsjsLlSu9a01kkyrCTZgV7VlvvGFVjbbYuWVSBewL2a67XUWw8K7MRbhpsrJ8h2X6POQfsMtN0jpmtqZl8Vif6+0S3+Hf6aeqAKn8UHPp/13/ilqhSHE/Pg/Xf8AikriO7Namsr1ZPRj9FFFdmQnpPhZvWv2BTlJ6T4Wb9JfsLTlcQXZvU0mX5LRBXhNa9RqkjGUjKgva7EAXPQXNRjxRNZyxsxis18LBpANjjnY9lbbNfOuLG250oZm7iOq7QOYypESlgxF0Mtj2Y8GxPMd+uHS1UBqURA5cBWsQzEAHLpufR3VIm40FlMRVBEE81RL29m2AEKx3AGLfWtj1prhPDMbPJcFbhFJvgpJ3PcJGvuRsPNGwN7QE7VO/aFtOl7sRmHGDK8faAG1yV7TIBtipYkX3UweMeUup0c0a4KWsFylKpHFCMTKwUODqXOKgFABsoCqSQa/lDxARuoCNLMxBSGNollKlgC8UuSEAecQ1wbEEWNwzCs2rjAKqVAWSOSaNg9yrYDGN1wdbqS6GxDEYgk2pD3iWrc6uLsVzdEbJSzKq9oFa8hVWIIWIgCx3kXbe9NeTupyacFSpEgJW4IVnjRmAYecCbvf84Nh0C58nFTSsHY9oIyc02CSY3Z4lFsTndrnfoL22puSeRosGjlV7C7RFbXB3KnK9ja9iOmxFQDGsks4LA4KLgi3M97BQL3J7+lReKzyRQ4xtaewWMWLDtpD2jCwG4AHW3m5nuIp7R6z3+zspyQlcgVkUhgGGLgNZgVOwA5D1vc+RYs+WnhLsGc9pKXVAznnKlwWY93KtrcoIAIC4FDSqkuE4G7RixB6q1nAI77d1+l2t1Nb5NQqmzMoPgSAf31O0XBCkao0jYrsEjJRQO4XBLkDpbK3oGwDkPDIkHLGg7zyi5PiT1J9J3qcCm+OQMLqQR4g3H7qypRuExFsuzUN8peVreBK2JHorfBAEFgWO9+ZmY/WxJt6KgNlFFJ8V1JSPk89yqJ32ZzbK3eFF3I8FNAbtRq0jALm1+nie/YDc7b+qkDxLtRysIlGORNjIuQDAFNxGSCDd+l+lYx6DNmZcDuVLSIWc47NZs1xGQIsBbluAK0R+TTCcS9u6AAjCMWUg+OZfx+Lbu8BV4ENvEVgkheMlkswAZAQ/aWDqYyR743qvuGB6Gua4hpdWsh7IRqzSXtOLqwKriCAwwTMWujsRhHsbtXVaWKLIyrZ7ICjDnYqblsDctzWAttcr31z/FvKiJU5PfpJFd+zQEo2C3tLG/Pp2NmHS4KsTfEiukCjPwGCaT3RqczIQkDKsk3ZX7RdhGp8xnwJy2K2LbXqhxfXhFbEguEbFe7M2CZdyi5tdrDepnAuEZXLM/IbxhmVzGSrKd8d3UM0YLXYKqggHrcPDk7FogtkZSpt1sQQd+pO53O96jBE4Br44tLHEe0eMNJCrYXBCTvEqkKL3soF7WPXvpuHVGGMdplyJIBkN/er7npe6oDfvv6a16Dh7rp0BHaHZy6tZy7KLsFYY3JJJ3AJJNrmtnE8Z4DE6OzGykdmw3awNt7AWJ3DWHjtQFHhunMcMaHqqKp9YUA0wwuLdK0XkboFT18zfULAHr3mvPcnezuf72I/6bfvvXJTndXqWVwyB5Ckrw5RGwVCvaOBGV98cLGFsMuYeIICzxK8boE1BEishkKMMXdDbURKTdBlZbDmvibWBY9Gvk/AFChCoVi4szghmLMWBDXDEuxJ78j417PwSN7FjLcdCJZQR6sWHhXVSErgKSQktLEqySRxByuCK7opyIBbYWZRbqCD3WJu6PWiUNYEFTiwNtjYHqCQdiDcE9fG4C0fBFU3BYk9TIS7W7hmTlYXO16YXSkbBioHTGx/cwNvoNRg1vtqVPyo3Ho5WQ/XzH99O0v7kuylzkUN12tYlWUnY2OzEdKYqFCkOJ+fB+u29lLT9TuK+fp/1w/ypa4juzWprK9WT0ZRoryiuzIU0nws36S/5a05SmkHvs36S/5a0xKCVOJAaxsT0B7rj11xBdm9TSZfktEczrEeTUCSMNIXdo1zcLDGkSsrtZec5SHoL5YqCVFqow+Ta2GbuxuWsh7JAzEliqxWIJJJuSWNzdjS0UvZSR5ZAQxFHjAu3MUPbXBu6e9gXUbFze1iAxr+MPgDFHLve3Jbp3ln5Y12JyYHboNxWvEyG5DFpIyRjGCfDdnbYCw5ndjsOpJ8aR0yauZkeXHTxjMtGpDyNcgR5NiFWwyJAy3IFza9K+TGjkaWSXUMsj8pWykLFkG5EB3+DMRLtzNlvbzV6HU6lY0Z3IVUBZiegVRck/QKhTlNNoVh7UaRWYlx28g5bJ2zB0hVFtko7U8ovcWvkQV6PhuiMQbnLKxBQWAVFCKMFA+LcMwvvzW7hXB8K4tqtJCoveM9rYNE2apzSI6i3OcSWZCcvNtucKT/AC/r421EZcR4s4UlzIvKyXYs6hxEc7XDXQML3ZTfpoh9SmdQLMQAxx5rbk92/UnwrOvl8/HZkuplaeQkL2PIC0j9kUdlfnQAB+RTY7WGzV1Wo12bKZJUiRypwzRWws7kvcm4KhTb0N3XvLIqV+IMWIRbd25AO5vawItcAM30L401PqFjW7H0CwJJPgANyfQKhcF1gPK8hbooe6XDtGhwJXYnErYm55TcmqWjjymkZiWMZCLe211V2OwAucwPUo9N4yjXbHDLBr/J5cutvlY+nrU7V+UCwyosvIshxXLZgwV3PodcU+L0tv1qvUji8hd1jBt0GxscpCQCLb3VFlb14nu2IFeipms4OzrZdRKm97ERsPUc0LEf3gfTTkIkyOZQr3FQwN/SCT/GgN9TuL6R2MUiXLQvnhtzgxvGw3+NjISt9rgA2vcUaKgOP8nfKazajThHk7BndGBG8ch7SNSGOalQxTmUAFLdQbZcZ4vPK0SRZxKzxiUoFuFaWNCpdr43Vn80ZEgEYhS1V+IeTkckhnQKk+OOdvOX5L2sxHgQQR3GvdBw1vew6CNIfMQOXu+OOZcgFrAkC+5uSd7W64EM08mtMNxDGG5jnb3y7kFmEnnhiQCWvckDeovC9IuoMjx8jxSC3aEtKWUqWMjMMlBVezA3sLtvcW6Hi+r7LTyyZiPFGObbqpANiR3gG23fXzXyeKS6OMtkQkYcOMu0VZR2jRqwucVF5lXIlTGLdBaqrDPpml0scRYIFUyHJgDuWCKl/EnFUH0CsJOMxLH2hcdnngWAJUNnhuQNhltl07723qNw3hjxxlJn7QsFXdTfcAWOTG+5Jt4A9SWJjcc0a6cECOKJX006oHAxBkKO6EC2/ZRHLuOI3JO8oDtp9fHFYMwW+w8B0G/co3AubC5A7xWAkzdSputrgqeUiwa9xsbkoB6m9NctwrXSToZEiKyOrZ4gEIzqWUM2xlaNxba4KOGWwNqrcOazsJY3juC8aGxPc0gBQnmVybWNyG22FKArSzkvglgQAWYi4AN7ADvJsfVt4ih9Fcbu5+kW/ZtifqpXTz4yOVu4dEkS25ZQMWsSd7Aof7w8TVCKUMAVNwehqFEk0skbcrApfdbC5FjcDeyncHaw26De+5+IqoJN+UgMCLEZdDv1HpF/DrW7UTBEZm6KCx9QFz/Cp+lhLs6uTsFysSPfHuzDY7hVMYAO1j30BUrBJQSQOqmx69SAf4EUnqNDIStpAQrBrOu/7SlbbX7u/e9YxZpK7upswUDC7AW636Ek+he6oCjRWEUoYXB/r9IO4rOgCp3FzzQfrl+xIKo1K481jp/+YT7L1xHd01NpCrGl96FSiiiuzIV0nws36S/5a03Smk+Em/SX/LWm64guzep3MvyWiF9XoVlAyBuDdWUkMp8VYbj+fQ3FIDhMiLZJRICSSs6Jibm/WJVsRt3G9t9zeq9FaVMxfRaTs1NzkzEszHvY+juA2AHcAOvWoPl7HNJpjFFEz5lWyBSwMUiSYsH+WFYA2IytcWO/TVq1WlSVGSRFdGFmVwGUjwKnYiifEHybS+Vs00qPMoVIA2LJMeykClY5WS4USBTblJsymwORxZlv9IGlSNZCIllmlaxlZGSM+6ogd1IDJ1lLAg8nfau84h5H6SdQrwRWXECyIOVb4r080E3A6AgHupPXeQWnlkllOReRke7nIB0N1YX5j3CxaygDHHrXVUSh85/9b+6XJWNEAJKPJIqozSMI7KrXbFbyNkBeysoBPXo/JTWSo2mhgAbTyO8uAh3WFsse0mUmMBGHL0L4bG1gb2n8h7SO7zZB7tZI1Uh2xDNkSxtZFsFxsdxuFK0eA+TK6QWWSSQABVEhBCgfJ2vciwJJJsAPXW0KGXFvJqOdLL7y4IKvFdTdXEgDYEZIWUXFx32IO4n6WXU6ZyZY8w2zNEC1yq8rhQLja4Ia1gqjNrAt09FcVKRtL5VQMiGRxEW7pQ0e4FzbtQpGwJswB23ApfS8Qjm1QxkSQZMylWU9NPFaxHUWnc/3q6GlJuEwuLNDEwtbmRTt4bjpTgBoNXtTR5N6UdNPBt096T+npP10xpOFxQkmKNIyeuCqt/XYVANUUUUAUUUUByvlVxkSxy6fTuTqUKsUCNlaJopHsGAyurDHG9ydr2NuI4fxacssLMibLd4rMV5xLHyhQMPhIiTe4kDbgk19hpbWcNimt2saSWvbNVbqCD5wPcSPpNdKLhQlD57FxrUGG+UzOU5QHsZLpqcVQgFt39zgMbd5vYm+el10XuVCe0JQGTFmPbHmVpXkzydd1PLZnKhiF3AXsJ/JHSvjeFRixZcbrZiwckBSACWAJ+nxrJPJmESmQrndVGLrGwuhyVixTNmBuRdjYkkAXNWqFDjtGfdUyzR6iRFLLnHprMJpBEysob/ZoEERy5VyLb3wK9+kRkjHaqFbqQrE4n0Nsbjx276NLw+OK/ZxpHcknBVW5JJJNhuSST9NMVy2CLNw1lFjkyi5Vo9mXIWIxHcQfi997Y7AKQO+na6zo6kc0U9ke42yWTqT3WYEnqWJG/S0WpUUOT1PlWGDRGOUkgENHFJIlrgurNGGsQARcgBr7X3AtcI1aOHOQu0jG1+a18Vup3HKq9apVrl06v5yq36QB/jQp6JQTYEVnSMfBIFJKRJGT1MYwO/pSx7hWxeHgEENJsb27RyOt+8naoBqiiigCpPlB/7f/mI/+6q1SfKAf2f/AJiL+JrOZ6TfZ/8AkRUooorsyFtL8JL+kv8AlrTdLvoVLE8wJtfFnF7C3xSKXl4HG17mbe3SecdPC0gt17q4SiVy7/h27ETq2/b2/ShRUseTkXjN/wDI1P4le/8ApyH877fUfiUrHguv4WkrmfReSnRUweTsXjN7fUfiVkOAxfnfbT/fpWPBdfwUlcz6LyUaKnHgEX5z20/36PyDF+d9tP8AfpWPBdfwUlcz6LyUaKQHA4/zvtp/v16ODR+Mntpvv0rHguv4SkvF9P0eopD8ix+Mvtp/v16eDoe+X20/36VjwXX8FJeL6fo8aKnngcfjL7ef8SvRwSP5U3t9R+JSseC6/gpLxfReR+ikfyMnypvb6j8SvPyKnypvb6j8SrWLDv8AgpLxfT9H70XpE8HT5U3t5vv0fkdflze2m+9V/kKS8X0/R69F6nngy/OT+1f+teHgi/OT+2k/rUrFh3FmXzdijRU78ij52f2r0fkQfO6j2r0rFh3LZl83Yo3oqaOBj57Ue1avfyL+e1HtD/Spajw7ixL5uxRoqb+Rfz+o/bH3ay/JJ+fn/bH3aWo8O4sQc3YoUVPHCT8/P+0v3a9/JZ+fm+tPuVaxYdyWIebsx+ikRwxvn5vrT7lenhzfPzfXH9ylYsCWIebUdopI8Ob5+b/C/Drw8Ob5+b/C/Dq1eAsQ82o9RSH5Mf8A3ib/AAfwqPyY3+8Tf4X4dKvAtiHmXfwP1L4/0h/5iL7Vv51tHC2/3ic/TH/KOsG4GGKl5ZnCsrgMy2yQ3HRR31xHaiVKGkuxBEonFqUKKytRWh56n//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solidFill>
                <a:prstClr val="black"/>
              </a:solidFill>
            </a:endParaRPr>
          </a:p>
        </p:txBody>
      </p:sp>
      <p:sp>
        <p:nvSpPr>
          <p:cNvPr id="2056" name="AutoShape 8" descr="data:image/jpeg;base64,/9j/4AAQSkZJRgABAQAAAQABAAD/2wCEAAkGBhQQEBUUEhQVFBUVGBkYFxcUGBYdFhwYFxYYFxgaGhgYGyYeGBokHBUXHy8hIycpLCwsGR4xNTAqNSYrLCkBCQoKDgwOGg8PGjQkHCQtLCwpLCkpLCksLCksLCwsLCwsLCw1LCwpKSwsLCwsKSwsLCwsLCwsLCwsKSwpLC0sLP/AABEIAK4BIQMBIgACEQEDEQH/xAAbAAADAAMBAQAAAAAAAAAAAAAABAUCAwYBB//EAEwQAAIBAwIDAwULCQQJBQAAAAECAwAREgQhBSIxE0FRBjJhcZMUIzNCUlOBkbLS0xVjcnOSobHB0TSCo7MHJENUYnSiwsMWRJS04//EABkBAQEBAQEBAAAAAAAAAAAAAAABAwIEBf/EAC8RAAIAAwUHBQADAAMAAAAAAAABAgMREjFRgbEEEyFSkaHRMkFhceEiwfAzQrL/2gAMAwEAAhEDEQA/APrz9rJJIEkwClQORW6rc9fSaBo9R/vCfTCP5OK26Q++zetPsCnaxgSfF4v3eJ6Ipjh4JK5eywXwTxp9R89H7E/i1mIJ/nY/ZN+LTtFaWV/mzjexfHReBLsZ/nYvZN+LXnZaj5yL2T/jU9RU3a+erG9fx0XgQEWp+dh9i/41Ai1HzkPsn/Fp+ipu189WN68F0XgRMeo+XD7N/wASgpqPlQ/sP9+nqK6sr/NjevBdEIFdT3GH9l/vV4fdP5j/ABKoUUs/I3vwuhOvqvCD65P6V5lqvk6f9qT7tUqK43fyy71cqJvaar5EH7cn4dZLJqe9IPaSfh1Qoq2PljeLlXfyI9rqPm4fav8AhV72uo+bi9q/4NO0VbLxJbXKu/kRE2o+ai9s/wCDR22o+ah9s/4NPUVaPEW4eVd/Ij22o+ai9s/4NedtqPmovbN+DT9FSy8dBvIeVd/Ih2+o+Zi9s34VB1Go+Zj9sfwqfoqWHzPt4G8h5F38iA1Go+Zj9sfw6PdGo+ZT2v8A+dP0UsPmfbwN5Dyrv5J/unUfMR+2P4VejUaj5mP2x/Cp+ilh8z7eBvIeRd/JPM+o+Zi9s34NHb6n5mL27fg1t4lxNNOmchIFwNgSbn0D+NLza+RY+0PZILXs5a4B6XvjvuNreirYfM+3gbyHkXfybO21HzUPtn/BrEzar5qD20n4NRuDeW4kVjP2KqlwzwysyqygGQMskcbriGUsbELe5xsa6qrZeI3kPKu/knCXVfNwe1k/BrztNV8iD2kn4dUqKlj5Y3i5V38krLWfJ037Uv3ay0OulOoaKUILRq4KZb5My25vDD94qnUxP7c3pgT90j/1rhpwtcff+jSGJRqL+Ku/tFOiiitjzCek+Gm9afYFOUnpD79N60+wKcrOXdm9WaTL8logooorQzCltPKxkkVugKlenmlR/wBwamaR1BwmRu5/e29e7of3OP7/ANYD1FIcamKwuFJVijFSOotbe/cd68m4yufZxq0kl7WsQosAWJcjHYEbC5uRt4AUKKlw6KSZSdQcSQwCRsbJcmzZixZ7BSDtbe3jWWg1xRAuobnXbtCLK9ujX6Bj3r3HK1xYkClRWMcoYXUgjxBuPrFaptYqnHq3yV3b12HQek2FAb6KVHaN4Rjw85vr80H9qsjoVPnXf9Ikj9kcv7qAYopVuHKPMLR+GB2/Ya6d/hWSRSAi7qR38m9vWG6/RQDFFFFAFFFFAFFFFAFFFFAFFFFAFeE17SPHULaWYL1Mb29eJ2oDnEVtTqxPkvZhrIwL5BALBEFirF352YWIAVdyuS3OMLbTyY4qcbBpCAoJI3bcC3iL77g9ahSa/HWxwqTGoLFQTiGUXL3yFiDuFXrykrZUvT/HA2qHudFDKwUyBiAMCWAyBU3UlDy2ubb4gb9ENEPC9PaSYJG+EYAkTEFlTnCrgQoAIIG3fa5F6reTErNpIszdlUIxKlSceUNid1uAGsfGofFi8EK6btGkklaxYpaMRmRBKCV3ACSXALXbBt9jTXkHqnkgYujoCUYZkkgSRIwQZC9lUqLn0+Fy9inTUUUVyAqWRbXj06c/ulH3qqVMl/tyemCTb1SRf1rOZ7P5N5N7Xw9CnRRRWhgJ6Ue/TetPsU5Sel+Gm9afYpys5d2b1ZpMvyWiCiiitDMKS4yp7ByNyoDjxuhD7enl29NIeV3lA2ihV0QOWcJuSALqSDtuenTajg3GjPoO2cqGwfLuUFcu4nYWANZKdDvN370qeh7NMUlT6fxrTM947xNFjDG+AkQE7WYMVuAL3a6sbAC7GwUEkA4cJnklZJECnTzZS5qwvdgDHtuGQqRe1iGXvU1G4zxL8nvpIlizhnHZPCVBvhBtgSQMwIkXBvOvtuN9/C/LOPsY+yikYPJihZWUEHmLc6q5AvjkVsWtdt8q3oec7CsY48Rb0k/WSf51y2s4xMxGMqxF0JUMAQOZEZwtsiUMguDy9/S10OB+WjzS6pUjbCGVnDOJAojZYybtiSXyeRsANgACe+pQHTa6BTIoQYyMQSybNYdMrdRseuxxI77U1I6wqLLuTZVW2TMbnv6nYkk+BJpPhev7csHUK1irgE9UkeNsW2JUlWsdj4gbX3Rxgam1ycY7qDvbJrGx/ujrQG4dqRf3tfRZm/6rj+FZPrkXzmC+GXLe/S2Vr0xWCwKL2UDLrsN7+PjUBhpdUsihh3gGx84X8R3G4I9YPhWxZASQDuOvouLj91Q9RohHKqac9iSQSEAxJfM7qRjYBJG2A5sd+t2dHoZY55JGKOshW2IZWUYqrbFmDeaD1Hf1q0BVoooqAKKKKAKKKKAKKKKAKKKWn4nEkixs6h381Sdz17voqNpXnUMLi4JGzUakRi57zYAbknuAHea0rCZPhOh/2Y6Af8Z+MfR09fWonD/KN5ddJp5YMAgIDC7dehY2AAZen1d9W4AUPZ3J2uC3W19xfqbDoTc+N7XPMuZDGqw/RpOkRyWlH7pPHgzgePcP1MUwCBTF2t+0ILMsKKuMWKZOFXpZd2yN7AlX6nRcQh0kUZd5H7UBu1eNlWxAxDEqEisLAI1m26FrkpcR8p4YJpI3cLMswMaBHYlewVjcICVBUS2P/ASA2JFP8J4vkIkUYr0Nw1yQN18IyD1DHLkYY99amJp41Iup0bTp71ZWKySiy9n8dyoNymAZgCQSPC5o8nOHJCiwRrJEI0UBr+AHIwOQLBcGueubWtYimeMyrqH9yruTg0x3xWIOrFWIOzSBSoHhkeg3pQwESu3xWVP2hmGNv0cB9FQGvTatg/Zy2ysSjLcK6jrsfNYXFxc9QR3hXaT4ppy6G3nLzIR1WRd1Pq7iO8Ejvrdo9R2kaPa2Sq1vC4Bt++oDdU3Uf2yH0wzD/rgNUqmaz+1wfoTD/KP8q4mXZrU2k+p/UWjKdFFFdmInpfhZvWn2KcpPSj36b1p9mnKzl3ZvVmky/JaIKKKK0MznPL3szopFdgrbMg3uWQg2FgevT6a5XyD4rI0csOCNFfKSSU8iKRZwR8YsB0uO+9fTa0azRJNG0bi6t1AJB+tSCDt1Bryx7PamqbWlD6UrblL2aLZ3BWrrVu5/X6cbquL4zNpJgkseTYnUXIsgMi5tZmQgK+Ehyy7Ft1YVL1UghMRhg0gjhWyt7rWS125VQSiyqASWLBccrjK2LdHL/o20jStL78HbG5E0l7qzMD18WuR0PeK1z/6Ps0KPqZ3XJSM2LEKhuq5OWJB779TuMa9qaPmnPaPi0+vkN0ePsg7IzpjGqmLFZE5QC3+suSC2QEPmgmmtFEHmbCR+wkmDGIcsytJGTgFlscDIupjYLcC5Ax7Jyr2q/wBGvaBVOoZ0X/Zy9q6HlRcWAmUupMakhiQcpO9ya6TQeTcEJBSJFN8uQFUzsRkI74hrEi/W216NhHHNxvHXDTjTyq4uqsdReRS4VyeYshuEUlTcG2/W1dVO8wKs0fOobF0F0IIBKSIpLrfFfNz3Ub/FOEvkfE2s915yCS6nEFMLquI2xv09NXa8slTFXeOvHh9Ht2uOREoNyqcFav8AV73t8CLF5Ux9HKo4G6Fhct4RsbLJ9Bv02F7V7D5XadjYl4zsCJYpVsSbC5Zbb+vpv0qpPpEfz0Vv0lB/iKyhgVBZVCjwUAD91ejgeIiafWpJquV1YiRrhWvYHTpjcX2uN/pq6rX6Vqn0aSWzRXt0yUG3quK1JwmFQAsaKAb2UAC973sNr3oBuiiioAooooAooooAoormvKLyvggl9zyGQF152j6oG2Bv1v1O242riZMhlqsTNpMiOdFYgVX8YGXlZx2WGDtNKqyAMRI4IbDHrdR6difi948Ek8mY+Idlq3V4HaxkUfGxtiQTuvQWNr2+g1s8kPJM6WRpFnLwuAUAFsgRcFx0uL7W/d0rrK80Mpzv5TbsL19pnvmbRDsv8NnfFf8Afim0/Zp4f7iSk1LJqpAxJjEcJFyLAs0wJ8fii99rWPc1UNQOjfJP8drek79PG1T9bcagbA5QuAO4kMuQYd/nLb1vfqKfEYaOw3UrYXJ6Ed5O/wDOvafKE9RpY7uzKMmKDIjfpgpBt1HaML9160azhjFo5YmZHJGYAQqwZSDcspwI25l3NgDe+2aRzFij4C6KMgxL2ucrjEAHcC4O5ueW1jSkbHHuF/3AH+goCTwfyf7JSWcSO9yxxshbYA4szN3d7E8zXuSac08PueMjJnUEYCxLAGwC33JGRNiegPgL04gFtundSnB9RLJFlMoQktYAg8l7ITbYFhZrXNr2vQG1ExBeQi4uSeiqOu1z3Dqe/wBHQauCf2aH9Wn2RUPj+pfV9pp4wBAQY5XJIZyx7No47dAGIBcnqGUA2Yr1AFAe1M1w/wBa059Eo+tVP8qp1N4gP9Y0x/4pB9cTf0rKZdmtUbSfU/qL/wAspUUUVoYiel+Fm9afYFOUnpfhpvWn2KcrOXdm9WaTL8logooorQzCiiigCiiigCiiigCiiigCiiigCiiigCiiigCiiigCiiigNGukdY2MYDSWOCk2Ba2wJ8K5DgUM+rZoeIwK4isRI64tcnYBl2YGx83bbe9698teDy691GmmiJgveLOzh+83F7G1gL2tc7711HBdG0UEaSMzuFGTMSTc7kXJuQOg9VeNpzZtHWyvqjyPqpw7Ps9U044vtRQ/Kfytfeg4BXtFFew+UIcSQZwN8mS2w3s8brb0C5U/RW6N8DidgfNPdc9V9fh6PVS/Hx7zexOMkLGxI2WaNibjpYAn6N9q36yAuAVO43sb4sCOjD+o2qgWm1wTVhWvZor33sCHt4W3uO/u+mnJTzJ6yevdiR9O7Co02o9z6iNpByTIy99kdMWUWuQAVDdD1X005qtek0DNC4blbzT3DZhcdDv063tQGK6gpClhcnHAXsGZjtkwFgO+wubA+qtzgwadEBLMAqLYAFiABsBsuwJv0Ub72rDW4h4UAuxkB/RVVZifQLDHb5QpuRVQtK56L3/FUC5t6yLn6PCgEk047ZEvdk99e1+pDRxi3yfPsPzY6m5qrUzhKXklkYWdsAfEALkqH9ESfWTVOoAqfxH4bTfrGH+BKf5VQqfxP4XTfrW/+vNXEd2a1NZXqyejKFFFFdmQlpPhpvWn2KdpPSH36b1p9inK4l3ZvVmky/JaIKKKK7MwrCWUIpZiFUC5J2AA6kms65Hy04qQ8cSMoIYHFmKl2AyUAgcqqOZpDsmxALAWq4g6SfW4pmFJUAk3yBsBe+OJY/QL1H0XlS8rns4VmiWwZ4JcmU9+SOibje63y6WU3sPeO8PWbTGOU9qLK5W9o7KwYXFjkLrsGBBsb1znkjp1j1QRdKsK3Z+0Rok5yAAjxLzYkOpG5uSDYXtXSSoQ7/TahZFDL03G4IIIJBBB3BBBBHorbXL+S3FVM0kWalt8lAAKulgQbctzG0J5bA4sRta3UVyyhRRRUAUUUUAUUUUAUUUUAUUUUAUhxeOcrlpnQOvxJFujegkEMp9N7eI8HJ5gilmNgouT6B6qja/ygwhE141RtkuQxYm9ujBe49GPTx2qOG0qHUEdiKuvE+ecE0Eya8SS6aaRkcs4Vd8zcg5Ha1zfrY+NfW4JCyglSh8GxuP2SR++uZ8neJanUoHlKx3ZgpibNTibC6GKyqQD8c9BzG96s8H4r2wdWGMkTFXWzD9FwG3xZbEdbG63JU159n2bcJpOp7tu297Y4YnDSipwbKNFFeE16T54pxWxjwO/ans+/o9w3T/hy+m1L8N4gTGgKsxx5yANmuVIIvkTkrdxt30cXcO0Ud15yzG9rYohBt3E5Oht32NTdBxJ4ZGiwujSPicgXLlpHYAEAWwCSi7XIdtyV3oN3lDxjsjA6xyOyy2KBGzKtHIGKi12x6kLc27iSKh6ry5ieS2GozuAY0hlMgRCS5syBFLSKFsTdlXYZECutl1cTqQ7AjvVhZr325SMg1xt3+Fcp5O8X1B4lPDLKzIiuQpCmwupQEhQSwVgD13v161nHMUDSfu6G8mRFOUbT9Kqyz5Pa557TSQPCpTkEnn3LMH7QWGDDBNug3sSDT3GSjALIWCoVlIA2YRtkFv+kEuO/YfGrRw05RACLJioWQyHkDWAdLm5YAgghRa9973qXxjTmORFRnaw7UjfBWjeIJgL8l8/NNwwyPVb1oYHS8OhKxjLzmuzfpMSxH0Xt6gKZrGNwwBHQgEfTvWVQBU7ip59N+u/8MtUan8VPPp/1w/ypa4juzWprJ9WT0ZQoryiuzIT0nw03rT7Ap2k9J8LN61+wKcriC7N6mky/JaIKKKK7MwrgPKjSO2uJG8Y5sQw+EMQCqAbDIiO5LXARTfFXfLvJZQgLMQAOpPSuc49oppl7bTxe+KVxDkBnVSxBxJGJGTYhjvkbhTYioEoccf3OkcZUzu6QhizkoxIjkbnu7OqdMuaylmA5hXQ6DyUgghaOPNc2DtIWLSGQG4dme92uO8W7rW2rifJZpYZlMulJEeTP2YdEiYqS7lWiAmOItlncuWxTbOum4t5P6vVajn1ATShkISEyK7ILF0kxtlnut8sQpPKSbisHMa7h2p02uyKdoWIKPGCI8XfKcAEsVJVWcxElSVJB58V7xtFEQrgTAEbdm8tgP0Uf+ANIcX0RfVQheUZMAwPT3h+YL0JRxFa/wA41upBq8FYNEGxCMxPaKCSokBxcC/QZKenXr33JsGttI2OWnmN/CQmSMnwNzmvhswt3g1t4dxVZSyEFJY7dpG3UBr4sD8eNrGzDY2INmDKN+pcRqz2F7fSSOgJqJq4g08DIC0iGVe0JIF2jLOp5hkmSKCLEA2A3XaXg6Kil9LrlkuAeZbB0NslJF7MP59D3UxUAUUUUAUUUUAUUUUBC8rAZI0gUkNKw6HmwTme3r2W52GVz0sUdTAg0StNYmKzWxuiY9VRcd0AbEEKWIxtzEGn+Nwq80WTd0kdr/GkCMt16EkRNYEfXexiS65odPNFECzCN+zJGTZFsEvnfMLmkjs98jKp2BIHSIM+S3Gxqg0iqwhAUtKyKiM6rd8bObquCDLcXuFZwLjiuL8e1Om4pPrIAnubs2JAJYymFB2gwzBjYJz225UDW3NfUW7DSwpCxVUx7NVbcsqrY7dW5bkm3S5Nc95Q8ADRpIhyQ5MUdT2nwMhSxK3DblTlY2ZrnchqrwX+Gz+6oY5o5XMcqK62CLysLi9lLA79xrZ+SRfK7E92byMuxJ80vYHc79SKm6TQRwRRtpzjBipUqzFVUgFSQTzRG+/et73t5vQre2/Xvt0vXJSTptAj6iRsR72BGNtrsBI9h03BiHf5tvGveNaECNpU2eJch0sezuwBH7QuLbOw6EimODr71l8t3cep3Zl/6StOsNqAneUGm7bSTBb3aJ8SrFT5pIswIIvYdCK5jh3AIIta8/uiVgFEm/aDzlL2ea1nAUA43vYb7db8OsEETxGxMOKrfzTG7YxknpZfNO/xCTa9c/EFaNYlnldFLtyhcyImEYQns/jHInvCJjuCSeI5UMbTiV1xtK2mZJUSgdLSo/o63g6kaePLK5UMcySwLcxBvvte1vRakdNpWnZ3Y4q7AKLHMohvub2AZsjsLlSu9a01kkyrCTZgV7VlvvGFVjbbYuWVSBewL2a67XUWw8K7MRbhpsrJ8h2X6POQfsMtN0jpmtqZl8Vif6+0S3+Hf6aeqAKn8UHPp/13/ilqhSHE/Pg/Xf8AikriO7Namsr1ZPRj9FFFdmQnpPhZvWv2BTlJ6T4Wb9JfsLTlcQXZvU0mX5LRBXhNa9RqkjGUjKgva7EAXPQXNRjxRNZyxsxis18LBpANjjnY9lbbNfOuLG250oZm7iOq7QOYypESlgxF0Mtj2Y8GxPMd+uHS1UBqURA5cBWsQzEAHLpufR3VIm40FlMRVBEE81RL29m2AEKx3AGLfWtj1prhPDMbPJcFbhFJvgpJ3PcJGvuRsPNGwN7QE7VO/aFtOl7sRmHGDK8faAG1yV7TIBtipYkX3UweMeUup0c0a4KWsFylKpHFCMTKwUODqXOKgFABsoCqSQa/lDxARuoCNLMxBSGNollKlgC8UuSEAecQ1wbEEWNwzCs2rjAKqVAWSOSaNg9yrYDGN1wdbqS6GxDEYgk2pD3iWrc6uLsVzdEbJSzKq9oFa8hVWIIWIgCx3kXbe9NeTupyacFSpEgJW4IVnjRmAYecCbvf84Nh0C58nFTSsHY9oIyc02CSY3Z4lFsTndrnfoL22puSeRosGjlV7C7RFbXB3KnK9ja9iOmxFQDGsks4LA4KLgi3M97BQL3J7+lReKzyRQ4xtaewWMWLDtpD2jCwG4AHW3m5nuIp7R6z3+zspyQlcgVkUhgGGLgNZgVOwA5D1vc+RYs+WnhLsGc9pKXVAznnKlwWY93KtrcoIAIC4FDSqkuE4G7RixB6q1nAI77d1+l2t1Nb5NQqmzMoPgSAf31O0XBCkao0jYrsEjJRQO4XBLkDpbK3oGwDkPDIkHLGg7zyi5PiT1J9J3qcCm+OQMLqQR4g3H7qypRuExFsuzUN8peVreBK2JHorfBAEFgWO9+ZmY/WxJt6KgNlFFJ8V1JSPk89yqJ32ZzbK3eFF3I8FNAbtRq0jALm1+nie/YDc7b+qkDxLtRysIlGORNjIuQDAFNxGSCDd+l+lYx6DNmZcDuVLSIWc47NZs1xGQIsBbluAK0R+TTCcS9u6AAjCMWUg+OZfx+Lbu8BV4ENvEVgkheMlkswAZAQ/aWDqYyR743qvuGB6Gua4hpdWsh7IRqzSXtOLqwKriCAwwTMWujsRhHsbtXVaWKLIyrZ7ICjDnYqblsDctzWAttcr31z/FvKiJU5PfpJFd+zQEo2C3tLG/Pp2NmHS4KsTfEiukCjPwGCaT3RqczIQkDKsk3ZX7RdhGp8xnwJy2K2LbXqhxfXhFbEguEbFe7M2CZdyi5tdrDepnAuEZXLM/IbxhmVzGSrKd8d3UM0YLXYKqggHrcPDk7FogtkZSpt1sQQd+pO53O96jBE4Br44tLHEe0eMNJCrYXBCTvEqkKL3soF7WPXvpuHVGGMdplyJIBkN/er7npe6oDfvv6a16Dh7rp0BHaHZy6tZy7KLsFYY3JJJ3AJJNrmtnE8Z4DE6OzGykdmw3awNt7AWJ3DWHjtQFHhunMcMaHqqKp9YUA0wwuLdK0XkboFT18zfULAHr3mvPcnezuf72I/6bfvvXJTndXqWVwyB5Ckrw5RGwVCvaOBGV98cLGFsMuYeIICzxK8boE1BEishkKMMXdDbURKTdBlZbDmvibWBY9Gvk/AFChCoVi4szghmLMWBDXDEuxJ78j417PwSN7FjLcdCJZQR6sWHhXVSErgKSQktLEqySRxByuCK7opyIBbYWZRbqCD3WJu6PWiUNYEFTiwNtjYHqCQdiDcE9fG4C0fBFU3BYk9TIS7W7hmTlYXO16YXSkbBioHTGx/cwNvoNRg1vtqVPyo3Ho5WQ/XzH99O0v7kuylzkUN12tYlWUnY2OzEdKYqFCkOJ+fB+u29lLT9TuK+fp/1w/ypa4juzWprK9WT0ZRoryiuzIU0nws36S/5a05SmkHvs36S/5a0xKCVOJAaxsT0B7rj11xBdm9TSZfktEczrEeTUCSMNIXdo1zcLDGkSsrtZec5SHoL5YqCVFqow+Ta2GbuxuWsh7JAzEliqxWIJJJuSWNzdjS0UvZSR5ZAQxFHjAu3MUPbXBu6e9gXUbFze1iAxr+MPgDFHLve3Jbp3ln5Y12JyYHboNxWvEyG5DFpIyRjGCfDdnbYCw5ndjsOpJ8aR0yauZkeXHTxjMtGpDyNcgR5NiFWwyJAy3IFza9K+TGjkaWSXUMsj8pWykLFkG5EB3+DMRLtzNlvbzV6HU6lY0Z3IVUBZiegVRck/QKhTlNNoVh7UaRWYlx28g5bJ2zB0hVFtko7U8ovcWvkQV6PhuiMQbnLKxBQWAVFCKMFA+LcMwvvzW7hXB8K4tqtJCoveM9rYNE2apzSI6i3OcSWZCcvNtucKT/AC/r421EZcR4s4UlzIvKyXYs6hxEc7XDXQML3ZTfpoh9SmdQLMQAxx5rbk92/UnwrOvl8/HZkuplaeQkL2PIC0j9kUdlfnQAB+RTY7WGzV1Wo12bKZJUiRypwzRWws7kvcm4KhTb0N3XvLIqV+IMWIRbd25AO5vawItcAM30L401PqFjW7H0CwJJPgANyfQKhcF1gPK8hbooe6XDtGhwJXYnErYm55TcmqWjjymkZiWMZCLe211V2OwAucwPUo9N4yjXbHDLBr/J5cutvlY+nrU7V+UCwyosvIshxXLZgwV3PodcU+L0tv1qvUji8hd1jBt0GxscpCQCLb3VFlb14nu2IFeipms4OzrZdRKm97ERsPUc0LEf3gfTTkIkyOZQr3FQwN/SCT/GgN9TuL6R2MUiXLQvnhtzgxvGw3+NjISt9rgA2vcUaKgOP8nfKazajThHk7BndGBG8ch7SNSGOalQxTmUAFLdQbZcZ4vPK0SRZxKzxiUoFuFaWNCpdr43Vn80ZEgEYhS1V+IeTkckhnQKk+OOdvOX5L2sxHgQQR3GvdBw1vew6CNIfMQOXu+OOZcgFrAkC+5uSd7W64EM08mtMNxDGG5jnb3y7kFmEnnhiQCWvckDeovC9IuoMjx8jxSC3aEtKWUqWMjMMlBVezA3sLtvcW6Hi+r7LTyyZiPFGObbqpANiR3gG23fXzXyeKS6OMtkQkYcOMu0VZR2jRqwucVF5lXIlTGLdBaqrDPpml0scRYIFUyHJgDuWCKl/EnFUH0CsJOMxLH2hcdnngWAJUNnhuQNhltl07723qNw3hjxxlJn7QsFXdTfcAWOTG+5Jt4A9SWJjcc0a6cECOKJX006oHAxBkKO6EC2/ZRHLuOI3JO8oDtp9fHFYMwW+w8B0G/co3AubC5A7xWAkzdSputrgqeUiwa9xsbkoB6m9NctwrXSToZEiKyOrZ4gEIzqWUM2xlaNxba4KOGWwNqrcOazsJY3juC8aGxPc0gBQnmVybWNyG22FKArSzkvglgQAWYi4AN7ADvJsfVt4ih9Fcbu5+kW/ZtifqpXTz4yOVu4dEkS25ZQMWsSd7Aof7w8TVCKUMAVNwehqFEk0skbcrApfdbC5FjcDeyncHaw26De+5+IqoJN+UgMCLEZdDv1HpF/DrW7UTBEZm6KCx9QFz/Cp+lhLs6uTsFysSPfHuzDY7hVMYAO1j30BUrBJQSQOqmx69SAf4EUnqNDIStpAQrBrOu/7SlbbX7u/e9YxZpK7upswUDC7AW636Ek+he6oCjRWEUoYXB/r9IO4rOgCp3FzzQfrl+xIKo1K481jp/+YT7L1xHd01NpCrGl96FSiiiuzIV0nws36S/5a03Smk+Em/SX/LWm64guzep3MvyWiF9XoVlAyBuDdWUkMp8VYbj+fQ3FIDhMiLZJRICSSs6Jibm/WJVsRt3G9t9zeq9FaVMxfRaTs1NzkzEszHvY+juA2AHcAOvWoPl7HNJpjFFEz5lWyBSwMUiSYsH+WFYA2IytcWO/TVq1WlSVGSRFdGFmVwGUjwKnYiifEHybS+Vs00qPMoVIA2LJMeykClY5WS4USBTblJsymwORxZlv9IGlSNZCIllmlaxlZGSM+6ogd1IDJ1lLAg8nfau84h5H6SdQrwRWXECyIOVb4r080E3A6AgHupPXeQWnlkllOReRke7nIB0N1YX5j3CxaygDHHrXVUSh85/9b+6XJWNEAJKPJIqozSMI7KrXbFbyNkBeysoBPXo/JTWSo2mhgAbTyO8uAh3WFsse0mUmMBGHL0L4bG1gb2n8h7SO7zZB7tZI1Uh2xDNkSxtZFsFxsdxuFK0eA+TK6QWWSSQABVEhBCgfJ2vciwJJJsAPXW0KGXFvJqOdLL7y4IKvFdTdXEgDYEZIWUXFx32IO4n6WXU6ZyZY8w2zNEC1yq8rhQLja4Ia1gqjNrAt09FcVKRtL5VQMiGRxEW7pQ0e4FzbtQpGwJswB23ApfS8Qjm1QxkSQZMylWU9NPFaxHUWnc/3q6GlJuEwuLNDEwtbmRTt4bjpTgBoNXtTR5N6UdNPBt096T+npP10xpOFxQkmKNIyeuCqt/XYVANUUUUAUUUUByvlVxkSxy6fTuTqUKsUCNlaJopHsGAyurDHG9ydr2NuI4fxacssLMibLd4rMV5xLHyhQMPhIiTe4kDbgk19hpbWcNimt2saSWvbNVbqCD5wPcSPpNdKLhQlD57FxrUGG+UzOU5QHsZLpqcVQgFt39zgMbd5vYm+el10XuVCe0JQGTFmPbHmVpXkzydd1PLZnKhiF3AXsJ/JHSvjeFRixZcbrZiwckBSACWAJ+nxrJPJmESmQrndVGLrGwuhyVixTNmBuRdjYkkAXNWqFDjtGfdUyzR6iRFLLnHprMJpBEysob/ZoEERy5VyLb3wK9+kRkjHaqFbqQrE4n0Nsbjx276NLw+OK/ZxpHcknBVW5JJJNhuSST9NMVy2CLNw1lFjkyi5Vo9mXIWIxHcQfi997Y7AKQO+na6zo6kc0U9ke42yWTqT3WYEnqWJG/S0WpUUOT1PlWGDRGOUkgENHFJIlrgurNGGsQARcgBr7X3AtcI1aOHOQu0jG1+a18Vup3HKq9apVrl06v5yq36QB/jQp6JQTYEVnSMfBIFJKRJGT1MYwO/pSx7hWxeHgEENJsb27RyOt+8naoBqiiigCpPlB/7f/mI/+6q1SfKAf2f/AJiL+JrOZ6TfZ/8AkRUooorsyFtL8JL+kv8AlrTdLvoVLE8wJtfFnF7C3xSKXl4HG17mbe3SecdPC0gt17q4SiVy7/h27ETq2/b2/ShRUseTkXjN/wDI1P4le/8ApyH877fUfiUrHguv4WkrmfReSnRUweTsXjN7fUfiVkOAxfnfbT/fpWPBdfwUlcz6LyUaKnHgEX5z20/36PyDF+d9tP8AfpWPBdfwUlcz6LyUaKQHA4/zvtp/v16ODR+Mntpvv0rHguv4SkvF9P0eopD8ix+Mvtp/v16eDoe+X20/36VjwXX8FJeL6fo8aKnngcfjL7ef8SvRwSP5U3t9R+JSseC6/gpLxfReR+ikfyMnypvb6j8SvPyKnypvb6j8SrWLDv8AgpLxfT9H70XpE8HT5U3t5vv0fkdflze2m+9V/kKS8X0/R69F6nngy/OT+1f+teHgi/OT+2k/rUrFh3FmXzdijRU78ij52f2r0fkQfO6j2r0rFh3LZl83Yo3oqaOBj57Ue1avfyL+e1HtD/Spajw7ixL5uxRoqb+Rfz+o/bH3ay/JJ+fn/bH3aWo8O4sQc3YoUVPHCT8/P+0v3a9/JZ+fm+tPuVaxYdyWIebsx+ikRwxvn5vrT7lenhzfPzfXH9ylYsCWIebUdopI8Ob5+b/C/Drw8Ob5+b/C/Dq1eAsQ82o9RSH5Mf8A3ib/AAfwqPyY3+8Tf4X4dKvAtiHmXfwP1L4/0h/5iL7Vv51tHC2/3ic/TH/KOsG4GGKl5ZnCsrgMy2yQ3HRR31xHaiVKGkuxBEonFqUKKytRWh56n//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solidFill>
                <a:prstClr val="black"/>
              </a:solidFill>
            </a:endParaRPr>
          </a:p>
        </p:txBody>
      </p:sp>
      <p:sp>
        <p:nvSpPr>
          <p:cNvPr id="2058" name="AutoShape 10" descr="data:image/jpeg;base64,/9j/4AAQSkZJRgABAQAAAQABAAD/2wCEAAkGBhQQEBUUEhQVFBUVGBkYFxcUGBYdFhwYFxYYFxgaGhgYGyYeGBokHBUXHy8hIycpLCwsGR4xNTAqNSYrLCkBCQoKDgwOGg8PGjQkHCQtLCwpLCkpLCksLCksLCwsLCwsLCw1LCwpKSwsLCwsKSwsLCwsLCwsLCwsKSwpLC0sLP/AABEIAK4BIQMBIgACEQEDEQH/xAAbAAADAAMBAQAAAAAAAAAAAAAABAUCAwYBB//EAEwQAAIBAwIDAwULCQQJBQAAAAECAwAREgQhBSIxE0FRBjJhcZMUIzNCUlOBkbLS0xVjcnOSobHB0TSCo7MHJENUYnSiwsMWRJS04//EABkBAQEBAQEBAAAAAAAAAAAAAAABAwIEBf/EAC8RAAIAAwUHBQADAAMAAAAAAAABAgMREjFRgbEEEyFSkaHRMkFhceEiwfAzQrL/2gAMAwEAAhEDEQA/APrz9rJJIEkwClQORW6rc9fSaBo9R/vCfTCP5OK26Q++zetPsCnaxgSfF4v3eJ6Ipjh4JK5eywXwTxp9R89H7E/i1mIJ/nY/ZN+LTtFaWV/mzjexfHReBLsZ/nYvZN+LXnZaj5yL2T/jU9RU3a+erG9fx0XgQEWp+dh9i/41Ai1HzkPsn/Fp+ipu189WN68F0XgRMeo+XD7N/wASgpqPlQ/sP9+nqK6sr/NjevBdEIFdT3GH9l/vV4fdP5j/ABKoUUs/I3vwuhOvqvCD65P6V5lqvk6f9qT7tUqK43fyy71cqJvaar5EH7cn4dZLJqe9IPaSfh1Qoq2PljeLlXfyI9rqPm4fav8AhV72uo+bi9q/4NO0VbLxJbXKu/kRE2o+ai9s/wCDR22o+ah9s/4NPUVaPEW4eVd/Ij22o+ai9s/4NedtqPmovbN+DT9FSy8dBvIeVd/Ih2+o+Zi9s34VB1Go+Zj9sfwqfoqWHzPt4G8h5F38iA1Go+Zj9sfw6PdGo+ZT2v8A+dP0UsPmfbwN5Dyrv5J/unUfMR+2P4VejUaj5mP2x/Cp+ilh8z7eBvIeRd/JPM+o+Zi9s34NHb6n5mL27fg1t4lxNNOmchIFwNgSbn0D+NLza+RY+0PZILXs5a4B6XvjvuNreirYfM+3gbyHkXfybO21HzUPtn/BrEzar5qD20n4NRuDeW4kVjP2KqlwzwysyqygGQMskcbriGUsbELe5xsa6qrZeI3kPKu/knCXVfNwe1k/BrztNV8iD2kn4dUqKlj5Y3i5V38krLWfJ037Uv3ay0OulOoaKUILRq4KZb5My25vDD94qnUxP7c3pgT90j/1rhpwtcff+jSGJRqL+Ku/tFOiiitjzCek+Gm9afYFOUnpD79N60+wKcrOXdm9WaTL8logooorQzCltPKxkkVugKlenmlR/wBwamaR1BwmRu5/e29e7of3OP7/ANYD1FIcamKwuFJVijFSOotbe/cd68m4yufZxq0kl7WsQosAWJcjHYEbC5uRt4AUKKlw6KSZSdQcSQwCRsbJcmzZixZ7BSDtbe3jWWg1xRAuobnXbtCLK9ujX6Bj3r3HK1xYkClRWMcoYXUgjxBuPrFaptYqnHq3yV3b12HQek2FAb6KVHaN4Rjw85vr80H9qsjoVPnXf9Ikj9kcv7qAYopVuHKPMLR+GB2/Ya6d/hWSRSAi7qR38m9vWG6/RQDFFFFAFFFFAFFFFAFFFFAFFFFAFeE17SPHULaWYL1Mb29eJ2oDnEVtTqxPkvZhrIwL5BALBEFirF352YWIAVdyuS3OMLbTyY4qcbBpCAoJI3bcC3iL77g9ahSa/HWxwqTGoLFQTiGUXL3yFiDuFXrykrZUvT/HA2qHudFDKwUyBiAMCWAyBU3UlDy2ubb4gb9ENEPC9PaSYJG+EYAkTEFlTnCrgQoAIIG3fa5F6reTErNpIszdlUIxKlSceUNid1uAGsfGofFi8EK6btGkklaxYpaMRmRBKCV3ACSXALXbBt9jTXkHqnkgYujoCUYZkkgSRIwQZC9lUqLn0+Fy9inTUUUVyAqWRbXj06c/ulH3qqVMl/tyemCTb1SRf1rOZ7P5N5N7Xw9CnRRRWhgJ6Ue/TetPsU5Sel+Gm9afYpys5d2b1ZpMvyWiCiiitDMKS4yp7ByNyoDjxuhD7enl29NIeV3lA2ihV0QOWcJuSALqSDtuenTajg3GjPoO2cqGwfLuUFcu4nYWANZKdDvN370qeh7NMUlT6fxrTM947xNFjDG+AkQE7WYMVuAL3a6sbAC7GwUEkA4cJnklZJECnTzZS5qwvdgDHtuGQqRe1iGXvU1G4zxL8nvpIlizhnHZPCVBvhBtgSQMwIkXBvOvtuN9/C/LOPsY+yikYPJihZWUEHmLc6q5AvjkVsWtdt8q3oec7CsY48Rb0k/WSf51y2s4xMxGMqxF0JUMAQOZEZwtsiUMguDy9/S10OB+WjzS6pUjbCGVnDOJAojZYybtiSXyeRsANgACe+pQHTa6BTIoQYyMQSybNYdMrdRseuxxI77U1I6wqLLuTZVW2TMbnv6nYkk+BJpPhev7csHUK1irgE9UkeNsW2JUlWsdj4gbX3Rxgam1ycY7qDvbJrGx/ujrQG4dqRf3tfRZm/6rj+FZPrkXzmC+GXLe/S2Vr0xWCwKL2UDLrsN7+PjUBhpdUsihh3gGx84X8R3G4I9YPhWxZASQDuOvouLj91Q9RohHKqac9iSQSEAxJfM7qRjYBJG2A5sd+t2dHoZY55JGKOshW2IZWUYqrbFmDeaD1Hf1q0BVoooqAKKKKAKKKKAKKKKAKKKWn4nEkixs6h381Sdz17voqNpXnUMLi4JGzUakRi57zYAbknuAHea0rCZPhOh/2Y6Af8Z+MfR09fWonD/KN5ddJp5YMAgIDC7dehY2AAZen1d9W4AUPZ3J2uC3W19xfqbDoTc+N7XPMuZDGqw/RpOkRyWlH7pPHgzgePcP1MUwCBTF2t+0ILMsKKuMWKZOFXpZd2yN7AlX6nRcQh0kUZd5H7UBu1eNlWxAxDEqEisLAI1m26FrkpcR8p4YJpI3cLMswMaBHYlewVjcICVBUS2P/ASA2JFP8J4vkIkUYr0Nw1yQN18IyD1DHLkYY99amJp41Iup0bTp71ZWKySiy9n8dyoNymAZgCQSPC5o8nOHJCiwRrJEI0UBr+AHIwOQLBcGueubWtYimeMyrqH9yruTg0x3xWIOrFWIOzSBSoHhkeg3pQwESu3xWVP2hmGNv0cB9FQGvTatg/Zy2ysSjLcK6jrsfNYXFxc9QR3hXaT4ppy6G3nLzIR1WRd1Pq7iO8Ejvrdo9R2kaPa2Sq1vC4Bt++oDdU3Uf2yH0wzD/rgNUqmaz+1wfoTD/KP8q4mXZrU2k+p/UWjKdFFFdmInpfhZvWn2KcpPSj36b1p9mnKzl3ZvVmky/JaIKKKK0MznPL3szopFdgrbMg3uWQg2FgevT6a5XyD4rI0csOCNFfKSSU8iKRZwR8YsB0uO+9fTa0azRJNG0bi6t1AJB+tSCDt1Bryx7PamqbWlD6UrblL2aLZ3BWrrVu5/X6cbquL4zNpJgkseTYnUXIsgMi5tZmQgK+Ehyy7Ft1YVL1UghMRhg0gjhWyt7rWS125VQSiyqASWLBccrjK2LdHL/o20jStL78HbG5E0l7qzMD18WuR0PeK1z/6Ps0KPqZ3XJSM2LEKhuq5OWJB779TuMa9qaPmnPaPi0+vkN0ePsg7IzpjGqmLFZE5QC3+suSC2QEPmgmmtFEHmbCR+wkmDGIcsytJGTgFlscDIupjYLcC5Ax7Jyr2q/wBGvaBVOoZ0X/Zy9q6HlRcWAmUupMakhiQcpO9ya6TQeTcEJBSJFN8uQFUzsRkI74hrEi/W216NhHHNxvHXDTjTyq4uqsdReRS4VyeYshuEUlTcG2/W1dVO8wKs0fOobF0F0IIBKSIpLrfFfNz3Ub/FOEvkfE2s915yCS6nEFMLquI2xv09NXa8slTFXeOvHh9Ht2uOREoNyqcFav8AV73t8CLF5Ux9HKo4G6Fhct4RsbLJ9Bv02F7V7D5XadjYl4zsCJYpVsSbC5Zbb+vpv0qpPpEfz0Vv0lB/iKyhgVBZVCjwUAD91ejgeIiafWpJquV1YiRrhWvYHTpjcX2uN/pq6rX6Vqn0aSWzRXt0yUG3quK1JwmFQAsaKAb2UAC973sNr3oBuiiioAooooAooooAoormvKLyvggl9zyGQF152j6oG2Bv1v1O242riZMhlqsTNpMiOdFYgVX8YGXlZx2WGDtNKqyAMRI4IbDHrdR6difi948Ek8mY+Idlq3V4HaxkUfGxtiQTuvQWNr2+g1s8kPJM6WRpFnLwuAUAFsgRcFx0uL7W/d0rrK80Mpzv5TbsL19pnvmbRDsv8NnfFf8Afim0/Zp4f7iSk1LJqpAxJjEcJFyLAs0wJ8fii99rWPc1UNQOjfJP8drek79PG1T9bcagbA5QuAO4kMuQYd/nLb1vfqKfEYaOw3UrYXJ6Ed5O/wDOvafKE9RpY7uzKMmKDIjfpgpBt1HaML9160azhjFo5YmZHJGYAQqwZSDcspwI25l3NgDe+2aRzFij4C6KMgxL2ucrjEAHcC4O5ueW1jSkbHHuF/3AH+goCTwfyf7JSWcSO9yxxshbYA4szN3d7E8zXuSac08PueMjJnUEYCxLAGwC33JGRNiegPgL04gFtundSnB9RLJFlMoQktYAg8l7ITbYFhZrXNr2vQG1ExBeQi4uSeiqOu1z3Dqe/wBHQauCf2aH9Wn2RUPj+pfV9pp4wBAQY5XJIZyx7No47dAGIBcnqGUA2Yr1AFAe1M1w/wBa059Eo+tVP8qp1N4gP9Y0x/4pB9cTf0rKZdmtUbSfU/qL/wAspUUUVoYiel+Fm9afYFOUnpfhpvWn2KcrOXdm9WaTL8logooorQzCiiigCiiigCiiigCiiigCiiigCiiigCiiigCiiigCiiigNGukdY2MYDSWOCk2Ba2wJ8K5DgUM+rZoeIwK4isRI64tcnYBl2YGx83bbe9698teDy691GmmiJgveLOzh+83F7G1gL2tc7711HBdG0UEaSMzuFGTMSTc7kXJuQOg9VeNpzZtHWyvqjyPqpw7Ps9U044vtRQ/Kfytfeg4BXtFFew+UIcSQZwN8mS2w3s8brb0C5U/RW6N8DidgfNPdc9V9fh6PVS/Hx7zexOMkLGxI2WaNibjpYAn6N9q36yAuAVO43sb4sCOjD+o2qgWm1wTVhWvZor33sCHt4W3uO/u+mnJTzJ6yevdiR9O7Co02o9z6iNpByTIy99kdMWUWuQAVDdD1X005qtek0DNC4blbzT3DZhcdDv063tQGK6gpClhcnHAXsGZjtkwFgO+wubA+qtzgwadEBLMAqLYAFiABsBsuwJv0Ub72rDW4h4UAuxkB/RVVZifQLDHb5QpuRVQtK56L3/FUC5t6yLn6PCgEk047ZEvdk99e1+pDRxi3yfPsPzY6m5qrUzhKXklkYWdsAfEALkqH9ESfWTVOoAqfxH4bTfrGH+BKf5VQqfxP4XTfrW/+vNXEd2a1NZXqyejKFFFFdmQlpPhpvWn2KdpPSH36b1p9inK4l3ZvVmky/JaIKKKK7MwrCWUIpZiFUC5J2AA6kms65Hy04qQ8cSMoIYHFmKl2AyUAgcqqOZpDsmxALAWq4g6SfW4pmFJUAk3yBsBe+OJY/QL1H0XlS8rns4VmiWwZ4JcmU9+SOibje63y6WU3sPeO8PWbTGOU9qLK5W9o7KwYXFjkLrsGBBsb1znkjp1j1QRdKsK3Z+0Rok5yAAjxLzYkOpG5uSDYXtXSSoQ7/TahZFDL03G4IIIJBBB3BBBBHorbXL+S3FVM0kWalt8lAAKulgQbctzG0J5bA4sRta3UVyyhRRRUAUUUUAUUUUAUUUUAUUUUAUhxeOcrlpnQOvxJFujegkEMp9N7eI8HJ5gilmNgouT6B6qja/ygwhE141RtkuQxYm9ujBe49GPTx2qOG0qHUEdiKuvE+ecE0Eya8SS6aaRkcs4Vd8zcg5Ha1zfrY+NfW4JCyglSh8GxuP2SR++uZ8neJanUoHlKx3ZgpibNTibC6GKyqQD8c9BzG96s8H4r2wdWGMkTFXWzD9FwG3xZbEdbG63JU159n2bcJpOp7tu297Y4YnDSipwbKNFFeE16T54pxWxjwO/ans+/o9w3T/hy+m1L8N4gTGgKsxx5yANmuVIIvkTkrdxt30cXcO0Ud15yzG9rYohBt3E5Oht32NTdBxJ4ZGiwujSPicgXLlpHYAEAWwCSi7XIdtyV3oN3lDxjsjA6xyOyy2KBGzKtHIGKi12x6kLc27iSKh6ry5ieS2GozuAY0hlMgRCS5syBFLSKFsTdlXYZECutl1cTqQ7AjvVhZr325SMg1xt3+Fcp5O8X1B4lPDLKzIiuQpCmwupQEhQSwVgD13v161nHMUDSfu6G8mRFOUbT9Kqyz5Pa557TSQPCpTkEnn3LMH7QWGDDBNug3sSDT3GSjALIWCoVlIA2YRtkFv+kEuO/YfGrRw05RACLJioWQyHkDWAdLm5YAgghRa9973qXxjTmORFRnaw7UjfBWjeIJgL8l8/NNwwyPVb1oYHS8OhKxjLzmuzfpMSxH0Xt6gKZrGNwwBHQgEfTvWVQBU7ip59N+u/8MtUan8VPPp/1w/ypa4juzWprJ9WT0ZQoryiuzIT0nw03rT7Ap2k9J8LN61+wKcriC7N6mky/JaIKKKK7MwrgPKjSO2uJG8Y5sQw+EMQCqAbDIiO5LXARTfFXfLvJZQgLMQAOpPSuc49oppl7bTxe+KVxDkBnVSxBxJGJGTYhjvkbhTYioEoccf3OkcZUzu6QhizkoxIjkbnu7OqdMuaylmA5hXQ6DyUgghaOPNc2DtIWLSGQG4dme92uO8W7rW2rifJZpYZlMulJEeTP2YdEiYqS7lWiAmOItlncuWxTbOum4t5P6vVajn1ATShkISEyK7ILF0kxtlnut8sQpPKSbisHMa7h2p02uyKdoWIKPGCI8XfKcAEsVJVWcxElSVJB58V7xtFEQrgTAEbdm8tgP0Uf+ANIcX0RfVQheUZMAwPT3h+YL0JRxFa/wA41upBq8FYNEGxCMxPaKCSokBxcC/QZKenXr33JsGttI2OWnmN/CQmSMnwNzmvhswt3g1t4dxVZSyEFJY7dpG3UBr4sD8eNrGzDY2INmDKN+pcRqz2F7fSSOgJqJq4g08DIC0iGVe0JIF2jLOp5hkmSKCLEA2A3XaXg6Kil9LrlkuAeZbB0NslJF7MP59D3UxUAUUUUAUUUUAUUUUBC8rAZI0gUkNKw6HmwTme3r2W52GVz0sUdTAg0StNYmKzWxuiY9VRcd0AbEEKWIxtzEGn+Nwq80WTd0kdr/GkCMt16EkRNYEfXexiS65odPNFECzCN+zJGTZFsEvnfMLmkjs98jKp2BIHSIM+S3Gxqg0iqwhAUtKyKiM6rd8bObquCDLcXuFZwLjiuL8e1Om4pPrIAnubs2JAJYymFB2gwzBjYJz225UDW3NfUW7DSwpCxVUx7NVbcsqrY7dW5bkm3S5Nc95Q8ADRpIhyQ5MUdT2nwMhSxK3DblTlY2ZrnchqrwX+Gz+6oY5o5XMcqK62CLysLi9lLA79xrZ+SRfK7E92byMuxJ80vYHc79SKm6TQRwRRtpzjBipUqzFVUgFSQTzRG+/et73t5vQre2/Xvt0vXJSTptAj6iRsR72BGNtrsBI9h03BiHf5tvGveNaECNpU2eJch0sezuwBH7QuLbOw6EimODr71l8t3cep3Zl/6StOsNqAneUGm7bSTBb3aJ8SrFT5pIswIIvYdCK5jh3AIIta8/uiVgFEm/aDzlL2ea1nAUA43vYb7db8OsEETxGxMOKrfzTG7YxknpZfNO/xCTa9c/EFaNYlnldFLtyhcyImEYQns/jHInvCJjuCSeI5UMbTiV1xtK2mZJUSgdLSo/o63g6kaePLK5UMcySwLcxBvvte1vRakdNpWnZ3Y4q7AKLHMohvub2AZsjsLlSu9a01kkyrCTZgV7VlvvGFVjbbYuWVSBewL2a67XUWw8K7MRbhpsrJ8h2X6POQfsMtN0jpmtqZl8Vif6+0S3+Hf6aeqAKn8UHPp/13/ilqhSHE/Pg/Xf8AikriO7Namsr1ZPRj9FFFdmQnpPhZvWv2BTlJ6T4Wb9JfsLTlcQXZvU0mX5LRBXhNa9RqkjGUjKgva7EAXPQXNRjxRNZyxsxis18LBpANjjnY9lbbNfOuLG250oZm7iOq7QOYypESlgxF0Mtj2Y8GxPMd+uHS1UBqURA5cBWsQzEAHLpufR3VIm40FlMRVBEE81RL29m2AEKx3AGLfWtj1prhPDMbPJcFbhFJvgpJ3PcJGvuRsPNGwN7QE7VO/aFtOl7sRmHGDK8faAG1yV7TIBtipYkX3UweMeUup0c0a4KWsFylKpHFCMTKwUODqXOKgFABsoCqSQa/lDxARuoCNLMxBSGNollKlgC8UuSEAecQ1wbEEWNwzCs2rjAKqVAWSOSaNg9yrYDGN1wdbqS6GxDEYgk2pD3iWrc6uLsVzdEbJSzKq9oFa8hVWIIWIgCx3kXbe9NeTupyacFSpEgJW4IVnjRmAYecCbvf84Nh0C58nFTSsHY9oIyc02CSY3Z4lFsTndrnfoL22puSeRosGjlV7C7RFbXB3KnK9ja9iOmxFQDGsks4LA4KLgi3M97BQL3J7+lReKzyRQ4xtaewWMWLDtpD2jCwG4AHW3m5nuIp7R6z3+zspyQlcgVkUhgGGLgNZgVOwA5D1vc+RYs+WnhLsGc9pKXVAznnKlwWY93KtrcoIAIC4FDSqkuE4G7RixB6q1nAI77d1+l2t1Nb5NQqmzMoPgSAf31O0XBCkao0jYrsEjJRQO4XBLkDpbK3oGwDkPDIkHLGg7zyi5PiT1J9J3qcCm+OQMLqQR4g3H7qypRuExFsuzUN8peVreBK2JHorfBAEFgWO9+ZmY/WxJt6KgNlFFJ8V1JSPk89yqJ32ZzbK3eFF3I8FNAbtRq0jALm1+nie/YDc7b+qkDxLtRysIlGORNjIuQDAFNxGSCDd+l+lYx6DNmZcDuVLSIWc47NZs1xGQIsBbluAK0R+TTCcS9u6AAjCMWUg+OZfx+Lbu8BV4ENvEVgkheMlkswAZAQ/aWDqYyR743qvuGB6Gua4hpdWsh7IRqzSXtOLqwKriCAwwTMWujsRhHsbtXVaWKLIyrZ7ICjDnYqblsDctzWAttcr31z/FvKiJU5PfpJFd+zQEo2C3tLG/Pp2NmHS4KsTfEiukCjPwGCaT3RqczIQkDKsk3ZX7RdhGp8xnwJy2K2LbXqhxfXhFbEguEbFe7M2CZdyi5tdrDepnAuEZXLM/IbxhmVzGSrKd8d3UM0YLXYKqggHrcPDk7FogtkZSpt1sQQd+pO53O96jBE4Br44tLHEe0eMNJCrYXBCTvEqkKL3soF7WPXvpuHVGGMdplyJIBkN/er7npe6oDfvv6a16Dh7rp0BHaHZy6tZy7KLsFYY3JJJ3AJJNrmtnE8Z4DE6OzGykdmw3awNt7AWJ3DWHjtQFHhunMcMaHqqKp9YUA0wwuLdK0XkboFT18zfULAHr3mvPcnezuf72I/6bfvvXJTndXqWVwyB5Ckrw5RGwVCvaOBGV98cLGFsMuYeIICzxK8boE1BEishkKMMXdDbURKTdBlZbDmvibWBY9Gvk/AFChCoVi4szghmLMWBDXDEuxJ78j417PwSN7FjLcdCJZQR6sWHhXVSErgKSQktLEqySRxByuCK7opyIBbYWZRbqCD3WJu6PWiUNYEFTiwNtjYHqCQdiDcE9fG4C0fBFU3BYk9TIS7W7hmTlYXO16YXSkbBioHTGx/cwNvoNRg1vtqVPyo3Ho5WQ/XzH99O0v7kuylzkUN12tYlWUnY2OzEdKYqFCkOJ+fB+u29lLT9TuK+fp/1w/ypa4juzWprK9WT0ZRoryiuzIU0nws36S/5a05SmkHvs36S/5a0xKCVOJAaxsT0B7rj11xBdm9TSZfktEczrEeTUCSMNIXdo1zcLDGkSsrtZec5SHoL5YqCVFqow+Ta2GbuxuWsh7JAzEliqxWIJJJuSWNzdjS0UvZSR5ZAQxFHjAu3MUPbXBu6e9gXUbFze1iAxr+MPgDFHLve3Jbp3ln5Y12JyYHboNxWvEyG5DFpIyRjGCfDdnbYCw5ndjsOpJ8aR0yauZkeXHTxjMtGpDyNcgR5NiFWwyJAy3IFza9K+TGjkaWSXUMsj8pWykLFkG5EB3+DMRLtzNlvbzV6HU6lY0Z3IVUBZiegVRck/QKhTlNNoVh7UaRWYlx28g5bJ2zB0hVFtko7U8ovcWvkQV6PhuiMQbnLKxBQWAVFCKMFA+LcMwvvzW7hXB8K4tqtJCoveM9rYNE2apzSI6i3OcSWZCcvNtucKT/AC/r421EZcR4s4UlzIvKyXYs6hxEc7XDXQML3ZTfpoh9SmdQLMQAxx5rbk92/UnwrOvl8/HZkuplaeQkL2PIC0j9kUdlfnQAB+RTY7WGzV1Wo12bKZJUiRypwzRWws7kvcm4KhTb0N3XvLIqV+IMWIRbd25AO5vawItcAM30L401PqFjW7H0CwJJPgANyfQKhcF1gPK8hbooe6XDtGhwJXYnErYm55TcmqWjjymkZiWMZCLe211V2OwAucwPUo9N4yjXbHDLBr/J5cutvlY+nrU7V+UCwyosvIshxXLZgwV3PodcU+L0tv1qvUji8hd1jBt0GxscpCQCLb3VFlb14nu2IFeipms4OzrZdRKm97ERsPUc0LEf3gfTTkIkyOZQr3FQwN/SCT/GgN9TuL6R2MUiXLQvnhtzgxvGw3+NjISt9rgA2vcUaKgOP8nfKazajThHk7BndGBG8ch7SNSGOalQxTmUAFLdQbZcZ4vPK0SRZxKzxiUoFuFaWNCpdr43Vn80ZEgEYhS1V+IeTkckhnQKk+OOdvOX5L2sxHgQQR3GvdBw1vew6CNIfMQOXu+OOZcgFrAkC+5uSd7W64EM08mtMNxDGG5jnb3y7kFmEnnhiQCWvckDeovC9IuoMjx8jxSC3aEtKWUqWMjMMlBVezA3sLtvcW6Hi+r7LTyyZiPFGObbqpANiR3gG23fXzXyeKS6OMtkQkYcOMu0VZR2jRqwucVF5lXIlTGLdBaqrDPpml0scRYIFUyHJgDuWCKl/EnFUH0CsJOMxLH2hcdnngWAJUNnhuQNhltl07723qNw3hjxxlJn7QsFXdTfcAWOTG+5Jt4A9SWJjcc0a6cECOKJX006oHAxBkKO6EC2/ZRHLuOI3JO8oDtp9fHFYMwW+w8B0G/co3AubC5A7xWAkzdSputrgqeUiwa9xsbkoB6m9NctwrXSToZEiKyOrZ4gEIzqWUM2xlaNxba4KOGWwNqrcOazsJY3juC8aGxPc0gBQnmVybWNyG22FKArSzkvglgQAWYi4AN7ADvJsfVt4ih9Fcbu5+kW/ZtifqpXTz4yOVu4dEkS25ZQMWsSd7Aof7w8TVCKUMAVNwehqFEk0skbcrApfdbC5FjcDeyncHaw26De+5+IqoJN+UgMCLEZdDv1HpF/DrW7UTBEZm6KCx9QFz/Cp+lhLs6uTsFysSPfHuzDY7hVMYAO1j30BUrBJQSQOqmx69SAf4EUnqNDIStpAQrBrOu/7SlbbX7u/e9YxZpK7upswUDC7AW636Ek+he6oCjRWEUoYXB/r9IO4rOgCp3FzzQfrl+xIKo1K481jp/+YT7L1xHd01NpCrGl96FSiiiuzIV0nws36S/5a03Smk+Em/SX/LWm64guzep3MvyWiF9XoVlAyBuDdWUkMp8VYbj+fQ3FIDhMiLZJRICSSs6Jibm/WJVsRt3G9t9zeq9FaVMxfRaTs1NzkzEszHvY+juA2AHcAOvWoPl7HNJpjFFEz5lWyBSwMUiSYsH+WFYA2IytcWO/TVq1WlSVGSRFdGFmVwGUjwKnYiifEHybS+Vs00qPMoVIA2LJMeykClY5WS4USBTblJsymwORxZlv9IGlSNZCIllmlaxlZGSM+6ogd1IDJ1lLAg8nfau84h5H6SdQrwRWXECyIOVb4r080E3A6AgHupPXeQWnlkllOReRke7nIB0N1YX5j3CxaygDHHrXVUSh85/9b+6XJWNEAJKPJIqozSMI7KrXbFbyNkBeysoBPXo/JTWSo2mhgAbTyO8uAh3WFsse0mUmMBGHL0L4bG1gb2n8h7SO7zZB7tZI1Uh2xDNkSxtZFsFxsdxuFK0eA+TK6QWWSSQABVEhBCgfJ2vciwJJJsAPXW0KGXFvJqOdLL7y4IKvFdTdXEgDYEZIWUXFx32IO4n6WXU6ZyZY8w2zNEC1yq8rhQLja4Ia1gqjNrAt09FcVKRtL5VQMiGRxEW7pQ0e4FzbtQpGwJswB23ApfS8Qjm1QxkSQZMylWU9NPFaxHUWnc/3q6GlJuEwuLNDEwtbmRTt4bjpTgBoNXtTR5N6UdNPBt096T+npP10xpOFxQkmKNIyeuCqt/XYVANUUUUAUUUUByvlVxkSxy6fTuTqUKsUCNlaJopHsGAyurDHG9ydr2NuI4fxacssLMibLd4rMV5xLHyhQMPhIiTe4kDbgk19hpbWcNimt2saSWvbNVbqCD5wPcSPpNdKLhQlD57FxrUGG+UzOU5QHsZLpqcVQgFt39zgMbd5vYm+el10XuVCe0JQGTFmPbHmVpXkzydd1PLZnKhiF3AXsJ/JHSvjeFRixZcbrZiwckBSACWAJ+nxrJPJmESmQrndVGLrGwuhyVixTNmBuRdjYkkAXNWqFDjtGfdUyzR6iRFLLnHprMJpBEysob/ZoEERy5VyLb3wK9+kRkjHaqFbqQrE4n0Nsbjx276NLw+OK/ZxpHcknBVW5JJJNhuSST9NMVy2CLNw1lFjkyi5Vo9mXIWIxHcQfi997Y7AKQO+na6zo6kc0U9ke42yWTqT3WYEnqWJG/S0WpUUOT1PlWGDRGOUkgENHFJIlrgurNGGsQARcgBr7X3AtcI1aOHOQu0jG1+a18Vup3HKq9apVrl06v5yq36QB/jQp6JQTYEVnSMfBIFJKRJGT1MYwO/pSx7hWxeHgEENJsb27RyOt+8naoBqiiigCpPlB/7f/mI/+6q1SfKAf2f/AJiL+JrOZ6TfZ/8AkRUooorsyFtL8JL+kv8AlrTdLvoVLE8wJtfFnF7C3xSKXl4HG17mbe3SecdPC0gt17q4SiVy7/h27ETq2/b2/ShRUseTkXjN/wDI1P4le/8ApyH877fUfiUrHguv4WkrmfReSnRUweTsXjN7fUfiVkOAxfnfbT/fpWPBdfwUlcz6LyUaKnHgEX5z20/36PyDF+d9tP8AfpWPBdfwUlcz6LyUaKQHA4/zvtp/v16ODR+Mntpvv0rHguv4SkvF9P0eopD8ix+Mvtp/v16eDoe+X20/36VjwXX8FJeL6fo8aKnngcfjL7ef8SvRwSP5U3t9R+JSseC6/gpLxfReR+ikfyMnypvb6j8SvPyKnypvb6j8SrWLDv8AgpLxfT9H70XpE8HT5U3t5vv0fkdflze2m+9V/kKS8X0/R69F6nngy/OT+1f+teHgi/OT+2k/rUrFh3FmXzdijRU78ij52f2r0fkQfO6j2r0rFh3LZl83Yo3oqaOBj57Ue1avfyL+e1HtD/Spajw7ixL5uxRoqb+Rfz+o/bH3ay/JJ+fn/bH3aWo8O4sQc3YoUVPHCT8/P+0v3a9/JZ+fm+tPuVaxYdyWIebsx+ikRwxvn5vrT7lenhzfPzfXH9ylYsCWIebUdopI8Ob5+b/C/Drw8Ob5+b/C/Dq1eAsQ82o9RSH5Mf8A3ib/AAfwqPyY3+8Tf4X4dKvAtiHmXfwP1L4/0h/5iL7Vv51tHC2/3ic/TH/KOsG4GGKl5ZnCsrgMy2yQ3HRR31xHaiVKGkuxBEonFqUKKytRWh56n//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solidFill>
                <a:prstClr val="black"/>
              </a:solidFill>
            </a:endParaRPr>
          </a:p>
        </p:txBody>
      </p:sp>
      <p:pic>
        <p:nvPicPr>
          <p:cNvPr id="59394" name="Picture 2" descr="http://1.bp.blogspot.com/-xbGsBGS8LiU/T5wH8wmvIbI/AAAAAAAAIaA/PQFhb7A_xcs/s640/revista186-rcp.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3741" b="89796" l="0" r="99667">
                        <a14:foregroundMark x1="77167" y1="21769" x2="77167" y2="21769"/>
                        <a14:backgroundMark x1="56000" y1="55782" x2="56000" y2="55782"/>
                        <a14:backgroundMark x1="80167" y1="50000" x2="80167" y2="50000"/>
                        <a14:backgroundMark x1="93500" y1="58163" x2="93500" y2="58163"/>
                        <a14:backgroundMark x1="90833" y1="84014" x2="90833" y2="84014"/>
                        <a14:backgroundMark x1="10333" y1="36054" x2="10333" y2="36054"/>
                      </a14:backgroundRemoval>
                    </a14:imgEffect>
                  </a14:imgLayer>
                </a14:imgProps>
              </a:ext>
            </a:extLst>
          </a:blip>
          <a:srcRect l="-835" b="138"/>
          <a:stretch/>
        </p:blipFill>
        <p:spPr bwMode="auto">
          <a:xfrm>
            <a:off x="4177250" y="1357298"/>
            <a:ext cx="4538154" cy="2202261"/>
          </a:xfrm>
          <a:prstGeom prst="rect">
            <a:avLst/>
          </a:prstGeom>
          <a:ln>
            <a:noFill/>
          </a:ln>
          <a:effectLst>
            <a:outerShdw blurRad="292100" dist="139700" dir="2700000" algn="tl" rotWithShape="0">
              <a:srgbClr val="333333">
                <a:alpha val="65000"/>
              </a:srgbClr>
            </a:outerShdw>
            <a:softEdge rad="31750"/>
          </a:effectLst>
        </p:spPr>
      </p:pic>
    </p:spTree>
    <p:extLst>
      <p:ext uri="{BB962C8B-B14F-4D97-AF65-F5344CB8AC3E}">
        <p14:creationId xmlns:p14="http://schemas.microsoft.com/office/powerpoint/2010/main" val="40291189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12" fill="hold"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10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3" dur="1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2"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 calcmode="lin" valueType="num">
                                      <p:cBhvr additive="base">
                                        <p:cTn id="18"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12"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 calcmode="lin" valueType="num">
                                      <p:cBhvr additive="base">
                                        <p:cTn id="24"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12"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 calcmode="lin" valueType="num">
                                      <p:cBhvr additive="base">
                                        <p:cTn id="30"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87" name="Line 31"/>
          <p:cNvSpPr>
            <a:spLocks noChangeShapeType="1"/>
          </p:cNvSpPr>
          <p:nvPr/>
        </p:nvSpPr>
        <p:spPr bwMode="auto">
          <a:xfrm>
            <a:off x="1000100" y="3143248"/>
            <a:ext cx="0" cy="571504"/>
          </a:xfrm>
          <a:prstGeom prst="line">
            <a:avLst/>
          </a:prstGeom>
          <a:noFill/>
          <a:ln w="38100">
            <a:solidFill>
              <a:schemeClr val="tx1"/>
            </a:solidFill>
            <a:round/>
            <a:headEnd/>
            <a:tailEnd type="triangle" w="med" len="med"/>
          </a:ln>
          <a:effectLst/>
        </p:spPr>
        <p:txBody>
          <a:bodyPr/>
          <a:lstStyle/>
          <a:p>
            <a:endParaRPr lang="es-ES">
              <a:solidFill>
                <a:prstClr val="black"/>
              </a:solidFill>
            </a:endParaRPr>
          </a:p>
        </p:txBody>
      </p:sp>
      <p:sp>
        <p:nvSpPr>
          <p:cNvPr id="96285" name="Line 29"/>
          <p:cNvSpPr>
            <a:spLocks noChangeShapeType="1"/>
          </p:cNvSpPr>
          <p:nvPr/>
        </p:nvSpPr>
        <p:spPr bwMode="auto">
          <a:xfrm flipH="1">
            <a:off x="1714480" y="3000372"/>
            <a:ext cx="990600" cy="0"/>
          </a:xfrm>
          <a:prstGeom prst="line">
            <a:avLst/>
          </a:prstGeom>
          <a:noFill/>
          <a:ln w="38100">
            <a:solidFill>
              <a:schemeClr val="tx1"/>
            </a:solidFill>
            <a:round/>
            <a:headEnd/>
            <a:tailEnd type="triangle" w="med" len="med"/>
          </a:ln>
          <a:effectLst/>
        </p:spPr>
        <p:txBody>
          <a:bodyPr/>
          <a:lstStyle/>
          <a:p>
            <a:endParaRPr lang="es-ES">
              <a:solidFill>
                <a:prstClr val="black"/>
              </a:solidFill>
            </a:endParaRPr>
          </a:p>
        </p:txBody>
      </p:sp>
      <p:sp>
        <p:nvSpPr>
          <p:cNvPr id="96261" name="AutoShape 5"/>
          <p:cNvSpPr>
            <a:spLocks noChangeArrowheads="1"/>
          </p:cNvSpPr>
          <p:nvPr/>
        </p:nvSpPr>
        <p:spPr bwMode="auto">
          <a:xfrm>
            <a:off x="1752600" y="1295400"/>
            <a:ext cx="4343400" cy="381000"/>
          </a:xfrm>
          <a:prstGeom prst="roundRect">
            <a:avLst>
              <a:gd name="adj" fmla="val 16667"/>
            </a:avLst>
          </a:prstGeom>
          <a:solidFill>
            <a:srgbClr val="FFCC66"/>
          </a:solidFill>
          <a:ln w="9525">
            <a:solidFill>
              <a:schemeClr val="tx1"/>
            </a:solidFill>
            <a:round/>
            <a:headEnd/>
            <a:tailEnd/>
          </a:ln>
          <a:effectLst/>
        </p:spPr>
        <p:txBody>
          <a:bodyPr wrap="none" anchor="ctr"/>
          <a:lstStyle/>
          <a:p>
            <a:pPr algn="ctr"/>
            <a:r>
              <a:rPr lang="es-ES" sz="2400" b="1" dirty="0">
                <a:solidFill>
                  <a:prstClr val="black"/>
                </a:solidFill>
              </a:rPr>
              <a:t>Comprobar inconsciencia  </a:t>
            </a:r>
          </a:p>
        </p:txBody>
      </p:sp>
      <p:sp>
        <p:nvSpPr>
          <p:cNvPr id="96263" name="Line 7"/>
          <p:cNvSpPr>
            <a:spLocks noChangeShapeType="1"/>
          </p:cNvSpPr>
          <p:nvPr/>
        </p:nvSpPr>
        <p:spPr bwMode="auto">
          <a:xfrm>
            <a:off x="4114800" y="1676400"/>
            <a:ext cx="0" cy="381000"/>
          </a:xfrm>
          <a:prstGeom prst="line">
            <a:avLst/>
          </a:prstGeom>
          <a:noFill/>
          <a:ln w="38100">
            <a:solidFill>
              <a:schemeClr val="tx1"/>
            </a:solidFill>
            <a:round/>
            <a:headEnd/>
            <a:tailEnd type="triangle" w="med" len="med"/>
          </a:ln>
          <a:effectLst/>
        </p:spPr>
        <p:txBody>
          <a:bodyPr/>
          <a:lstStyle/>
          <a:p>
            <a:endParaRPr lang="es-ES">
              <a:solidFill>
                <a:prstClr val="black"/>
              </a:solidFill>
            </a:endParaRPr>
          </a:p>
        </p:txBody>
      </p:sp>
      <p:sp>
        <p:nvSpPr>
          <p:cNvPr id="96264" name="AutoShape 8"/>
          <p:cNvSpPr>
            <a:spLocks noChangeArrowheads="1"/>
          </p:cNvSpPr>
          <p:nvPr/>
        </p:nvSpPr>
        <p:spPr bwMode="auto">
          <a:xfrm>
            <a:off x="3048000" y="2057400"/>
            <a:ext cx="2209800" cy="381000"/>
          </a:xfrm>
          <a:prstGeom prst="roundRect">
            <a:avLst>
              <a:gd name="adj" fmla="val 16667"/>
            </a:avLst>
          </a:prstGeom>
          <a:solidFill>
            <a:srgbClr val="FFCC00"/>
          </a:solidFill>
          <a:ln w="9525">
            <a:solidFill>
              <a:schemeClr val="tx1"/>
            </a:solidFill>
            <a:round/>
            <a:headEnd/>
            <a:tailEnd/>
          </a:ln>
          <a:effectLst/>
        </p:spPr>
        <p:txBody>
          <a:bodyPr wrap="none" anchor="ctr"/>
          <a:lstStyle/>
          <a:p>
            <a:pPr algn="ctr"/>
            <a:r>
              <a:rPr lang="es-ES" sz="1600" b="1" dirty="0">
                <a:solidFill>
                  <a:prstClr val="black"/>
                </a:solidFill>
              </a:rPr>
              <a:t>Abrir la vía aérea</a:t>
            </a:r>
          </a:p>
        </p:txBody>
      </p:sp>
      <p:sp>
        <p:nvSpPr>
          <p:cNvPr id="96265" name="AutoShape 9"/>
          <p:cNvSpPr>
            <a:spLocks noChangeArrowheads="1"/>
          </p:cNvSpPr>
          <p:nvPr/>
        </p:nvSpPr>
        <p:spPr bwMode="auto">
          <a:xfrm>
            <a:off x="2667000" y="2819400"/>
            <a:ext cx="2971800" cy="304800"/>
          </a:xfrm>
          <a:prstGeom prst="roundRect">
            <a:avLst>
              <a:gd name="adj" fmla="val 16667"/>
            </a:avLst>
          </a:prstGeom>
          <a:solidFill>
            <a:srgbClr val="FFCC00"/>
          </a:solidFill>
          <a:ln w="9525">
            <a:solidFill>
              <a:schemeClr val="tx1"/>
            </a:solidFill>
            <a:round/>
            <a:headEnd/>
            <a:tailEnd/>
          </a:ln>
          <a:effectLst/>
        </p:spPr>
        <p:txBody>
          <a:bodyPr wrap="none" anchor="ctr"/>
          <a:lstStyle/>
          <a:p>
            <a:pPr algn="ctr"/>
            <a:r>
              <a:rPr lang="es-ES" sz="1600" b="1" dirty="0">
                <a:solidFill>
                  <a:prstClr val="black"/>
                </a:solidFill>
              </a:rPr>
              <a:t>Comprobar ventilación</a:t>
            </a:r>
          </a:p>
        </p:txBody>
      </p:sp>
      <p:sp>
        <p:nvSpPr>
          <p:cNvPr id="96267" name="AutoShape 11"/>
          <p:cNvSpPr>
            <a:spLocks noChangeArrowheads="1"/>
          </p:cNvSpPr>
          <p:nvPr/>
        </p:nvSpPr>
        <p:spPr bwMode="auto">
          <a:xfrm>
            <a:off x="2819400" y="4191000"/>
            <a:ext cx="2819400" cy="990600"/>
          </a:xfrm>
          <a:prstGeom prst="roundRect">
            <a:avLst>
              <a:gd name="adj" fmla="val 16667"/>
            </a:avLst>
          </a:prstGeom>
          <a:solidFill>
            <a:srgbClr val="FF8837"/>
          </a:solidFill>
          <a:ln w="9525">
            <a:solidFill>
              <a:schemeClr val="tx1"/>
            </a:solidFill>
            <a:round/>
            <a:headEnd/>
            <a:tailEnd/>
          </a:ln>
          <a:effectLst/>
        </p:spPr>
        <p:txBody>
          <a:bodyPr wrap="none" anchor="ctr"/>
          <a:lstStyle/>
          <a:p>
            <a:pPr algn="ctr"/>
            <a:r>
              <a:rPr lang="es-ES" b="1">
                <a:solidFill>
                  <a:prstClr val="black"/>
                </a:solidFill>
              </a:rPr>
              <a:t>30 compresiones</a:t>
            </a:r>
          </a:p>
          <a:p>
            <a:pPr algn="ctr"/>
            <a:r>
              <a:rPr lang="es-ES" b="1">
                <a:solidFill>
                  <a:prstClr val="black"/>
                </a:solidFill>
              </a:rPr>
              <a:t>  torácicas </a:t>
            </a:r>
          </a:p>
          <a:p>
            <a:pPr algn="ctr"/>
            <a:r>
              <a:rPr lang="es-ES" b="1">
                <a:solidFill>
                  <a:prstClr val="black"/>
                </a:solidFill>
              </a:rPr>
              <a:t>a 100/minuto</a:t>
            </a:r>
          </a:p>
        </p:txBody>
      </p:sp>
      <p:sp>
        <p:nvSpPr>
          <p:cNvPr id="96268" name="AutoShape 12"/>
          <p:cNvSpPr>
            <a:spLocks noChangeArrowheads="1"/>
          </p:cNvSpPr>
          <p:nvPr/>
        </p:nvSpPr>
        <p:spPr bwMode="auto">
          <a:xfrm>
            <a:off x="2895600" y="5562600"/>
            <a:ext cx="2743200" cy="457200"/>
          </a:xfrm>
          <a:prstGeom prst="roundRect">
            <a:avLst>
              <a:gd name="adj" fmla="val 16667"/>
            </a:avLst>
          </a:prstGeom>
          <a:solidFill>
            <a:srgbClr val="FF8837"/>
          </a:solidFill>
          <a:ln w="9525">
            <a:solidFill>
              <a:schemeClr val="tx1"/>
            </a:solidFill>
            <a:round/>
            <a:headEnd/>
            <a:tailEnd/>
          </a:ln>
          <a:effectLst/>
        </p:spPr>
        <p:txBody>
          <a:bodyPr wrap="none" anchor="ctr"/>
          <a:lstStyle/>
          <a:p>
            <a:pPr algn="ctr"/>
            <a:r>
              <a:rPr lang="es-ES" b="1">
                <a:solidFill>
                  <a:prstClr val="black"/>
                </a:solidFill>
              </a:rPr>
              <a:t>2 ventilaciones</a:t>
            </a:r>
          </a:p>
        </p:txBody>
      </p:sp>
      <p:sp>
        <p:nvSpPr>
          <p:cNvPr id="96279" name="Line 23"/>
          <p:cNvSpPr>
            <a:spLocks noChangeShapeType="1"/>
          </p:cNvSpPr>
          <p:nvPr/>
        </p:nvSpPr>
        <p:spPr bwMode="auto">
          <a:xfrm>
            <a:off x="4114800" y="2438400"/>
            <a:ext cx="0" cy="381000"/>
          </a:xfrm>
          <a:prstGeom prst="line">
            <a:avLst/>
          </a:prstGeom>
          <a:noFill/>
          <a:ln w="38100">
            <a:solidFill>
              <a:schemeClr val="tx1"/>
            </a:solidFill>
            <a:round/>
            <a:headEnd/>
            <a:tailEnd type="triangle" w="med" len="med"/>
          </a:ln>
          <a:effectLst/>
        </p:spPr>
        <p:txBody>
          <a:bodyPr/>
          <a:lstStyle/>
          <a:p>
            <a:endParaRPr lang="es-ES">
              <a:solidFill>
                <a:prstClr val="black"/>
              </a:solidFill>
            </a:endParaRPr>
          </a:p>
        </p:txBody>
      </p:sp>
      <p:sp>
        <p:nvSpPr>
          <p:cNvPr id="96280" name="AutoShape 24"/>
          <p:cNvSpPr>
            <a:spLocks noChangeArrowheads="1"/>
          </p:cNvSpPr>
          <p:nvPr/>
        </p:nvSpPr>
        <p:spPr bwMode="auto">
          <a:xfrm>
            <a:off x="3124200" y="3505200"/>
            <a:ext cx="2133600" cy="304800"/>
          </a:xfrm>
          <a:prstGeom prst="roundRect">
            <a:avLst>
              <a:gd name="adj" fmla="val 16667"/>
            </a:avLst>
          </a:prstGeom>
          <a:solidFill>
            <a:srgbClr val="FF8837"/>
          </a:solidFill>
          <a:ln w="9525">
            <a:solidFill>
              <a:schemeClr val="tx1"/>
            </a:solidFill>
            <a:round/>
            <a:headEnd/>
            <a:tailEnd/>
          </a:ln>
          <a:effectLst/>
        </p:spPr>
        <p:txBody>
          <a:bodyPr wrap="none" anchor="ctr"/>
          <a:lstStyle/>
          <a:p>
            <a:pPr algn="ctr"/>
            <a:r>
              <a:rPr lang="es-ES" b="1">
                <a:solidFill>
                  <a:prstClr val="black"/>
                </a:solidFill>
              </a:rPr>
              <a:t>NO RESPIRA</a:t>
            </a:r>
          </a:p>
        </p:txBody>
      </p:sp>
      <p:sp>
        <p:nvSpPr>
          <p:cNvPr id="96281" name="Line 25"/>
          <p:cNvSpPr>
            <a:spLocks noChangeShapeType="1"/>
          </p:cNvSpPr>
          <p:nvPr/>
        </p:nvSpPr>
        <p:spPr bwMode="auto">
          <a:xfrm>
            <a:off x="4114800" y="3124200"/>
            <a:ext cx="0" cy="381000"/>
          </a:xfrm>
          <a:prstGeom prst="line">
            <a:avLst/>
          </a:prstGeom>
          <a:noFill/>
          <a:ln w="38100">
            <a:solidFill>
              <a:schemeClr val="tx1"/>
            </a:solidFill>
            <a:round/>
            <a:headEnd/>
            <a:tailEnd type="triangle" w="med" len="med"/>
          </a:ln>
          <a:effectLst/>
        </p:spPr>
        <p:txBody>
          <a:bodyPr/>
          <a:lstStyle/>
          <a:p>
            <a:endParaRPr lang="es-ES">
              <a:solidFill>
                <a:prstClr val="black"/>
              </a:solidFill>
            </a:endParaRPr>
          </a:p>
        </p:txBody>
      </p:sp>
      <p:sp>
        <p:nvSpPr>
          <p:cNvPr id="96282" name="Line 26"/>
          <p:cNvSpPr>
            <a:spLocks noChangeShapeType="1"/>
          </p:cNvSpPr>
          <p:nvPr/>
        </p:nvSpPr>
        <p:spPr bwMode="auto">
          <a:xfrm>
            <a:off x="4114800" y="3810000"/>
            <a:ext cx="0" cy="381000"/>
          </a:xfrm>
          <a:prstGeom prst="line">
            <a:avLst/>
          </a:prstGeom>
          <a:noFill/>
          <a:ln w="38100">
            <a:solidFill>
              <a:schemeClr val="tx1"/>
            </a:solidFill>
            <a:round/>
            <a:headEnd/>
            <a:tailEnd type="triangle" w="med" len="med"/>
          </a:ln>
          <a:effectLst/>
        </p:spPr>
        <p:txBody>
          <a:bodyPr/>
          <a:lstStyle/>
          <a:p>
            <a:endParaRPr lang="es-ES">
              <a:solidFill>
                <a:prstClr val="black"/>
              </a:solidFill>
            </a:endParaRPr>
          </a:p>
        </p:txBody>
      </p:sp>
      <p:sp>
        <p:nvSpPr>
          <p:cNvPr id="96283" name="Line 27"/>
          <p:cNvSpPr>
            <a:spLocks noChangeShapeType="1"/>
          </p:cNvSpPr>
          <p:nvPr/>
        </p:nvSpPr>
        <p:spPr bwMode="auto">
          <a:xfrm>
            <a:off x="4191000" y="5181600"/>
            <a:ext cx="0" cy="381000"/>
          </a:xfrm>
          <a:prstGeom prst="line">
            <a:avLst/>
          </a:prstGeom>
          <a:noFill/>
          <a:ln w="38100">
            <a:solidFill>
              <a:schemeClr val="tx1"/>
            </a:solidFill>
            <a:round/>
            <a:headEnd/>
            <a:tailEnd type="triangle" w="med" len="med"/>
          </a:ln>
          <a:effectLst/>
        </p:spPr>
        <p:txBody>
          <a:bodyPr/>
          <a:lstStyle/>
          <a:p>
            <a:endParaRPr lang="es-ES">
              <a:solidFill>
                <a:prstClr val="black"/>
              </a:solidFill>
            </a:endParaRPr>
          </a:p>
        </p:txBody>
      </p:sp>
      <p:sp>
        <p:nvSpPr>
          <p:cNvPr id="96284" name="AutoShape 28"/>
          <p:cNvSpPr>
            <a:spLocks noChangeArrowheads="1"/>
          </p:cNvSpPr>
          <p:nvPr/>
        </p:nvSpPr>
        <p:spPr bwMode="auto">
          <a:xfrm>
            <a:off x="285720" y="2857496"/>
            <a:ext cx="1371600" cy="304800"/>
          </a:xfrm>
          <a:prstGeom prst="roundRect">
            <a:avLst>
              <a:gd name="adj" fmla="val 16667"/>
            </a:avLst>
          </a:prstGeom>
          <a:solidFill>
            <a:srgbClr val="99FF66"/>
          </a:solidFill>
          <a:ln w="9525">
            <a:solidFill>
              <a:schemeClr val="tx1"/>
            </a:solidFill>
            <a:round/>
            <a:headEnd/>
            <a:tailEnd/>
          </a:ln>
          <a:effectLst/>
        </p:spPr>
        <p:txBody>
          <a:bodyPr wrap="none" anchor="ctr"/>
          <a:lstStyle/>
          <a:p>
            <a:pPr algn="ctr"/>
            <a:r>
              <a:rPr lang="es-ES" b="1" dirty="0">
                <a:solidFill>
                  <a:prstClr val="black"/>
                </a:solidFill>
              </a:rPr>
              <a:t>Sí respira</a:t>
            </a:r>
          </a:p>
        </p:txBody>
      </p:sp>
      <p:sp>
        <p:nvSpPr>
          <p:cNvPr id="96286" name="AutoShape 30"/>
          <p:cNvSpPr>
            <a:spLocks noChangeArrowheads="1"/>
          </p:cNvSpPr>
          <p:nvPr/>
        </p:nvSpPr>
        <p:spPr bwMode="auto">
          <a:xfrm>
            <a:off x="285720" y="3714752"/>
            <a:ext cx="1371600" cy="1066800"/>
          </a:xfrm>
          <a:prstGeom prst="roundRect">
            <a:avLst>
              <a:gd name="adj" fmla="val 16667"/>
            </a:avLst>
          </a:prstGeom>
          <a:solidFill>
            <a:srgbClr val="99FF66"/>
          </a:solidFill>
          <a:ln w="9525">
            <a:solidFill>
              <a:schemeClr val="tx1"/>
            </a:solidFill>
            <a:round/>
            <a:headEnd/>
            <a:tailEnd/>
          </a:ln>
          <a:effectLst/>
        </p:spPr>
        <p:txBody>
          <a:bodyPr wrap="none" anchor="ctr"/>
          <a:lstStyle/>
          <a:p>
            <a:pPr algn="ctr"/>
            <a:r>
              <a:rPr lang="es-ES" b="1" dirty="0">
                <a:solidFill>
                  <a:prstClr val="black"/>
                </a:solidFill>
              </a:rPr>
              <a:t>Posición </a:t>
            </a:r>
          </a:p>
          <a:p>
            <a:pPr algn="ctr"/>
            <a:r>
              <a:rPr lang="es-ES" b="1" dirty="0">
                <a:solidFill>
                  <a:prstClr val="black"/>
                </a:solidFill>
              </a:rPr>
              <a:t>lateral de</a:t>
            </a:r>
          </a:p>
          <a:p>
            <a:pPr algn="ctr"/>
            <a:r>
              <a:rPr lang="es-ES" b="1" dirty="0">
                <a:solidFill>
                  <a:prstClr val="black"/>
                </a:solidFill>
              </a:rPr>
              <a:t>seguridad</a:t>
            </a:r>
          </a:p>
        </p:txBody>
      </p:sp>
      <p:sp>
        <p:nvSpPr>
          <p:cNvPr id="96288" name="AutoShape 32"/>
          <p:cNvSpPr>
            <a:spLocks noChangeArrowheads="1"/>
          </p:cNvSpPr>
          <p:nvPr/>
        </p:nvSpPr>
        <p:spPr bwMode="auto">
          <a:xfrm rot="11015701">
            <a:off x="2052638" y="4338638"/>
            <a:ext cx="614362" cy="1600200"/>
          </a:xfrm>
          <a:prstGeom prst="curvedLeftArrow">
            <a:avLst>
              <a:gd name="adj1" fmla="val 52093"/>
              <a:gd name="adj2" fmla="val 104186"/>
              <a:gd name="adj3" fmla="val 33333"/>
            </a:avLst>
          </a:prstGeom>
          <a:solidFill>
            <a:schemeClr val="accent1"/>
          </a:solidFill>
          <a:ln w="9525">
            <a:solidFill>
              <a:schemeClr val="tx1"/>
            </a:solidFill>
            <a:miter lim="800000"/>
            <a:headEnd/>
            <a:tailEnd/>
          </a:ln>
          <a:effectLst/>
        </p:spPr>
        <p:txBody>
          <a:bodyPr wrap="none" anchor="ctr"/>
          <a:lstStyle/>
          <a:p>
            <a:endParaRPr lang="es-ES">
              <a:solidFill>
                <a:prstClr val="black"/>
              </a:solidFill>
            </a:endParaRPr>
          </a:p>
        </p:txBody>
      </p:sp>
      <p:sp>
        <p:nvSpPr>
          <p:cNvPr id="96289" name="AutoShape 33"/>
          <p:cNvSpPr>
            <a:spLocks noChangeArrowheads="1"/>
          </p:cNvSpPr>
          <p:nvPr/>
        </p:nvSpPr>
        <p:spPr bwMode="auto">
          <a:xfrm>
            <a:off x="5715000" y="4419600"/>
            <a:ext cx="685800" cy="1524000"/>
          </a:xfrm>
          <a:prstGeom prst="curvedLeftArrow">
            <a:avLst>
              <a:gd name="adj1" fmla="val 44444"/>
              <a:gd name="adj2" fmla="val 88889"/>
              <a:gd name="adj3" fmla="val 33333"/>
            </a:avLst>
          </a:prstGeom>
          <a:solidFill>
            <a:schemeClr val="accent1"/>
          </a:solidFill>
          <a:ln w="9525">
            <a:solidFill>
              <a:schemeClr val="tx1"/>
            </a:solidFill>
            <a:miter lim="800000"/>
            <a:headEnd/>
            <a:tailEnd/>
          </a:ln>
          <a:effectLst/>
        </p:spPr>
        <p:txBody>
          <a:bodyPr wrap="none" anchor="ctr"/>
          <a:lstStyle/>
          <a:p>
            <a:endParaRPr lang="es-ES">
              <a:solidFill>
                <a:prstClr val="black"/>
              </a:solidFill>
            </a:endParaRPr>
          </a:p>
        </p:txBody>
      </p:sp>
      <p:sp>
        <p:nvSpPr>
          <p:cNvPr id="25" name="24 CuadroTexto"/>
          <p:cNvSpPr txBox="1"/>
          <p:nvPr/>
        </p:nvSpPr>
        <p:spPr>
          <a:xfrm>
            <a:off x="500034" y="357166"/>
            <a:ext cx="8286808" cy="646331"/>
          </a:xfrm>
          <a:prstGeom prst="rect">
            <a:avLst/>
          </a:prstGeom>
          <a:noFill/>
        </p:spPr>
        <p:txBody>
          <a:bodyPr wrap="square" rtlCol="0">
            <a:spAutoFit/>
          </a:bodyPr>
          <a:lstStyle/>
          <a:p>
            <a:pPr algn="ctr"/>
            <a:r>
              <a:rPr lang="es-ES" sz="3600" b="1" i="1" dirty="0" smtClean="0">
                <a:solidFill>
                  <a:srgbClr val="002060"/>
                </a:solidFill>
              </a:rPr>
              <a:t>ALGORITMO RCPB EN ADULTOS</a:t>
            </a:r>
            <a:endParaRPr lang="es-ES" sz="3600" b="1" i="1" dirty="0">
              <a:solidFill>
                <a:srgbClr val="002060"/>
              </a:solidFill>
            </a:endParaRPr>
          </a:p>
        </p:txBody>
      </p:sp>
      <p:sp>
        <p:nvSpPr>
          <p:cNvPr id="20" name="19 Proceso alternativo"/>
          <p:cNvSpPr/>
          <p:nvPr/>
        </p:nvSpPr>
        <p:spPr bwMode="auto">
          <a:xfrm>
            <a:off x="6429388" y="1071546"/>
            <a:ext cx="1571636" cy="785818"/>
          </a:xfrm>
          <a:prstGeom prst="flowChartAlternateProcess">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s-ES_tradnl" b="1" dirty="0" smtClean="0">
                <a:solidFill>
                  <a:prstClr val="white"/>
                </a:solidFill>
              </a:rPr>
              <a:t>Llamar y zarandear</a:t>
            </a:r>
            <a:endParaRPr lang="es-ES" b="1" dirty="0" smtClean="0">
              <a:solidFill>
                <a:prstClr val="white"/>
              </a:solidFill>
            </a:endParaRPr>
          </a:p>
        </p:txBody>
      </p:sp>
      <p:sp>
        <p:nvSpPr>
          <p:cNvPr id="21" name="20 Proceso alternativo"/>
          <p:cNvSpPr/>
          <p:nvPr/>
        </p:nvSpPr>
        <p:spPr bwMode="auto">
          <a:xfrm>
            <a:off x="6000760" y="2000240"/>
            <a:ext cx="1857388" cy="500066"/>
          </a:xfrm>
          <a:prstGeom prst="flowChartAlternateProcess">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r>
              <a:rPr lang="es-ES_tradnl" b="1" dirty="0" smtClean="0">
                <a:solidFill>
                  <a:prstClr val="white"/>
                </a:solidFill>
              </a:rPr>
              <a:t>Frente-mentón</a:t>
            </a:r>
            <a:endParaRPr lang="es-ES" b="1" dirty="0" smtClean="0">
              <a:solidFill>
                <a:prstClr val="white"/>
              </a:solidFill>
            </a:endParaRPr>
          </a:p>
        </p:txBody>
      </p:sp>
      <p:sp>
        <p:nvSpPr>
          <p:cNvPr id="22" name="21 Proceso alternativo"/>
          <p:cNvSpPr/>
          <p:nvPr/>
        </p:nvSpPr>
        <p:spPr bwMode="auto">
          <a:xfrm>
            <a:off x="6000760" y="2786058"/>
            <a:ext cx="1785950" cy="428628"/>
          </a:xfrm>
          <a:prstGeom prst="flowChartAlternateProcess">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r>
              <a:rPr lang="es-ES_tradnl" b="1" dirty="0" smtClean="0">
                <a:solidFill>
                  <a:prstClr val="white"/>
                </a:solidFill>
              </a:rPr>
              <a:t>Ver ,oír, sentir</a:t>
            </a:r>
            <a:endParaRPr lang="es-ES" b="1" dirty="0" smtClean="0">
              <a:solidFill>
                <a:prstClr val="white"/>
              </a:solidFill>
            </a:endParaRPr>
          </a:p>
        </p:txBody>
      </p:sp>
    </p:spTree>
    <p:extLst>
      <p:ext uri="{BB962C8B-B14F-4D97-AF65-F5344CB8AC3E}">
        <p14:creationId xmlns:p14="http://schemas.microsoft.com/office/powerpoint/2010/main" val="25353442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28600" y="214290"/>
            <a:ext cx="8415366" cy="1143008"/>
          </a:xfrm>
        </p:spPr>
        <p:txBody>
          <a:bodyPr/>
          <a:lstStyle/>
          <a:p>
            <a:r>
              <a:rPr lang="es-ES_tradnl" b="1" i="1" dirty="0" smtClean="0">
                <a:solidFill>
                  <a:srgbClr val="000090"/>
                </a:solidFill>
              </a:rPr>
              <a:t>Dispositivos de barrera</a:t>
            </a:r>
            <a:endParaRPr lang="es-ES" b="1" i="1" dirty="0">
              <a:solidFill>
                <a:srgbClr val="000090"/>
              </a:solidFill>
            </a:endParaRPr>
          </a:p>
        </p:txBody>
      </p:sp>
      <p:sp>
        <p:nvSpPr>
          <p:cNvPr id="3" name="2 Marcador de contenido"/>
          <p:cNvSpPr>
            <a:spLocks noGrp="1"/>
          </p:cNvSpPr>
          <p:nvPr>
            <p:ph idx="1"/>
          </p:nvPr>
        </p:nvSpPr>
        <p:spPr>
          <a:xfrm>
            <a:off x="228599" y="1643050"/>
            <a:ext cx="4815597" cy="4714908"/>
          </a:xfrm>
        </p:spPr>
        <p:txBody>
          <a:bodyPr/>
          <a:lstStyle/>
          <a:p>
            <a:pPr>
              <a:buNone/>
            </a:pPr>
            <a:r>
              <a:rPr lang="es-ES_tradnl" sz="2800" b="1" i="1" dirty="0" smtClean="0"/>
              <a:t>  </a:t>
            </a:r>
            <a:r>
              <a:rPr lang="es-ES_tradnl" sz="2800" b="1" i="1" u="sng" dirty="0" smtClean="0"/>
              <a:t>Tipos:</a:t>
            </a:r>
          </a:p>
          <a:p>
            <a:pPr marL="857250" lvl="1" indent="-457200">
              <a:buFont typeface="+mj-lt"/>
              <a:buAutoNum type="arabicPeriod"/>
            </a:pPr>
            <a:r>
              <a:rPr lang="es-ES_tradnl" sz="2400" dirty="0" smtClean="0"/>
              <a:t>Dispositivos para la vía aérea.</a:t>
            </a:r>
          </a:p>
          <a:p>
            <a:pPr marL="857250" lvl="1" indent="-457200">
              <a:buFont typeface="+mj-lt"/>
              <a:buAutoNum type="arabicPeriod"/>
            </a:pPr>
            <a:r>
              <a:rPr lang="es-ES_tradnl" sz="2400" dirty="0" smtClean="0"/>
              <a:t>Protectores faciales</a:t>
            </a:r>
            <a:r>
              <a:rPr lang="es-ES_tradnl" sz="2000" dirty="0" smtClean="0"/>
              <a:t>.</a:t>
            </a:r>
          </a:p>
          <a:p>
            <a:pPr marL="457200" indent="-457200">
              <a:buFont typeface="+mj-lt"/>
              <a:buAutoNum type="arabicPeriod"/>
            </a:pPr>
            <a:endParaRPr lang="es-ES_tradnl" sz="2400" dirty="0" smtClean="0"/>
          </a:p>
          <a:p>
            <a:pPr marL="457200" indent="-457200">
              <a:buNone/>
            </a:pPr>
            <a:r>
              <a:rPr lang="es-ES_tradnl" sz="2800" b="1" i="1" dirty="0" smtClean="0"/>
              <a:t>  </a:t>
            </a:r>
            <a:r>
              <a:rPr lang="es-ES_tradnl" sz="2800" b="1" i="1" u="sng" dirty="0" smtClean="0"/>
              <a:t>Características:</a:t>
            </a:r>
          </a:p>
          <a:p>
            <a:pPr lvl="1"/>
            <a:r>
              <a:rPr lang="es-ES_tradnl" sz="2400" dirty="0" smtClean="0"/>
              <a:t>Facilitan la ventilación.</a:t>
            </a:r>
          </a:p>
          <a:p>
            <a:pPr lvl="1" indent="-342900"/>
            <a:r>
              <a:rPr lang="es-ES_tradnl" sz="2400" dirty="0" smtClean="0"/>
              <a:t>Evitan el contacto directo.</a:t>
            </a:r>
          </a:p>
          <a:p>
            <a:pPr lvl="1" indent="-342900"/>
            <a:r>
              <a:rPr lang="es-ES_tradnl" sz="2400" dirty="0" smtClean="0"/>
              <a:t>Apropiados para su uso por inexpertos.</a:t>
            </a:r>
            <a:endParaRPr lang="es-ES" sz="2400" dirty="0"/>
          </a:p>
        </p:txBody>
      </p:sp>
      <p:pic>
        <p:nvPicPr>
          <p:cNvPr id="58370" name="Picture 2" descr="Mascarilla Laerdal con accesorios"/>
          <p:cNvPicPr>
            <a:picLocks noChangeAspect="1" noChangeArrowheads="1"/>
          </p:cNvPicPr>
          <p:nvPr/>
        </p:nvPicPr>
        <p:blipFill>
          <a:blip r:embed="rId2" cstate="print"/>
          <a:srcRect/>
          <a:stretch>
            <a:fillRect/>
          </a:stretch>
        </p:blipFill>
        <p:spPr bwMode="auto">
          <a:xfrm>
            <a:off x="6143636" y="1214422"/>
            <a:ext cx="2415796" cy="1586373"/>
          </a:xfrm>
          <a:prstGeom prst="rect">
            <a:avLst/>
          </a:prstGeom>
          <a:ln>
            <a:noFill/>
          </a:ln>
          <a:effectLst>
            <a:outerShdw blurRad="292100" dist="139700" dir="2700000" algn="tl" rotWithShape="0">
              <a:srgbClr val="333333">
                <a:alpha val="65000"/>
              </a:srgbClr>
            </a:outerShdw>
          </a:effectLst>
        </p:spPr>
      </p:pic>
      <p:pic>
        <p:nvPicPr>
          <p:cNvPr id="58372" name="Picture 4" descr="pantalla facial de reanimación boca a boca 0904 Attucho"/>
          <p:cNvPicPr>
            <a:picLocks noChangeAspect="1" noChangeArrowheads="1"/>
          </p:cNvPicPr>
          <p:nvPr/>
        </p:nvPicPr>
        <p:blipFill>
          <a:blip r:embed="rId3" cstate="print"/>
          <a:srcRect/>
          <a:stretch>
            <a:fillRect/>
          </a:stretch>
        </p:blipFill>
        <p:spPr bwMode="auto">
          <a:xfrm>
            <a:off x="5078953" y="2571744"/>
            <a:ext cx="1869878" cy="135254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58374" name="Picture 6" descr="http://t2.gstatic.com/images?q=tbn:ANd9GcRvc6N99d0tJp57qZjx0ri3ectFQx54hDY58G5_ooRngrZnKjOa"/>
          <p:cNvPicPr>
            <a:picLocks noChangeAspect="1" noChangeArrowheads="1"/>
          </p:cNvPicPr>
          <p:nvPr/>
        </p:nvPicPr>
        <p:blipFill>
          <a:blip r:embed="rId4" cstate="print"/>
          <a:srcRect/>
          <a:stretch>
            <a:fillRect/>
          </a:stretch>
        </p:blipFill>
        <p:spPr bwMode="auto">
          <a:xfrm>
            <a:off x="6948045" y="3857628"/>
            <a:ext cx="1711516" cy="140096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8376" name="Picture 8" descr="http://www.gruposamu.com/samuonline/images_productos/RESUCIT-MASC_REDUCIDAS/MASCARILLA_BOLSILLO_FERNO.jpg"/>
          <p:cNvPicPr>
            <a:picLocks noChangeAspect="1" noChangeArrowheads="1"/>
          </p:cNvPicPr>
          <p:nvPr/>
        </p:nvPicPr>
        <p:blipFill>
          <a:blip r:embed="rId5" cstate="print"/>
          <a:srcRect/>
          <a:stretch>
            <a:fillRect/>
          </a:stretch>
        </p:blipFill>
        <p:spPr bwMode="auto">
          <a:xfrm rot="679957">
            <a:off x="5213412" y="4704110"/>
            <a:ext cx="1619250" cy="134302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9148729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10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3">
                                            <p:txEl>
                                              <p:pRg st="1" end="1"/>
                                            </p:txEl>
                                          </p:spTgt>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58370"/>
                                        </p:tgtEl>
                                        <p:attrNameLst>
                                          <p:attrName>style.visibility</p:attrName>
                                        </p:attrNameLst>
                                      </p:cBhvr>
                                      <p:to>
                                        <p:strVal val="visible"/>
                                      </p:to>
                                    </p:set>
                                    <p:animEffect transition="in" filter="fade">
                                      <p:cBhvr>
                                        <p:cTn id="11" dur="1500"/>
                                        <p:tgtEl>
                                          <p:spTgt spid="58370"/>
                                        </p:tgtEl>
                                      </p:cBhvr>
                                    </p:animEffect>
                                  </p:childTnLst>
                                </p:cTn>
                              </p:par>
                              <p:par>
                                <p:cTn id="12" presetID="10" presetClass="entr" presetSubtype="0" fill="hold" nodeType="withEffect">
                                  <p:stCondLst>
                                    <p:cond delay="0"/>
                                  </p:stCondLst>
                                  <p:childTnLst>
                                    <p:set>
                                      <p:cBhvr>
                                        <p:cTn id="13" dur="1" fill="hold">
                                          <p:stCondLst>
                                            <p:cond delay="0"/>
                                          </p:stCondLst>
                                        </p:cTn>
                                        <p:tgtEl>
                                          <p:spTgt spid="58376"/>
                                        </p:tgtEl>
                                        <p:attrNameLst>
                                          <p:attrName>style.visibility</p:attrName>
                                        </p:attrNameLst>
                                      </p:cBhvr>
                                      <p:to>
                                        <p:strVal val="visible"/>
                                      </p:to>
                                    </p:set>
                                    <p:animEffect transition="in" filter="fade">
                                      <p:cBhvr>
                                        <p:cTn id="14" dur="1500"/>
                                        <p:tgtEl>
                                          <p:spTgt spid="58376"/>
                                        </p:tgtEl>
                                      </p:cBhvr>
                                    </p:animEffect>
                                  </p:childTnLst>
                                </p:cTn>
                              </p:par>
                            </p:childTnLst>
                          </p:cTn>
                        </p:par>
                        <p:par>
                          <p:cTn id="15" fill="hold">
                            <p:stCondLst>
                              <p:cond delay="1500"/>
                            </p:stCondLst>
                            <p:childTnLst>
                              <p:par>
                                <p:cTn id="16" presetID="2" presetClass="entr" presetSubtype="8" fill="hold" nodeType="after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 calcmode="lin" valueType="num">
                                      <p:cBhvr additive="base">
                                        <p:cTn id="18" dur="10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9" dur="1000" fill="hold"/>
                                        <p:tgtEl>
                                          <p:spTgt spid="3">
                                            <p:txEl>
                                              <p:pRg st="2" end="2"/>
                                            </p:txEl>
                                          </p:spTgt>
                                        </p:tgtEl>
                                        <p:attrNameLst>
                                          <p:attrName>ppt_y</p:attrName>
                                        </p:attrNameLst>
                                      </p:cBhvr>
                                      <p:tavLst>
                                        <p:tav tm="0">
                                          <p:val>
                                            <p:strVal val="#ppt_y"/>
                                          </p:val>
                                        </p:tav>
                                        <p:tav tm="100000">
                                          <p:val>
                                            <p:strVal val="#ppt_y"/>
                                          </p:val>
                                        </p:tav>
                                      </p:tavLst>
                                    </p:anim>
                                  </p:childTnLst>
                                </p:cTn>
                              </p:par>
                              <p:par>
                                <p:cTn id="20" presetID="10" presetClass="entr" presetSubtype="0" fill="hold" nodeType="withEffect">
                                  <p:stCondLst>
                                    <p:cond delay="0"/>
                                  </p:stCondLst>
                                  <p:childTnLst>
                                    <p:set>
                                      <p:cBhvr>
                                        <p:cTn id="21" dur="1" fill="hold">
                                          <p:stCondLst>
                                            <p:cond delay="0"/>
                                          </p:stCondLst>
                                        </p:cTn>
                                        <p:tgtEl>
                                          <p:spTgt spid="58372"/>
                                        </p:tgtEl>
                                        <p:attrNameLst>
                                          <p:attrName>style.visibility</p:attrName>
                                        </p:attrNameLst>
                                      </p:cBhvr>
                                      <p:to>
                                        <p:strVal val="visible"/>
                                      </p:to>
                                    </p:set>
                                    <p:animEffect transition="in" filter="fade">
                                      <p:cBhvr>
                                        <p:cTn id="22" dur="1500"/>
                                        <p:tgtEl>
                                          <p:spTgt spid="58372"/>
                                        </p:tgtEl>
                                      </p:cBhvr>
                                    </p:animEffect>
                                  </p:childTnLst>
                                </p:cTn>
                              </p:par>
                              <p:par>
                                <p:cTn id="23" presetID="10" presetClass="entr" presetSubtype="0" fill="hold" nodeType="withEffect">
                                  <p:stCondLst>
                                    <p:cond delay="0"/>
                                  </p:stCondLst>
                                  <p:childTnLst>
                                    <p:set>
                                      <p:cBhvr>
                                        <p:cTn id="24" dur="1" fill="hold">
                                          <p:stCondLst>
                                            <p:cond delay="0"/>
                                          </p:stCondLst>
                                        </p:cTn>
                                        <p:tgtEl>
                                          <p:spTgt spid="58374"/>
                                        </p:tgtEl>
                                        <p:attrNameLst>
                                          <p:attrName>style.visibility</p:attrName>
                                        </p:attrNameLst>
                                      </p:cBhvr>
                                      <p:to>
                                        <p:strVal val="visible"/>
                                      </p:to>
                                    </p:set>
                                    <p:animEffect transition="in" filter="fade">
                                      <p:cBhvr>
                                        <p:cTn id="25" dur="1500"/>
                                        <p:tgtEl>
                                          <p:spTgt spid="58374"/>
                                        </p:tgtEl>
                                      </p:cBhvr>
                                    </p:animEffect>
                                  </p:childTnLst>
                                </p:cTn>
                              </p:par>
                            </p:childTnLst>
                          </p:cTn>
                        </p:par>
                        <p:par>
                          <p:cTn id="26" fill="hold">
                            <p:stCondLst>
                              <p:cond delay="3000"/>
                            </p:stCondLst>
                            <p:childTnLst>
                              <p:par>
                                <p:cTn id="27" presetID="2" presetClass="entr" presetSubtype="8" fill="hold" nodeType="after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10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30" dur="10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par>
                          <p:cTn id="31" fill="hold">
                            <p:stCondLst>
                              <p:cond delay="4000"/>
                            </p:stCondLst>
                            <p:childTnLst>
                              <p:par>
                                <p:cTn id="32" presetID="2" presetClass="entr" presetSubtype="8" fill="hold" nodeType="after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 calcmode="lin" valueType="num">
                                      <p:cBhvr additive="base">
                                        <p:cTn id="34" dur="10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35" dur="1000" fill="hold"/>
                                        <p:tgtEl>
                                          <p:spTgt spid="3">
                                            <p:txEl>
                                              <p:pRg st="5" end="5"/>
                                            </p:txEl>
                                          </p:spTgt>
                                        </p:tgtEl>
                                        <p:attrNameLst>
                                          <p:attrName>ppt_y</p:attrName>
                                        </p:attrNameLst>
                                      </p:cBhvr>
                                      <p:tavLst>
                                        <p:tav tm="0">
                                          <p:val>
                                            <p:strVal val="#ppt_y"/>
                                          </p:val>
                                        </p:tav>
                                        <p:tav tm="100000">
                                          <p:val>
                                            <p:strVal val="#ppt_y"/>
                                          </p:val>
                                        </p:tav>
                                      </p:tavLst>
                                    </p:anim>
                                  </p:childTnLst>
                                </p:cTn>
                              </p:par>
                              <p:par>
                                <p:cTn id="36" presetID="2" presetClass="entr" presetSubtype="8" fill="hold" nodeType="with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 calcmode="lin" valueType="num">
                                      <p:cBhvr additive="base">
                                        <p:cTn id="38" dur="10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39" dur="1000" fill="hold"/>
                                        <p:tgtEl>
                                          <p:spTgt spid="3">
                                            <p:txEl>
                                              <p:pRg st="6" end="6"/>
                                            </p:txEl>
                                          </p:spTgt>
                                        </p:tgtEl>
                                        <p:attrNameLst>
                                          <p:attrName>ppt_y</p:attrName>
                                        </p:attrNameLst>
                                      </p:cBhvr>
                                      <p:tavLst>
                                        <p:tav tm="0">
                                          <p:val>
                                            <p:strVal val="#ppt_y"/>
                                          </p:val>
                                        </p:tav>
                                        <p:tav tm="100000">
                                          <p:val>
                                            <p:strVal val="#ppt_y"/>
                                          </p:val>
                                        </p:tav>
                                      </p:tavLst>
                                    </p:anim>
                                  </p:childTnLst>
                                </p:cTn>
                              </p:par>
                              <p:par>
                                <p:cTn id="40" presetID="2" presetClass="entr" presetSubtype="8" fill="hold" nodeType="with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 calcmode="lin" valueType="num">
                                      <p:cBhvr additive="base">
                                        <p:cTn id="42" dur="1000" fill="hold"/>
                                        <p:tgtEl>
                                          <p:spTgt spid="3">
                                            <p:txEl>
                                              <p:pRg st="7" end="7"/>
                                            </p:txEl>
                                          </p:spTgt>
                                        </p:tgtEl>
                                        <p:attrNameLst>
                                          <p:attrName>ppt_x</p:attrName>
                                        </p:attrNameLst>
                                      </p:cBhvr>
                                      <p:tavLst>
                                        <p:tav tm="0">
                                          <p:val>
                                            <p:strVal val="0-#ppt_w/2"/>
                                          </p:val>
                                        </p:tav>
                                        <p:tav tm="100000">
                                          <p:val>
                                            <p:strVal val="#ppt_x"/>
                                          </p:val>
                                        </p:tav>
                                      </p:tavLst>
                                    </p:anim>
                                    <p:anim calcmode="lin" valueType="num">
                                      <p:cBhvr additive="base">
                                        <p:cTn id="43" dur="1000" fill="hold"/>
                                        <p:tgtEl>
                                          <p:spTgt spid="3">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28600" y="285728"/>
            <a:ext cx="8558242" cy="1314472"/>
          </a:xfrm>
        </p:spPr>
        <p:txBody>
          <a:bodyPr/>
          <a:lstStyle/>
          <a:p>
            <a:r>
              <a:rPr lang="es-ES_tradnl" b="1" i="1" dirty="0" smtClean="0">
                <a:solidFill>
                  <a:srgbClr val="000090"/>
                </a:solidFill>
              </a:rPr>
              <a:t>Continúe con el masaje cardiaco y las ventilaciones hasta…</a:t>
            </a:r>
            <a:endParaRPr lang="es-ES" b="1" i="1" dirty="0">
              <a:solidFill>
                <a:srgbClr val="000090"/>
              </a:solidFill>
            </a:endParaRPr>
          </a:p>
        </p:txBody>
      </p:sp>
      <p:sp>
        <p:nvSpPr>
          <p:cNvPr id="3" name="2 Marcador de contenido"/>
          <p:cNvSpPr>
            <a:spLocks noGrp="1"/>
          </p:cNvSpPr>
          <p:nvPr>
            <p:ph idx="1"/>
          </p:nvPr>
        </p:nvSpPr>
        <p:spPr>
          <a:xfrm>
            <a:off x="228600" y="1905000"/>
            <a:ext cx="8558242" cy="1666876"/>
          </a:xfrm>
        </p:spPr>
        <p:txBody>
          <a:bodyPr>
            <a:normAutofit fontScale="92500" lnSpcReduction="20000"/>
          </a:bodyPr>
          <a:lstStyle/>
          <a:p>
            <a:pPr marL="514350" indent="-514350">
              <a:buFont typeface="+mj-lt"/>
              <a:buAutoNum type="arabicPeriod"/>
            </a:pPr>
            <a:r>
              <a:rPr lang="es-ES_tradnl" sz="2800" b="1" dirty="0" smtClean="0"/>
              <a:t>La llegada del equipo de emergencia.</a:t>
            </a:r>
          </a:p>
          <a:p>
            <a:pPr marL="514350" indent="-514350">
              <a:buFont typeface="+mj-lt"/>
              <a:buAutoNum type="arabicPeriod"/>
            </a:pPr>
            <a:r>
              <a:rPr lang="es-ES_tradnl" sz="2800" b="1" dirty="0" smtClean="0"/>
              <a:t>Que la victima muestre signos de vida.</a:t>
            </a:r>
          </a:p>
          <a:p>
            <a:pPr marL="514350" indent="-514350">
              <a:buFont typeface="+mj-lt"/>
              <a:buAutoNum type="arabicPeriod"/>
            </a:pPr>
            <a:r>
              <a:rPr lang="es-ES_tradnl" sz="2800" b="1" dirty="0" smtClean="0"/>
              <a:t>Que el reanimador este agotado.</a:t>
            </a:r>
            <a:endParaRPr lang="es-ES" sz="2800" b="1" dirty="0"/>
          </a:p>
        </p:txBody>
      </p:sp>
      <p:sp>
        <p:nvSpPr>
          <p:cNvPr id="5" name="4 CuadroTexto"/>
          <p:cNvSpPr txBox="1"/>
          <p:nvPr/>
        </p:nvSpPr>
        <p:spPr>
          <a:xfrm>
            <a:off x="928662" y="3786190"/>
            <a:ext cx="7358114" cy="2677656"/>
          </a:xfrm>
          <a:prstGeom prst="rect">
            <a:avLst/>
          </a:prstGeom>
          <a:solidFill>
            <a:srgbClr val="FFC000"/>
          </a:solidFill>
        </p:spPr>
        <p:txBody>
          <a:bodyPr wrap="square" rtlCol="0">
            <a:spAutoFit/>
          </a:bodyPr>
          <a:lstStyle/>
          <a:p>
            <a:pPr algn="ctr"/>
            <a:r>
              <a:rPr lang="es-ES_tradnl" sz="2800" b="1" dirty="0" smtClean="0">
                <a:solidFill>
                  <a:prstClr val="black"/>
                </a:solidFill>
              </a:rPr>
              <a:t>NO OLVIDE QUE DURANTE LA RCP DEBE REDUCIR AL MÁXIMO LOS INTERVALOS EN QUE NO SE REALIZAN LAS COMPRESIONES TORÁCICAS, DE ELLO PUEDE DEPENDER EL FUTURO DEL ENFERMO.</a:t>
            </a:r>
            <a:endParaRPr lang="es-ES" sz="2800" b="1" dirty="0">
              <a:solidFill>
                <a:prstClr val="black"/>
              </a:solidFill>
            </a:endParaRPr>
          </a:p>
        </p:txBody>
      </p:sp>
    </p:spTree>
    <p:extLst>
      <p:ext uri="{BB962C8B-B14F-4D97-AF65-F5344CB8AC3E}">
        <p14:creationId xmlns:p14="http://schemas.microsoft.com/office/powerpoint/2010/main" val="8482065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228600" y="285728"/>
            <a:ext cx="8629680" cy="1928826"/>
          </a:xfrm>
        </p:spPr>
        <p:txBody>
          <a:bodyPr/>
          <a:lstStyle/>
          <a:p>
            <a:pPr algn="ctr">
              <a:buNone/>
            </a:pPr>
            <a:r>
              <a:rPr lang="es-ES_tradnl" sz="2800" dirty="0" smtClean="0">
                <a:solidFill>
                  <a:srgbClr val="000090"/>
                </a:solidFill>
              </a:rPr>
              <a:t>Si el reanimador no quiere o no puede hacer el ´´boca a boca`` y no tiene un dispositivo para practicar la ventilación, antes de no hacer nada, es mejor administrarle al menos las compresiones.</a:t>
            </a:r>
            <a:endParaRPr lang="es-ES" sz="2800" dirty="0">
              <a:solidFill>
                <a:srgbClr val="000090"/>
              </a:solidFill>
            </a:endParaRPr>
          </a:p>
        </p:txBody>
      </p:sp>
      <p:sp>
        <p:nvSpPr>
          <p:cNvPr id="4" name="3 CuadroTexto"/>
          <p:cNvSpPr txBox="1"/>
          <p:nvPr/>
        </p:nvSpPr>
        <p:spPr>
          <a:xfrm>
            <a:off x="285720" y="2571744"/>
            <a:ext cx="2786082" cy="1938992"/>
          </a:xfrm>
          <a:prstGeom prst="rect">
            <a:avLst/>
          </a:prstGeom>
          <a:noFill/>
        </p:spPr>
        <p:txBody>
          <a:bodyPr wrap="square" rtlCol="0">
            <a:spAutoFit/>
          </a:bodyPr>
          <a:lstStyle/>
          <a:p>
            <a:r>
              <a:rPr lang="es-ES_tradnl" sz="2400" dirty="0" smtClean="0">
                <a:solidFill>
                  <a:srgbClr val="7CCA62">
                    <a:lumMod val="50000"/>
                  </a:srgbClr>
                </a:solidFill>
              </a:rPr>
              <a:t>Solo compresiones es significativamente mucho mejor que no hacer ninguna maniobra de RCP.</a:t>
            </a:r>
            <a:endParaRPr lang="es-ES" sz="2400" dirty="0">
              <a:solidFill>
                <a:srgbClr val="7CCA62">
                  <a:lumMod val="50000"/>
                </a:srgbClr>
              </a:solidFill>
            </a:endParaRPr>
          </a:p>
        </p:txBody>
      </p:sp>
      <p:sp>
        <p:nvSpPr>
          <p:cNvPr id="5" name="4 CuadroTexto"/>
          <p:cNvSpPr txBox="1"/>
          <p:nvPr/>
        </p:nvSpPr>
        <p:spPr>
          <a:xfrm>
            <a:off x="5715008" y="2357430"/>
            <a:ext cx="2857520" cy="2308324"/>
          </a:xfrm>
          <a:prstGeom prst="rect">
            <a:avLst/>
          </a:prstGeom>
          <a:noFill/>
        </p:spPr>
        <p:txBody>
          <a:bodyPr wrap="square" rtlCol="0">
            <a:spAutoFit/>
          </a:bodyPr>
          <a:lstStyle/>
          <a:p>
            <a:r>
              <a:rPr lang="es-ES_tradnl" sz="2400" dirty="0" smtClean="0">
                <a:solidFill>
                  <a:srgbClr val="7CCA62">
                    <a:lumMod val="50000"/>
                  </a:srgbClr>
                </a:solidFill>
              </a:rPr>
              <a:t>Las reservas de O2 se agotan en 2-4 min, por lo que el masaje aislado puede ser suficiente solo en los 1º min, tras la PCR.</a:t>
            </a:r>
            <a:endParaRPr lang="es-ES" sz="2400" dirty="0">
              <a:solidFill>
                <a:srgbClr val="7CCA62">
                  <a:lumMod val="50000"/>
                </a:srgbClr>
              </a:solidFill>
            </a:endParaRPr>
          </a:p>
        </p:txBody>
      </p:sp>
      <p:sp>
        <p:nvSpPr>
          <p:cNvPr id="6" name="5 CuadroTexto"/>
          <p:cNvSpPr txBox="1"/>
          <p:nvPr/>
        </p:nvSpPr>
        <p:spPr>
          <a:xfrm>
            <a:off x="357158" y="5072074"/>
            <a:ext cx="8286808" cy="1323439"/>
          </a:xfrm>
          <a:prstGeom prst="rect">
            <a:avLst/>
          </a:prstGeom>
          <a:noFill/>
        </p:spPr>
        <p:txBody>
          <a:bodyPr wrap="square" rtlCol="0">
            <a:spAutoFit/>
          </a:bodyPr>
          <a:lstStyle/>
          <a:p>
            <a:r>
              <a:rPr lang="es-ES_tradnl" sz="2000" b="1" dirty="0" smtClean="0">
                <a:solidFill>
                  <a:srgbClr val="C00000"/>
                </a:solidFill>
              </a:rPr>
              <a:t>El 30:2 es el método de RCP  para legos o profesionales entrenados.</a:t>
            </a:r>
          </a:p>
          <a:p>
            <a:r>
              <a:rPr lang="es-ES_tradnl" sz="2000" b="1" u="sng" dirty="0" smtClean="0">
                <a:solidFill>
                  <a:srgbClr val="C00000"/>
                </a:solidFill>
              </a:rPr>
              <a:t>Solo compresiones:</a:t>
            </a:r>
          </a:p>
          <a:p>
            <a:pPr marL="800100" lvl="1" indent="-342900">
              <a:buFont typeface="+mj-lt"/>
              <a:buAutoNum type="arabicPeriod"/>
            </a:pPr>
            <a:r>
              <a:rPr lang="es-ES_tradnl" sz="2000" b="1" dirty="0" smtClean="0">
                <a:solidFill>
                  <a:srgbClr val="C00000"/>
                </a:solidFill>
              </a:rPr>
              <a:t>Población en general que no puede o no quiere dar insuflaciones.</a:t>
            </a:r>
          </a:p>
          <a:p>
            <a:pPr marL="800100" lvl="1" indent="-342900">
              <a:buFont typeface="+mj-lt"/>
              <a:buAutoNum type="arabicPeriod"/>
            </a:pPr>
            <a:r>
              <a:rPr lang="es-ES_tradnl" sz="2000" b="1" dirty="0" smtClean="0">
                <a:solidFill>
                  <a:srgbClr val="C00000"/>
                </a:solidFill>
              </a:rPr>
              <a:t>Cuando siguen las instrucciones durante 1 llamada al 112.</a:t>
            </a:r>
            <a:endParaRPr lang="es-ES" sz="2000" b="1" dirty="0">
              <a:solidFill>
                <a:srgbClr val="C00000"/>
              </a:solidFill>
            </a:endParaRPr>
          </a:p>
        </p:txBody>
      </p:sp>
      <p:pic>
        <p:nvPicPr>
          <p:cNvPr id="7" name="Picture 2" descr="C:\Users\user\Desktop\imagenes presentacion\RCP4.gif"/>
          <p:cNvPicPr>
            <a:picLocks noChangeAspect="1" noChangeArrowheads="1" noCrop="1"/>
          </p:cNvPicPr>
          <p:nvPr/>
        </p:nvPicPr>
        <p:blipFill>
          <a:blip r:embed="rId2" cstate="print"/>
          <a:srcRect/>
          <a:stretch>
            <a:fillRect/>
          </a:stretch>
        </p:blipFill>
        <p:spPr bwMode="auto">
          <a:xfrm>
            <a:off x="3071802" y="2428868"/>
            <a:ext cx="2338594" cy="2357454"/>
          </a:xfrm>
          <a:prstGeom prst="rect">
            <a:avLst/>
          </a:prstGeom>
          <a:noFill/>
          <a:ln>
            <a:noFill/>
          </a:ln>
          <a:effectLst>
            <a:softEdge rad="317500"/>
          </a:effectLst>
        </p:spPr>
      </p:pic>
    </p:spTree>
    <p:extLst>
      <p:ext uri="{BB962C8B-B14F-4D97-AF65-F5344CB8AC3E}">
        <p14:creationId xmlns:p14="http://schemas.microsoft.com/office/powerpoint/2010/main" val="4450460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 calcmode="lin" valueType="num">
                                      <p:cBhvr additive="base">
                                        <p:cTn id="14"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15"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2"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1+#ppt_w/2"/>
                                          </p:val>
                                        </p:tav>
                                        <p:tav tm="100000">
                                          <p:val>
                                            <p:strVal val="#ppt_x"/>
                                          </p:val>
                                        </p:tav>
                                      </p:tavLst>
                                    </p:anim>
                                    <p:anim calcmode="lin" valueType="num">
                                      <p:cBhvr additive="base">
                                        <p:cTn id="21"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28600" y="214290"/>
            <a:ext cx="8701118" cy="1357322"/>
          </a:xfrm>
        </p:spPr>
        <p:txBody>
          <a:bodyPr/>
          <a:lstStyle/>
          <a:p>
            <a:r>
              <a:rPr lang="es-ES_tradnl" b="1" i="1" dirty="0" smtClean="0"/>
              <a:t>RCP-B en niños para no sanitarios</a:t>
            </a:r>
            <a:endParaRPr lang="es-ES" b="1" i="1" dirty="0"/>
          </a:p>
        </p:txBody>
      </p:sp>
      <p:sp>
        <p:nvSpPr>
          <p:cNvPr id="3" name="2 Marcador de contenido"/>
          <p:cNvSpPr>
            <a:spLocks noGrp="1"/>
          </p:cNvSpPr>
          <p:nvPr>
            <p:ph idx="1"/>
          </p:nvPr>
        </p:nvSpPr>
        <p:spPr>
          <a:xfrm>
            <a:off x="0" y="1500174"/>
            <a:ext cx="9144000" cy="5357826"/>
          </a:xfrm>
        </p:spPr>
        <p:txBody>
          <a:bodyPr/>
          <a:lstStyle/>
          <a:p>
            <a:pPr>
              <a:buFont typeface="Wingdings" pitchFamily="2" charset="2"/>
              <a:buChar char="Ø"/>
            </a:pPr>
            <a:r>
              <a:rPr lang="es-ES_tradnl" sz="2800" b="1" i="1" dirty="0" smtClean="0">
                <a:solidFill>
                  <a:srgbClr val="003300"/>
                </a:solidFill>
              </a:rPr>
              <a:t>Misma secuencia que en adultos con las siguientes excepciones:</a:t>
            </a:r>
          </a:p>
          <a:p>
            <a:pPr marL="457200" indent="-457200">
              <a:buFont typeface="+mj-lt"/>
              <a:buAutoNum type="arabicPeriod"/>
            </a:pPr>
            <a:r>
              <a:rPr lang="es-ES_tradnl" sz="2000" dirty="0" smtClean="0"/>
              <a:t>Antes de iniciar las compresiones se deben realizar 5 ventilaciones de rescate.</a:t>
            </a:r>
          </a:p>
          <a:p>
            <a:pPr marL="457200" indent="-457200">
              <a:buFont typeface="+mj-lt"/>
              <a:buAutoNum type="arabicPeriod"/>
            </a:pPr>
            <a:r>
              <a:rPr lang="es-ES_tradnl" sz="2000" dirty="0" smtClean="0"/>
              <a:t>Si sólo se dispone de 1 reanimador retrasar la alerta al 112 hasta después de 1 min de RCP.</a:t>
            </a:r>
          </a:p>
          <a:p>
            <a:pPr marL="457200" indent="-457200">
              <a:buFont typeface="+mj-lt"/>
              <a:buAutoNum type="arabicPeriod"/>
            </a:pPr>
            <a:r>
              <a:rPr lang="es-ES_tradnl" sz="2000" dirty="0" smtClean="0"/>
              <a:t>Realizar las compresiones con 2 dedos en lactantes y con 1 o 2 manos en el resto de los niños, de acuerdo con su tamaño. Las compresiones deben deprimir lo equivalente a 1/3 de la anchura del tórax (4cm en lactantes y 5 cm en niños), con una </a:t>
            </a:r>
            <a:r>
              <a:rPr lang="es-ES_tradnl" sz="2000" u="sng" dirty="0" smtClean="0"/>
              <a:t>secuencia 30:2 </a:t>
            </a:r>
            <a:r>
              <a:rPr lang="es-ES_tradnl" sz="2000" b="1" dirty="0" smtClean="0"/>
              <a:t>(1 reanimador)  </a:t>
            </a:r>
            <a:r>
              <a:rPr lang="es-ES_tradnl" sz="2000" dirty="0" smtClean="0"/>
              <a:t>ó</a:t>
            </a:r>
            <a:r>
              <a:rPr lang="es-ES_tradnl" sz="2000" b="1" dirty="0" smtClean="0"/>
              <a:t> </a:t>
            </a:r>
            <a:r>
              <a:rPr lang="es-ES_tradnl" sz="2000" u="sng" dirty="0" smtClean="0"/>
              <a:t>15:2</a:t>
            </a:r>
            <a:r>
              <a:rPr lang="es-ES_tradnl" sz="2000" dirty="0" smtClean="0"/>
              <a:t>  </a:t>
            </a:r>
            <a:r>
              <a:rPr lang="es-ES_tradnl" sz="2000" b="1" dirty="0" smtClean="0"/>
              <a:t>(2 reanimadores)</a:t>
            </a:r>
            <a:r>
              <a:rPr lang="es-ES_tradnl" sz="2000" dirty="0" smtClean="0"/>
              <a:t>.</a:t>
            </a:r>
            <a:endParaRPr lang="es-ES_tradnl" sz="2000" b="1" dirty="0" smtClean="0"/>
          </a:p>
          <a:p>
            <a:pPr marL="457200" indent="-457200">
              <a:buFont typeface="+mj-lt"/>
              <a:buAutoNum type="arabicPeriod"/>
            </a:pPr>
            <a:r>
              <a:rPr lang="es-ES_tradnl" sz="2000" b="1" dirty="0" smtClean="0">
                <a:solidFill>
                  <a:srgbClr val="C00000"/>
                </a:solidFill>
              </a:rPr>
              <a:t>EN CASO DE DUDA APLIQUE LA MISMA PAUTA QUE EN EL ADULTO SIN INTRODUCIR MODIFICACIONES.</a:t>
            </a:r>
          </a:p>
          <a:p>
            <a:pPr marL="457200" indent="-457200">
              <a:buFont typeface="+mj-lt"/>
              <a:buAutoNum type="arabicPeriod"/>
            </a:pPr>
            <a:r>
              <a:rPr lang="es-ES_tradnl" sz="2000" dirty="0" smtClean="0"/>
              <a:t>No utilizar en lactantes con atragantamiento las compresiones abdominales, son peligrosas, sustituir por torácicas.</a:t>
            </a:r>
            <a:endParaRPr lang="es-ES" sz="2000" dirty="0"/>
          </a:p>
        </p:txBody>
      </p:sp>
    </p:spTree>
    <p:extLst>
      <p:ext uri="{BB962C8B-B14F-4D97-AF65-F5344CB8AC3E}">
        <p14:creationId xmlns:p14="http://schemas.microsoft.com/office/powerpoint/2010/main" val="4829769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528"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3">
                                            <p:txEl>
                                              <p:pRg st="1" end="1"/>
                                            </p:txEl>
                                          </p:spTgt>
                                        </p:tgtEl>
                                      </p:cBhvr>
                                    </p:animEffect>
                                    <p:anim calcmode="lin" valueType="num">
                                      <p:cBhvr>
                                        <p:cTn id="16" dur="500" fill="hold"/>
                                        <p:tgtEl>
                                          <p:spTgt spid="3">
                                            <p:txEl>
                                              <p:pRg st="1" end="1"/>
                                            </p:txEl>
                                          </p:spTgt>
                                        </p:tgtEl>
                                        <p:attrNameLst>
                                          <p:attrName>ppt_x</p:attrName>
                                        </p:attrNameLst>
                                      </p:cBhvr>
                                      <p:tavLst>
                                        <p:tav tm="0">
                                          <p:val>
                                            <p:fltVal val="0.5"/>
                                          </p:val>
                                        </p:tav>
                                        <p:tav tm="100000">
                                          <p:val>
                                            <p:strVal val="#ppt_x"/>
                                          </p:val>
                                        </p:tav>
                                      </p:tavLst>
                                    </p:anim>
                                    <p:anim calcmode="lin" valueType="num">
                                      <p:cBhvr>
                                        <p:cTn id="17" dur="500" fill="hold"/>
                                        <p:tgtEl>
                                          <p:spTgt spid="3">
                                            <p:txEl>
                                              <p:pRg st="1" end="1"/>
                                            </p:txEl>
                                          </p:spTgt>
                                        </p:tgtEl>
                                        <p:attrNameLst>
                                          <p:attrName>ppt_y</p:attrName>
                                        </p:attrNameLst>
                                      </p:cBhvr>
                                      <p:tavLst>
                                        <p:tav tm="0">
                                          <p:val>
                                            <p:fltVal val="0.5"/>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3" presetClass="entr" presetSubtype="528"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 calcmode="lin" valueType="num">
                                      <p:cBhvr>
                                        <p:cTn id="22"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3"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4" dur="500"/>
                                        <p:tgtEl>
                                          <p:spTgt spid="3">
                                            <p:txEl>
                                              <p:pRg st="2" end="2"/>
                                            </p:txEl>
                                          </p:spTgt>
                                        </p:tgtEl>
                                      </p:cBhvr>
                                    </p:animEffect>
                                    <p:anim calcmode="lin" valueType="num">
                                      <p:cBhvr>
                                        <p:cTn id="25" dur="500" fill="hold"/>
                                        <p:tgtEl>
                                          <p:spTgt spid="3">
                                            <p:txEl>
                                              <p:pRg st="2" end="2"/>
                                            </p:txEl>
                                          </p:spTgt>
                                        </p:tgtEl>
                                        <p:attrNameLst>
                                          <p:attrName>ppt_x</p:attrName>
                                        </p:attrNameLst>
                                      </p:cBhvr>
                                      <p:tavLst>
                                        <p:tav tm="0">
                                          <p:val>
                                            <p:fltVal val="0.5"/>
                                          </p:val>
                                        </p:tav>
                                        <p:tav tm="100000">
                                          <p:val>
                                            <p:strVal val="#ppt_x"/>
                                          </p:val>
                                        </p:tav>
                                      </p:tavLst>
                                    </p:anim>
                                    <p:anim calcmode="lin" valueType="num">
                                      <p:cBhvr>
                                        <p:cTn id="26" dur="500" fill="hold"/>
                                        <p:tgtEl>
                                          <p:spTgt spid="3">
                                            <p:txEl>
                                              <p:pRg st="2" end="2"/>
                                            </p:txEl>
                                          </p:spTgt>
                                        </p:tgtEl>
                                        <p:attrNameLst>
                                          <p:attrName>ppt_y</p:attrName>
                                        </p:attrNameLst>
                                      </p:cBhvr>
                                      <p:tavLst>
                                        <p:tav tm="0">
                                          <p:val>
                                            <p:fltVal val="0.5"/>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528"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p:cTn id="31"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2"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3" dur="500"/>
                                        <p:tgtEl>
                                          <p:spTgt spid="3">
                                            <p:txEl>
                                              <p:pRg st="3" end="3"/>
                                            </p:txEl>
                                          </p:spTgt>
                                        </p:tgtEl>
                                      </p:cBhvr>
                                    </p:animEffect>
                                    <p:anim calcmode="lin" valueType="num">
                                      <p:cBhvr>
                                        <p:cTn id="34" dur="500" fill="hold"/>
                                        <p:tgtEl>
                                          <p:spTgt spid="3">
                                            <p:txEl>
                                              <p:pRg st="3" end="3"/>
                                            </p:txEl>
                                          </p:spTgt>
                                        </p:tgtEl>
                                        <p:attrNameLst>
                                          <p:attrName>ppt_x</p:attrName>
                                        </p:attrNameLst>
                                      </p:cBhvr>
                                      <p:tavLst>
                                        <p:tav tm="0">
                                          <p:val>
                                            <p:fltVal val="0.5"/>
                                          </p:val>
                                        </p:tav>
                                        <p:tav tm="100000">
                                          <p:val>
                                            <p:strVal val="#ppt_x"/>
                                          </p:val>
                                        </p:tav>
                                      </p:tavLst>
                                    </p:anim>
                                    <p:anim calcmode="lin" valueType="num">
                                      <p:cBhvr>
                                        <p:cTn id="35" dur="500" fill="hold"/>
                                        <p:tgtEl>
                                          <p:spTgt spid="3">
                                            <p:txEl>
                                              <p:pRg st="3" end="3"/>
                                            </p:txEl>
                                          </p:spTgt>
                                        </p:tgtEl>
                                        <p:attrNameLst>
                                          <p:attrName>ppt_y</p:attrName>
                                        </p:attrNameLst>
                                      </p:cBhvr>
                                      <p:tavLst>
                                        <p:tav tm="0">
                                          <p:val>
                                            <p:fltVal val="0.5"/>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53" presetClass="entr" presetSubtype="528" fill="hold" nodeType="click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 calcmode="lin" valueType="num">
                                      <p:cBhvr>
                                        <p:cTn id="40"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1"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42" dur="500"/>
                                        <p:tgtEl>
                                          <p:spTgt spid="3">
                                            <p:txEl>
                                              <p:pRg st="4" end="4"/>
                                            </p:txEl>
                                          </p:spTgt>
                                        </p:tgtEl>
                                      </p:cBhvr>
                                    </p:animEffect>
                                    <p:anim calcmode="lin" valueType="num">
                                      <p:cBhvr>
                                        <p:cTn id="43" dur="500" fill="hold"/>
                                        <p:tgtEl>
                                          <p:spTgt spid="3">
                                            <p:txEl>
                                              <p:pRg st="4" end="4"/>
                                            </p:txEl>
                                          </p:spTgt>
                                        </p:tgtEl>
                                        <p:attrNameLst>
                                          <p:attrName>ppt_x</p:attrName>
                                        </p:attrNameLst>
                                      </p:cBhvr>
                                      <p:tavLst>
                                        <p:tav tm="0">
                                          <p:val>
                                            <p:fltVal val="0.5"/>
                                          </p:val>
                                        </p:tav>
                                        <p:tav tm="100000">
                                          <p:val>
                                            <p:strVal val="#ppt_x"/>
                                          </p:val>
                                        </p:tav>
                                      </p:tavLst>
                                    </p:anim>
                                    <p:anim calcmode="lin" valueType="num">
                                      <p:cBhvr>
                                        <p:cTn id="44" dur="500" fill="hold"/>
                                        <p:tgtEl>
                                          <p:spTgt spid="3">
                                            <p:txEl>
                                              <p:pRg st="4" end="4"/>
                                            </p:txEl>
                                          </p:spTgt>
                                        </p:tgtEl>
                                        <p:attrNameLst>
                                          <p:attrName>ppt_y</p:attrName>
                                        </p:attrNameLst>
                                      </p:cBhvr>
                                      <p:tavLst>
                                        <p:tav tm="0">
                                          <p:val>
                                            <p:fltVal val="0.5"/>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53" presetClass="entr" presetSubtype="528" fill="hold" nodeType="click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anim calcmode="lin" valueType="num">
                                      <p:cBhvr>
                                        <p:cTn id="49"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50"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51" dur="500"/>
                                        <p:tgtEl>
                                          <p:spTgt spid="3">
                                            <p:txEl>
                                              <p:pRg st="5" end="5"/>
                                            </p:txEl>
                                          </p:spTgt>
                                        </p:tgtEl>
                                      </p:cBhvr>
                                    </p:animEffect>
                                    <p:anim calcmode="lin" valueType="num">
                                      <p:cBhvr>
                                        <p:cTn id="52" dur="500" fill="hold"/>
                                        <p:tgtEl>
                                          <p:spTgt spid="3">
                                            <p:txEl>
                                              <p:pRg st="5" end="5"/>
                                            </p:txEl>
                                          </p:spTgt>
                                        </p:tgtEl>
                                        <p:attrNameLst>
                                          <p:attrName>ppt_x</p:attrName>
                                        </p:attrNameLst>
                                      </p:cBhvr>
                                      <p:tavLst>
                                        <p:tav tm="0">
                                          <p:val>
                                            <p:fltVal val="0.5"/>
                                          </p:val>
                                        </p:tav>
                                        <p:tav tm="100000">
                                          <p:val>
                                            <p:strVal val="#ppt_x"/>
                                          </p:val>
                                        </p:tav>
                                      </p:tavLst>
                                    </p:anim>
                                    <p:anim calcmode="lin" valueType="num">
                                      <p:cBhvr>
                                        <p:cTn id="53" dur="500" fill="hold"/>
                                        <p:tgtEl>
                                          <p:spTgt spid="3">
                                            <p:txEl>
                                              <p:pRg st="5" end="5"/>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28600" y="0"/>
            <a:ext cx="8558242" cy="1600200"/>
          </a:xfrm>
        </p:spPr>
        <p:txBody>
          <a:bodyPr/>
          <a:lstStyle/>
          <a:p>
            <a:r>
              <a:rPr lang="es-ES_tradnl" b="1" i="1" dirty="0" smtClean="0">
                <a:solidFill>
                  <a:srgbClr val="000090"/>
                </a:solidFill>
              </a:rPr>
              <a:t>Algoritmo de RCP-B en niños para no sanitarios</a:t>
            </a:r>
            <a:endParaRPr lang="es-ES" b="1" i="1" dirty="0">
              <a:solidFill>
                <a:srgbClr val="000090"/>
              </a:solidFill>
            </a:endParaRPr>
          </a:p>
        </p:txBody>
      </p:sp>
      <p:sp>
        <p:nvSpPr>
          <p:cNvPr id="5" name="4 Pentágono"/>
          <p:cNvSpPr/>
          <p:nvPr/>
        </p:nvSpPr>
        <p:spPr bwMode="auto">
          <a:xfrm>
            <a:off x="428596" y="1643050"/>
            <a:ext cx="4000528" cy="484632"/>
          </a:xfrm>
          <a:prstGeom prst="homePlate">
            <a:avLst/>
          </a:prstGeom>
          <a:solidFill>
            <a:schemeClr val="accent1"/>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r>
              <a:rPr lang="es-ES_tradnl"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CONFIRMAR INCONSCIENCIA</a:t>
            </a:r>
            <a:endParaRPr lang="es-ES"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7" name="6 Proceso alternativo"/>
          <p:cNvSpPr/>
          <p:nvPr/>
        </p:nvSpPr>
        <p:spPr bwMode="auto">
          <a:xfrm>
            <a:off x="5286380" y="1571612"/>
            <a:ext cx="2786082" cy="500066"/>
          </a:xfrm>
          <a:prstGeom prst="flowChartAlternateProcess">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r>
              <a:rPr lang="es-ES_tradnl" sz="2000" b="1" dirty="0" smtClean="0">
                <a:solidFill>
                  <a:prstClr val="white"/>
                </a:solidFill>
              </a:rPr>
              <a:t>GRITAR Y SACUDIR</a:t>
            </a:r>
            <a:endParaRPr lang="es-ES" sz="2000" b="1" dirty="0" smtClean="0">
              <a:solidFill>
                <a:prstClr val="white"/>
              </a:solidFill>
            </a:endParaRPr>
          </a:p>
        </p:txBody>
      </p:sp>
      <p:sp>
        <p:nvSpPr>
          <p:cNvPr id="9" name="8 Pentágono"/>
          <p:cNvSpPr/>
          <p:nvPr/>
        </p:nvSpPr>
        <p:spPr bwMode="auto">
          <a:xfrm>
            <a:off x="428596" y="2357430"/>
            <a:ext cx="2786082" cy="484632"/>
          </a:xfrm>
          <a:prstGeom prst="homePlat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r>
              <a:rPr lang="es-ES_tradnl" b="1" dirty="0" smtClean="0">
                <a:solidFill>
                  <a:prstClr val="white"/>
                </a:solidFill>
              </a:rPr>
              <a:t>ABRIR VÍA AÉREA</a:t>
            </a:r>
            <a:endParaRPr lang="es-ES" b="1" dirty="0" smtClean="0">
              <a:solidFill>
                <a:prstClr val="white"/>
              </a:solidFill>
            </a:endParaRPr>
          </a:p>
        </p:txBody>
      </p:sp>
      <p:sp>
        <p:nvSpPr>
          <p:cNvPr id="11" name="10 Proceso alternativo"/>
          <p:cNvSpPr/>
          <p:nvPr/>
        </p:nvSpPr>
        <p:spPr bwMode="auto">
          <a:xfrm>
            <a:off x="4286248" y="2357430"/>
            <a:ext cx="4572032" cy="500066"/>
          </a:xfrm>
          <a:prstGeom prst="flowChartAlternateProcess">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r>
              <a:rPr lang="es-ES_tradnl" b="1" dirty="0" smtClean="0">
                <a:solidFill>
                  <a:prstClr val="white"/>
                </a:solidFill>
              </a:rPr>
              <a:t>FRENTE MENTÓN /POSICIÓN NEUTRA</a:t>
            </a:r>
            <a:endParaRPr lang="es-ES" b="1" dirty="0" smtClean="0">
              <a:solidFill>
                <a:prstClr val="white"/>
              </a:solidFill>
            </a:endParaRPr>
          </a:p>
        </p:txBody>
      </p:sp>
      <p:sp>
        <p:nvSpPr>
          <p:cNvPr id="13" name="12 Pentágono"/>
          <p:cNvSpPr/>
          <p:nvPr/>
        </p:nvSpPr>
        <p:spPr bwMode="auto">
          <a:xfrm>
            <a:off x="357158" y="3143248"/>
            <a:ext cx="5214974" cy="484632"/>
          </a:xfrm>
          <a:prstGeom prst="homePlat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r>
              <a:rPr lang="es-ES_tradnl" b="1" dirty="0" smtClean="0">
                <a:solidFill>
                  <a:prstClr val="white"/>
                </a:solidFill>
              </a:rPr>
              <a:t>COMPROBAR VENTILACIÓN (MAX 10seg)</a:t>
            </a:r>
            <a:endParaRPr lang="es-ES" b="1" dirty="0" smtClean="0">
              <a:solidFill>
                <a:prstClr val="white"/>
              </a:solidFill>
            </a:endParaRPr>
          </a:p>
        </p:txBody>
      </p:sp>
      <p:sp>
        <p:nvSpPr>
          <p:cNvPr id="14" name="13 Proceso alternativo"/>
          <p:cNvSpPr/>
          <p:nvPr/>
        </p:nvSpPr>
        <p:spPr bwMode="auto">
          <a:xfrm>
            <a:off x="5715008" y="3071810"/>
            <a:ext cx="2143140" cy="500066"/>
          </a:xfrm>
          <a:prstGeom prst="flowChartAlternateProcess">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r>
              <a:rPr lang="es-ES_tradnl" b="1" dirty="0" smtClean="0">
                <a:solidFill>
                  <a:prstClr val="white"/>
                </a:solidFill>
              </a:rPr>
              <a:t>VER,OIR SENTIR</a:t>
            </a:r>
            <a:endParaRPr lang="es-ES" b="1" dirty="0" smtClean="0">
              <a:solidFill>
                <a:prstClr val="white"/>
              </a:solidFill>
            </a:endParaRPr>
          </a:p>
        </p:txBody>
      </p:sp>
      <p:sp>
        <p:nvSpPr>
          <p:cNvPr id="15" name="14 Rectángulo"/>
          <p:cNvSpPr/>
          <p:nvPr/>
        </p:nvSpPr>
        <p:spPr bwMode="auto">
          <a:xfrm>
            <a:off x="1071538" y="3929066"/>
            <a:ext cx="6357982" cy="571504"/>
          </a:xfrm>
          <a:prstGeom prst="rect">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s-ES_tradnl" sz="2400" b="1" i="1" u="sng" dirty="0" smtClean="0">
                <a:solidFill>
                  <a:prstClr val="black"/>
                </a:solidFill>
              </a:rPr>
              <a:t>AUSENCIA DE RESPIRACIÓN</a:t>
            </a:r>
            <a:endParaRPr lang="es-ES" sz="2400" b="1" i="1" u="sng" dirty="0" smtClean="0">
              <a:solidFill>
                <a:prstClr val="black"/>
              </a:solidFill>
            </a:endParaRPr>
          </a:p>
        </p:txBody>
      </p:sp>
      <p:sp>
        <p:nvSpPr>
          <p:cNvPr id="16" name="15 Rectángulo"/>
          <p:cNvSpPr/>
          <p:nvPr/>
        </p:nvSpPr>
        <p:spPr bwMode="auto">
          <a:xfrm>
            <a:off x="428596" y="4643446"/>
            <a:ext cx="5000660" cy="42862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s-ES_tradnl" b="1" dirty="0" smtClean="0">
                <a:solidFill>
                  <a:prstClr val="white"/>
                </a:solidFill>
              </a:rPr>
              <a:t>REALIZAR 5 VENTILACIONES</a:t>
            </a:r>
            <a:endParaRPr lang="es-ES" b="1" dirty="0" smtClean="0">
              <a:solidFill>
                <a:prstClr val="white"/>
              </a:solidFill>
            </a:endParaRPr>
          </a:p>
        </p:txBody>
      </p:sp>
      <p:sp>
        <p:nvSpPr>
          <p:cNvPr id="18" name="17 Rectángulo"/>
          <p:cNvSpPr/>
          <p:nvPr/>
        </p:nvSpPr>
        <p:spPr bwMode="auto">
          <a:xfrm>
            <a:off x="1071538" y="5214950"/>
            <a:ext cx="6429420" cy="500066"/>
          </a:xfrm>
          <a:prstGeom prst="rect">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s-ES_tradnl" sz="2400" b="1" i="1" u="sng" dirty="0" smtClean="0">
                <a:solidFill>
                  <a:prstClr val="black"/>
                </a:solidFill>
              </a:rPr>
              <a:t>TODAVÍA NO RESPONDE</a:t>
            </a:r>
            <a:endParaRPr lang="es-ES" sz="2400" b="1" i="1" u="sng" dirty="0" smtClean="0">
              <a:solidFill>
                <a:prstClr val="black"/>
              </a:solidFill>
            </a:endParaRPr>
          </a:p>
        </p:txBody>
      </p:sp>
      <p:sp>
        <p:nvSpPr>
          <p:cNvPr id="19" name="18 Rectángulo"/>
          <p:cNvSpPr/>
          <p:nvPr/>
        </p:nvSpPr>
        <p:spPr bwMode="auto">
          <a:xfrm>
            <a:off x="428596" y="5857892"/>
            <a:ext cx="3286148" cy="42862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s-ES_tradnl" b="1" dirty="0" smtClean="0">
                <a:solidFill>
                  <a:prstClr val="white"/>
                </a:solidFill>
              </a:rPr>
              <a:t>1 MIN RCP 30:2</a:t>
            </a:r>
            <a:endParaRPr lang="es-ES" b="1" dirty="0" smtClean="0">
              <a:solidFill>
                <a:prstClr val="white"/>
              </a:solidFill>
            </a:endParaRPr>
          </a:p>
        </p:txBody>
      </p:sp>
      <p:sp>
        <p:nvSpPr>
          <p:cNvPr id="20" name="19 Flecha derecha"/>
          <p:cNvSpPr/>
          <p:nvPr/>
        </p:nvSpPr>
        <p:spPr bwMode="auto">
          <a:xfrm>
            <a:off x="3786182" y="5929330"/>
            <a:ext cx="692656" cy="270318"/>
          </a:xfrm>
          <a:prstGeom prst="rightArrow">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s-ES" smtClean="0">
              <a:solidFill>
                <a:prstClr val="black"/>
              </a:solidFill>
            </a:endParaRPr>
          </a:p>
        </p:txBody>
      </p:sp>
      <p:sp>
        <p:nvSpPr>
          <p:cNvPr id="21" name="20 Proceso alternativo"/>
          <p:cNvSpPr/>
          <p:nvPr/>
        </p:nvSpPr>
        <p:spPr bwMode="auto">
          <a:xfrm>
            <a:off x="4572000" y="5857892"/>
            <a:ext cx="3357586" cy="1000108"/>
          </a:xfrm>
          <a:prstGeom prst="flowChartAlternateProcess">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s-ES_tradnl" dirty="0" smtClean="0">
                <a:ln>
                  <a:solidFill>
                    <a:prstClr val="white"/>
                  </a:solidFill>
                </a:ln>
                <a:solidFill>
                  <a:prstClr val="white"/>
                </a:solidFill>
                <a:latin typeface="Arial" pitchFamily="34" charset="0"/>
                <a:cs typeface="Arial" pitchFamily="34" charset="0"/>
              </a:rPr>
              <a:t>ALERTA DE PARADA 112/CONTINUAR  RCP 30:2  (100/min</a:t>
            </a:r>
            <a:r>
              <a:rPr lang="es-ES_tradnl" dirty="0" smtClean="0">
                <a:ln>
                  <a:solidFill>
                    <a:prstClr val="white"/>
                  </a:solidFill>
                </a:ln>
                <a:solidFill>
                  <a:prstClr val="white"/>
                </a:solidFill>
              </a:rPr>
              <a:t>)</a:t>
            </a:r>
            <a:endParaRPr lang="es-ES" dirty="0" smtClean="0">
              <a:ln>
                <a:solidFill>
                  <a:prstClr val="white"/>
                </a:solidFill>
              </a:ln>
              <a:solidFill>
                <a:prstClr val="white"/>
              </a:solidFill>
            </a:endParaRPr>
          </a:p>
        </p:txBody>
      </p:sp>
    </p:spTree>
    <p:extLst>
      <p:ext uri="{BB962C8B-B14F-4D97-AF65-F5344CB8AC3E}">
        <p14:creationId xmlns:p14="http://schemas.microsoft.com/office/powerpoint/2010/main" val="38723682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alphaModFix/>
          </a:blip>
          <a:srcRect/>
          <a:stretch>
            <a:fillRect/>
          </a:stretch>
        </p:blipFill>
        <p:spPr bwMode="auto">
          <a:xfrm>
            <a:off x="2411760" y="2276872"/>
            <a:ext cx="4357718" cy="4336078"/>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 name="1 Título"/>
          <p:cNvSpPr>
            <a:spLocks noGrp="1"/>
          </p:cNvSpPr>
          <p:nvPr>
            <p:ph type="ctrTitle"/>
          </p:nvPr>
        </p:nvSpPr>
        <p:spPr>
          <a:xfrm>
            <a:off x="-33719" y="-171400"/>
            <a:ext cx="9144000" cy="2714644"/>
          </a:xfrm>
        </p:spPr>
        <p:txBody>
          <a:bodyPr/>
          <a:lstStyle/>
          <a:p>
            <a:pPr algn="ctr"/>
            <a:r>
              <a:rPr lang="es-ES_tradnl" sz="6000" b="1" dirty="0" smtClean="0">
                <a:solidFill>
                  <a:srgbClr val="000090"/>
                </a:solidFill>
              </a:rPr>
              <a:t>TALLER DE SOPORTE VITAL BÁSICO </a:t>
            </a:r>
            <a:r>
              <a:rPr lang="es-ES_tradnl" sz="4000" b="1" dirty="0" smtClean="0">
                <a:solidFill>
                  <a:srgbClr val="000090"/>
                </a:solidFill>
              </a:rPr>
              <a:t/>
            </a:r>
            <a:br>
              <a:rPr lang="es-ES_tradnl" sz="4000" b="1" dirty="0" smtClean="0">
                <a:solidFill>
                  <a:srgbClr val="000090"/>
                </a:solidFill>
              </a:rPr>
            </a:br>
            <a:endParaRPr lang="es-ES" sz="4000" b="1" dirty="0">
              <a:solidFill>
                <a:srgbClr val="000090"/>
              </a:solidFill>
            </a:endParaRPr>
          </a:p>
        </p:txBody>
      </p:sp>
    </p:spTree>
    <p:extLst>
      <p:ext uri="{BB962C8B-B14F-4D97-AF65-F5344CB8AC3E}">
        <p14:creationId xmlns:p14="http://schemas.microsoft.com/office/powerpoint/2010/main" val="14676273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214776" y="764704"/>
            <a:ext cx="8915400" cy="1071570"/>
          </a:xfrm>
        </p:spPr>
        <p:txBody>
          <a:bodyPr/>
          <a:lstStyle/>
          <a:p>
            <a:r>
              <a:rPr lang="es-ES_tradnl" sz="2800" dirty="0" smtClean="0"/>
              <a:t>El cerebro, al contrario que los demás órganos, empieza a deteriorarse  muy rápidamente ante la falta de O2.</a:t>
            </a:r>
            <a:endParaRPr lang="es-ES" sz="2800" dirty="0"/>
          </a:p>
        </p:txBody>
      </p:sp>
      <p:pic>
        <p:nvPicPr>
          <p:cNvPr id="1027" name="Picture 3" descr="C:\Users\user\Desktop\imagenes presentacion\29liutw.jp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99244" l="1359" r="99457"/>
                    </a14:imgEffect>
                  </a14:imgLayer>
                </a14:imgProps>
              </a:ext>
            </a:extLst>
          </a:blip>
          <a:srcRect/>
          <a:stretch>
            <a:fillRect/>
          </a:stretch>
        </p:blipFill>
        <p:spPr bwMode="auto">
          <a:xfrm>
            <a:off x="2627784" y="2041683"/>
            <a:ext cx="4464496" cy="4816317"/>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1027"/>
                                        </p:tgtEl>
                                        <p:attrNameLst>
                                          <p:attrName>style.visibility</p:attrName>
                                        </p:attrNameLst>
                                      </p:cBhvr>
                                      <p:to>
                                        <p:strVal val="visible"/>
                                      </p:to>
                                    </p:set>
                                    <p:animEffect transition="in" filter="fade">
                                      <p:cBhvr>
                                        <p:cTn id="13" dur="20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7" name="Picture 9" descr="C:\Users\user\Desktop\descarga (2).jpg"/>
          <p:cNvPicPr>
            <a:picLocks noChangeAspect="1" noChangeArrowheads="1"/>
          </p:cNvPicPr>
          <p:nvPr/>
        </p:nvPicPr>
        <p:blipFill>
          <a:blip r:embed="rId2" cstate="print">
            <a:alphaModFix amt="36000"/>
            <a:extLst>
              <a:ext uri="{BEBA8EAE-BF5A-486C-A8C5-ECC9F3942E4B}">
                <a14:imgProps xmlns:a14="http://schemas.microsoft.com/office/drawing/2010/main">
                  <a14:imgLayer r:embed="rId3">
                    <a14:imgEffect>
                      <a14:backgroundRemoval t="9453" b="99005" l="0" r="97610">
                        <a14:foregroundMark x1="17928" y1="61692" x2="17928" y2="61692"/>
                        <a14:foregroundMark x1="17928" y1="51741" x2="17928" y2="51741"/>
                        <a14:foregroundMark x1="20717" y1="48756" x2="20717" y2="48756"/>
                        <a14:foregroundMark x1="8367" y1="58209" x2="8367" y2="58209"/>
                        <a14:foregroundMark x1="12749" y1="54726" x2="12749" y2="54726"/>
                        <a14:foregroundMark x1="4382" y1="67662" x2="4382" y2="67662"/>
                      </a14:backgroundRemoval>
                    </a14:imgEffect>
                  </a14:imgLayer>
                </a14:imgProps>
              </a:ext>
            </a:extLst>
          </a:blip>
          <a:srcRect/>
          <a:stretch>
            <a:fillRect/>
          </a:stretch>
        </p:blipFill>
        <p:spPr bwMode="auto">
          <a:xfrm>
            <a:off x="3779912" y="-221398"/>
            <a:ext cx="8806645" cy="7052333"/>
          </a:xfrm>
          <a:prstGeom prst="rect">
            <a:avLst/>
          </a:prstGeom>
          <a:ln>
            <a:noFill/>
          </a:ln>
          <a:effectLst>
            <a:outerShdw blurRad="292100" dist="139700" dir="2700000" algn="tl" rotWithShape="0">
              <a:srgbClr val="333333">
                <a:alpha val="65000"/>
              </a:srgbClr>
            </a:outerShdw>
          </a:effectLst>
        </p:spPr>
      </p:pic>
      <p:sp>
        <p:nvSpPr>
          <p:cNvPr id="2" name="1 Título"/>
          <p:cNvSpPr>
            <a:spLocks noGrp="1"/>
          </p:cNvSpPr>
          <p:nvPr>
            <p:ph type="title"/>
          </p:nvPr>
        </p:nvSpPr>
        <p:spPr>
          <a:xfrm>
            <a:off x="228600" y="0"/>
            <a:ext cx="8558242" cy="1600200"/>
          </a:xfrm>
        </p:spPr>
        <p:txBody>
          <a:bodyPr/>
          <a:lstStyle/>
          <a:p>
            <a:r>
              <a:rPr lang="es-ES" b="1" i="1" dirty="0" smtClean="0">
                <a:solidFill>
                  <a:srgbClr val="000090"/>
                </a:solidFill>
              </a:rPr>
              <a:t>Obstrucción de la vía aérea </a:t>
            </a:r>
            <a:r>
              <a:rPr lang="es-ES" b="1" i="1" dirty="0" smtClean="0"/>
              <a:t>(OVACE)</a:t>
            </a:r>
            <a:endParaRPr lang="es-ES" b="1" i="1" dirty="0"/>
          </a:p>
        </p:txBody>
      </p:sp>
      <p:sp>
        <p:nvSpPr>
          <p:cNvPr id="3" name="2 Marcador de contenido"/>
          <p:cNvSpPr>
            <a:spLocks noGrp="1"/>
          </p:cNvSpPr>
          <p:nvPr>
            <p:ph idx="1"/>
          </p:nvPr>
        </p:nvSpPr>
        <p:spPr>
          <a:xfrm>
            <a:off x="228600" y="1500174"/>
            <a:ext cx="8915400" cy="5357826"/>
          </a:xfrm>
        </p:spPr>
        <p:txBody>
          <a:bodyPr>
            <a:normAutofit fontScale="92500" lnSpcReduction="10000"/>
          </a:bodyPr>
          <a:lstStyle/>
          <a:p>
            <a:pPr>
              <a:buFont typeface="Wingdings" pitchFamily="2" charset="2"/>
              <a:buChar char="Ø"/>
            </a:pPr>
            <a:r>
              <a:rPr lang="es-ES" sz="2400" b="1" dirty="0" smtClean="0"/>
              <a:t>La identificaremos por:</a:t>
            </a:r>
          </a:p>
          <a:p>
            <a:pPr marL="914400" lvl="1" indent="-514350">
              <a:buFont typeface="+mj-lt"/>
              <a:buAutoNum type="arabicPeriod"/>
            </a:pPr>
            <a:r>
              <a:rPr lang="es-ES" sz="2400" dirty="0" smtClean="0"/>
              <a:t>Dificultad para respirar.</a:t>
            </a:r>
          </a:p>
          <a:p>
            <a:pPr marL="914400" lvl="1" indent="-514350">
              <a:buFont typeface="+mj-lt"/>
              <a:buAutoNum type="arabicPeriod"/>
            </a:pPr>
            <a:r>
              <a:rPr lang="es-ES" sz="2400" dirty="0" smtClean="0"/>
              <a:t>Manos al cuello.</a:t>
            </a:r>
          </a:p>
          <a:p>
            <a:pPr marL="914400" lvl="1" indent="-514350">
              <a:buFont typeface="+mj-lt"/>
              <a:buAutoNum type="arabicPeriod"/>
            </a:pPr>
            <a:r>
              <a:rPr lang="es-ES" sz="2400" dirty="0" smtClean="0"/>
              <a:t>Signos de ahogo.</a:t>
            </a:r>
          </a:p>
          <a:p>
            <a:pPr marL="514350" indent="-514350">
              <a:buFont typeface="Wingdings" pitchFamily="2" charset="2"/>
              <a:buChar char="Ø"/>
            </a:pPr>
            <a:r>
              <a:rPr lang="es-ES" sz="2400" b="1" dirty="0" smtClean="0"/>
              <a:t>Puede ser:</a:t>
            </a:r>
          </a:p>
          <a:p>
            <a:pPr marL="514350" indent="-514350">
              <a:buNone/>
            </a:pPr>
            <a:r>
              <a:rPr lang="es-ES" sz="2400" b="1" dirty="0" smtClean="0">
                <a:solidFill>
                  <a:srgbClr val="FF0000"/>
                </a:solidFill>
              </a:rPr>
              <a:t>	</a:t>
            </a:r>
            <a:r>
              <a:rPr lang="es-ES" sz="2400" b="1" u="sng" dirty="0" smtClean="0">
                <a:solidFill>
                  <a:srgbClr val="FF0000"/>
                </a:solidFill>
              </a:rPr>
              <a:t>Incompleta </a:t>
            </a:r>
            <a:r>
              <a:rPr lang="es-ES" sz="2400" dirty="0" smtClean="0"/>
              <a:t>( hay inquietud, respiración ruidosa , sibilancias y es posible toser).</a:t>
            </a:r>
          </a:p>
          <a:p>
            <a:pPr marL="514350" indent="-514350">
              <a:buNone/>
            </a:pPr>
            <a:r>
              <a:rPr lang="es-ES" sz="2400" b="1" dirty="0" smtClean="0">
                <a:solidFill>
                  <a:srgbClr val="FF0000"/>
                </a:solidFill>
              </a:rPr>
              <a:t>	</a:t>
            </a:r>
            <a:r>
              <a:rPr lang="es-ES" sz="2400" b="1" u="sng" dirty="0" smtClean="0">
                <a:solidFill>
                  <a:srgbClr val="FF0000"/>
                </a:solidFill>
              </a:rPr>
              <a:t>Completa </a:t>
            </a:r>
            <a:r>
              <a:rPr lang="es-ES" sz="2400" dirty="0" smtClean="0"/>
              <a:t>( no puede hablar, toser o respirar). En muy poco tiempo se pierde la consciencia.</a:t>
            </a:r>
          </a:p>
          <a:p>
            <a:pPr marL="514350" indent="-514350">
              <a:buFont typeface="Wingdings" pitchFamily="2" charset="2"/>
              <a:buChar char="Ø"/>
            </a:pPr>
            <a:r>
              <a:rPr lang="es-ES" sz="2400" b="1" dirty="0" smtClean="0"/>
              <a:t>Atragantamiento en persona:</a:t>
            </a:r>
          </a:p>
          <a:p>
            <a:pPr marL="914400" lvl="1" indent="-514350">
              <a:buFont typeface="+mj-lt"/>
              <a:buAutoNum type="arabicPeriod"/>
            </a:pPr>
            <a:r>
              <a:rPr lang="es-ES" sz="2400" dirty="0" smtClean="0"/>
              <a:t>Consciente.</a:t>
            </a:r>
          </a:p>
          <a:p>
            <a:pPr marL="914400" lvl="1" indent="-514350">
              <a:buFont typeface="+mj-lt"/>
              <a:buAutoNum type="arabicPeriod"/>
            </a:pPr>
            <a:r>
              <a:rPr lang="es-ES" sz="2400" dirty="0" smtClean="0"/>
              <a:t>Inconsciente.</a:t>
            </a:r>
            <a:endParaRPr lang="es-ES" sz="2400" dirty="0"/>
          </a:p>
        </p:txBody>
      </p:sp>
      <p:sp>
        <p:nvSpPr>
          <p:cNvPr id="83970" name="AutoShape 2" descr="data:image/jpeg;base64,/9j/4AAQSkZJRgABAQAAAQABAAD/2wCEAAkGBhISERUSEBIWFRIUFhcWFRUUEhQVFBgVFxUVFBUSFxMXHCYeGBkjGxQVHy8gJCcpLCwsFx8xNjAqNSYrLCkBCQoKDgwOGg8PGiwcHBwsKSwpKiksKSksLCkpLCkpKSksLCwpKSksKSkpKSwsLCksKSkpLikpLCkpKSkpKSwpKf/AABEIAMkA+wMBIgACEQEDEQH/xAAcAAEAAQUBAQAAAAAAAAAAAAAABQIDBAYHAQj/xABBEAACAQIDBgMFBgMGBgMAAAABAgADEQQSIQUGEzFBUSJhcTKBkaGxBxQjQlLBYnLRM2OCsuHwNENzkqLxFRYk/8QAGQEBAAMBAQAAAAAAAAAAAAAAAAEDBAIF/8QAHxEBAQADAAMBAQEBAAAAAAAAAAECAxESITFBIlEE/9oADAMBAAIRAxEAPwDuMREBERAREQEREBERAREQEREBERAREQEREBERAREQEREBERAREQEREBERAREQEREBERARE8JgLzzNMXH7Rp0lzVHCr3J+g6zn+1ftTfX7tRuoOUM3fX+hnPk6mPXS80XnIBv9tBhc2pA8rJm17ES9h/tMxCC9Rg3rTJUkHldRcR5J8a61E53sn7YsPUIWqhptex1JAPLqBpN8wWPSqoemwZTyIkyyubGRE8BnslBERAREQEREBERAREQEREBERAREQEREBERAREQEi9vbbpYWi1aswCr8SeigdTJJp8+/bDvf95xf3amfwsOSD2NT8x93KRUxIbb31bFsKj2SjqqC+pvzIHX1kTU2gue/hIuDk8xyvaaU7sxBJv0H+gmThqxp6lLt3a/0B1Mq4u66HsnHBwyYgAioSza+yANAOx0+k82jhiA2VuIFC5he1QBhca8mI05iahh9sADU69joPgPpM3Cbw2JN8qk3a51YjlIT1WqULnPVYN+hlUEjtmNzMjYW8dfCVM4NRFvoSGKFf0sDp75XQ2SNoVyKZKgKWuANLkWuPW8t7V3RxlBS2biovQkkW/lM58p114WzrsW6e/FPFgqxCVR0vbMO4v18ptIM+bNkbUXMAWCvoMr9fJX/ACnyM7fuNtgVsOF1z0zla5uSOYb0P7S7GqMseNliInbgiIgIiICIiAiIgIiICIiAiIgIiICIiAiIgWcXWCIzHQKpY+gF58mY7G5qtRioLO7MSe5Ym8+pd5z/APkr/wDRqf5TPk2qPEfWc11FYfveA3mZK7ubEFdiXJFNLXy+2zMSFRex0JJ6ASR23sKiF/ApslRTqucurDkdWFww+BldzkvF815XHya1b3y5RViQAPlKFJ5Tct1t3TpUcc+Q8pGWXjEY49rbPs42caKMW9p7c+dpueNpAKSbe+RWxqOoFpl7wUWK6cgJnvv20T1eOa777voSatGwNrkDvN2+x3GvUV89wVVUdbWGcHQkdCVImnbVqtZgexnVdydkcNDV4Yp8WnQ8N7kladi5tyJ0+Es0W31fxX/0ST22kT2BE1sZERAREQEREBERAREQEREBERAREQEREBESlmgQW/WJKYDEsvPhsPj4T9Z8u4XCtUqWQak/AT6U38Z6uGqUKXNxZm7DQn3zlWyd30w5NyGbv+0pz2caNWq5LexsAaCgJo5Fwx5B7EA+68uYTBOKrJVuHVQTmIJuWWwAHe9768pIVqd/Z6cv6SvAqzNdr6aC/P0vztMvXocnOI1t1w9YONBpmFptbUxTTlyl/AYMc2le2cpSwi+1Usl9IYb2mn7IuZH7Q3sxVTRcnoagufKw5SKx9IA2IuOomvDZx4wdWa19Bfl/WTOfpYnm2k1dbFCrXsRbW50sO8+hsLTCqoAtYAfAWnMtwN16dZjXq6ik6hFDW/EUByzDqNRbXpOpJNGrHntk35dvP8VRES9nIiICIiAiIgIiICIiAiIgIiICIiAgxLecn2bW7wPWaYOLxttARfqeg/1l7EYXN1N+4JH0M1vbmPegczUy9MDxFUzhdeqjUadbSrPKxdqwmVYu8G1qdMKTZ01zC99T1NtZArh8FXHhvSb9QYkH5kSQq/dMcl0IHZ6RHPswGh9CJqWP2PVoMShuB+ZRrb+JJlt79bsZyemRiaBoVMjEMp9lhyPkR0Mz6FMXvMLZYpYkEVDYkW/lYdPpaVYTEEEo3tIcp935vfOYms/FY3KJDYjaRM92jXkbmkkU4nXnLmBwgK5lUnzAmNUUsLCZu7O79atiUpJVakDmLEEnRRf2L2NzYSZO0yvI6L9nYKish7o496lT/lm7rITd7d/7uGLVDUdgAWK5QFW9lC69zreTYmzCcjzdmUyy7HsRE7cEREBERAREQEREBERAREQEREBKWf3zxm6D3yoCBTlJ5/L+sqAnsQKWms7x8Si4rIuZTow6gjtrbXsZtExcbhwyFTyPx9Qe4nOWPY7wy8cutC+7YWseIFNKtzL0zw6n+NOTD+YGUZXprdk4tK+rKviX+Ip28xy7S1txeFUFPFHKT/YVwLI/8JI9h+6nQ9O0wzVq0mGYk/xKdR8Of1mGyz69CcvuL43eou5q4drFgCQp0NuRtykFtqk1Jy35hz8xNiqVAFNVWAY9uRPoOvnNd2ixYm/M85y6iPq4jNLDAyipTNM6C6k6eRJtb0myYTc3F1LKaJT+J2UAeeh190sk78cXLn1r+wwUxdNiBVRyEakwYqbkarl1DdjO47N3dw9Bi9GkqMRYkXJt2Fybe6Ubu7CTDUUpqASo1awuWOpaTAE1YYcntj27PK+gCexEsUkQZEYHeSnVXOq1BTLKqOaZC1MzFAafUrcEkkCw15QJeJjf/JUfF+LT8Ht+NfDz9rXTkefYyv72l1XOuZxdRmF2HdR1HpAvRKGqqOZAta9yORNgfjMevtSkoY5wclsyqQzDNooyjW56DrAy4lg42mBcuoHiN8y2sujG9+nXtBx9KyniJZvZOdbNoTprroDy7QL8THXaFI5LVUPE9izr47c8uvi90p2btFK6cSnfLmddRY3p1Gptp/MhgZUREBERASl3sLnpKphbTxAVQD3BPoD/AFgXkqgXv6kyn72Onz/pIivi7tlB0HPzPT4SvDC55yRLipeV69D8ZaQEdoauRzUkdxrIHr1vLXtK6VUNLJqq+gPi6X0MtUatj2PIiBFb3bISvQem4uLXtb15Tlewsa9JuFWbMiMUzEnMv6deq9PKdtxtK4nHN5cHwMU1x+HU0/xW/cfSZts/WrTl+VKYzCXN1Gh+EwcZgGGplrZ+3OF4KmtPo3UeR8pMPtCk4srA37GZmprD0LmxGk6JuRvJxQMPVP4qDwk/nQaf9wFr9xrNVxOz76rMDiNSdXQ5aiEEHzH+/nO8MvGuM8fKO20xLkiN3duLiaIqLo3J16q4Go9Oo8pLzdHn2cpERJQ8M0xN0qxqM2WjSp8fD1lpU3qOmeliDVq1wGQClUdfDlUWJuSZuZmo0d+GKB6lBUFSm9SjeszZslanQKOFpZlYtWp2Ch75rc+YQW6m6tQui1KIyUHoHM9JqaOlKli6aUuHUooz1VNYMahzA3HiuushgNx61Phr+AQGwzGrduJSGHqF+FRXJbKw05rbiVNDeSOB3yaof7FaYSnVqVmqVSopijWq0GAvTufFSJuQthe+oscvZG8LV6NdjT4VSjcW8ZBvRSsjDiIjWs40ZRygY28O79etVdqXCyVaeHpuXZ1ZeBiHrXVVRg+YVCNSLEDneR1bcFzSyrwQxpYhGOU6tVxdLEU2JC3OVUbXmCdO8y8Bvi18JTdRUNanhxVqKWzJVrUi4zKKeQA2vbODZr5bWvnbY3o4GISiKfEDGkrlWbOhrOadPMMmQAsBzcHnppqEVtDcV2asyVFy8ValCmSVVVNVcRiKbOFNs9UZr2a2VdDqJXhtxwM5elSIfDVaXDaq7WqVar1HAq8MFUbPqVUEEmwnlLebEYh8ItNFpcSrVFdOIeIhpUhUFBs9G6k5hm0BsBlYhgZc2Vvm7thqRpZquJpCqhNVFXKA/EzWW4KkKAAvizXFsrWDCr7o411oh2otwijDxlCpTF8cXZKI4rGmqJfwAMGaxzabTu7s96FI03yn8WsylSTdKlZ6q3BAsw4liNeXOQeB32JGEDJn46UOIwZs9N64OTOq0+HYkD8wJvfL33CAiIgIiICRG21ul+z6+4WEl5r+OxwbiUxrZr3+smIrAoDQnqLH4yUNMaMvssJE4SsAbHqCv9JIbHxIJNFuepT9xAkaeJIGusv0a6tyOvYzHpNrlYaz2rguokJZFfCKw159xzkViCyt4ufQ/qH9ZfKVF1UmeYutxEykWcai/Ujzh0ycPiQyzRPtJwF6Jbt9RqJOYHGFSQfnMLe7x4aqvUrceoIP7SvKenWF9tJ2TgVekGYcxcSPfZqriFFtCdbGx5eU2TY9O1Jb/pEitoC1am3ZwJhl9t9+JDZWIKVGpVDcqdCeqn2T8JRtrCeLMJa2w+RqdUdDkbzB1B90kWqCrTB6zrKcqMb2MPdjeD7rXDG/Day1B5dGt3Xn6XnX6NYMAVIIIuCORB5ETiGKw2U3m3bib0hAuGrHw8qTE8if+WT210+Eu1bPyqN2vvuOjRKVMqmpkDIDZu5WFpUjTNMOWFmdr5iBU4osb+Cz2YZbagHnJ+IEbht3MLTVlSggVlZGFrhldizqb8wWYk9yT3lzZ2w6FAMKNMKHsX1YliBlBYsSSbAC56ADpM6IEPT3RwasjLQUGnkyWLeHh34ZAva6gkA9Bpy0l7G7u4arUFWrSDVBls1yDdGzIdDqVJNjzFz3klECPwWwMPRy8OkAULMp1LBmUIxzMST4VVfRQOQnlLdzCrbLQQZTTIsuoNK/DsemXM1v5j3MkYgRP/1TCZkbgIDTCBLXAXhG9MgA2uutjzAJHIyWiICIiAiIgUu1gT5TTcPV8ZPfX3GbmRNHB4TsjflJAPlfSTEVTtJCpDDl+8u1CSFqpz0PvEs46poSDdSNR+48/Ke7Ar3QoTex09DJQ2XDYgYimGGlQcx5xT2kyG1QXHcc/hIEs1FxUT3juJsFGpTxKZl59R1BkV0zaVRWF1N/99pbxGEDCRdTAOmq3Mpp7ddNKin1t+8hPUVjQyVsrA6jQ97TD27iPwm9APjp+82PaZp4mn4COINV1tr1W/nNC2ximzrTIIb8wPS0p2XkW68e1dwfs2HaQ+20tZuzA/MSWwcj94PYYeUxS+25nYyiHpC/K/1BH7yN2LiCL029pSVI9OUltnVb0EbyU/TWRO1mK4oVNLOADYW1XkfW00Zz0oxvvjJxlDnI40x2kuxzCYeIpW6She3XcjeYvbD1jdgPw2J1YD8hPVgOvW03QTiuDqlWDKbFSCD2I5Gde2TjhWpJUH5hr5Hkw+N5s1ZdjFuw8b2M2IiXKCIiAiIgIiICIiAiIgIiICafvNRy1r20YA/tNwkFvRQuqP2NvjA03FWAuGPpb9pZ2TjClYEiwOh/9TZ8Ps5W1t8pCbc2dlOYdJ05bE9LMJgYeu1F8y+/sfWZWwscHQX7fOZOKw47SExJ4DaqVR2bsZlnDqek0mrTKtcXHpJDCbdqLodfWQlN1djUybgZW7rp8pq29ewHZ6bohapqhyjmNCCR7jNio7aZvya+V5lpVJ9qw8hrb1M4yxmUd4ZXG9jmlKkyMQwII5gixHqJgba1BnQN4qNHJnqaNyUi2Yn9Nuvfymh7WXSYc8fGt+GXlOqdkHNQVb6kAfO0md4NxH4BelUZ6yeLLYBWA5qo53kXuugZVU8xUA/8gZ0+004zyjLleVyjZmIzKDeZeKp6XmVvbu+2HqHEUlJoOb1AP+W51Lfynv0MxsJXV15zPljY04Zd9o1FIPkZ0D7Pa5NB1P5amn+IA/tNLxFAzYfs+xJFapT6Mgf0Ktl+jTvTf6cb53F0CJ4J7NrCREQEREBERAREQEREBERASM3iX8BvKx+ck5Hbwf8ADv6fvAi9m4i626zF21TzLllvZGIFpl1wCZLlAbMc0agB5N9ZtOIN1uJre2aFwSnNdfhJPYGO4iWb56fKKKKlNnOgl/D7NAPjPuHOS33cEaG30kVtTbFHDA8Soqntfxn0UayLUyW/EnSKqOgHW3P3mRm3t8aOGXKoz1fy0xz9WP5R8+003aG91SsctC6L+o+0fT9P1lnCbOA8R1bmSdST3vM2e6T1GvXp/cls42vWrl8Qb31p9FUdUUdB8zK9oNpMivyHlI7G1dJkyva1ycZu5AzVbf3oPyBnVUpzmn2Z4UvWdjyQk+86CdSRZu1T+WHbf6qg0QRY6g8we3aaNvFuCVJrYAWPNqN7KfNCeR8jpN/nhEsuMsVTKz44viNrsoKVEK1BoVYENftY6zfNx9htSpmrVFqtX8p5qnMA9ieZ902arg0ZgzIpYcmKgsPQnUS4qyvHVMasy23KcVCexEuUkREBERAREx6+PpIbPUVSBexYA2va9ufOEW8ZESK2jvJQovh0d9cS+SkRYgnLcMT0UnKt/wBTqOsysbtajRKitVSmXvkDuqlsou2UE3NgRe3KEsuJjYTaVKqnEpVUdNfEjqy3HMFgbXHWVPjqYTiGogp2Bzl1CWa2U5r2sbi3e4gX4lrEYpKalqjqqjmzMFA1tqToNSPjLl4HssY2jnpsp6qfpL8pfkfSBzmjiCjEdjJLB4q5JMh8X7Z9TM7Z8lyqxL2Y9jIxtqmjcouYjkL2HoTJHEczIDaHWKIrbO/OOdsubg0zoeF7Xoah1+FpEKL63uTzJNyfMk6mZm0PYaYGE9kTJu+t2j4ksBVymbJhsUCJqtDrJTC8hKGhI4lpC4/EgCZ1eQO2OU54l0T7KF/BqHqzA+6xnQVmg/Zf/ZN7v8om/JN+v487Z9VRESxWREQEREBERAREQE0bbG7GIrY4uulNQrJULkeIlQV0NxYBrAAchrcmbzKOsK9mqbJytKq7rNjKeJJZqS1s1KiHptxEWk5anWUkqUviAa3LUCnytpi4TbVWtidn1cRQr06lKliVxN8LXyLUZaaaOEysrNTYixOhWb+IH7Q7k45/iKFWvjq4w9KpTp4mnh0dqlKrSp1EptVatWZsujMpSgAfHYlrZQCalw706FTZleg7IK1IUclGrUothHrJUNE1ApVeGOJTs1vCq95vxnqwlzfamzMY+DqYeujuuCyrTfKWbEniIaNcAXJNOj7X94SfyzoWDxYqoHUMASbB0em2jFdUcBhy6jUWPWXD/v4SqB//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solidFill>
                <a:prstClr val="black"/>
              </a:solidFill>
            </a:endParaRPr>
          </a:p>
        </p:txBody>
      </p:sp>
      <p:sp>
        <p:nvSpPr>
          <p:cNvPr id="83972" name="AutoShape 4" descr="data:image/jpeg;base64,/9j/4AAQSkZJRgABAQAAAQABAAD/2wCEAAkGBhISERUSEBIWFRIUFhcWFRUUEhQVFBgVFxUVFBUSFxMXHCYeGBkjGxQVHy8gJCcpLCwsFx8xNjAqNSYrLCkBCQoKDgwOGg8PGiwcHBwsKSwpKiksKSksLCkpLCkpKSksLCwpKSksKSkpKSwsLCksKSkpLikpLCkpKSkpKSwpKf/AABEIAMkA+wMBIgACEQEDEQH/xAAcAAEAAQUBAQAAAAAAAAAAAAAABQIDBAYHAQj/xABBEAACAQIDBgMFBgMGBgMAAAABAgADEQQSIQUGEzFBUSJhcTKBkaGxBxQjQlLBYnLRM2OCsuHwNENzkqLxFRYk/8QAGQEBAAMBAQAAAAAAAAAAAAAAAAEDBAIF/8QAHxEBAQADAAMBAQEBAAAAAAAAAAECAxESITFBIlEE/9oADAMBAAIRAxEAPwDuMREBERAREQEREBERAREQEREBERAREQEREBERAREQEREBERAREQEREBERAREQEREBERARE8JgLzzNMXH7Rp0lzVHCr3J+g6zn+1ftTfX7tRuoOUM3fX+hnPk6mPXS80XnIBv9tBhc2pA8rJm17ES9h/tMxCC9Rg3rTJUkHldRcR5J8a61E53sn7YsPUIWqhptex1JAPLqBpN8wWPSqoemwZTyIkyyubGRE8BnslBERAREQEREBERAREQEREBERAREQEREBERAREQEi9vbbpYWi1aswCr8SeigdTJJp8+/bDvf95xf3amfwsOSD2NT8x93KRUxIbb31bFsKj2SjqqC+pvzIHX1kTU2gue/hIuDk8xyvaaU7sxBJv0H+gmThqxp6lLt3a/0B1Mq4u66HsnHBwyYgAioSza+yANAOx0+k82jhiA2VuIFC5he1QBhca8mI05iahh9sADU69joPgPpM3Cbw2JN8qk3a51YjlIT1WqULnPVYN+hlUEjtmNzMjYW8dfCVM4NRFvoSGKFf0sDp75XQ2SNoVyKZKgKWuANLkWuPW8t7V3RxlBS2biovQkkW/lM58p114WzrsW6e/FPFgqxCVR0vbMO4v18ptIM+bNkbUXMAWCvoMr9fJX/ACnyM7fuNtgVsOF1z0zla5uSOYb0P7S7GqMseNliInbgiIgIiICIiAiIgIiICIiAiIgIiICIiAiIgWcXWCIzHQKpY+gF58mY7G5qtRioLO7MSe5Ym8+pd5z/APkr/wDRqf5TPk2qPEfWc11FYfveA3mZK7ubEFdiXJFNLXy+2zMSFRex0JJ6ASR23sKiF/ApslRTqucurDkdWFww+BldzkvF815XHya1b3y5RViQAPlKFJ5Tct1t3TpUcc+Q8pGWXjEY49rbPs42caKMW9p7c+dpueNpAKSbe+RWxqOoFpl7wUWK6cgJnvv20T1eOa777voSatGwNrkDvN2+x3GvUV89wVVUdbWGcHQkdCVImnbVqtZgexnVdydkcNDV4Yp8WnQ8N7kladi5tyJ0+Es0W31fxX/0ST22kT2BE1sZERAREQEREBERAREQEREBERAREQEREBESlmgQW/WJKYDEsvPhsPj4T9Z8u4XCtUqWQak/AT6U38Z6uGqUKXNxZm7DQn3zlWyd30w5NyGbv+0pz2caNWq5LexsAaCgJo5Fwx5B7EA+68uYTBOKrJVuHVQTmIJuWWwAHe9768pIVqd/Z6cv6SvAqzNdr6aC/P0vztMvXocnOI1t1w9YONBpmFptbUxTTlyl/AYMc2le2cpSwi+1Usl9IYb2mn7IuZH7Q3sxVTRcnoagufKw5SKx9IA2IuOomvDZx4wdWa19Bfl/WTOfpYnm2k1dbFCrXsRbW50sO8+hsLTCqoAtYAfAWnMtwN16dZjXq6ik6hFDW/EUByzDqNRbXpOpJNGrHntk35dvP8VRES9nIiICIiAiIgIiICIiAiIgIiICIiAgxLecn2bW7wPWaYOLxttARfqeg/1l7EYXN1N+4JH0M1vbmPegczUy9MDxFUzhdeqjUadbSrPKxdqwmVYu8G1qdMKTZ01zC99T1NtZArh8FXHhvSb9QYkH5kSQq/dMcl0IHZ6RHPswGh9CJqWP2PVoMShuB+ZRrb+JJlt79bsZyemRiaBoVMjEMp9lhyPkR0Mz6FMXvMLZYpYkEVDYkW/lYdPpaVYTEEEo3tIcp935vfOYms/FY3KJDYjaRM92jXkbmkkU4nXnLmBwgK5lUnzAmNUUsLCZu7O79atiUpJVakDmLEEnRRf2L2NzYSZO0yvI6L9nYKish7o496lT/lm7rITd7d/7uGLVDUdgAWK5QFW9lC69zreTYmzCcjzdmUyy7HsRE7cEREBERAREQEREBERAREQEREBKWf3zxm6D3yoCBTlJ5/L+sqAnsQKWms7x8Si4rIuZTow6gjtrbXsZtExcbhwyFTyPx9Qe4nOWPY7wy8cutC+7YWseIFNKtzL0zw6n+NOTD+YGUZXprdk4tK+rKviX+Ip28xy7S1txeFUFPFHKT/YVwLI/8JI9h+6nQ9O0wzVq0mGYk/xKdR8Of1mGyz69CcvuL43eou5q4drFgCQp0NuRtykFtqk1Jy35hz8xNiqVAFNVWAY9uRPoOvnNd2ixYm/M85y6iPq4jNLDAyipTNM6C6k6eRJtb0myYTc3F1LKaJT+J2UAeeh190sk78cXLn1r+wwUxdNiBVRyEakwYqbkarl1DdjO47N3dw9Bi9GkqMRYkXJt2Fybe6Ubu7CTDUUpqASo1awuWOpaTAE1YYcntj27PK+gCexEsUkQZEYHeSnVXOq1BTLKqOaZC1MzFAafUrcEkkCw15QJeJjf/JUfF+LT8Ht+NfDz9rXTkefYyv72l1XOuZxdRmF2HdR1HpAvRKGqqOZAta9yORNgfjMevtSkoY5wclsyqQzDNooyjW56DrAy4lg42mBcuoHiN8y2sujG9+nXtBx9KyniJZvZOdbNoTprroDy7QL8THXaFI5LVUPE9izr47c8uvi90p2btFK6cSnfLmddRY3p1Gptp/MhgZUREBERASl3sLnpKphbTxAVQD3BPoD/AFgXkqgXv6kyn72Onz/pIivi7tlB0HPzPT4SvDC55yRLipeV69D8ZaQEdoauRzUkdxrIHr1vLXtK6VUNLJqq+gPi6X0MtUatj2PIiBFb3bISvQem4uLXtb15Tlewsa9JuFWbMiMUzEnMv6deq9PKdtxtK4nHN5cHwMU1x+HU0/xW/cfSZts/WrTl+VKYzCXN1Gh+EwcZgGGplrZ+3OF4KmtPo3UeR8pMPtCk4srA37GZmprD0LmxGk6JuRvJxQMPVP4qDwk/nQaf9wFr9xrNVxOz76rMDiNSdXQ5aiEEHzH+/nO8MvGuM8fKO20xLkiN3duLiaIqLo3J16q4Go9Oo8pLzdHn2cpERJQ8M0xN0qxqM2WjSp8fD1lpU3qOmeliDVq1wGQClUdfDlUWJuSZuZmo0d+GKB6lBUFSm9SjeszZslanQKOFpZlYtWp2Ch75rc+YQW6m6tQui1KIyUHoHM9JqaOlKli6aUuHUooz1VNYMahzA3HiuushgNx61Phr+AQGwzGrduJSGHqF+FRXJbKw05rbiVNDeSOB3yaof7FaYSnVqVmqVSopijWq0GAvTufFSJuQthe+oscvZG8LV6NdjT4VSjcW8ZBvRSsjDiIjWs40ZRygY28O79etVdqXCyVaeHpuXZ1ZeBiHrXVVRg+YVCNSLEDneR1bcFzSyrwQxpYhGOU6tVxdLEU2JC3OVUbXmCdO8y8Bvi18JTdRUNanhxVqKWzJVrUi4zKKeQA2vbODZr5bWvnbY3o4GISiKfEDGkrlWbOhrOadPMMmQAsBzcHnppqEVtDcV2asyVFy8ValCmSVVVNVcRiKbOFNs9UZr2a2VdDqJXhtxwM5elSIfDVaXDaq7WqVar1HAq8MFUbPqVUEEmwnlLebEYh8ItNFpcSrVFdOIeIhpUhUFBs9G6k5hm0BsBlYhgZc2Vvm7thqRpZquJpCqhNVFXKA/EzWW4KkKAAvizXFsrWDCr7o411oh2otwijDxlCpTF8cXZKI4rGmqJfwAMGaxzabTu7s96FI03yn8WsylSTdKlZ6q3BAsw4liNeXOQeB32JGEDJn46UOIwZs9N64OTOq0+HYkD8wJvfL33CAiIgIiICRG21ul+z6+4WEl5r+OxwbiUxrZr3+smIrAoDQnqLH4yUNMaMvssJE4SsAbHqCv9JIbHxIJNFuepT9xAkaeJIGusv0a6tyOvYzHpNrlYaz2rguokJZFfCKw159xzkViCyt4ufQ/qH9ZfKVF1UmeYutxEykWcai/Ujzh0ycPiQyzRPtJwF6Jbt9RqJOYHGFSQfnMLe7x4aqvUrceoIP7SvKenWF9tJ2TgVekGYcxcSPfZqriFFtCdbGx5eU2TY9O1Jb/pEitoC1am3ZwJhl9t9+JDZWIKVGpVDcqdCeqn2T8JRtrCeLMJa2w+RqdUdDkbzB1B90kWqCrTB6zrKcqMb2MPdjeD7rXDG/Day1B5dGt3Xn6XnX6NYMAVIIIuCORB5ETiGKw2U3m3bib0hAuGrHw8qTE8if+WT210+Eu1bPyqN2vvuOjRKVMqmpkDIDZu5WFpUjTNMOWFmdr5iBU4osb+Cz2YZbagHnJ+IEbht3MLTVlSggVlZGFrhldizqb8wWYk9yT3lzZ2w6FAMKNMKHsX1YliBlBYsSSbAC56ADpM6IEPT3RwasjLQUGnkyWLeHh34ZAva6gkA9Bpy0l7G7u4arUFWrSDVBls1yDdGzIdDqVJNjzFz3klECPwWwMPRy8OkAULMp1LBmUIxzMST4VVfRQOQnlLdzCrbLQQZTTIsuoNK/DsemXM1v5j3MkYgRP/1TCZkbgIDTCBLXAXhG9MgA2uutjzAJHIyWiICIiAiIgUu1gT5TTcPV8ZPfX3GbmRNHB4TsjflJAPlfSTEVTtJCpDDl+8u1CSFqpz0PvEs46poSDdSNR+48/Ke7Ar3QoTex09DJQ2XDYgYimGGlQcx5xT2kyG1QXHcc/hIEs1FxUT3juJsFGpTxKZl59R1BkV0zaVRWF1N/99pbxGEDCRdTAOmq3Mpp7ddNKin1t+8hPUVjQyVsrA6jQ97TD27iPwm9APjp+82PaZp4mn4COINV1tr1W/nNC2ximzrTIIb8wPS0p2XkW68e1dwfs2HaQ+20tZuzA/MSWwcj94PYYeUxS+25nYyiHpC/K/1BH7yN2LiCL029pSVI9OUltnVb0EbyU/TWRO1mK4oVNLOADYW1XkfW00Zz0oxvvjJxlDnI40x2kuxzCYeIpW6She3XcjeYvbD1jdgPw2J1YD8hPVgOvW03QTiuDqlWDKbFSCD2I5Gde2TjhWpJUH5hr5Hkw+N5s1ZdjFuw8b2M2IiXKCIiAiIgIiICIiAiIgIiICafvNRy1r20YA/tNwkFvRQuqP2NvjA03FWAuGPpb9pZ2TjClYEiwOh/9TZ8Ps5W1t8pCbc2dlOYdJ05bE9LMJgYeu1F8y+/sfWZWwscHQX7fOZOKw47SExJ4DaqVR2bsZlnDqek0mrTKtcXHpJDCbdqLodfWQlN1djUybgZW7rp8pq29ewHZ6bohapqhyjmNCCR7jNio7aZvya+V5lpVJ9qw8hrb1M4yxmUd4ZXG9jmlKkyMQwII5gixHqJgba1BnQN4qNHJnqaNyUi2Yn9Nuvfymh7WXSYc8fGt+GXlOqdkHNQVb6kAfO0md4NxH4BelUZ6yeLLYBWA5qo53kXuugZVU8xUA/8gZ0+004zyjLleVyjZmIzKDeZeKp6XmVvbu+2HqHEUlJoOb1AP+W51Lfynv0MxsJXV15zPljY04Zd9o1FIPkZ0D7Pa5NB1P5amn+IA/tNLxFAzYfs+xJFapT6Mgf0Ktl+jTvTf6cb53F0CJ4J7NrCREQEREBERAREQEREBERASM3iX8BvKx+ck5Hbwf8ADv6fvAi9m4i626zF21TzLllvZGIFpl1wCZLlAbMc0agB5N9ZtOIN1uJre2aFwSnNdfhJPYGO4iWb56fKKKKlNnOgl/D7NAPjPuHOS33cEaG30kVtTbFHDA8Soqntfxn0UayLUyW/EnSKqOgHW3P3mRm3t8aOGXKoz1fy0xz9WP5R8+003aG91SsctC6L+o+0fT9P1lnCbOA8R1bmSdST3vM2e6T1GvXp/cls42vWrl8Qb31p9FUdUUdB8zK9oNpMivyHlI7G1dJkyva1ycZu5AzVbf3oPyBnVUpzmn2Z4UvWdjyQk+86CdSRZu1T+WHbf6qg0QRY6g8we3aaNvFuCVJrYAWPNqN7KfNCeR8jpN/nhEsuMsVTKz44viNrsoKVEK1BoVYENftY6zfNx9htSpmrVFqtX8p5qnMA9ieZ902arg0ZgzIpYcmKgsPQnUS4qyvHVMasy23KcVCexEuUkREBERAREx6+PpIbPUVSBexYA2va9ufOEW8ZESK2jvJQovh0d9cS+SkRYgnLcMT0UnKt/wBTqOsysbtajRKitVSmXvkDuqlsou2UE3NgRe3KEsuJjYTaVKqnEpVUdNfEjqy3HMFgbXHWVPjqYTiGogp2Bzl1CWa2U5r2sbi3e4gX4lrEYpKalqjqqjmzMFA1tqToNSPjLl4HssY2jnpsp6qfpL8pfkfSBzmjiCjEdjJLB4q5JMh8X7Z9TM7Z8lyqxL2Y9jIxtqmjcouYjkL2HoTJHEczIDaHWKIrbO/OOdsubg0zoeF7Xoah1+FpEKL63uTzJNyfMk6mZm0PYaYGE9kTJu+t2j4ksBVymbJhsUCJqtDrJTC8hKGhI4lpC4/EgCZ1eQO2OU54l0T7KF/BqHqzA+6xnQVmg/Zf/ZN7v8om/JN+v487Z9VRESxWREQEREBERAREQE0bbG7GIrY4uulNQrJULkeIlQV0NxYBrAAchrcmbzKOsK9mqbJytKq7rNjKeJJZqS1s1KiHptxEWk5anWUkqUviAa3LUCnytpi4TbVWtidn1cRQr06lKliVxN8LXyLUZaaaOEysrNTYixOhWb+IH7Q7k45/iKFWvjq4w9KpTp4mnh0dqlKrSp1EptVatWZsujMpSgAfHYlrZQCalw706FTZleg7IK1IUclGrUothHrJUNE1ApVeGOJTs1vCq95vxnqwlzfamzMY+DqYeujuuCyrTfKWbEniIaNcAXJNOj7X94SfyzoWDxYqoHUMASbB0em2jFdUcBhy6jUWPWXD/v4SqB//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solidFill>
                <a:prstClr val="black"/>
              </a:solidFill>
            </a:endParaRPr>
          </a:p>
        </p:txBody>
      </p:sp>
      <p:sp>
        <p:nvSpPr>
          <p:cNvPr id="83974" name="AutoShape 6" descr="data:image/jpeg;base64,/9j/4AAQSkZJRgABAQAAAQABAAD/2wCEAAkGBhISERUSEBIWFRIUFhcWFRUUEhQVFBgVFxUVFBUSFxMXHCYeGBkjGxQVHy8gJCcpLCwsFx8xNjAqNSYrLCkBCQoKDgwOGg8PGiwcHBwsKSwpKiksKSksLCkpLCkpKSksLCwpKSksKSkpKSwsLCksKSkpLikpLCkpKSkpKSwpKf/AABEIAMkA+wMBIgACEQEDEQH/xAAcAAEAAQUBAQAAAAAAAAAAAAAABQIDBAYHAQj/xABBEAACAQIDBgMFBgMGBgMAAAABAgADEQQSIQUGEzFBUSJhcTKBkaGxBxQjQlLBYnLRM2OCsuHwNENzkqLxFRYk/8QAGQEBAAMBAQAAAAAAAAAAAAAAAAEDBAIF/8QAHxEBAQADAAMBAQEBAAAAAAAAAAECAxESITFBIlEE/9oADAMBAAIRAxEAPwDuMREBERAREQEREBERAREQEREBERAREQEREBERAREQEREBERAREQEREBERAREQEREBERARE8JgLzzNMXH7Rp0lzVHCr3J+g6zn+1ftTfX7tRuoOUM3fX+hnPk6mPXS80XnIBv9tBhc2pA8rJm17ES9h/tMxCC9Rg3rTJUkHldRcR5J8a61E53sn7YsPUIWqhptex1JAPLqBpN8wWPSqoemwZTyIkyyubGRE8BnslBERAREQEREBERAREQEREBERAREQEREBERAREQEi9vbbpYWi1aswCr8SeigdTJJp8+/bDvf95xf3amfwsOSD2NT8x93KRUxIbb31bFsKj2SjqqC+pvzIHX1kTU2gue/hIuDk8xyvaaU7sxBJv0H+gmThqxp6lLt3a/0B1Mq4u66HsnHBwyYgAioSza+yANAOx0+k82jhiA2VuIFC5he1QBhca8mI05iahh9sADU69joPgPpM3Cbw2JN8qk3a51YjlIT1WqULnPVYN+hlUEjtmNzMjYW8dfCVM4NRFvoSGKFf0sDp75XQ2SNoVyKZKgKWuANLkWuPW8t7V3RxlBS2biovQkkW/lM58p114WzrsW6e/FPFgqxCVR0vbMO4v18ptIM+bNkbUXMAWCvoMr9fJX/ACnyM7fuNtgVsOF1z0zla5uSOYb0P7S7GqMseNliInbgiIgIiICIiAiIgIiICIiAiIgIiICIiAiIgWcXWCIzHQKpY+gF58mY7G5qtRioLO7MSe5Ym8+pd5z/APkr/wDRqf5TPk2qPEfWc11FYfveA3mZK7ubEFdiXJFNLXy+2zMSFRex0JJ6ASR23sKiF/ApslRTqucurDkdWFww+BldzkvF815XHya1b3y5RViQAPlKFJ5Tct1t3TpUcc+Q8pGWXjEY49rbPs42caKMW9p7c+dpueNpAKSbe+RWxqOoFpl7wUWK6cgJnvv20T1eOa777voSatGwNrkDvN2+x3GvUV89wVVUdbWGcHQkdCVImnbVqtZgexnVdydkcNDV4Yp8WnQ8N7kladi5tyJ0+Es0W31fxX/0ST22kT2BE1sZERAREQEREBERAREQEREBERAREQEREBESlmgQW/WJKYDEsvPhsPj4T9Z8u4XCtUqWQak/AT6U38Z6uGqUKXNxZm7DQn3zlWyd30w5NyGbv+0pz2caNWq5LexsAaCgJo5Fwx5B7EA+68uYTBOKrJVuHVQTmIJuWWwAHe9768pIVqd/Z6cv6SvAqzNdr6aC/P0vztMvXocnOI1t1w9YONBpmFptbUxTTlyl/AYMc2le2cpSwi+1Usl9IYb2mn7IuZH7Q3sxVTRcnoagufKw5SKx9IA2IuOomvDZx4wdWa19Bfl/WTOfpYnm2k1dbFCrXsRbW50sO8+hsLTCqoAtYAfAWnMtwN16dZjXq6ik6hFDW/EUByzDqNRbXpOpJNGrHntk35dvP8VRES9nIiICIiAiIgIiICIiAiIgIiICIiAgxLecn2bW7wPWaYOLxttARfqeg/1l7EYXN1N+4JH0M1vbmPegczUy9MDxFUzhdeqjUadbSrPKxdqwmVYu8G1qdMKTZ01zC99T1NtZArh8FXHhvSb9QYkH5kSQq/dMcl0IHZ6RHPswGh9CJqWP2PVoMShuB+ZRrb+JJlt79bsZyemRiaBoVMjEMp9lhyPkR0Mz6FMXvMLZYpYkEVDYkW/lYdPpaVYTEEEo3tIcp935vfOYms/FY3KJDYjaRM92jXkbmkkU4nXnLmBwgK5lUnzAmNUUsLCZu7O79atiUpJVakDmLEEnRRf2L2NzYSZO0yvI6L9nYKish7o496lT/lm7rITd7d/7uGLVDUdgAWK5QFW9lC69zreTYmzCcjzdmUyy7HsRE7cEREBERAREQEREBERAREQEREBKWf3zxm6D3yoCBTlJ5/L+sqAnsQKWms7x8Si4rIuZTow6gjtrbXsZtExcbhwyFTyPx9Qe4nOWPY7wy8cutC+7YWseIFNKtzL0zw6n+NOTD+YGUZXprdk4tK+rKviX+Ip28xy7S1txeFUFPFHKT/YVwLI/8JI9h+6nQ9O0wzVq0mGYk/xKdR8Of1mGyz69CcvuL43eou5q4drFgCQp0NuRtykFtqk1Jy35hz8xNiqVAFNVWAY9uRPoOvnNd2ixYm/M85y6iPq4jNLDAyipTNM6C6k6eRJtb0myYTc3F1LKaJT+J2UAeeh190sk78cXLn1r+wwUxdNiBVRyEakwYqbkarl1DdjO47N3dw9Bi9GkqMRYkXJt2Fybe6Ubu7CTDUUpqASo1awuWOpaTAE1YYcntj27PK+gCexEsUkQZEYHeSnVXOq1BTLKqOaZC1MzFAafUrcEkkCw15QJeJjf/JUfF+LT8Ht+NfDz9rXTkefYyv72l1XOuZxdRmF2HdR1HpAvRKGqqOZAta9yORNgfjMevtSkoY5wclsyqQzDNooyjW56DrAy4lg42mBcuoHiN8y2sujG9+nXtBx9KyniJZvZOdbNoTprroDy7QL8THXaFI5LVUPE9izr47c8uvi90p2btFK6cSnfLmddRY3p1Gptp/MhgZUREBERASl3sLnpKphbTxAVQD3BPoD/AFgXkqgXv6kyn72Onz/pIivi7tlB0HPzPT4SvDC55yRLipeV69D8ZaQEdoauRzUkdxrIHr1vLXtK6VUNLJqq+gPi6X0MtUatj2PIiBFb3bISvQem4uLXtb15Tlewsa9JuFWbMiMUzEnMv6deq9PKdtxtK4nHN5cHwMU1x+HU0/xW/cfSZts/WrTl+VKYzCXN1Gh+EwcZgGGplrZ+3OF4KmtPo3UeR8pMPtCk4srA37GZmprD0LmxGk6JuRvJxQMPVP4qDwk/nQaf9wFr9xrNVxOz76rMDiNSdXQ5aiEEHzH+/nO8MvGuM8fKO20xLkiN3duLiaIqLo3J16q4Go9Oo8pLzdHn2cpERJQ8M0xN0qxqM2WjSp8fD1lpU3qOmeliDVq1wGQClUdfDlUWJuSZuZmo0d+GKB6lBUFSm9SjeszZslanQKOFpZlYtWp2Ch75rc+YQW6m6tQui1KIyUHoHM9JqaOlKli6aUuHUooz1VNYMahzA3HiuushgNx61Phr+AQGwzGrduJSGHqF+FRXJbKw05rbiVNDeSOB3yaof7FaYSnVqVmqVSopijWq0GAvTufFSJuQthe+oscvZG8LV6NdjT4VSjcW8ZBvRSsjDiIjWs40ZRygY28O79etVdqXCyVaeHpuXZ1ZeBiHrXVVRg+YVCNSLEDneR1bcFzSyrwQxpYhGOU6tVxdLEU2JC3OVUbXmCdO8y8Bvi18JTdRUNanhxVqKWzJVrUi4zKKeQA2vbODZr5bWvnbY3o4GISiKfEDGkrlWbOhrOadPMMmQAsBzcHnppqEVtDcV2asyVFy8ValCmSVVVNVcRiKbOFNs9UZr2a2VdDqJXhtxwM5elSIfDVaXDaq7WqVar1HAq8MFUbPqVUEEmwnlLebEYh8ItNFpcSrVFdOIeIhpUhUFBs9G6k5hm0BsBlYhgZc2Vvm7thqRpZquJpCqhNVFXKA/EzWW4KkKAAvizXFsrWDCr7o411oh2otwijDxlCpTF8cXZKI4rGmqJfwAMGaxzabTu7s96FI03yn8WsylSTdKlZ6q3BAsw4liNeXOQeB32JGEDJn46UOIwZs9N64OTOq0+HYkD8wJvfL33CAiIgIiICRG21ul+z6+4WEl5r+OxwbiUxrZr3+smIrAoDQnqLH4yUNMaMvssJE4SsAbHqCv9JIbHxIJNFuepT9xAkaeJIGusv0a6tyOvYzHpNrlYaz2rguokJZFfCKw159xzkViCyt4ufQ/qH9ZfKVF1UmeYutxEykWcai/Ujzh0ycPiQyzRPtJwF6Jbt9RqJOYHGFSQfnMLe7x4aqvUrceoIP7SvKenWF9tJ2TgVekGYcxcSPfZqriFFtCdbGx5eU2TY9O1Jb/pEitoC1am3ZwJhl9t9+JDZWIKVGpVDcqdCeqn2T8JRtrCeLMJa2w+RqdUdDkbzB1B90kWqCrTB6zrKcqMb2MPdjeD7rXDG/Day1B5dGt3Xn6XnX6NYMAVIIIuCORB5ETiGKw2U3m3bib0hAuGrHw8qTE8if+WT210+Eu1bPyqN2vvuOjRKVMqmpkDIDZu5WFpUjTNMOWFmdr5iBU4osb+Cz2YZbagHnJ+IEbht3MLTVlSggVlZGFrhldizqb8wWYk9yT3lzZ2w6FAMKNMKHsX1YliBlBYsSSbAC56ADpM6IEPT3RwasjLQUGnkyWLeHh34ZAva6gkA9Bpy0l7G7u4arUFWrSDVBls1yDdGzIdDqVJNjzFz3klECPwWwMPRy8OkAULMp1LBmUIxzMST4VVfRQOQnlLdzCrbLQQZTTIsuoNK/DsemXM1v5j3MkYgRP/1TCZkbgIDTCBLXAXhG9MgA2uutjzAJHIyWiICIiAiIgUu1gT5TTcPV8ZPfX3GbmRNHB4TsjflJAPlfSTEVTtJCpDDl+8u1CSFqpz0PvEs46poSDdSNR+48/Ke7Ar3QoTex09DJQ2XDYgYimGGlQcx5xT2kyG1QXHcc/hIEs1FxUT3juJsFGpTxKZl59R1BkV0zaVRWF1N/99pbxGEDCRdTAOmq3Mpp7ddNKin1t+8hPUVjQyVsrA6jQ97TD27iPwm9APjp+82PaZp4mn4COINV1tr1W/nNC2ximzrTIIb8wPS0p2XkW68e1dwfs2HaQ+20tZuzA/MSWwcj94PYYeUxS+25nYyiHpC/K/1BH7yN2LiCL029pSVI9OUltnVb0EbyU/TWRO1mK4oVNLOADYW1XkfW00Zz0oxvvjJxlDnI40x2kuxzCYeIpW6She3XcjeYvbD1jdgPw2J1YD8hPVgOvW03QTiuDqlWDKbFSCD2I5Gde2TjhWpJUH5hr5Hkw+N5s1ZdjFuw8b2M2IiXKCIiAiIgIiICIiAiIgIiICafvNRy1r20YA/tNwkFvRQuqP2NvjA03FWAuGPpb9pZ2TjClYEiwOh/9TZ8Ps5W1t8pCbc2dlOYdJ05bE9LMJgYeu1F8y+/sfWZWwscHQX7fOZOKw47SExJ4DaqVR2bsZlnDqek0mrTKtcXHpJDCbdqLodfWQlN1djUybgZW7rp8pq29ewHZ6bohapqhyjmNCCR7jNio7aZvya+V5lpVJ9qw8hrb1M4yxmUd4ZXG9jmlKkyMQwII5gixHqJgba1BnQN4qNHJnqaNyUi2Yn9Nuvfymh7WXSYc8fGt+GXlOqdkHNQVb6kAfO0md4NxH4BelUZ6yeLLYBWA5qo53kXuugZVU8xUA/8gZ0+004zyjLleVyjZmIzKDeZeKp6XmVvbu+2HqHEUlJoOb1AP+W51Lfynv0MxsJXV15zPljY04Zd9o1FIPkZ0D7Pa5NB1P5amn+IA/tNLxFAzYfs+xJFapT6Mgf0Ktl+jTvTf6cb53F0CJ4J7NrCREQEREBERAREQEREBERASM3iX8BvKx+ck5Hbwf8ADv6fvAi9m4i626zF21TzLllvZGIFpl1wCZLlAbMc0agB5N9ZtOIN1uJre2aFwSnNdfhJPYGO4iWb56fKKKKlNnOgl/D7NAPjPuHOS33cEaG30kVtTbFHDA8Soqntfxn0UayLUyW/EnSKqOgHW3P3mRm3t8aOGXKoz1fy0xz9WP5R8+003aG91SsctC6L+o+0fT9P1lnCbOA8R1bmSdST3vM2e6T1GvXp/cls42vWrl8Qb31p9FUdUUdB8zK9oNpMivyHlI7G1dJkyva1ycZu5AzVbf3oPyBnVUpzmn2Z4UvWdjyQk+86CdSRZu1T+WHbf6qg0QRY6g8we3aaNvFuCVJrYAWPNqN7KfNCeR8jpN/nhEsuMsVTKz44viNrsoKVEK1BoVYENftY6zfNx9htSpmrVFqtX8p5qnMA9ieZ902arg0ZgzIpYcmKgsPQnUS4qyvHVMasy23KcVCexEuUkREBERAREx6+PpIbPUVSBexYA2va9ufOEW8ZESK2jvJQovh0d9cS+SkRYgnLcMT0UnKt/wBTqOsysbtajRKitVSmXvkDuqlsou2UE3NgRe3KEsuJjYTaVKqnEpVUdNfEjqy3HMFgbXHWVPjqYTiGogp2Bzl1CWa2U5r2sbi3e4gX4lrEYpKalqjqqjmzMFA1tqToNSPjLl4HssY2jnpsp6qfpL8pfkfSBzmjiCjEdjJLB4q5JMh8X7Z9TM7Z8lyqxL2Y9jIxtqmjcouYjkL2HoTJHEczIDaHWKIrbO/OOdsubg0zoeF7Xoah1+FpEKL63uTzJNyfMk6mZm0PYaYGE9kTJu+t2j4ksBVymbJhsUCJqtDrJTC8hKGhI4lpC4/EgCZ1eQO2OU54l0T7KF/BqHqzA+6xnQVmg/Zf/ZN7v8om/JN+v487Z9VRESxWREQEREBERAREQE0bbG7GIrY4uulNQrJULkeIlQV0NxYBrAAchrcmbzKOsK9mqbJytKq7rNjKeJJZqS1s1KiHptxEWk5anWUkqUviAa3LUCnytpi4TbVWtidn1cRQr06lKliVxN8LXyLUZaaaOEysrNTYixOhWb+IH7Q7k45/iKFWvjq4w9KpTp4mnh0dqlKrSp1EptVatWZsujMpSgAfHYlrZQCalw706FTZleg7IK1IUclGrUothHrJUNE1ApVeGOJTs1vCq95vxnqwlzfamzMY+DqYeujuuCyrTfKWbEniIaNcAXJNOj7X94SfyzoWDxYqoHUMASbB0em2jFdUcBhy6jUWPWXD/v4SqB//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solidFill>
                <a:prstClr val="black"/>
              </a:solidFill>
            </a:endParaRPr>
          </a:p>
        </p:txBody>
      </p:sp>
      <p:sp>
        <p:nvSpPr>
          <p:cNvPr id="83976" name="AutoShape 8" descr="data:image/jpeg;base64,/9j/4AAQSkZJRgABAQAAAQABAAD/2wCEAAkGBhISERUSEBIWFRIUFhcWFRUUEhQVFBgVFxUVFBUSFxMXHCYeGBkjGxQVHy8gJCcpLCwsFx8xNjAqNSYrLCkBCQoKDgwOGg8PGiwcHBwsKSwpKiksKSksLCkpLCkpKSksLCwpKSksKSkpKSwsLCksKSkpLikpLCkpKSkpKSwpKf/AABEIAMkA+wMBIgACEQEDEQH/xAAcAAEAAQUBAQAAAAAAAAAAAAAABQIDBAYHAQj/xABBEAACAQIDBgMFBgMGBgMAAAABAgADEQQSIQUGEzFBUSJhcTKBkaGxBxQjQlLBYnLRM2OCsuHwNENzkqLxFRYk/8QAGQEBAAMBAQAAAAAAAAAAAAAAAAEDBAIF/8QAHxEBAQADAAMBAQEBAAAAAAAAAAECAxESITFBIlEE/9oADAMBAAIRAxEAPwDuMREBERAREQEREBERAREQEREBERAREQEREBERAREQEREBERAREQEREBERAREQEREBERARE8JgLzzNMXH7Rp0lzVHCr3J+g6zn+1ftTfX7tRuoOUM3fX+hnPk6mPXS80XnIBv9tBhc2pA8rJm17ES9h/tMxCC9Rg3rTJUkHldRcR5J8a61E53sn7YsPUIWqhptex1JAPLqBpN8wWPSqoemwZTyIkyyubGRE8BnslBERAREQEREBERAREQEREBERAREQEREBERAREQEi9vbbpYWi1aswCr8SeigdTJJp8+/bDvf95xf3amfwsOSD2NT8x93KRUxIbb31bFsKj2SjqqC+pvzIHX1kTU2gue/hIuDk8xyvaaU7sxBJv0H+gmThqxp6lLt3a/0B1Mq4u66HsnHBwyYgAioSza+yANAOx0+k82jhiA2VuIFC5he1QBhca8mI05iahh9sADU69joPgPpM3Cbw2JN8qk3a51YjlIT1WqULnPVYN+hlUEjtmNzMjYW8dfCVM4NRFvoSGKFf0sDp75XQ2SNoVyKZKgKWuANLkWuPW8t7V3RxlBS2biovQkkW/lM58p114WzrsW6e/FPFgqxCVR0vbMO4v18ptIM+bNkbUXMAWCvoMr9fJX/ACnyM7fuNtgVsOF1z0zla5uSOYb0P7S7GqMseNliInbgiIgIiICIiAiIgIiICIiAiIgIiICIiAiIgWcXWCIzHQKpY+gF58mY7G5qtRioLO7MSe5Ym8+pd5z/APkr/wDRqf5TPk2qPEfWc11FYfveA3mZK7ubEFdiXJFNLXy+2zMSFRex0JJ6ASR23sKiF/ApslRTqucurDkdWFww+BldzkvF815XHya1b3y5RViQAPlKFJ5Tct1t3TpUcc+Q8pGWXjEY49rbPs42caKMW9p7c+dpueNpAKSbe+RWxqOoFpl7wUWK6cgJnvv20T1eOa777voSatGwNrkDvN2+x3GvUV89wVVUdbWGcHQkdCVImnbVqtZgexnVdydkcNDV4Yp8WnQ8N7kladi5tyJ0+Es0W31fxX/0ST22kT2BE1sZERAREQEREBERAREQEREBERAREQEREBESlmgQW/WJKYDEsvPhsPj4T9Z8u4XCtUqWQak/AT6U38Z6uGqUKXNxZm7DQn3zlWyd30w5NyGbv+0pz2caNWq5LexsAaCgJo5Fwx5B7EA+68uYTBOKrJVuHVQTmIJuWWwAHe9768pIVqd/Z6cv6SvAqzNdr6aC/P0vztMvXocnOI1t1w9YONBpmFptbUxTTlyl/AYMc2le2cpSwi+1Usl9IYb2mn7IuZH7Q3sxVTRcnoagufKw5SKx9IA2IuOomvDZx4wdWa19Bfl/WTOfpYnm2k1dbFCrXsRbW50sO8+hsLTCqoAtYAfAWnMtwN16dZjXq6ik6hFDW/EUByzDqNRbXpOpJNGrHntk35dvP8VRES9nIiICIiAiIgIiICIiAiIgIiICIiAgxLecn2bW7wPWaYOLxttARfqeg/1l7EYXN1N+4JH0M1vbmPegczUy9MDxFUzhdeqjUadbSrPKxdqwmVYu8G1qdMKTZ01zC99T1NtZArh8FXHhvSb9QYkH5kSQq/dMcl0IHZ6RHPswGh9CJqWP2PVoMShuB+ZRrb+JJlt79bsZyemRiaBoVMjEMp9lhyPkR0Mz6FMXvMLZYpYkEVDYkW/lYdPpaVYTEEEo3tIcp935vfOYms/FY3KJDYjaRM92jXkbmkkU4nXnLmBwgK5lUnzAmNUUsLCZu7O79atiUpJVakDmLEEnRRf2L2NzYSZO0yvI6L9nYKish7o496lT/lm7rITd7d/7uGLVDUdgAWK5QFW9lC69zreTYmzCcjzdmUyy7HsRE7cEREBERAREQEREBERAREQEREBKWf3zxm6D3yoCBTlJ5/L+sqAnsQKWms7x8Si4rIuZTow6gjtrbXsZtExcbhwyFTyPx9Qe4nOWPY7wy8cutC+7YWseIFNKtzL0zw6n+NOTD+YGUZXprdk4tK+rKviX+Ip28xy7S1txeFUFPFHKT/YVwLI/8JI9h+6nQ9O0wzVq0mGYk/xKdR8Of1mGyz69CcvuL43eou5q4drFgCQp0NuRtykFtqk1Jy35hz8xNiqVAFNVWAY9uRPoOvnNd2ixYm/M85y6iPq4jNLDAyipTNM6C6k6eRJtb0myYTc3F1LKaJT+J2UAeeh190sk78cXLn1r+wwUxdNiBVRyEakwYqbkarl1DdjO47N3dw9Bi9GkqMRYkXJt2Fybe6Ubu7CTDUUpqASo1awuWOpaTAE1YYcntj27PK+gCexEsUkQZEYHeSnVXOq1BTLKqOaZC1MzFAafUrcEkkCw15QJeJjf/JUfF+LT8Ht+NfDz9rXTkefYyv72l1XOuZxdRmF2HdR1HpAvRKGqqOZAta9yORNgfjMevtSkoY5wclsyqQzDNooyjW56DrAy4lg42mBcuoHiN8y2sujG9+nXtBx9KyniJZvZOdbNoTprroDy7QL8THXaFI5LVUPE9izr47c8uvi90p2btFK6cSnfLmddRY3p1Gptp/MhgZUREBERASl3sLnpKphbTxAVQD3BPoD/AFgXkqgXv6kyn72Onz/pIivi7tlB0HPzPT4SvDC55yRLipeV69D8ZaQEdoauRzUkdxrIHr1vLXtK6VUNLJqq+gPi6X0MtUatj2PIiBFb3bISvQem4uLXtb15Tlewsa9JuFWbMiMUzEnMv6deq9PKdtxtK4nHN5cHwMU1x+HU0/xW/cfSZts/WrTl+VKYzCXN1Gh+EwcZgGGplrZ+3OF4KmtPo3UeR8pMPtCk4srA37GZmprD0LmxGk6JuRvJxQMPVP4qDwk/nQaf9wFr9xrNVxOz76rMDiNSdXQ5aiEEHzH+/nO8MvGuM8fKO20xLkiN3duLiaIqLo3J16q4Go9Oo8pLzdHn2cpERJQ8M0xN0qxqM2WjSp8fD1lpU3qOmeliDVq1wGQClUdfDlUWJuSZuZmo0d+GKB6lBUFSm9SjeszZslanQKOFpZlYtWp2Ch75rc+YQW6m6tQui1KIyUHoHM9JqaOlKli6aUuHUooz1VNYMahzA3HiuushgNx61Phr+AQGwzGrduJSGHqF+FRXJbKw05rbiVNDeSOB3yaof7FaYSnVqVmqVSopijWq0GAvTufFSJuQthe+oscvZG8LV6NdjT4VSjcW8ZBvRSsjDiIjWs40ZRygY28O79etVdqXCyVaeHpuXZ1ZeBiHrXVVRg+YVCNSLEDneR1bcFzSyrwQxpYhGOU6tVxdLEU2JC3OVUbXmCdO8y8Bvi18JTdRUNanhxVqKWzJVrUi4zKKeQA2vbODZr5bWvnbY3o4GISiKfEDGkrlWbOhrOadPMMmQAsBzcHnppqEVtDcV2asyVFy8ValCmSVVVNVcRiKbOFNs9UZr2a2VdDqJXhtxwM5elSIfDVaXDaq7WqVar1HAq8MFUbPqVUEEmwnlLebEYh8ItNFpcSrVFdOIeIhpUhUFBs9G6k5hm0BsBlYhgZc2Vvm7thqRpZquJpCqhNVFXKA/EzWW4KkKAAvizXFsrWDCr7o411oh2otwijDxlCpTF8cXZKI4rGmqJfwAMGaxzabTu7s96FI03yn8WsylSTdKlZ6q3BAsw4liNeXOQeB32JGEDJn46UOIwZs9N64OTOq0+HYkD8wJvfL33CAiIgIiICRG21ul+z6+4WEl5r+OxwbiUxrZr3+smIrAoDQnqLH4yUNMaMvssJE4SsAbHqCv9JIbHxIJNFuepT9xAkaeJIGusv0a6tyOvYzHpNrlYaz2rguokJZFfCKw159xzkViCyt4ufQ/qH9ZfKVF1UmeYutxEykWcai/Ujzh0ycPiQyzRPtJwF6Jbt9RqJOYHGFSQfnMLe7x4aqvUrceoIP7SvKenWF9tJ2TgVekGYcxcSPfZqriFFtCdbGx5eU2TY9O1Jb/pEitoC1am3ZwJhl9t9+JDZWIKVGpVDcqdCeqn2T8JRtrCeLMJa2w+RqdUdDkbzB1B90kWqCrTB6zrKcqMb2MPdjeD7rXDG/Day1B5dGt3Xn6XnX6NYMAVIIIuCORB5ETiGKw2U3m3bib0hAuGrHw8qTE8if+WT210+Eu1bPyqN2vvuOjRKVMqmpkDIDZu5WFpUjTNMOWFmdr5iBU4osb+Cz2YZbagHnJ+IEbht3MLTVlSggVlZGFrhldizqb8wWYk9yT3lzZ2w6FAMKNMKHsX1YliBlBYsSSbAC56ADpM6IEPT3RwasjLQUGnkyWLeHh34ZAva6gkA9Bpy0l7G7u4arUFWrSDVBls1yDdGzIdDqVJNjzFz3klECPwWwMPRy8OkAULMp1LBmUIxzMST4VVfRQOQnlLdzCrbLQQZTTIsuoNK/DsemXM1v5j3MkYgRP/1TCZkbgIDTCBLXAXhG9MgA2uutjzAJHIyWiICIiAiIgUu1gT5TTcPV8ZPfX3GbmRNHB4TsjflJAPlfSTEVTtJCpDDl+8u1CSFqpz0PvEs46poSDdSNR+48/Ke7Ar3QoTex09DJQ2XDYgYimGGlQcx5xT2kyG1QXHcc/hIEs1FxUT3juJsFGpTxKZl59R1BkV0zaVRWF1N/99pbxGEDCRdTAOmq3Mpp7ddNKin1t+8hPUVjQyVsrA6jQ97TD27iPwm9APjp+82PaZp4mn4COINV1tr1W/nNC2ximzrTIIb8wPS0p2XkW68e1dwfs2HaQ+20tZuzA/MSWwcj94PYYeUxS+25nYyiHpC/K/1BH7yN2LiCL029pSVI9OUltnVb0EbyU/TWRO1mK4oVNLOADYW1XkfW00Zz0oxvvjJxlDnI40x2kuxzCYeIpW6She3XcjeYvbD1jdgPw2J1YD8hPVgOvW03QTiuDqlWDKbFSCD2I5Gde2TjhWpJUH5hr5Hkw+N5s1ZdjFuw8b2M2IiXKCIiAiIgIiICIiAiIgIiICafvNRy1r20YA/tNwkFvRQuqP2NvjA03FWAuGPpb9pZ2TjClYEiwOh/9TZ8Ps5W1t8pCbc2dlOYdJ05bE9LMJgYeu1F8y+/sfWZWwscHQX7fOZOKw47SExJ4DaqVR2bsZlnDqek0mrTKtcXHpJDCbdqLodfWQlN1djUybgZW7rp8pq29ewHZ6bohapqhyjmNCCR7jNio7aZvya+V5lpVJ9qw8hrb1M4yxmUd4ZXG9jmlKkyMQwII5gixHqJgba1BnQN4qNHJnqaNyUi2Yn9Nuvfymh7WXSYc8fGt+GXlOqdkHNQVb6kAfO0md4NxH4BelUZ6yeLLYBWA5qo53kXuugZVU8xUA/8gZ0+004zyjLleVyjZmIzKDeZeKp6XmVvbu+2HqHEUlJoOb1AP+W51Lfynv0MxsJXV15zPljY04Zd9o1FIPkZ0D7Pa5NB1P5amn+IA/tNLxFAzYfs+xJFapT6Mgf0Ktl+jTvTf6cb53F0CJ4J7NrCREQEREBERAREQEREBERASM3iX8BvKx+ck5Hbwf8ADv6fvAi9m4i626zF21TzLllvZGIFpl1wCZLlAbMc0agB5N9ZtOIN1uJre2aFwSnNdfhJPYGO4iWb56fKKKKlNnOgl/D7NAPjPuHOS33cEaG30kVtTbFHDA8Soqntfxn0UayLUyW/EnSKqOgHW3P3mRm3t8aOGXKoz1fy0xz9WP5R8+003aG91SsctC6L+o+0fT9P1lnCbOA8R1bmSdST3vM2e6T1GvXp/cls42vWrl8Qb31p9FUdUUdB8zK9oNpMivyHlI7G1dJkyva1ycZu5AzVbf3oPyBnVUpzmn2Z4UvWdjyQk+86CdSRZu1T+WHbf6qg0QRY6g8we3aaNvFuCVJrYAWPNqN7KfNCeR8jpN/nhEsuMsVTKz44viNrsoKVEK1BoVYENftY6zfNx9htSpmrVFqtX8p5qnMA9ieZ902arg0ZgzIpYcmKgsPQnUS4qyvHVMasy23KcVCexEuUkREBERAREx6+PpIbPUVSBexYA2va9ufOEW8ZESK2jvJQovh0d9cS+SkRYgnLcMT0UnKt/wBTqOsysbtajRKitVSmXvkDuqlsou2UE3NgRe3KEsuJjYTaVKqnEpVUdNfEjqy3HMFgbXHWVPjqYTiGogp2Bzl1CWa2U5r2sbi3e4gX4lrEYpKalqjqqjmzMFA1tqToNSPjLl4HssY2jnpsp6qfpL8pfkfSBzmjiCjEdjJLB4q5JMh8X7Z9TM7Z8lyqxL2Y9jIxtqmjcouYjkL2HoTJHEczIDaHWKIrbO/OOdsubg0zoeF7Xoah1+FpEKL63uTzJNyfMk6mZm0PYaYGE9kTJu+t2j4ksBVymbJhsUCJqtDrJTC8hKGhI4lpC4/EgCZ1eQO2OU54l0T7KF/BqHqzA+6xnQVmg/Zf/ZN7v8om/JN+v487Z9VRESxWREQEREBERAREQE0bbG7GIrY4uulNQrJULkeIlQV0NxYBrAAchrcmbzKOsK9mqbJytKq7rNjKeJJZqS1s1KiHptxEWk5anWUkqUviAa3LUCnytpi4TbVWtidn1cRQr06lKliVxN8LXyLUZaaaOEysrNTYixOhWb+IH7Q7k45/iKFWvjq4w9KpTp4mnh0dqlKrSp1EptVatWZsujMpSgAfHYlrZQCalw706FTZleg7IK1IUclGrUothHrJUNE1ApVeGOJTs1vCq95vxnqwlzfamzMY+DqYeujuuCyrTfKWbEniIaNcAXJNOj7X94SfyzoWDxYqoHUMASbB0em2jFdUcBhy6jUWPWXD/v4SqB//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solidFill>
                <a:prstClr val="black"/>
              </a:solidFill>
            </a:endParaRPr>
          </a:p>
        </p:txBody>
      </p:sp>
    </p:spTree>
    <p:extLst>
      <p:ext uri="{BB962C8B-B14F-4D97-AF65-F5344CB8AC3E}">
        <p14:creationId xmlns:p14="http://schemas.microsoft.com/office/powerpoint/2010/main" val="29817684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par>
                                <p:cTn id="21" presetID="47" presetClass="entr" presetSubtype="0" fill="hold" nodeType="withEffect">
                                  <p:stCondLst>
                                    <p:cond delay="0"/>
                                  </p:stCondLst>
                                  <p:childTnLst>
                                    <p:set>
                                      <p:cBhvr>
                                        <p:cTn id="22" dur="1" fill="hold">
                                          <p:stCondLst>
                                            <p:cond delay="0"/>
                                          </p:stCondLst>
                                        </p:cTn>
                                        <p:tgtEl>
                                          <p:spTgt spid="83977"/>
                                        </p:tgtEl>
                                        <p:attrNameLst>
                                          <p:attrName>style.visibility</p:attrName>
                                        </p:attrNameLst>
                                      </p:cBhvr>
                                      <p:to>
                                        <p:strVal val="visible"/>
                                      </p:to>
                                    </p:set>
                                    <p:animEffect transition="in" filter="fade">
                                      <p:cBhvr>
                                        <p:cTn id="23" dur="1000"/>
                                        <p:tgtEl>
                                          <p:spTgt spid="83977"/>
                                        </p:tgtEl>
                                      </p:cBhvr>
                                    </p:animEffect>
                                    <p:anim calcmode="lin" valueType="num">
                                      <p:cBhvr>
                                        <p:cTn id="24" dur="1000" fill="hold"/>
                                        <p:tgtEl>
                                          <p:spTgt spid="83977"/>
                                        </p:tgtEl>
                                        <p:attrNameLst>
                                          <p:attrName>ppt_x</p:attrName>
                                        </p:attrNameLst>
                                      </p:cBhvr>
                                      <p:tavLst>
                                        <p:tav tm="0">
                                          <p:val>
                                            <p:strVal val="#ppt_x"/>
                                          </p:val>
                                        </p:tav>
                                        <p:tav tm="100000">
                                          <p:val>
                                            <p:strVal val="#ppt_x"/>
                                          </p:val>
                                        </p:tav>
                                      </p:tavLst>
                                    </p:anim>
                                    <p:anim calcmode="lin" valueType="num">
                                      <p:cBhvr>
                                        <p:cTn id="25" dur="1000" fill="hold"/>
                                        <p:tgtEl>
                                          <p:spTgt spid="83977"/>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 calcmode="lin" valueType="num">
                                      <p:cBhvr additive="base">
                                        <p:cTn id="30"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nodeType="click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 calcmode="lin" valueType="num">
                                      <p:cBhvr additive="base">
                                        <p:cTn id="36"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8"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additive="base">
                                        <p:cTn id="42"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43"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8" fill="hold" nodeType="clickEffect">
                                  <p:stCondLst>
                                    <p:cond delay="0"/>
                                  </p:stCondLst>
                                  <p:childTnLst>
                                    <p:set>
                                      <p:cBhvr>
                                        <p:cTn id="47" dur="1" fill="hold">
                                          <p:stCondLst>
                                            <p:cond delay="0"/>
                                          </p:stCondLst>
                                        </p:cTn>
                                        <p:tgtEl>
                                          <p:spTgt spid="3">
                                            <p:txEl>
                                              <p:pRg st="6" end="6"/>
                                            </p:txEl>
                                          </p:spTgt>
                                        </p:tgtEl>
                                        <p:attrNameLst>
                                          <p:attrName>style.visibility</p:attrName>
                                        </p:attrNameLst>
                                      </p:cBhvr>
                                      <p:to>
                                        <p:strVal val="visible"/>
                                      </p:to>
                                    </p:set>
                                    <p:anim calcmode="lin" valueType="num">
                                      <p:cBhvr additive="base">
                                        <p:cTn id="48"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49"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8" fill="hold" nodeType="clickEffect">
                                  <p:stCondLst>
                                    <p:cond delay="0"/>
                                  </p:stCondLst>
                                  <p:childTnLst>
                                    <p:set>
                                      <p:cBhvr>
                                        <p:cTn id="53" dur="1" fill="hold">
                                          <p:stCondLst>
                                            <p:cond delay="0"/>
                                          </p:stCondLst>
                                        </p:cTn>
                                        <p:tgtEl>
                                          <p:spTgt spid="3">
                                            <p:txEl>
                                              <p:pRg st="7" end="7"/>
                                            </p:txEl>
                                          </p:spTgt>
                                        </p:tgtEl>
                                        <p:attrNameLst>
                                          <p:attrName>style.visibility</p:attrName>
                                        </p:attrNameLst>
                                      </p:cBhvr>
                                      <p:to>
                                        <p:strVal val="visible"/>
                                      </p:to>
                                    </p:set>
                                    <p:anim calcmode="lin" valueType="num">
                                      <p:cBhvr additive="base">
                                        <p:cTn id="54" dur="500" fill="hold"/>
                                        <p:tgtEl>
                                          <p:spTgt spid="3">
                                            <p:txEl>
                                              <p:pRg st="7" end="7"/>
                                            </p:txEl>
                                          </p:spTgt>
                                        </p:tgtEl>
                                        <p:attrNameLst>
                                          <p:attrName>ppt_x</p:attrName>
                                        </p:attrNameLst>
                                      </p:cBhvr>
                                      <p:tavLst>
                                        <p:tav tm="0">
                                          <p:val>
                                            <p:strVal val="0-#ppt_w/2"/>
                                          </p:val>
                                        </p:tav>
                                        <p:tav tm="100000">
                                          <p:val>
                                            <p:strVal val="#ppt_x"/>
                                          </p:val>
                                        </p:tav>
                                      </p:tavLst>
                                    </p:anim>
                                    <p:anim calcmode="lin" valueType="num">
                                      <p:cBhvr additive="base">
                                        <p:cTn id="55" dur="500" fill="hold"/>
                                        <p:tgtEl>
                                          <p:spTgt spid="3">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8" fill="hold" nodeType="clickEffect">
                                  <p:stCondLst>
                                    <p:cond delay="0"/>
                                  </p:stCondLst>
                                  <p:childTnLst>
                                    <p:set>
                                      <p:cBhvr>
                                        <p:cTn id="59" dur="1" fill="hold">
                                          <p:stCondLst>
                                            <p:cond delay="0"/>
                                          </p:stCondLst>
                                        </p:cTn>
                                        <p:tgtEl>
                                          <p:spTgt spid="3">
                                            <p:txEl>
                                              <p:pRg st="8" end="8"/>
                                            </p:txEl>
                                          </p:spTgt>
                                        </p:tgtEl>
                                        <p:attrNameLst>
                                          <p:attrName>style.visibility</p:attrName>
                                        </p:attrNameLst>
                                      </p:cBhvr>
                                      <p:to>
                                        <p:strVal val="visible"/>
                                      </p:to>
                                    </p:set>
                                    <p:anim calcmode="lin" valueType="num">
                                      <p:cBhvr additive="base">
                                        <p:cTn id="60" dur="500" fill="hold"/>
                                        <p:tgtEl>
                                          <p:spTgt spid="3">
                                            <p:txEl>
                                              <p:pRg st="8" end="8"/>
                                            </p:txEl>
                                          </p:spTgt>
                                        </p:tgtEl>
                                        <p:attrNameLst>
                                          <p:attrName>ppt_x</p:attrName>
                                        </p:attrNameLst>
                                      </p:cBhvr>
                                      <p:tavLst>
                                        <p:tav tm="0">
                                          <p:val>
                                            <p:strVal val="0-#ppt_w/2"/>
                                          </p:val>
                                        </p:tav>
                                        <p:tav tm="100000">
                                          <p:val>
                                            <p:strVal val="#ppt_x"/>
                                          </p:val>
                                        </p:tav>
                                      </p:tavLst>
                                    </p:anim>
                                    <p:anim calcmode="lin" valueType="num">
                                      <p:cBhvr additive="base">
                                        <p:cTn id="61" dur="500" fill="hold"/>
                                        <p:tgtEl>
                                          <p:spTgt spid="3">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8" fill="hold" nodeType="clickEffect">
                                  <p:stCondLst>
                                    <p:cond delay="0"/>
                                  </p:stCondLst>
                                  <p:childTnLst>
                                    <p:set>
                                      <p:cBhvr>
                                        <p:cTn id="65" dur="1" fill="hold">
                                          <p:stCondLst>
                                            <p:cond delay="0"/>
                                          </p:stCondLst>
                                        </p:cTn>
                                        <p:tgtEl>
                                          <p:spTgt spid="3">
                                            <p:txEl>
                                              <p:pRg st="9" end="9"/>
                                            </p:txEl>
                                          </p:spTgt>
                                        </p:tgtEl>
                                        <p:attrNameLst>
                                          <p:attrName>style.visibility</p:attrName>
                                        </p:attrNameLst>
                                      </p:cBhvr>
                                      <p:to>
                                        <p:strVal val="visible"/>
                                      </p:to>
                                    </p:set>
                                    <p:anim calcmode="lin" valueType="num">
                                      <p:cBhvr additive="base">
                                        <p:cTn id="66" dur="500" fill="hold"/>
                                        <p:tgtEl>
                                          <p:spTgt spid="3">
                                            <p:txEl>
                                              <p:pRg st="9" end="9"/>
                                            </p:txEl>
                                          </p:spTgt>
                                        </p:tgtEl>
                                        <p:attrNameLst>
                                          <p:attrName>ppt_x</p:attrName>
                                        </p:attrNameLst>
                                      </p:cBhvr>
                                      <p:tavLst>
                                        <p:tav tm="0">
                                          <p:val>
                                            <p:strVal val="0-#ppt_w/2"/>
                                          </p:val>
                                        </p:tav>
                                        <p:tav tm="100000">
                                          <p:val>
                                            <p:strVal val="#ppt_x"/>
                                          </p:val>
                                        </p:tav>
                                      </p:tavLst>
                                    </p:anim>
                                    <p:anim calcmode="lin" valueType="num">
                                      <p:cBhvr additive="base">
                                        <p:cTn id="67" dur="500" fill="hold"/>
                                        <p:tgtEl>
                                          <p:spTgt spid="3">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28600" y="0"/>
            <a:ext cx="8629680" cy="1857364"/>
          </a:xfrm>
        </p:spPr>
        <p:txBody>
          <a:bodyPr/>
          <a:lstStyle/>
          <a:p>
            <a:r>
              <a:rPr lang="es-ES" b="1" i="1" dirty="0" smtClean="0">
                <a:solidFill>
                  <a:srgbClr val="000090"/>
                </a:solidFill>
              </a:rPr>
              <a:t>Atragantamiento en persona consciente con obstrucción incompleta</a:t>
            </a:r>
            <a:endParaRPr lang="es-ES" b="1" i="1" dirty="0">
              <a:solidFill>
                <a:srgbClr val="000090"/>
              </a:solidFill>
            </a:endParaRPr>
          </a:p>
        </p:txBody>
      </p:sp>
      <p:sp>
        <p:nvSpPr>
          <p:cNvPr id="3" name="2 Marcador de contenido"/>
          <p:cNvSpPr>
            <a:spLocks noGrp="1"/>
          </p:cNvSpPr>
          <p:nvPr>
            <p:ph idx="1"/>
          </p:nvPr>
        </p:nvSpPr>
        <p:spPr>
          <a:xfrm>
            <a:off x="228600" y="1905000"/>
            <a:ext cx="8629680" cy="595306"/>
          </a:xfrm>
        </p:spPr>
        <p:txBody>
          <a:bodyPr/>
          <a:lstStyle/>
          <a:p>
            <a:pPr>
              <a:buNone/>
            </a:pPr>
            <a:r>
              <a:rPr lang="es-ES" sz="2800" dirty="0" smtClean="0"/>
              <a:t>Si la víctima respira y tose, animarla a que tosa con fuerza.</a:t>
            </a:r>
          </a:p>
          <a:p>
            <a:pPr>
              <a:buNone/>
            </a:pPr>
            <a:endParaRPr lang="es-ES" sz="2800" dirty="0" smtClean="0"/>
          </a:p>
          <a:p>
            <a:pPr>
              <a:buNone/>
            </a:pPr>
            <a:endParaRPr lang="es-ES" sz="2800" dirty="0"/>
          </a:p>
        </p:txBody>
      </p:sp>
      <p:sp>
        <p:nvSpPr>
          <p:cNvPr id="4" name="3 CuadroTexto"/>
          <p:cNvSpPr txBox="1"/>
          <p:nvPr/>
        </p:nvSpPr>
        <p:spPr>
          <a:xfrm>
            <a:off x="357158" y="5286388"/>
            <a:ext cx="8786842" cy="954107"/>
          </a:xfrm>
          <a:prstGeom prst="rect">
            <a:avLst/>
          </a:prstGeom>
          <a:noFill/>
        </p:spPr>
        <p:txBody>
          <a:bodyPr wrap="square" rtlCol="0">
            <a:spAutoFit/>
          </a:bodyPr>
          <a:lstStyle/>
          <a:p>
            <a:pPr algn="ctr"/>
            <a:r>
              <a:rPr lang="es-ES" sz="2800" dirty="0" smtClean="0">
                <a:solidFill>
                  <a:prstClr val="black"/>
                </a:solidFill>
              </a:rPr>
              <a:t>Si la victima se agota, deja de toser o de respirar la trataremos como una obstrucción completa.</a:t>
            </a:r>
            <a:endParaRPr lang="es-ES" sz="2800" dirty="0">
              <a:solidFill>
                <a:prstClr val="black"/>
              </a:solidFill>
            </a:endParaRPr>
          </a:p>
        </p:txBody>
      </p:sp>
      <p:pic>
        <p:nvPicPr>
          <p:cNvPr id="84994" name="Picture 2" descr="http://t0.gstatic.com/images?q=tbn:ANd9GcSJpHjvnimrTvcsgkzdTJS9JGTa6d8ne427vKSFrDqzbigDYlmQ"/>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2632" b="97895" l="0" r="96604">
                        <a14:foregroundMark x1="63774" y1="55789" x2="63774" y2="55789"/>
                        <a14:foregroundMark x1="57358" y1="60526" x2="57358" y2="60526"/>
                        <a14:foregroundMark x1="64151" y1="43158" x2="64151" y2="43158"/>
                        <a14:foregroundMark x1="62642" y1="13158" x2="62642" y2="13158"/>
                        <a14:foregroundMark x1="63396" y1="93684" x2="63396" y2="93684"/>
                        <a14:foregroundMark x1="53585" y1="61579" x2="53585" y2="61579"/>
                        <a14:foregroundMark x1="52830" y1="51579" x2="52830" y2="51579"/>
                        <a14:foregroundMark x1="51321" y1="25263" x2="51321" y2="25263"/>
                        <a14:foregroundMark x1="46792" y1="10000" x2="46792" y2="10000"/>
                        <a14:backgroundMark x1="58868" y1="88947" x2="58868" y2="88947"/>
                      </a14:backgroundRemoval>
                    </a14:imgEffect>
                  </a14:imgLayer>
                </a14:imgProps>
              </a:ext>
            </a:extLst>
          </a:blip>
          <a:srcRect/>
          <a:stretch>
            <a:fillRect/>
          </a:stretch>
        </p:blipFill>
        <p:spPr bwMode="auto">
          <a:xfrm>
            <a:off x="2339752" y="2204864"/>
            <a:ext cx="4507522" cy="3231810"/>
          </a:xfrm>
          <a:prstGeom prst="rect">
            <a:avLst/>
          </a:prstGeom>
          <a:noFill/>
          <a:effectLst>
            <a:softEdge rad="127000"/>
          </a:effectLst>
        </p:spPr>
      </p:pic>
    </p:spTree>
    <p:extLst>
      <p:ext uri="{BB962C8B-B14F-4D97-AF65-F5344CB8AC3E}">
        <p14:creationId xmlns:p14="http://schemas.microsoft.com/office/powerpoint/2010/main" val="40095753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84994"/>
                                        </p:tgtEl>
                                        <p:attrNameLst>
                                          <p:attrName>style.visibility</p:attrName>
                                        </p:attrNameLst>
                                      </p:cBhvr>
                                      <p:to>
                                        <p:strVal val="visible"/>
                                      </p:to>
                                    </p:set>
                                    <p:animEffect transition="in" filter="fade">
                                      <p:cBhvr>
                                        <p:cTn id="11" dur="1000"/>
                                        <p:tgtEl>
                                          <p:spTgt spid="84994"/>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28600" y="214290"/>
            <a:ext cx="8915400" cy="1385910"/>
          </a:xfrm>
        </p:spPr>
        <p:txBody>
          <a:bodyPr/>
          <a:lstStyle/>
          <a:p>
            <a:r>
              <a:rPr lang="es-ES" b="1" i="1" dirty="0" smtClean="0">
                <a:solidFill>
                  <a:srgbClr val="000090"/>
                </a:solidFill>
              </a:rPr>
              <a:t>Atragantamiento en persona consciente con obstrucción completa</a:t>
            </a:r>
            <a:endParaRPr lang="es-ES" dirty="0">
              <a:solidFill>
                <a:srgbClr val="000090"/>
              </a:solidFill>
            </a:endParaRPr>
          </a:p>
        </p:txBody>
      </p:sp>
      <p:sp>
        <p:nvSpPr>
          <p:cNvPr id="3" name="2 Marcador de contenido"/>
          <p:cNvSpPr>
            <a:spLocks noGrp="1"/>
          </p:cNvSpPr>
          <p:nvPr>
            <p:ph idx="1"/>
          </p:nvPr>
        </p:nvSpPr>
        <p:spPr>
          <a:xfrm>
            <a:off x="228600" y="1905000"/>
            <a:ext cx="5343532" cy="4114800"/>
          </a:xfrm>
        </p:spPr>
        <p:txBody>
          <a:bodyPr>
            <a:normAutofit lnSpcReduction="10000"/>
          </a:bodyPr>
          <a:lstStyle/>
          <a:p>
            <a:pPr marL="457200" indent="-457200">
              <a:buFont typeface="+mj-lt"/>
              <a:buAutoNum type="arabicPeriod"/>
            </a:pPr>
            <a:r>
              <a:rPr lang="es-ES" sz="2800" dirty="0" smtClean="0"/>
              <a:t>Retirar cualquier objeto de la boca por extracción manual.</a:t>
            </a:r>
          </a:p>
          <a:p>
            <a:pPr marL="457200" indent="-457200">
              <a:buFont typeface="+mj-lt"/>
              <a:buAutoNum type="arabicPeriod"/>
            </a:pPr>
            <a:r>
              <a:rPr lang="es-ES" sz="2800" dirty="0" smtClean="0"/>
              <a:t>Estando de pie al lado de la víctima, inclinarle hacia delante, sujetando el pecho con la palma de una mano.</a:t>
            </a:r>
          </a:p>
          <a:p>
            <a:pPr marL="457200" indent="-457200">
              <a:buFont typeface="+mj-lt"/>
              <a:buAutoNum type="arabicPeriod"/>
            </a:pPr>
            <a:r>
              <a:rPr lang="es-ES" sz="2800" dirty="0" smtClean="0"/>
              <a:t>Dar con la otra mano 5 palmadas fuertes entre los omoplatos </a:t>
            </a:r>
            <a:r>
              <a:rPr lang="es-ES" sz="2800" b="1" dirty="0" smtClean="0"/>
              <a:t>(golpes inter-escapulares)</a:t>
            </a:r>
            <a:endParaRPr lang="es-ES" sz="2800" b="1" dirty="0"/>
          </a:p>
        </p:txBody>
      </p:sp>
      <p:sp>
        <p:nvSpPr>
          <p:cNvPr id="86018" name="AutoShape 2" descr="data:image/jpeg;base64,/9j/4AAQSkZJRgABAQAAAQABAAD/2wCEAAkGBhISEBQUExQTFRAWGBUXFBcTFBcVFxQYIBUVFxgYFBcaGyYgGxkjGRgXIC8gIycqLSwtFx4xNTArNSYrLCkBCQoKBQUFDQUFDSkYEhgpKSkpKSkpKSkpKSkpKSkpKSkpKSkpKSkpKSkpKSkpKSkpKSkpKSkpKSkpKSkpKSkpKf/AABEIANMAmQMBIgACEQEDEQH/xAAbAAEAAgMBAQAAAAAAAAAAAAAAAwQBAgUGB//EAD8QAAEDAgMGBAIIBAQHAAAAAAEAAhEDIQQSMQUTIkFRYTJxgZGhsSMzQmJywdHwBhRS4YKSovEVFkNTssLS/8QAFAEBAAAAAAAAAAAAAAAAAAAAAP/EABQRAQAAAAAAAAAAAAAAAAAAAAD/2gAMAwEAAhEDEQA/APsqIiAiIgIiICIsoK+MquFNxYJeGuLR1dBge64myv4kzSKg0vmaCDlmC5zDyBkEtmIuF6EheV23ssnEB7DBcaYcWwHNeJAOYtMOi99QOWpD1DagIBBkEAggyCDzB5jut1wsG91BpcfAD9O2CN2edSmOhGVzm9y4RcLtsda1xqg2REQEREBERAREQEREBERARFDisU2mxz3GwH7jug2rV2sEuLWt6uIaPc2UVLaNJxgVKZd0DxPLlqvJ4Lbu9rO3jnCvDjSZTh4YCIY4BpJfcEzpIvqFFjtvvDzSxLQ15mDUtPEBTDHtAB1kmBFpsTAezxFbKLXcYDR946egFytP5Jpplhkg3J5k2ObzmD7Lw+G21Ww9SnmLnUYJYHkPaZ13dVvQDUk6xPNezwG2aVZge17ctwQXNkGdDfVBHXqV6YkhlRoAkgPa+PtEgTMiNNDyPKLBYc0qTDRzupho+jc/eEjrSeSeLtMHSyv1cfSaJc+mB3e0fnquTX2syk5ppxVp1C4PbTc1xa8CQWNE+IB0iRcWEkoO1QxDXtDmmWkSDp8+fbspV5miMQ/Eb6lTdSp33jKssbVPUNOlQ247C18y72DxYe0EeRBEFrhqHDkUFhERAREQEREBERAREQFz9t0iaLoExDo5EAyfYSfRdBZQea2BiqFKmQXtDt49tzpDuGb8MjKYn7VtVtiqVapjG03U2vwmXNnDwBTtDRAGY1CbyCGhsRNyvO7Y/h1tDFOqljKrXOLxTrAOZUA+yHRw1GtMNmY00K7Gztu0t405qdNhaxhNcxUcGgw0GcvcRcgyRzQW8Qw4dtQsdNFkZ2va13IQQeEkQYgmbWnRa4TawrPFNmHZZr3TUNPLAeWnKG5jc9YVvDNFZ1Uu+pcGgA2zNLAC4joYt5lcbA0P5B1Qua1wOUB+eDu8wa0XGupdOpFuiC1tZs5WfywpOJH0sUzTZqTxi/aCB6rr1KlFzWyKdUnThbULos487Tz62VKhtCtWdDHsYYl0Uy+Byu6OKIOkCfNdTDYVrJi7nQXOMZnnQF559uiCizZJsWBtE/cLyfUBwZPaD5qGm+rRr0xULXGrLczG5cxaMzS9l4cBIzAwegV2ttmi0tAdmLs2UU+OQCQ4nLMNBETotcJVdWqCplc2m0EMzauJjM7ytCDpBFlYQEREBERAREQEQlYlBkrDQsysFyDSrQa4EOAPYiZ15evxXiMdiMExxp4VmHbVzZXPvLIPE5ljEFw45EBxImDPr8XiLOayXPiOC+WbSbwDebnkqOKwT6rcjWMY0ZC1ziCRHLK0SRFrkIKGz9rlzjUFNxaQGlzXMNKZMOAEkaxrC2djA6qKlZtJ9B3AxzHOLWuF4fmaM95vp7Kf/lUO8ZpOknNnoCo49OMkERa/kmJ/hEODg2tVZOUkAgsMXu0yIm9oQdmrXa1suMN76drc/wC65uIrb1ri7e06WYDK2W1ahJgAgizTIhouRzAst6GAfSIJG9DRDXZuJuujXcIta19Fvj6zX0ajR4w0uDXcLgRBBg8pGokW80FbC/w8Ih8inaaYgh0G29JFzaIbAFxfVdpjQNNOnJYpVA4BwuCAR0gibLcFAREQEREBERAWHH9/qsqvjIy30lubymT8kFXE40mIJAPgggPcbXE2aJ5wsVKDGgZ8xcS7KC95v5z8Vrs9j3VHvdbQU9AQy9wOQtr5q3jHtY0vIHCOdo5AdrIK4wgY2S97DrwvMDoOKx9VUpYyo9oNUgDLny0zGawJDp+7eB7qJuLdXMVabGATlIJqRMi/2Z1uCVPtOgGUnASAKdjJtDS10xfwEn0QdimxoAygAagARFuy2hR0CMrYkiBB6iBc+l1LP79kBERAiVXxeCZVblcJGogkEHqHCCD5FR7QccoAMZn02k84LxMd4BHqrO8A1IEwLmLnkOp7dkFFlCpRAawl9MaNcYe0dA7Rw7Ov3VmhjGvsJzDxNcCHN/EP2O6nCgxGCa+Js4eFzbOb+E/lp5oLEoqVDEua4MqamzXicr7W/C/tzgx0VwFBlElEBERAVfG4QVGFpJGhBGrSDII8irCIKDcS7wuAFaIAJhtT8Bj4cp7pRdUL4caY1kNlxFzHIR/YK3Xw7XiHAFp1B0XLfsrdEPp5yAS5wLi5xkAZmk3cYHhd6EG6C9WwDXODpcHARY6iQYIPca6rm7f2SHg1C48DXHK4jKOE8QOrXDrIB0OqmNbEuAyBgEniqAjMIgAMDpBLoMmLTZYxVKvUpOpuptzOAEh/DMg8UgGLcroNNm4/eYd7muyuh5BMOyEg5fOCPguhRd9KZJByMOWbC7gYHWbSvI7PFRlR9NrMobkzMhxkwSWkzPGKecO6mI4ivUYLEtqvL2EOZu2XHUuL4INwYKDoArIWoC2Qc3bRcKYLQbVaBdGuXetzRfWFvhsD4S8Als5ALtp2jhP9Uau9oWdsuAoPJ5AGf8TVIdo0rnO3WNUFkQhVY41uoDj3IygeZdAWDjJ8DXPPaze/E63sgnqUg4EOALTqDoqmHeWP3biTP1bzq4CZa77wHPmB1BW1bFE2YM7tDeGt7udyjoLnoFpiCKlOJGY+BzZ8Y0LLciD8boL4RVcHiS4cVntJDxOjv0Oo7HsrQKAiIgIiICZQiIMZUgdFlEHO2nhASyoA4ua4XYJdlh0jL9oAkEDkbha7Ha36QsylpqF0t0ILKcG+pPM83AnVdOFzMdsu5fT4ampAJZnMyDmAseUwZBMhB0mrK4tDbhaYqsyOBvr8GtBJ110XRpbQY6YdMXvIgd5ACCLa5JpkCZcWNEGLl7eYuFV3NbkHetSpf/WpX4rO8OyvdSbJDmCZdcTA4soBN41J6K5hsax44Xtd5ET6jUeqCi3D1JnI0HrGcjyL329Apjhah8RHqS6f8LQ0HylWqmIDddeguT5DVRHM/kWN73cf0+aCDdFxyg5gNZsxp6BjYzHsTCsUcNBmZfYEnp2GjR2CyXtY0DQcgLn0AuSo3EvGhDdIMEm/ODYII6D5r5oGVzCBa7srm3npxEX6LoBVS36VscmuntJbHyKtICIiAiIgIiICIiAhCIgq4qkCWEgEZiDInUEfOFhmzKQ0YCOWYucBpoHEgeykxk5HRqIPsQVMgjqvytJ6CR58lzsdg2bpmZuZzct9HTBmHRIuVex3gI6wB5kgLGOH0bjzAkX6HMPig5uyN4WUyDS4mSS2m6TyuTUudOvPyVp1N7hBc7TiygNjs2Lk95W+zKAFNpgZgC0nyebe91dhBywwNqQGZXvb1BcBmu5ztRZx58lepCbgQ0WbaLcyB6fBVqrcj25fE7eDWZsCPQH5HqrtNgAA6RzQQ4YS97rRIaOegk/ElWQquB8E/wBRc7lzcfyVoICIiAiIgIiICIiAiIghxZ4H/hPyUlLQeQ+QUeNYTTeBqWuj2K3onhb5BBFXElg+9JnsC4fHKmPE0n/hPySp9ZT8n+8Nj81nG/Vu/Cfkg59Gu6niDSJJp1JfTFuA3L7825r9p9rxxM2ZJPX7I0mTz9Fz62KjFjMbZWsDR9+XZnW6sA6QuuG9P7IKFdhBzalvE53M3gtb0GUuMdcqth9nHlBj9VTq1C8upBvCQQ906Aggkkc+w9wp8S0NolvINy/DKEEmCBFNgOuVs+eUKwsZY/f76LKDCIiAiIgIiICIiAiIgr40/Rv6wf0UzBAA5AWUGO+rcOZBaOxNp+KnYyAB0Ee1kETvrW9muP8AqaExv1bo/pPyWGv+lNtGN+LnH/0+Kzjj9G/yIQcSuctdpgGarmkkxmBoNytzG1r2PTqV1aodBL7D+hn2tIBdbU9B7qsAN4J/77v8wpMy+4hXSAakToJA6ToSg1wNHKSD4rTGlxoPu9ltitGt/qcweky7l0Dj6KVruI+QPzUdYzUYOmZ2ulso9OI+oQThZWGrKAiIgIiICIiAiIgIijrVQ0STb49BA5mSBCCPFmcg++D/AJZd+SmBVTdOqEF0sAuA10OFol58uQXPrB9R2WlVq5WwajhUALpngYYjpJQdRn1ruuRnzqLOOdDJvq3/AMwVX2dhHNlzhDiGA3LnEjNcuJ+8rtRtj3lByG1xvnC5yvLgBcnNTptYR2gPIPZdLD0iJnxEyYsJ/sIXL2Hh8tXEWGtKC0mCBTLZEgRcGwtddouEE6AC/wCaCMHjMTYAfEn2WjTNV3ZrR7kuj2hZwxJBdpmMx0Fo+HzWMJfO7q8xbk2GD5FBZaiwFlAREQEREBERAREQFFiKAe0tMwehgiNCD1BUqIKH/CGnxOqOHRzzHkrVGgGiGgBvQKVYKDJKr46rFNxuSAYAFydAB7hc5m0y4uGZwIJBaxtMkQYuHkOv19lSx+FfUGV5rmo8/Rtc8MptgzJ3RkhoEnNzAAiyDqYN43jiDwtp02uOkEF1iDoQOqmaTUIP/Tmfxn/5+a52zMKAXGtUc6o4gubUAaJAIFhZ1iNLdl2x6INKz8rXO1gE+f8AuUwtPKxo5gCZ68/mVDjXzlYPtuAOnhEud8BHm4K006oMwiIgIiICLfdHom6PRBoi33R6Juj0QaIt90eibo9EGiLfdHom6PRBotK9QNBJ0Ak+Sm3Z6KLEYPO0tIs4EG8IONj61OocrmUmnQurFrXAaksBIJtfX30Veps7DsJcysG1jlyu34GQEtzZGzEETNjPsuk7ZeIaIZVBb0qsD4HQGfjBQYTGc30h3az/AGhBqKzi0mWPpC81Gmly6kFpjrAVNu0GlpeyjTc3m5tVrac85eRBuro/h4uINZ76saB0Bs8paNfl2Vqnsem0yKTAZkQ0WPWP0hBT2Zh82Wq5jGEs4WtkxMGS6BOkaaLpgLcUT0Wd0eiDRFvuj0TdHog0Rb7o9E3R6ILCIiAiIgIiICIiAsoiDEIURARZRBhERAREQERE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solidFill>
                <a:prstClr val="black"/>
              </a:solidFill>
            </a:endParaRPr>
          </a:p>
        </p:txBody>
      </p:sp>
      <p:sp>
        <p:nvSpPr>
          <p:cNvPr id="86020" name="AutoShape 4" descr="data:image/jpeg;base64,/9j/4AAQSkZJRgABAQAAAQABAAD/2wCEAAkGBhISEBQUExQTFRAWGBUXFBcTFBcVFxQYIBUVFxgYFBcaGyYgGxkjGRgXIC8gIycqLSwtFx4xNTArNSYrLCkBCQoKBQUFDQUFDSkYEhgpKSkpKSkpKSkpKSkpKSkpKSkpKSkpKSkpKSkpKSkpKSkpKSkpKSkpKSkpKSkpKSkpKf/AABEIANMAmQMBIgACEQEDEQH/xAAbAAEAAgMBAQAAAAAAAAAAAAAAAwQBAgUGB//EAD8QAAEDAgMGBAIIBAQHAAAAAAEAAhEDIQQSMQUTIkFRYTJxgZGhsSMzQmJywdHwBhRS4YKSovEVFkNTssLS/8QAFAEBAAAAAAAAAAAAAAAAAAAAAP/EABQRAQAAAAAAAAAAAAAAAAAAAAD/2gAMAwEAAhEDEQA/APsqIiAiIgIiICIsoK+MquFNxYJeGuLR1dBge64myv4kzSKg0vmaCDlmC5zDyBkEtmIuF6EheV23ssnEB7DBcaYcWwHNeJAOYtMOi99QOWpD1DagIBBkEAggyCDzB5jut1wsG91BpcfAD9O2CN2edSmOhGVzm9y4RcLtsda1xqg2REQEREBERAREQEREBERARFDisU2mxz3GwH7jug2rV2sEuLWt6uIaPc2UVLaNJxgVKZd0DxPLlqvJ4Lbu9rO3jnCvDjSZTh4YCIY4BpJfcEzpIvqFFjtvvDzSxLQ15mDUtPEBTDHtAB1kmBFpsTAezxFbKLXcYDR946egFytP5Jpplhkg3J5k2ObzmD7Lw+G21Ww9SnmLnUYJYHkPaZ13dVvQDUk6xPNezwG2aVZge17ctwQXNkGdDfVBHXqV6YkhlRoAkgPa+PtEgTMiNNDyPKLBYc0qTDRzupho+jc/eEjrSeSeLtMHSyv1cfSaJc+mB3e0fnquTX2syk5ppxVp1C4PbTc1xa8CQWNE+IB0iRcWEkoO1QxDXtDmmWkSDp8+fbspV5miMQ/Eb6lTdSp33jKssbVPUNOlQ247C18y72DxYe0EeRBEFrhqHDkUFhERAREQEREBERAREQFz9t0iaLoExDo5EAyfYSfRdBZQea2BiqFKmQXtDt49tzpDuGb8MjKYn7VtVtiqVapjG03U2vwmXNnDwBTtDRAGY1CbyCGhsRNyvO7Y/h1tDFOqljKrXOLxTrAOZUA+yHRw1GtMNmY00K7Gztu0t405qdNhaxhNcxUcGgw0GcvcRcgyRzQW8Qw4dtQsdNFkZ2va13IQQeEkQYgmbWnRa4TawrPFNmHZZr3TUNPLAeWnKG5jc9YVvDNFZ1Uu+pcGgA2zNLAC4joYt5lcbA0P5B1Qua1wOUB+eDu8wa0XGupdOpFuiC1tZs5WfywpOJH0sUzTZqTxi/aCB6rr1KlFzWyKdUnThbULos487Tz62VKhtCtWdDHsYYl0Uy+Byu6OKIOkCfNdTDYVrJi7nQXOMZnnQF559uiCizZJsWBtE/cLyfUBwZPaD5qGm+rRr0xULXGrLczG5cxaMzS9l4cBIzAwegV2ttmi0tAdmLs2UU+OQCQ4nLMNBETotcJVdWqCplc2m0EMzauJjM7ytCDpBFlYQEREBERAREQEQlYlBkrDQsysFyDSrQa4EOAPYiZ15evxXiMdiMExxp4VmHbVzZXPvLIPE5ljEFw45EBxImDPr8XiLOayXPiOC+WbSbwDebnkqOKwT6rcjWMY0ZC1ziCRHLK0SRFrkIKGz9rlzjUFNxaQGlzXMNKZMOAEkaxrC2djA6qKlZtJ9B3AxzHOLWuF4fmaM95vp7Kf/lUO8ZpOknNnoCo49OMkERa/kmJ/hEODg2tVZOUkAgsMXu0yIm9oQdmrXa1suMN76drc/wC65uIrb1ri7e06WYDK2W1ahJgAgizTIhouRzAst6GAfSIJG9DRDXZuJuujXcIta19Fvj6zX0ajR4w0uDXcLgRBBg8pGokW80FbC/w8Ih8inaaYgh0G29JFzaIbAFxfVdpjQNNOnJYpVA4BwuCAR0gibLcFAREQEREBERAWHH9/qsqvjIy30lubymT8kFXE40mIJAPgggPcbXE2aJ5wsVKDGgZ8xcS7KC95v5z8Vrs9j3VHvdbQU9AQy9wOQtr5q3jHtY0vIHCOdo5AdrIK4wgY2S97DrwvMDoOKx9VUpYyo9oNUgDLny0zGawJDp+7eB7qJuLdXMVabGATlIJqRMi/2Z1uCVPtOgGUnASAKdjJtDS10xfwEn0QdimxoAygAagARFuy2hR0CMrYkiBB6iBc+l1LP79kBERAiVXxeCZVblcJGogkEHqHCCD5FR7QccoAMZn02k84LxMd4BHqrO8A1IEwLmLnkOp7dkFFlCpRAawl9MaNcYe0dA7Rw7Ov3VmhjGvsJzDxNcCHN/EP2O6nCgxGCa+Js4eFzbOb+E/lp5oLEoqVDEua4MqamzXicr7W/C/tzgx0VwFBlElEBERAVfG4QVGFpJGhBGrSDII8irCIKDcS7wuAFaIAJhtT8Bj4cp7pRdUL4caY1kNlxFzHIR/YK3Xw7XiHAFp1B0XLfsrdEPp5yAS5wLi5xkAZmk3cYHhd6EG6C9WwDXODpcHARY6iQYIPca6rm7f2SHg1C48DXHK4jKOE8QOrXDrIB0OqmNbEuAyBgEniqAjMIgAMDpBLoMmLTZYxVKvUpOpuptzOAEh/DMg8UgGLcroNNm4/eYd7muyuh5BMOyEg5fOCPguhRd9KZJByMOWbC7gYHWbSvI7PFRlR9NrMobkzMhxkwSWkzPGKecO6mI4ivUYLEtqvL2EOZu2XHUuL4INwYKDoArIWoC2Qc3bRcKYLQbVaBdGuXetzRfWFvhsD4S8Als5ALtp2jhP9Uau9oWdsuAoPJ5AGf8TVIdo0rnO3WNUFkQhVY41uoDj3IygeZdAWDjJ8DXPPaze/E63sgnqUg4EOALTqDoqmHeWP3biTP1bzq4CZa77wHPmB1BW1bFE2YM7tDeGt7udyjoLnoFpiCKlOJGY+BzZ8Y0LLciD8boL4RVcHiS4cVntJDxOjv0Oo7HsrQKAiIgIiICZQiIMZUgdFlEHO2nhASyoA4ua4XYJdlh0jL9oAkEDkbha7Ha36QsylpqF0t0ILKcG+pPM83AnVdOFzMdsu5fT4ampAJZnMyDmAseUwZBMhB0mrK4tDbhaYqsyOBvr8GtBJ110XRpbQY6YdMXvIgd5ACCLa5JpkCZcWNEGLl7eYuFV3NbkHetSpf/WpX4rO8OyvdSbJDmCZdcTA4soBN41J6K5hsax44Xtd5ET6jUeqCi3D1JnI0HrGcjyL329Apjhah8RHqS6f8LQ0HylWqmIDddeguT5DVRHM/kWN73cf0+aCDdFxyg5gNZsxp6BjYzHsTCsUcNBmZfYEnp2GjR2CyXtY0DQcgLn0AuSo3EvGhDdIMEm/ODYII6D5r5oGVzCBa7srm3npxEX6LoBVS36VscmuntJbHyKtICIiAiIgIiICIiAhCIgq4qkCWEgEZiDInUEfOFhmzKQ0YCOWYucBpoHEgeykxk5HRqIPsQVMgjqvytJ6CR58lzsdg2bpmZuZzct9HTBmHRIuVex3gI6wB5kgLGOH0bjzAkX6HMPig5uyN4WUyDS4mSS2m6TyuTUudOvPyVp1N7hBc7TiygNjs2Lk95W+zKAFNpgZgC0nyebe91dhBywwNqQGZXvb1BcBmu5ztRZx58lepCbgQ0WbaLcyB6fBVqrcj25fE7eDWZsCPQH5HqrtNgAA6RzQQ4YS97rRIaOegk/ElWQquB8E/wBRc7lzcfyVoICIiAiIgIiICIiAiIghxZ4H/hPyUlLQeQ+QUeNYTTeBqWuj2K3onhb5BBFXElg+9JnsC4fHKmPE0n/hPySp9ZT8n+8Nj81nG/Vu/Cfkg59Gu6niDSJJp1JfTFuA3L7825r9p9rxxM2ZJPX7I0mTz9Fz62KjFjMbZWsDR9+XZnW6sA6QuuG9P7IKFdhBzalvE53M3gtb0GUuMdcqth9nHlBj9VTq1C8upBvCQQ906Aggkkc+w9wp8S0NolvINy/DKEEmCBFNgOuVs+eUKwsZY/f76LKDCIiAiIgIiICIiAiIgr40/Rv6wf0UzBAA5AWUGO+rcOZBaOxNp+KnYyAB0Ee1kETvrW9muP8AqaExv1bo/pPyWGv+lNtGN+LnH/0+Kzjj9G/yIQcSuctdpgGarmkkxmBoNytzG1r2PTqV1aodBL7D+hn2tIBdbU9B7qsAN4J/77v8wpMy+4hXSAakToJA6ToSg1wNHKSD4rTGlxoPu9ltitGt/qcweky7l0Dj6KVruI+QPzUdYzUYOmZ2ulso9OI+oQThZWGrKAiIgIiICIiAiIgIijrVQ0STb49BA5mSBCCPFmcg++D/AJZd+SmBVTdOqEF0sAuA10OFol58uQXPrB9R2WlVq5WwajhUALpngYYjpJQdRn1ruuRnzqLOOdDJvq3/AMwVX2dhHNlzhDiGA3LnEjNcuJ+8rtRtj3lByG1xvnC5yvLgBcnNTptYR2gPIPZdLD0iJnxEyYsJ/sIXL2Hh8tXEWGtKC0mCBTLZEgRcGwtddouEE6AC/wCaCMHjMTYAfEn2WjTNV3ZrR7kuj2hZwxJBdpmMx0Fo+HzWMJfO7q8xbk2GD5FBZaiwFlAREQEREBERAREQFFiKAe0tMwehgiNCD1BUqIKH/CGnxOqOHRzzHkrVGgGiGgBvQKVYKDJKr46rFNxuSAYAFydAB7hc5m0y4uGZwIJBaxtMkQYuHkOv19lSx+FfUGV5rmo8/Rtc8MptgzJ3RkhoEnNzAAiyDqYN43jiDwtp02uOkEF1iDoQOqmaTUIP/Tmfxn/5+a52zMKAXGtUc6o4gubUAaJAIFhZ1iNLdl2x6INKz8rXO1gE+f8AuUwtPKxo5gCZ68/mVDjXzlYPtuAOnhEud8BHm4K006oMwiIgIiICLfdHom6PRBoi33R6Juj0QaIt90eibo9EGiLfdHom6PRBotK9QNBJ0Ak+Sm3Z6KLEYPO0tIs4EG8IONj61OocrmUmnQurFrXAaksBIJtfX30Veps7DsJcysG1jlyu34GQEtzZGzEETNjPsuk7ZeIaIZVBb0qsD4HQGfjBQYTGc30h3az/AGhBqKzi0mWPpC81Gmly6kFpjrAVNu0GlpeyjTc3m5tVrac85eRBuro/h4uINZ76saB0Bs8paNfl2Vqnsem0yKTAZkQ0WPWP0hBT2Zh82Wq5jGEs4WtkxMGS6BOkaaLpgLcUT0Wd0eiDRFvuj0TdHog0Rb7o9E3R6ILCIiAiIgIiICIiAsoiDEIURARZRBhERAREQERE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solidFill>
                <a:prstClr val="black"/>
              </a:solidFill>
            </a:endParaRPr>
          </a:p>
        </p:txBody>
      </p:sp>
      <p:sp>
        <p:nvSpPr>
          <p:cNvPr id="86022" name="AutoShape 6" descr="data:image/jpeg;base64,/9j/4AAQSkZJRgABAQAAAQABAAD/2wCEAAkGBhISEBQUExQTFRAWGBUXFBcTFBcVFxQYIBUVFxgYFBcaGyYgGxkjGRgXIC8gIycqLSwtFx4xNTArNSYrLCkBCQoKBQUFDQUFDSkYEhgpKSkpKSkpKSkpKSkpKSkpKSkpKSkpKSkpKSkpKSkpKSkpKSkpKSkpKSkpKSkpKSkpKf/AABEIANMAmQMBIgACEQEDEQH/xAAbAAEAAgMBAQAAAAAAAAAAAAAAAwQBAgUGB//EAD8QAAEDAgMGBAIIBAQHAAAAAAEAAhEDIQQSMQUTIkFRYTJxgZGhsSMzQmJywdHwBhRS4YKSovEVFkNTssLS/8QAFAEBAAAAAAAAAAAAAAAAAAAAAP/EABQRAQAAAAAAAAAAAAAAAAAAAAD/2gAMAwEAAhEDEQA/APsqIiAiIgIiICIsoK+MquFNxYJeGuLR1dBge64myv4kzSKg0vmaCDlmC5zDyBkEtmIuF6EheV23ssnEB7DBcaYcWwHNeJAOYtMOi99QOWpD1DagIBBkEAggyCDzB5jut1wsG91BpcfAD9O2CN2edSmOhGVzm9y4RcLtsda1xqg2REQEREBERAREQEREBERARFDisU2mxz3GwH7jug2rV2sEuLWt6uIaPc2UVLaNJxgVKZd0DxPLlqvJ4Lbu9rO3jnCvDjSZTh4YCIY4BpJfcEzpIvqFFjtvvDzSxLQ15mDUtPEBTDHtAB1kmBFpsTAezxFbKLXcYDR946egFytP5Jpplhkg3J5k2ObzmD7Lw+G21Ww9SnmLnUYJYHkPaZ13dVvQDUk6xPNezwG2aVZge17ctwQXNkGdDfVBHXqV6YkhlRoAkgPa+PtEgTMiNNDyPKLBYc0qTDRzupho+jc/eEjrSeSeLtMHSyv1cfSaJc+mB3e0fnquTX2syk5ppxVp1C4PbTc1xa8CQWNE+IB0iRcWEkoO1QxDXtDmmWkSDp8+fbspV5miMQ/Eb6lTdSp33jKssbVPUNOlQ247C18y72DxYe0EeRBEFrhqHDkUFhERAREQEREBERAREQFz9t0iaLoExDo5EAyfYSfRdBZQea2BiqFKmQXtDt49tzpDuGb8MjKYn7VtVtiqVapjG03U2vwmXNnDwBTtDRAGY1CbyCGhsRNyvO7Y/h1tDFOqljKrXOLxTrAOZUA+yHRw1GtMNmY00K7Gztu0t405qdNhaxhNcxUcGgw0GcvcRcgyRzQW8Qw4dtQsdNFkZ2va13IQQeEkQYgmbWnRa4TawrPFNmHZZr3TUNPLAeWnKG5jc9YVvDNFZ1Uu+pcGgA2zNLAC4joYt5lcbA0P5B1Qua1wOUB+eDu8wa0XGupdOpFuiC1tZs5WfywpOJH0sUzTZqTxi/aCB6rr1KlFzWyKdUnThbULos487Tz62VKhtCtWdDHsYYl0Uy+Byu6OKIOkCfNdTDYVrJi7nQXOMZnnQF559uiCizZJsWBtE/cLyfUBwZPaD5qGm+rRr0xULXGrLczG5cxaMzS9l4cBIzAwegV2ttmi0tAdmLs2UU+OQCQ4nLMNBETotcJVdWqCplc2m0EMzauJjM7ytCDpBFlYQEREBERAREQEQlYlBkrDQsysFyDSrQa4EOAPYiZ15evxXiMdiMExxp4VmHbVzZXPvLIPE5ljEFw45EBxImDPr8XiLOayXPiOC+WbSbwDebnkqOKwT6rcjWMY0ZC1ziCRHLK0SRFrkIKGz9rlzjUFNxaQGlzXMNKZMOAEkaxrC2djA6qKlZtJ9B3AxzHOLWuF4fmaM95vp7Kf/lUO8ZpOknNnoCo49OMkERa/kmJ/hEODg2tVZOUkAgsMXu0yIm9oQdmrXa1suMN76drc/wC65uIrb1ri7e06WYDK2W1ahJgAgizTIhouRzAst6GAfSIJG9DRDXZuJuujXcIta19Fvj6zX0ajR4w0uDXcLgRBBg8pGokW80FbC/w8Ih8inaaYgh0G29JFzaIbAFxfVdpjQNNOnJYpVA4BwuCAR0gibLcFAREQEREBERAWHH9/qsqvjIy30lubymT8kFXE40mIJAPgggPcbXE2aJ5wsVKDGgZ8xcS7KC95v5z8Vrs9j3VHvdbQU9AQy9wOQtr5q3jHtY0vIHCOdo5AdrIK4wgY2S97DrwvMDoOKx9VUpYyo9oNUgDLny0zGawJDp+7eB7qJuLdXMVabGATlIJqRMi/2Z1uCVPtOgGUnASAKdjJtDS10xfwEn0QdimxoAygAagARFuy2hR0CMrYkiBB6iBc+l1LP79kBERAiVXxeCZVblcJGogkEHqHCCD5FR7QccoAMZn02k84LxMd4BHqrO8A1IEwLmLnkOp7dkFFlCpRAawl9MaNcYe0dA7Rw7Ov3VmhjGvsJzDxNcCHN/EP2O6nCgxGCa+Js4eFzbOb+E/lp5oLEoqVDEua4MqamzXicr7W/C/tzgx0VwFBlElEBERAVfG4QVGFpJGhBGrSDII8irCIKDcS7wuAFaIAJhtT8Bj4cp7pRdUL4caY1kNlxFzHIR/YK3Xw7XiHAFp1B0XLfsrdEPp5yAS5wLi5xkAZmk3cYHhd6EG6C9WwDXODpcHARY6iQYIPca6rm7f2SHg1C48DXHK4jKOE8QOrXDrIB0OqmNbEuAyBgEniqAjMIgAMDpBLoMmLTZYxVKvUpOpuptzOAEh/DMg8UgGLcroNNm4/eYd7muyuh5BMOyEg5fOCPguhRd9KZJByMOWbC7gYHWbSvI7PFRlR9NrMobkzMhxkwSWkzPGKecO6mI4ivUYLEtqvL2EOZu2XHUuL4INwYKDoArIWoC2Qc3bRcKYLQbVaBdGuXetzRfWFvhsD4S8Als5ALtp2jhP9Uau9oWdsuAoPJ5AGf8TVIdo0rnO3WNUFkQhVY41uoDj3IygeZdAWDjJ8DXPPaze/E63sgnqUg4EOALTqDoqmHeWP3biTP1bzq4CZa77wHPmB1BW1bFE2YM7tDeGt7udyjoLnoFpiCKlOJGY+BzZ8Y0LLciD8boL4RVcHiS4cVntJDxOjv0Oo7HsrQKAiIgIiICZQiIMZUgdFlEHO2nhASyoA4ua4XYJdlh0jL9oAkEDkbha7Ha36QsylpqF0t0ILKcG+pPM83AnVdOFzMdsu5fT4ampAJZnMyDmAseUwZBMhB0mrK4tDbhaYqsyOBvr8GtBJ110XRpbQY6YdMXvIgd5ACCLa5JpkCZcWNEGLl7eYuFV3NbkHetSpf/WpX4rO8OyvdSbJDmCZdcTA4soBN41J6K5hsax44Xtd5ET6jUeqCi3D1JnI0HrGcjyL329Apjhah8RHqS6f8LQ0HylWqmIDddeguT5DVRHM/kWN73cf0+aCDdFxyg5gNZsxp6BjYzHsTCsUcNBmZfYEnp2GjR2CyXtY0DQcgLn0AuSo3EvGhDdIMEm/ODYII6D5r5oGVzCBa7srm3npxEX6LoBVS36VscmuntJbHyKtICIiAiIgIiICIiAhCIgq4qkCWEgEZiDInUEfOFhmzKQ0YCOWYucBpoHEgeykxk5HRqIPsQVMgjqvytJ6CR58lzsdg2bpmZuZzct9HTBmHRIuVex3gI6wB5kgLGOH0bjzAkX6HMPig5uyN4WUyDS4mSS2m6TyuTUudOvPyVp1N7hBc7TiygNjs2Lk95W+zKAFNpgZgC0nyebe91dhBywwNqQGZXvb1BcBmu5ztRZx58lepCbgQ0WbaLcyB6fBVqrcj25fE7eDWZsCPQH5HqrtNgAA6RzQQ4YS97rRIaOegk/ElWQquB8E/wBRc7lzcfyVoICIiAiIgIiICIiAiIghxZ4H/hPyUlLQeQ+QUeNYTTeBqWuj2K3onhb5BBFXElg+9JnsC4fHKmPE0n/hPySp9ZT8n+8Nj81nG/Vu/Cfkg59Gu6niDSJJp1JfTFuA3L7825r9p9rxxM2ZJPX7I0mTz9Fz62KjFjMbZWsDR9+XZnW6sA6QuuG9P7IKFdhBzalvE53M3gtb0GUuMdcqth9nHlBj9VTq1C8upBvCQQ906Aggkkc+w9wp8S0NolvINy/DKEEmCBFNgOuVs+eUKwsZY/f76LKDCIiAiIgIiICIiAiIgr40/Rv6wf0UzBAA5AWUGO+rcOZBaOxNp+KnYyAB0Ee1kETvrW9muP8AqaExv1bo/pPyWGv+lNtGN+LnH/0+Kzjj9G/yIQcSuctdpgGarmkkxmBoNytzG1r2PTqV1aodBL7D+hn2tIBdbU9B7qsAN4J/77v8wpMy+4hXSAakToJA6ToSg1wNHKSD4rTGlxoPu9ltitGt/qcweky7l0Dj6KVruI+QPzUdYzUYOmZ2ulso9OI+oQThZWGrKAiIgIiICIiAiIgIijrVQ0STb49BA5mSBCCPFmcg++D/AJZd+SmBVTdOqEF0sAuA10OFol58uQXPrB9R2WlVq5WwajhUALpngYYjpJQdRn1ruuRnzqLOOdDJvq3/AMwVX2dhHNlzhDiGA3LnEjNcuJ+8rtRtj3lByG1xvnC5yvLgBcnNTptYR2gPIPZdLD0iJnxEyYsJ/sIXL2Hh8tXEWGtKC0mCBTLZEgRcGwtddouEE6AC/wCaCMHjMTYAfEn2WjTNV3ZrR7kuj2hZwxJBdpmMx0Fo+HzWMJfO7q8xbk2GD5FBZaiwFlAREQEREBERAREQFFiKAe0tMwehgiNCD1BUqIKH/CGnxOqOHRzzHkrVGgGiGgBvQKVYKDJKr46rFNxuSAYAFydAB7hc5m0y4uGZwIJBaxtMkQYuHkOv19lSx+FfUGV5rmo8/Rtc8MptgzJ3RkhoEnNzAAiyDqYN43jiDwtp02uOkEF1iDoQOqmaTUIP/Tmfxn/5+a52zMKAXGtUc6o4gubUAaJAIFhZ1iNLdl2x6INKz8rXO1gE+f8AuUwtPKxo5gCZ68/mVDjXzlYPtuAOnhEud8BHm4K006oMwiIgIiICLfdHom6PRBoi33R6Juj0QaIt90eibo9EGiLfdHom6PRBotK9QNBJ0Ak+Sm3Z6KLEYPO0tIs4EG8IONj61OocrmUmnQurFrXAaksBIJtfX30Veps7DsJcysG1jlyu34GQEtzZGzEETNjPsuk7ZeIaIZVBb0qsD4HQGfjBQYTGc30h3az/AGhBqKzi0mWPpC81Gmly6kFpjrAVNu0GlpeyjTc3m5tVrac85eRBuro/h4uINZ76saB0Bs8paNfl2Vqnsem0yKTAZkQ0WPWP0hBT2Zh82Wq5jGEs4WtkxMGS6BOkaaLpgLcUT0Wd0eiDRFvuj0TdHog0Rb7o9E3R6ILCIiAiIgIiICIiAsoiDEIURARZRBhERAREQERE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solidFill>
                <a:prstClr val="black"/>
              </a:solidFill>
            </a:endParaRPr>
          </a:p>
        </p:txBody>
      </p:sp>
      <p:pic>
        <p:nvPicPr>
          <p:cNvPr id="86025" name="Picture 9" descr="http://1.bp.blogspot.com/_3fVmYx3TwoM/Rw48a31Z-FI/AAAAAAAAAA8/rKdawQ6-gZo/s320/Golpe+interescapular.bmp"/>
          <p:cNvPicPr>
            <a:picLocks noChangeAspect="1" noChangeArrowheads="1"/>
          </p:cNvPicPr>
          <p:nvPr/>
        </p:nvPicPr>
        <p:blipFill>
          <a:blip r:embed="rId2" cstate="print">
            <a:duotone>
              <a:prstClr val="black"/>
              <a:schemeClr val="tx1">
                <a:lumMod val="75000"/>
                <a:lumOff val="25000"/>
                <a:tint val="45000"/>
                <a:satMod val="400000"/>
              </a:schemeClr>
            </a:duotone>
            <a:lum bright="-20000" contrast="40000"/>
          </a:blip>
          <a:srcRect/>
          <a:stretch>
            <a:fillRect/>
          </a:stretch>
        </p:blipFill>
        <p:spPr bwMode="auto">
          <a:xfrm>
            <a:off x="5796136" y="1988840"/>
            <a:ext cx="2830476" cy="4354580"/>
          </a:xfrm>
          <a:prstGeom prst="rect">
            <a:avLst/>
          </a:prstGeom>
          <a:noFill/>
          <a:effectLst>
            <a:outerShdw blurRad="50800" dist="38100" dir="18900000" algn="bl" rotWithShape="0">
              <a:prstClr val="black">
                <a:alpha val="40000"/>
              </a:prstClr>
            </a:outerShdw>
          </a:effectLst>
        </p:spPr>
      </p:pic>
    </p:spTree>
    <p:extLst>
      <p:ext uri="{BB962C8B-B14F-4D97-AF65-F5344CB8AC3E}">
        <p14:creationId xmlns:p14="http://schemas.microsoft.com/office/powerpoint/2010/main" val="12284273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10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10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10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10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285728"/>
            <a:ext cx="8915400" cy="1143000"/>
          </a:xfrm>
        </p:spPr>
        <p:txBody>
          <a:bodyPr/>
          <a:lstStyle/>
          <a:p>
            <a:r>
              <a:rPr lang="es-ES" b="1" i="1" dirty="0" smtClean="0">
                <a:solidFill>
                  <a:srgbClr val="000090"/>
                </a:solidFill>
              </a:rPr>
              <a:t>Atragantamiento en persona consciente con obstrucción completa</a:t>
            </a:r>
            <a:endParaRPr lang="es-ES" dirty="0">
              <a:solidFill>
                <a:srgbClr val="000090"/>
              </a:solidFill>
            </a:endParaRPr>
          </a:p>
        </p:txBody>
      </p:sp>
      <p:sp>
        <p:nvSpPr>
          <p:cNvPr id="3" name="2 Marcador de contenido"/>
          <p:cNvSpPr>
            <a:spLocks noGrp="1"/>
          </p:cNvSpPr>
          <p:nvPr>
            <p:ph idx="1"/>
          </p:nvPr>
        </p:nvSpPr>
        <p:spPr>
          <a:xfrm>
            <a:off x="0" y="1643050"/>
            <a:ext cx="4786314" cy="4953000"/>
          </a:xfrm>
        </p:spPr>
        <p:txBody>
          <a:bodyPr/>
          <a:lstStyle/>
          <a:p>
            <a:pPr>
              <a:buNone/>
            </a:pPr>
            <a:r>
              <a:rPr lang="es-ES" sz="2400" dirty="0" smtClean="0"/>
              <a:t>     </a:t>
            </a:r>
            <a:r>
              <a:rPr lang="es-ES" sz="2400" b="1" u="sng" dirty="0" smtClean="0"/>
              <a:t>Si lo anterior falla: </a:t>
            </a:r>
            <a:r>
              <a:rPr lang="es-ES" sz="2400" dirty="0" smtClean="0"/>
              <a:t>con la víctima de pie, el reanimador se situará detrás  de ella, rodeando su cintura con ambos brazos hasta situar un puño en la boca del estomago de la víctima, en la línea media, por encima del ombligo, con la parte del pulgar hacia dentro, con la otra mano se agarrará el puño y presionará 5 veces con movimientos bruscos, dirigidos de abajo arriba. </a:t>
            </a:r>
            <a:r>
              <a:rPr lang="es-ES" sz="2400" b="1" dirty="0" smtClean="0"/>
              <a:t>(maniobra de </a:t>
            </a:r>
            <a:r>
              <a:rPr lang="es-ES" sz="2400" b="1" dirty="0" err="1" smtClean="0"/>
              <a:t>Heimlich</a:t>
            </a:r>
            <a:r>
              <a:rPr lang="es-ES" sz="2400" b="1" dirty="0" smtClean="0"/>
              <a:t>)</a:t>
            </a:r>
            <a:endParaRPr lang="es-ES" sz="2400" b="1" dirty="0"/>
          </a:p>
        </p:txBody>
      </p:sp>
      <p:pic>
        <p:nvPicPr>
          <p:cNvPr id="1026" name="Picture 2" descr="http://t1.gstatic.com/images?q=tbn:ANd9GcRdzBc4S7sMHYHD18sROVOU74XGL11InYt9D0emY0I_at5p8BNMZA"/>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100000">
                        <a14:foregroundMark x1="21250" y1="87500" x2="21250" y2="87500"/>
                        <a14:foregroundMark x1="26667" y1="89167" x2="26667" y2="89167"/>
                        <a14:foregroundMark x1="10833" y1="87500" x2="10833" y2="87500"/>
                        <a14:foregroundMark x1="30000" y1="92500" x2="30000" y2="92500"/>
                        <a14:foregroundMark x1="80417" y1="70000" x2="80417" y2="70000"/>
                        <a14:foregroundMark x1="82083" y1="26667" x2="82083" y2="26667"/>
                        <a14:backgroundMark x1="50833" y1="9167" x2="50833" y2="9167"/>
                        <a14:backgroundMark x1="50000" y1="44167" x2="50000" y2="44167"/>
                        <a14:backgroundMark x1="49167" y1="63333" x2="49167" y2="63333"/>
                      </a14:backgroundRemoval>
                    </a14:imgEffect>
                  </a14:imgLayer>
                </a14:imgProps>
              </a:ext>
            </a:extLst>
          </a:blip>
          <a:srcRect/>
          <a:stretch>
            <a:fillRect/>
          </a:stretch>
        </p:blipFill>
        <p:spPr bwMode="auto">
          <a:xfrm>
            <a:off x="4716016" y="1844824"/>
            <a:ext cx="4285708" cy="2142855"/>
          </a:xfrm>
          <a:prstGeom prst="rect">
            <a:avLst/>
          </a:prstGeom>
          <a:ln>
            <a:noFill/>
          </a:ln>
          <a:effectLst>
            <a:outerShdw blurRad="292100" dist="139700" dir="2700000" algn="tl" rotWithShape="0">
              <a:srgbClr val="333333">
                <a:alpha val="65000"/>
              </a:srgbClr>
            </a:outerShdw>
          </a:effectLst>
        </p:spPr>
      </p:pic>
      <p:pic>
        <p:nvPicPr>
          <p:cNvPr id="1028" name="Picture 4" descr="http://www.planetamama.com.ar/files/images/Heimlich.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9689" r="89619"/>
                    </a14:imgEffect>
                  </a14:imgLayer>
                </a14:imgProps>
              </a:ext>
            </a:extLst>
          </a:blip>
          <a:srcRect/>
          <a:stretch>
            <a:fillRect/>
          </a:stretch>
        </p:blipFill>
        <p:spPr bwMode="auto">
          <a:xfrm>
            <a:off x="5286380" y="4286256"/>
            <a:ext cx="3538543" cy="219169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42645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2" name="Picture 4" descr="C:\Users\user\Desktop\hg.jpg"/>
          <p:cNvPicPr>
            <a:picLocks noChangeAspect="1" noChangeArrowheads="1"/>
          </p:cNvPicPr>
          <p:nvPr/>
        </p:nvPicPr>
        <p:blipFill>
          <a:blip r:embed="rId2" cstate="print">
            <a:alphaModFix amt="45000"/>
            <a:extLst>
              <a:ext uri="{BEBA8EAE-BF5A-486C-A8C5-ECC9F3942E4B}">
                <a14:imgProps xmlns:a14="http://schemas.microsoft.com/office/drawing/2010/main">
                  <a14:imgLayer r:embed="rId3">
                    <a14:imgEffect>
                      <a14:backgroundRemoval t="0" b="100000" l="0" r="100000">
                        <a14:foregroundMark x1="64419" y1="52700" x2="64419" y2="52700"/>
                        <a14:foregroundMark x1="70037" y1="24022" x2="70037" y2="24022"/>
                        <a14:foregroundMark x1="21348" y1="24581" x2="21348" y2="24581"/>
                      </a14:backgroundRemoval>
                    </a14:imgEffect>
                  </a14:imgLayer>
                </a14:imgProps>
              </a:ext>
            </a:extLst>
          </a:blip>
          <a:srcRect/>
          <a:stretch>
            <a:fillRect/>
          </a:stretch>
        </p:blipFill>
        <p:spPr bwMode="auto">
          <a:xfrm>
            <a:off x="5940152" y="1774173"/>
            <a:ext cx="2521699" cy="5071732"/>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2" name="1 Título"/>
          <p:cNvSpPr>
            <a:spLocks noGrp="1"/>
          </p:cNvSpPr>
          <p:nvPr>
            <p:ph type="title"/>
          </p:nvPr>
        </p:nvSpPr>
        <p:spPr>
          <a:xfrm>
            <a:off x="251520" y="0"/>
            <a:ext cx="8629680" cy="1143000"/>
          </a:xfrm>
        </p:spPr>
        <p:txBody>
          <a:bodyPr/>
          <a:lstStyle/>
          <a:p>
            <a:r>
              <a:rPr lang="es-ES" sz="4800" b="1" i="1" dirty="0" smtClean="0">
                <a:solidFill>
                  <a:srgbClr val="000090"/>
                </a:solidFill>
              </a:rPr>
              <a:t>Casos especiales</a:t>
            </a:r>
            <a:endParaRPr lang="es-ES" sz="4800" b="1" i="1" dirty="0">
              <a:solidFill>
                <a:srgbClr val="000090"/>
              </a:solidFill>
            </a:endParaRPr>
          </a:p>
        </p:txBody>
      </p:sp>
      <p:sp>
        <p:nvSpPr>
          <p:cNvPr id="3" name="2 Marcador de contenido"/>
          <p:cNvSpPr>
            <a:spLocks noGrp="1"/>
          </p:cNvSpPr>
          <p:nvPr>
            <p:ph idx="1"/>
          </p:nvPr>
        </p:nvSpPr>
        <p:spPr>
          <a:xfrm>
            <a:off x="395536" y="1052736"/>
            <a:ext cx="8558242" cy="1381124"/>
          </a:xfrm>
        </p:spPr>
        <p:txBody>
          <a:bodyPr/>
          <a:lstStyle/>
          <a:p>
            <a:pPr algn="ctr">
              <a:buNone/>
            </a:pPr>
            <a:r>
              <a:rPr lang="es-ES_tradnl" b="1" u="sng" dirty="0" smtClean="0">
                <a:solidFill>
                  <a:srgbClr val="CC0000"/>
                </a:solidFill>
              </a:rPr>
              <a:t>OBESOS Y EMBARAZADAS</a:t>
            </a:r>
            <a:endParaRPr lang="es-ES_tradnl" b="1" dirty="0">
              <a:solidFill>
                <a:srgbClr val="C00000"/>
              </a:solidFill>
            </a:endParaRPr>
          </a:p>
          <a:p>
            <a:pPr algn="ctr">
              <a:buNone/>
            </a:pPr>
            <a:r>
              <a:rPr lang="es-ES_tradnl" sz="2800" b="1" dirty="0" smtClean="0"/>
              <a:t>La compresión es en el tercio medio del esternón.</a:t>
            </a:r>
            <a:endParaRPr lang="es-ES" sz="2800" dirty="0"/>
          </a:p>
        </p:txBody>
      </p:sp>
      <p:pic>
        <p:nvPicPr>
          <p:cNvPr id="94211" name="Picture 3" descr="C:\Users\user\Desktop\lo.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613" b="99770" l="1357" r="100000">
                        <a14:foregroundMark x1="72851" y1="52304" x2="72851" y2="52304"/>
                        <a14:foregroundMark x1="63122" y1="55760" x2="63122" y2="55760"/>
                        <a14:foregroundMark x1="52941" y1="47696" x2="52941" y2="47696"/>
                        <a14:foregroundMark x1="53846" y1="56682" x2="53846" y2="56682"/>
                        <a14:foregroundMark x1="87557" y1="49770" x2="87557" y2="49770"/>
                        <a14:foregroundMark x1="91403" y1="53687" x2="91403" y2="53687"/>
                        <a14:foregroundMark x1="76697" y1="57604" x2="76697" y2="57604"/>
                        <a14:foregroundMark x1="82127" y1="46313" x2="82127" y2="46313"/>
                        <a14:foregroundMark x1="92986" y1="45853" x2="92986" y2="45853"/>
                      </a14:backgroundRemoval>
                    </a14:imgEffect>
                  </a14:imgLayer>
                </a14:imgProps>
              </a:ext>
            </a:extLst>
          </a:blip>
          <a:srcRect/>
          <a:stretch>
            <a:fillRect/>
          </a:stretch>
        </p:blipFill>
        <p:spPr bwMode="auto">
          <a:xfrm>
            <a:off x="827584" y="2420888"/>
            <a:ext cx="4171102" cy="4095608"/>
          </a:xfrm>
          <a:prstGeom prst="rect">
            <a:avLst/>
          </a:prstGeom>
          <a:ln w="38100" cap="sq">
            <a:no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651979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0"/>
            <a:ext cx="9144000" cy="1171596"/>
          </a:xfrm>
        </p:spPr>
        <p:txBody>
          <a:bodyPr/>
          <a:lstStyle/>
          <a:p>
            <a:r>
              <a:rPr lang="es-ES" b="1" i="1" dirty="0" smtClean="0">
                <a:solidFill>
                  <a:srgbClr val="000090"/>
                </a:solidFill>
              </a:rPr>
              <a:t>Atragantamiento en persona consciente con obstrucción completa</a:t>
            </a:r>
            <a:endParaRPr lang="es-ES" dirty="0">
              <a:solidFill>
                <a:srgbClr val="000090"/>
              </a:solidFill>
            </a:endParaRPr>
          </a:p>
        </p:txBody>
      </p:sp>
      <p:sp>
        <p:nvSpPr>
          <p:cNvPr id="3" name="2 Marcador de contenido"/>
          <p:cNvSpPr>
            <a:spLocks noGrp="1"/>
          </p:cNvSpPr>
          <p:nvPr>
            <p:ph idx="1"/>
          </p:nvPr>
        </p:nvSpPr>
        <p:spPr>
          <a:xfrm>
            <a:off x="0" y="1714488"/>
            <a:ext cx="5286380" cy="4714908"/>
          </a:xfrm>
        </p:spPr>
        <p:txBody>
          <a:bodyPr/>
          <a:lstStyle/>
          <a:p>
            <a:pPr>
              <a:buNone/>
            </a:pPr>
            <a:r>
              <a:rPr lang="es-ES" sz="2800" dirty="0" smtClean="0"/>
              <a:t>    </a:t>
            </a:r>
            <a:r>
              <a:rPr lang="es-ES" sz="2800" b="1" dirty="0" smtClean="0"/>
              <a:t>Si la obstrucción no se soluciona</a:t>
            </a:r>
            <a:r>
              <a:rPr lang="es-ES" sz="2800" dirty="0" smtClean="0"/>
              <a:t>, revisamos su boca, damos </a:t>
            </a:r>
            <a:r>
              <a:rPr lang="es-ES" sz="2800" dirty="0" smtClean="0">
                <a:solidFill>
                  <a:srgbClr val="FF0000"/>
                </a:solidFill>
              </a:rPr>
              <a:t>5 golpes inter-escapulares </a:t>
            </a:r>
            <a:r>
              <a:rPr lang="es-ES" sz="2800" dirty="0" smtClean="0"/>
              <a:t> y </a:t>
            </a:r>
            <a:r>
              <a:rPr lang="es-ES" sz="2800" dirty="0" smtClean="0">
                <a:solidFill>
                  <a:srgbClr val="FF0000"/>
                </a:solidFill>
              </a:rPr>
              <a:t>5 compresiones abdominales</a:t>
            </a:r>
            <a:r>
              <a:rPr lang="es-ES" sz="2800" dirty="0" smtClean="0"/>
              <a:t>.</a:t>
            </a:r>
          </a:p>
          <a:p>
            <a:pPr>
              <a:buNone/>
            </a:pPr>
            <a:r>
              <a:rPr lang="es-ES" sz="2800" dirty="0" smtClean="0"/>
              <a:t>    Continuaremos hasta que se solucione la obstrucción o el paciente quede inconsciente.</a:t>
            </a:r>
            <a:endParaRPr lang="es-ES" sz="2800" dirty="0"/>
          </a:p>
        </p:txBody>
      </p:sp>
      <p:pic>
        <p:nvPicPr>
          <p:cNvPr id="88066" name="Picture 2" descr="H:\imagenes presentacion\im.jpg"/>
          <p:cNvPicPr>
            <a:picLocks noChangeAspect="1" noChangeArrowheads="1"/>
          </p:cNvPicPr>
          <p:nvPr/>
        </p:nvPicPr>
        <p:blipFill>
          <a:blip r:embed="rId2" cstate="print">
            <a:duotone>
              <a:prstClr val="black"/>
              <a:schemeClr val="tx1">
                <a:lumMod val="65000"/>
                <a:lumOff val="35000"/>
                <a:tint val="45000"/>
                <a:satMod val="400000"/>
              </a:schemeClr>
            </a:duotone>
            <a:lum bright="-20000" contrast="20000"/>
          </a:blip>
          <a:srcRect/>
          <a:stretch>
            <a:fillRect/>
          </a:stretch>
        </p:blipFill>
        <p:spPr bwMode="auto">
          <a:xfrm>
            <a:off x="5410940" y="2143116"/>
            <a:ext cx="3733060" cy="3022597"/>
          </a:xfrm>
          <a:prstGeom prst="rect">
            <a:avLst/>
          </a:prstGeom>
          <a:noFill/>
          <a:effectLst>
            <a:outerShdw blurRad="50800" dist="38100" algn="l" rotWithShape="0">
              <a:prstClr val="black">
                <a:alpha val="40000"/>
              </a:prstClr>
            </a:outerShdw>
          </a:effectLst>
        </p:spPr>
      </p:pic>
    </p:spTree>
    <p:extLst>
      <p:ext uri="{BB962C8B-B14F-4D97-AF65-F5344CB8AC3E}">
        <p14:creationId xmlns:p14="http://schemas.microsoft.com/office/powerpoint/2010/main" val="2403967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9" fill="hold"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10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3" dur="1000" fill="hold"/>
                                        <p:tgtEl>
                                          <p:spTgt spid="3">
                                            <p:txEl>
                                              <p:pRg st="1" end="1"/>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285728"/>
            <a:ext cx="8701118" cy="1143000"/>
          </a:xfrm>
        </p:spPr>
        <p:txBody>
          <a:bodyPr/>
          <a:lstStyle/>
          <a:p>
            <a:r>
              <a:rPr lang="es-ES" b="1" i="1" dirty="0" smtClean="0"/>
              <a:t>Atragantamiento en persona inconsciente</a:t>
            </a:r>
            <a:endParaRPr lang="es-ES" dirty="0"/>
          </a:p>
        </p:txBody>
      </p:sp>
      <p:sp>
        <p:nvSpPr>
          <p:cNvPr id="3" name="2 Marcador de contenido"/>
          <p:cNvSpPr>
            <a:spLocks noGrp="1"/>
          </p:cNvSpPr>
          <p:nvPr>
            <p:ph idx="1"/>
          </p:nvPr>
        </p:nvSpPr>
        <p:spPr>
          <a:xfrm>
            <a:off x="0" y="1571612"/>
            <a:ext cx="4572000" cy="5286388"/>
          </a:xfrm>
        </p:spPr>
        <p:txBody>
          <a:bodyPr>
            <a:normAutofit lnSpcReduction="10000"/>
          </a:bodyPr>
          <a:lstStyle/>
          <a:p>
            <a:pPr marL="457200" indent="-457200">
              <a:buFont typeface="+mj-lt"/>
              <a:buAutoNum type="arabicPeriod"/>
            </a:pPr>
            <a:r>
              <a:rPr lang="es-ES" sz="2400" dirty="0" smtClean="0"/>
              <a:t>Abrimos vía aérea.</a:t>
            </a:r>
          </a:p>
          <a:p>
            <a:pPr marL="457200" indent="-457200">
              <a:buFont typeface="+mj-lt"/>
              <a:buAutoNum type="arabicPeriod"/>
            </a:pPr>
            <a:r>
              <a:rPr lang="es-ES" sz="2400" dirty="0" smtClean="0"/>
              <a:t>Revisamos la boca y retiramos </a:t>
            </a:r>
            <a:r>
              <a:rPr lang="es-ES" sz="2400" b="1" dirty="0" smtClean="0"/>
              <a:t>objetos accesibles </a:t>
            </a:r>
            <a:r>
              <a:rPr lang="es-ES" sz="2400" dirty="0" smtClean="0"/>
              <a:t>con la maniobra </a:t>
            </a:r>
            <a:r>
              <a:rPr lang="es-ES" sz="2400" smtClean="0"/>
              <a:t>del gancho (</a:t>
            </a:r>
            <a:r>
              <a:rPr lang="es-ES" sz="2400" dirty="0" smtClean="0"/>
              <a:t>introducir lateral y profundamente el 2º dedo. Adoptar forma de gancho y extraer).</a:t>
            </a:r>
          </a:p>
          <a:p>
            <a:pPr marL="457200" indent="-457200">
              <a:buFont typeface="+mj-lt"/>
              <a:buAutoNum type="arabicPeriod"/>
            </a:pPr>
            <a:r>
              <a:rPr lang="es-ES" sz="2400" dirty="0" smtClean="0"/>
              <a:t>Dar 30 compresiones torácicas.</a:t>
            </a:r>
          </a:p>
          <a:p>
            <a:pPr marL="457200" indent="-457200">
              <a:buFont typeface="+mj-lt"/>
              <a:buAutoNum type="arabicPeriod"/>
            </a:pPr>
            <a:r>
              <a:rPr lang="es-ES" sz="2400" dirty="0" smtClean="0"/>
              <a:t>Examinar de nuevo la boca e intentar dar 2 ventilaciones eficaces y continuar con ciclos 30:2 revisando la boca antes de ventilar.</a:t>
            </a:r>
            <a:endParaRPr lang="es-ES" sz="2400" dirty="0"/>
          </a:p>
        </p:txBody>
      </p:sp>
      <p:pic>
        <p:nvPicPr>
          <p:cNvPr id="89090" name="Picture 2" descr="H:\imagenes presentacion\RCP GANCHO.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99219" l="0" r="98339"/>
                    </a14:imgEffect>
                  </a14:imgLayer>
                </a14:imgProps>
              </a:ext>
            </a:extLst>
          </a:blip>
          <a:srcRect/>
          <a:stretch>
            <a:fillRect/>
          </a:stretch>
        </p:blipFill>
        <p:spPr bwMode="auto">
          <a:xfrm>
            <a:off x="6858016" y="1643050"/>
            <a:ext cx="2034884" cy="1730665"/>
          </a:xfrm>
          <a:prstGeom prst="rect">
            <a:avLst/>
          </a:prstGeom>
          <a:ln>
            <a:noFill/>
          </a:ln>
          <a:effectLst>
            <a:outerShdw blurRad="292100" dist="139700" dir="2700000" algn="tl" rotWithShape="0">
              <a:srgbClr val="333333">
                <a:alpha val="65000"/>
              </a:srgbClr>
            </a:outerShdw>
          </a:effectLst>
        </p:spPr>
      </p:pic>
      <p:pic>
        <p:nvPicPr>
          <p:cNvPr id="89091" name="Picture 3" descr="H:\imagenes presentacion\revista186-rcp.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85833" y1="67687" x2="85833" y2="67687"/>
                        <a14:foregroundMark x1="93333" y1="75510" x2="93333" y2="75510"/>
                        <a14:foregroundMark x1="77500" y1="79592" x2="77500" y2="79592"/>
                        <a14:foregroundMark x1="75000" y1="69388" x2="75000" y2="69388"/>
                        <a14:foregroundMark x1="64667" y1="75510" x2="64667" y2="75510"/>
                        <a14:foregroundMark x1="38500" y1="32313" x2="38500" y2="32313"/>
                        <a14:foregroundMark x1="12333" y1="72449" x2="12333" y2="72449"/>
                        <a14:foregroundMark x1="5000" y1="66667" x2="5000" y2="66667"/>
                        <a14:foregroundMark x1="15333" y1="81633" x2="15333" y2="81633"/>
                        <a14:foregroundMark x1="5500" y1="82653" x2="5500" y2="82653"/>
                        <a14:foregroundMark x1="11333" y1="58503" x2="11333" y2="58503"/>
                        <a14:foregroundMark x1="16833" y1="69388" x2="16833" y2="69388"/>
                        <a14:foregroundMark x1="20333" y1="74490" x2="20333" y2="74490"/>
                        <a14:foregroundMark x1="19333" y1="81633" x2="19333" y2="81633"/>
                        <a14:foregroundMark x1="4500" y1="52381" x2="4500" y2="52381"/>
                        <a14:foregroundMark x1="9833" y1="81633" x2="9833" y2="81633"/>
                        <a14:foregroundMark x1="87333" y1="55442" x2="87333" y2="55442"/>
                        <a14:backgroundMark x1="94333" y1="53401" x2="94333" y2="53401"/>
                        <a14:backgroundMark x1="78000" y1="43197" x2="78000" y2="43197"/>
                        <a14:backgroundMark x1="59167" y1="46259" x2="59167" y2="46259"/>
                        <a14:backgroundMark x1="56833" y1="74490" x2="56833" y2="74490"/>
                        <a14:backgroundMark x1="54833" y1="84694" x2="54833" y2="84694"/>
                        <a14:backgroundMark x1="11333" y1="42517" x2="11333" y2="42517"/>
                      </a14:backgroundRemoval>
                    </a14:imgEffect>
                  </a14:imgLayer>
                </a14:imgProps>
              </a:ext>
            </a:extLst>
          </a:blip>
          <a:srcRect b="9569"/>
          <a:stretch>
            <a:fillRect/>
          </a:stretch>
        </p:blipFill>
        <p:spPr bwMode="auto">
          <a:xfrm>
            <a:off x="5548679" y="4869160"/>
            <a:ext cx="3595321" cy="1592875"/>
          </a:xfrm>
          <a:prstGeom prst="rect">
            <a:avLst/>
          </a:prstGeom>
          <a:ln>
            <a:noFill/>
          </a:ln>
          <a:effectLst>
            <a:outerShdw blurRad="292100" dist="139700" dir="2700000" algn="tl" rotWithShape="0">
              <a:srgbClr val="333333">
                <a:alpha val="65000"/>
              </a:srgbClr>
            </a:outerShdw>
          </a:effectLst>
        </p:spPr>
      </p:pic>
      <p:pic>
        <p:nvPicPr>
          <p:cNvPr id="89092" name="Picture 4" descr="H:\imagenes presentacion\Imagen9.pn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99168" l="0" r="100000"/>
                    </a14:imgEffect>
                  </a14:imgLayer>
                </a14:imgProps>
              </a:ext>
            </a:extLst>
          </a:blip>
          <a:srcRect/>
          <a:stretch>
            <a:fillRect/>
          </a:stretch>
        </p:blipFill>
        <p:spPr bwMode="auto">
          <a:xfrm>
            <a:off x="5000628" y="2143116"/>
            <a:ext cx="1664693" cy="2479847"/>
          </a:xfrm>
          <a:prstGeom prst="rect">
            <a:avLst/>
          </a:prstGeom>
          <a:ln w="127000" cap="rnd">
            <a:no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4806711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10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3">
                                            <p:txEl>
                                              <p:pRg st="0" end="0"/>
                                            </p:txEl>
                                          </p:spTgt>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89092"/>
                                        </p:tgtEl>
                                        <p:attrNameLst>
                                          <p:attrName>style.visibility</p:attrName>
                                        </p:attrNameLst>
                                      </p:cBhvr>
                                      <p:to>
                                        <p:strVal val="visible"/>
                                      </p:to>
                                    </p:set>
                                    <p:animEffect transition="in" filter="fade">
                                      <p:cBhvr>
                                        <p:cTn id="11" dur="1000"/>
                                        <p:tgtEl>
                                          <p:spTgt spid="89092"/>
                                        </p:tgtEl>
                                      </p:cBhvr>
                                    </p:animEffect>
                                    <p:anim calcmode="lin" valueType="num">
                                      <p:cBhvr>
                                        <p:cTn id="12" dur="1000" fill="hold"/>
                                        <p:tgtEl>
                                          <p:spTgt spid="89092"/>
                                        </p:tgtEl>
                                        <p:attrNameLst>
                                          <p:attrName>ppt_x</p:attrName>
                                        </p:attrNameLst>
                                      </p:cBhvr>
                                      <p:tavLst>
                                        <p:tav tm="0">
                                          <p:val>
                                            <p:strVal val="#ppt_x"/>
                                          </p:val>
                                        </p:tav>
                                        <p:tav tm="100000">
                                          <p:val>
                                            <p:strVal val="#ppt_x"/>
                                          </p:val>
                                        </p:tav>
                                      </p:tavLst>
                                    </p:anim>
                                    <p:anim calcmode="lin" valueType="num">
                                      <p:cBhvr>
                                        <p:cTn id="13" dur="1000" fill="hold"/>
                                        <p:tgtEl>
                                          <p:spTgt spid="8909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9"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10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9" dur="1000" fill="hold"/>
                                        <p:tgtEl>
                                          <p:spTgt spid="3">
                                            <p:txEl>
                                              <p:pRg st="1" end="1"/>
                                            </p:txEl>
                                          </p:spTgt>
                                        </p:tgtEl>
                                        <p:attrNameLst>
                                          <p:attrName>ppt_y</p:attrName>
                                        </p:attrNameLst>
                                      </p:cBhvr>
                                      <p:tavLst>
                                        <p:tav tm="0">
                                          <p:val>
                                            <p:strVal val="0-#ppt_h/2"/>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89090"/>
                                        </p:tgtEl>
                                        <p:attrNameLst>
                                          <p:attrName>style.visibility</p:attrName>
                                        </p:attrNameLst>
                                      </p:cBhvr>
                                      <p:to>
                                        <p:strVal val="visible"/>
                                      </p:to>
                                    </p:set>
                                    <p:animEffect transition="in" filter="fade">
                                      <p:cBhvr>
                                        <p:cTn id="22" dur="1000"/>
                                        <p:tgtEl>
                                          <p:spTgt spid="89090"/>
                                        </p:tgtEl>
                                      </p:cBhvr>
                                    </p:animEffect>
                                    <p:anim calcmode="lin" valueType="num">
                                      <p:cBhvr>
                                        <p:cTn id="23" dur="1000" fill="hold"/>
                                        <p:tgtEl>
                                          <p:spTgt spid="89090"/>
                                        </p:tgtEl>
                                        <p:attrNameLst>
                                          <p:attrName>ppt_x</p:attrName>
                                        </p:attrNameLst>
                                      </p:cBhvr>
                                      <p:tavLst>
                                        <p:tav tm="0">
                                          <p:val>
                                            <p:strVal val="#ppt_x"/>
                                          </p:val>
                                        </p:tav>
                                        <p:tav tm="100000">
                                          <p:val>
                                            <p:strVal val="#ppt_x"/>
                                          </p:val>
                                        </p:tav>
                                      </p:tavLst>
                                    </p:anim>
                                    <p:anim calcmode="lin" valueType="num">
                                      <p:cBhvr>
                                        <p:cTn id="24" dur="1000" fill="hold"/>
                                        <p:tgtEl>
                                          <p:spTgt spid="8909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9" fill="hold"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 calcmode="lin" valueType="num">
                                      <p:cBhvr additive="base">
                                        <p:cTn id="29" dur="10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30" dur="1000" fill="hold"/>
                                        <p:tgtEl>
                                          <p:spTgt spid="3">
                                            <p:txEl>
                                              <p:pRg st="2" end="2"/>
                                            </p:txEl>
                                          </p:spTgt>
                                        </p:tgtEl>
                                        <p:attrNameLst>
                                          <p:attrName>ppt_y</p:attrName>
                                        </p:attrNameLst>
                                      </p:cBhvr>
                                      <p:tavLst>
                                        <p:tav tm="0">
                                          <p:val>
                                            <p:strVal val="0-#ppt_h/2"/>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89091"/>
                                        </p:tgtEl>
                                        <p:attrNameLst>
                                          <p:attrName>style.visibility</p:attrName>
                                        </p:attrNameLst>
                                      </p:cBhvr>
                                      <p:to>
                                        <p:strVal val="visible"/>
                                      </p:to>
                                    </p:set>
                                    <p:animEffect transition="in" filter="fade">
                                      <p:cBhvr>
                                        <p:cTn id="33" dur="1000"/>
                                        <p:tgtEl>
                                          <p:spTgt spid="89091"/>
                                        </p:tgtEl>
                                      </p:cBhvr>
                                    </p:animEffect>
                                    <p:anim calcmode="lin" valueType="num">
                                      <p:cBhvr>
                                        <p:cTn id="34" dur="1000" fill="hold"/>
                                        <p:tgtEl>
                                          <p:spTgt spid="89091"/>
                                        </p:tgtEl>
                                        <p:attrNameLst>
                                          <p:attrName>ppt_x</p:attrName>
                                        </p:attrNameLst>
                                      </p:cBhvr>
                                      <p:tavLst>
                                        <p:tav tm="0">
                                          <p:val>
                                            <p:strVal val="#ppt_x"/>
                                          </p:val>
                                        </p:tav>
                                        <p:tav tm="100000">
                                          <p:val>
                                            <p:strVal val="#ppt_x"/>
                                          </p:val>
                                        </p:tav>
                                      </p:tavLst>
                                    </p:anim>
                                    <p:anim calcmode="lin" valueType="num">
                                      <p:cBhvr>
                                        <p:cTn id="35" dur="1000" fill="hold"/>
                                        <p:tgtEl>
                                          <p:spTgt spid="89091"/>
                                        </p:tgtEl>
                                        <p:attrNameLst>
                                          <p:attrName>ppt_y</p:attrName>
                                        </p:attrNameLst>
                                      </p:cBhvr>
                                      <p:tavLst>
                                        <p:tav tm="0">
                                          <p:val>
                                            <p:strVal val="#ppt_y+.1"/>
                                          </p:val>
                                        </p:tav>
                                        <p:tav tm="100000">
                                          <p:val>
                                            <p:strVal val="#ppt_y"/>
                                          </p:val>
                                        </p:tav>
                                      </p:tavLst>
                                    </p:anim>
                                  </p:childTnLst>
                                </p:cTn>
                              </p:par>
                            </p:childTnLst>
                          </p:cTn>
                        </p:par>
                        <p:par>
                          <p:cTn id="36" fill="hold">
                            <p:stCondLst>
                              <p:cond delay="1000"/>
                            </p:stCondLst>
                            <p:childTnLst>
                              <p:par>
                                <p:cTn id="37" presetID="2" presetClass="entr" presetSubtype="9" fill="hold" nodeType="after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anim calcmode="lin" valueType="num">
                                      <p:cBhvr additive="base">
                                        <p:cTn id="39" dur="10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40" dur="1000" fill="hold"/>
                                        <p:tgtEl>
                                          <p:spTgt spid="3">
                                            <p:txEl>
                                              <p:pRg st="3" end="3"/>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61" name="AutoShape 5"/>
          <p:cNvSpPr>
            <a:spLocks noChangeArrowheads="1"/>
          </p:cNvSpPr>
          <p:nvPr/>
        </p:nvSpPr>
        <p:spPr bwMode="auto">
          <a:xfrm>
            <a:off x="2071670" y="1071546"/>
            <a:ext cx="4343400" cy="381000"/>
          </a:xfrm>
          <a:prstGeom prst="roundRect">
            <a:avLst>
              <a:gd name="adj" fmla="val 16667"/>
            </a:avLst>
          </a:prstGeom>
          <a:solidFill>
            <a:srgbClr val="FFCC66"/>
          </a:solidFill>
          <a:ln w="9525">
            <a:solidFill>
              <a:schemeClr val="tx1"/>
            </a:solidFill>
            <a:round/>
            <a:headEnd/>
            <a:tailEnd/>
          </a:ln>
          <a:effectLst/>
        </p:spPr>
        <p:txBody>
          <a:bodyPr wrap="none" anchor="ctr"/>
          <a:lstStyle/>
          <a:p>
            <a:pPr algn="ctr"/>
            <a:r>
              <a:rPr lang="es-ES" sz="2400" b="1" dirty="0">
                <a:solidFill>
                  <a:prstClr val="black"/>
                </a:solidFill>
              </a:rPr>
              <a:t>Comprobar inconsciencia  </a:t>
            </a:r>
          </a:p>
        </p:txBody>
      </p:sp>
      <p:sp>
        <p:nvSpPr>
          <p:cNvPr id="96264" name="AutoShape 8"/>
          <p:cNvSpPr>
            <a:spLocks noChangeArrowheads="1"/>
          </p:cNvSpPr>
          <p:nvPr/>
        </p:nvSpPr>
        <p:spPr bwMode="auto">
          <a:xfrm>
            <a:off x="3214678" y="1714488"/>
            <a:ext cx="2209800" cy="581036"/>
          </a:xfrm>
          <a:prstGeom prst="roundRect">
            <a:avLst>
              <a:gd name="adj" fmla="val 16667"/>
            </a:avLst>
          </a:prstGeom>
          <a:solidFill>
            <a:srgbClr val="FFCC00"/>
          </a:solidFill>
          <a:ln w="9525">
            <a:solidFill>
              <a:schemeClr val="tx1"/>
            </a:solidFill>
            <a:round/>
            <a:headEnd/>
            <a:tailEnd/>
          </a:ln>
          <a:effectLst/>
        </p:spPr>
        <p:txBody>
          <a:bodyPr wrap="none" anchor="ctr"/>
          <a:lstStyle/>
          <a:p>
            <a:pPr algn="ctr"/>
            <a:r>
              <a:rPr lang="es-ES" sz="1600" b="1" dirty="0">
                <a:solidFill>
                  <a:prstClr val="black"/>
                </a:solidFill>
              </a:rPr>
              <a:t>Abrir la vía aérea</a:t>
            </a:r>
          </a:p>
        </p:txBody>
      </p:sp>
      <p:sp>
        <p:nvSpPr>
          <p:cNvPr id="96265" name="AutoShape 9"/>
          <p:cNvSpPr>
            <a:spLocks noChangeArrowheads="1"/>
          </p:cNvSpPr>
          <p:nvPr/>
        </p:nvSpPr>
        <p:spPr bwMode="auto">
          <a:xfrm>
            <a:off x="2786050" y="3429000"/>
            <a:ext cx="2971800" cy="304800"/>
          </a:xfrm>
          <a:prstGeom prst="roundRect">
            <a:avLst>
              <a:gd name="adj" fmla="val 16667"/>
            </a:avLst>
          </a:prstGeom>
          <a:solidFill>
            <a:srgbClr val="FFCC00"/>
          </a:solidFill>
          <a:ln w="9525">
            <a:solidFill>
              <a:schemeClr val="tx1"/>
            </a:solidFill>
            <a:round/>
            <a:headEnd/>
            <a:tailEnd/>
          </a:ln>
          <a:effectLst/>
        </p:spPr>
        <p:txBody>
          <a:bodyPr wrap="none" anchor="ctr"/>
          <a:lstStyle/>
          <a:p>
            <a:pPr algn="ctr"/>
            <a:r>
              <a:rPr lang="es-ES" sz="1600" b="1" dirty="0">
                <a:solidFill>
                  <a:prstClr val="black"/>
                </a:solidFill>
              </a:rPr>
              <a:t>Comprobar ventilación</a:t>
            </a:r>
          </a:p>
        </p:txBody>
      </p:sp>
      <p:sp>
        <p:nvSpPr>
          <p:cNvPr id="96267" name="AutoShape 11"/>
          <p:cNvSpPr>
            <a:spLocks noChangeArrowheads="1"/>
          </p:cNvSpPr>
          <p:nvPr/>
        </p:nvSpPr>
        <p:spPr bwMode="auto">
          <a:xfrm>
            <a:off x="2857488" y="4786322"/>
            <a:ext cx="2819400" cy="990600"/>
          </a:xfrm>
          <a:prstGeom prst="roundRect">
            <a:avLst>
              <a:gd name="adj" fmla="val 16667"/>
            </a:avLst>
          </a:prstGeom>
          <a:solidFill>
            <a:srgbClr val="FF8837"/>
          </a:solidFill>
          <a:ln w="9525">
            <a:solidFill>
              <a:schemeClr val="tx1"/>
            </a:solidFill>
            <a:round/>
            <a:headEnd/>
            <a:tailEnd/>
          </a:ln>
          <a:effectLst/>
        </p:spPr>
        <p:txBody>
          <a:bodyPr wrap="none" anchor="ctr"/>
          <a:lstStyle/>
          <a:p>
            <a:pPr algn="ctr"/>
            <a:r>
              <a:rPr lang="es-ES" b="1">
                <a:solidFill>
                  <a:prstClr val="black"/>
                </a:solidFill>
              </a:rPr>
              <a:t>30 compresiones</a:t>
            </a:r>
          </a:p>
          <a:p>
            <a:pPr algn="ctr"/>
            <a:r>
              <a:rPr lang="es-ES" b="1">
                <a:solidFill>
                  <a:prstClr val="black"/>
                </a:solidFill>
              </a:rPr>
              <a:t>  torácicas </a:t>
            </a:r>
          </a:p>
          <a:p>
            <a:pPr algn="ctr"/>
            <a:r>
              <a:rPr lang="es-ES" b="1">
                <a:solidFill>
                  <a:prstClr val="black"/>
                </a:solidFill>
              </a:rPr>
              <a:t>a 100/minuto</a:t>
            </a:r>
          </a:p>
        </p:txBody>
      </p:sp>
      <p:sp>
        <p:nvSpPr>
          <p:cNvPr id="96268" name="AutoShape 12"/>
          <p:cNvSpPr>
            <a:spLocks noChangeArrowheads="1"/>
          </p:cNvSpPr>
          <p:nvPr/>
        </p:nvSpPr>
        <p:spPr bwMode="auto">
          <a:xfrm>
            <a:off x="2928926" y="6143644"/>
            <a:ext cx="2743200" cy="457200"/>
          </a:xfrm>
          <a:prstGeom prst="roundRect">
            <a:avLst>
              <a:gd name="adj" fmla="val 16667"/>
            </a:avLst>
          </a:prstGeom>
          <a:solidFill>
            <a:srgbClr val="FF8837"/>
          </a:solidFill>
          <a:ln w="9525">
            <a:solidFill>
              <a:schemeClr val="tx1"/>
            </a:solidFill>
            <a:round/>
            <a:headEnd/>
            <a:tailEnd/>
          </a:ln>
          <a:effectLst/>
        </p:spPr>
        <p:txBody>
          <a:bodyPr wrap="none" anchor="ctr"/>
          <a:lstStyle/>
          <a:p>
            <a:pPr algn="ctr"/>
            <a:r>
              <a:rPr lang="es-ES" b="1">
                <a:solidFill>
                  <a:prstClr val="black"/>
                </a:solidFill>
              </a:rPr>
              <a:t>2 ventilaciones</a:t>
            </a:r>
          </a:p>
        </p:txBody>
      </p:sp>
      <p:sp>
        <p:nvSpPr>
          <p:cNvPr id="96280" name="AutoShape 24"/>
          <p:cNvSpPr>
            <a:spLocks noChangeArrowheads="1"/>
          </p:cNvSpPr>
          <p:nvPr/>
        </p:nvSpPr>
        <p:spPr bwMode="auto">
          <a:xfrm>
            <a:off x="3214678" y="4143380"/>
            <a:ext cx="2133600" cy="304800"/>
          </a:xfrm>
          <a:prstGeom prst="roundRect">
            <a:avLst>
              <a:gd name="adj" fmla="val 16667"/>
            </a:avLst>
          </a:prstGeom>
          <a:solidFill>
            <a:srgbClr val="FF8837"/>
          </a:solidFill>
          <a:ln w="9525">
            <a:solidFill>
              <a:schemeClr val="tx1"/>
            </a:solidFill>
            <a:round/>
            <a:headEnd/>
            <a:tailEnd/>
          </a:ln>
          <a:effectLst/>
        </p:spPr>
        <p:txBody>
          <a:bodyPr wrap="none" anchor="ctr"/>
          <a:lstStyle/>
          <a:p>
            <a:pPr algn="ctr"/>
            <a:r>
              <a:rPr lang="es-ES" b="1" dirty="0">
                <a:solidFill>
                  <a:prstClr val="black"/>
                </a:solidFill>
              </a:rPr>
              <a:t>NO RESPIRA</a:t>
            </a:r>
          </a:p>
        </p:txBody>
      </p:sp>
      <p:sp>
        <p:nvSpPr>
          <p:cNvPr id="96288" name="AutoShape 32"/>
          <p:cNvSpPr>
            <a:spLocks noChangeArrowheads="1"/>
          </p:cNvSpPr>
          <p:nvPr/>
        </p:nvSpPr>
        <p:spPr bwMode="auto">
          <a:xfrm rot="11015701">
            <a:off x="2192673" y="4875447"/>
            <a:ext cx="614362" cy="1600200"/>
          </a:xfrm>
          <a:prstGeom prst="curvedLeftArrow">
            <a:avLst>
              <a:gd name="adj1" fmla="val 52093"/>
              <a:gd name="adj2" fmla="val 104186"/>
              <a:gd name="adj3" fmla="val 33333"/>
            </a:avLst>
          </a:prstGeom>
          <a:solidFill>
            <a:schemeClr val="accent1"/>
          </a:solidFill>
          <a:ln w="9525">
            <a:solidFill>
              <a:schemeClr val="tx1"/>
            </a:solidFill>
            <a:miter lim="800000"/>
            <a:headEnd/>
            <a:tailEnd/>
          </a:ln>
          <a:effectLst/>
        </p:spPr>
        <p:txBody>
          <a:bodyPr wrap="none" anchor="ctr"/>
          <a:lstStyle/>
          <a:p>
            <a:endParaRPr lang="es-ES">
              <a:solidFill>
                <a:prstClr val="black"/>
              </a:solidFill>
            </a:endParaRPr>
          </a:p>
        </p:txBody>
      </p:sp>
      <p:sp>
        <p:nvSpPr>
          <p:cNvPr id="96289" name="AutoShape 33"/>
          <p:cNvSpPr>
            <a:spLocks noChangeArrowheads="1"/>
          </p:cNvSpPr>
          <p:nvPr/>
        </p:nvSpPr>
        <p:spPr bwMode="auto">
          <a:xfrm>
            <a:off x="5715008" y="5072074"/>
            <a:ext cx="685800" cy="1524000"/>
          </a:xfrm>
          <a:prstGeom prst="curvedLeftArrow">
            <a:avLst>
              <a:gd name="adj1" fmla="val 44444"/>
              <a:gd name="adj2" fmla="val 88889"/>
              <a:gd name="adj3" fmla="val 33333"/>
            </a:avLst>
          </a:prstGeom>
          <a:solidFill>
            <a:schemeClr val="accent1"/>
          </a:solidFill>
          <a:ln w="9525">
            <a:solidFill>
              <a:schemeClr val="tx1"/>
            </a:solidFill>
            <a:miter lim="800000"/>
            <a:headEnd/>
            <a:tailEnd/>
          </a:ln>
          <a:effectLst/>
        </p:spPr>
        <p:txBody>
          <a:bodyPr wrap="none" anchor="ctr"/>
          <a:lstStyle/>
          <a:p>
            <a:endParaRPr lang="es-ES">
              <a:solidFill>
                <a:prstClr val="black"/>
              </a:solidFill>
            </a:endParaRPr>
          </a:p>
        </p:txBody>
      </p:sp>
      <p:sp>
        <p:nvSpPr>
          <p:cNvPr id="25" name="24 CuadroTexto"/>
          <p:cNvSpPr txBox="1"/>
          <p:nvPr/>
        </p:nvSpPr>
        <p:spPr>
          <a:xfrm>
            <a:off x="0" y="0"/>
            <a:ext cx="8786842" cy="646331"/>
          </a:xfrm>
          <a:prstGeom prst="rect">
            <a:avLst/>
          </a:prstGeom>
          <a:noFill/>
        </p:spPr>
        <p:txBody>
          <a:bodyPr wrap="square" rtlCol="0">
            <a:spAutoFit/>
          </a:bodyPr>
          <a:lstStyle/>
          <a:p>
            <a:pPr algn="ctr"/>
            <a:r>
              <a:rPr lang="es-ES" sz="3600" b="1" i="1" dirty="0" smtClean="0">
                <a:solidFill>
                  <a:srgbClr val="000090"/>
                </a:solidFill>
              </a:rPr>
              <a:t>Atragantamiento en personas inconscientes</a:t>
            </a:r>
            <a:endParaRPr lang="es-ES" sz="3600" b="1" i="1" dirty="0">
              <a:solidFill>
                <a:srgbClr val="000090"/>
              </a:solidFill>
            </a:endParaRPr>
          </a:p>
        </p:txBody>
      </p:sp>
      <p:sp>
        <p:nvSpPr>
          <p:cNvPr id="20" name="19 Proceso alternativo"/>
          <p:cNvSpPr/>
          <p:nvPr/>
        </p:nvSpPr>
        <p:spPr bwMode="auto">
          <a:xfrm>
            <a:off x="6572264" y="785794"/>
            <a:ext cx="1571636" cy="785818"/>
          </a:xfrm>
          <a:prstGeom prst="flowChartAlternateProcess">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s-ES_tradnl" b="1" dirty="0" smtClean="0">
                <a:solidFill>
                  <a:prstClr val="white"/>
                </a:solidFill>
              </a:rPr>
              <a:t>Llamar y zarandear</a:t>
            </a:r>
            <a:endParaRPr lang="es-ES" b="1" dirty="0" smtClean="0">
              <a:solidFill>
                <a:prstClr val="white"/>
              </a:solidFill>
            </a:endParaRPr>
          </a:p>
        </p:txBody>
      </p:sp>
      <p:sp>
        <p:nvSpPr>
          <p:cNvPr id="21" name="20 Proceso alternativo"/>
          <p:cNvSpPr/>
          <p:nvPr/>
        </p:nvSpPr>
        <p:spPr bwMode="auto">
          <a:xfrm>
            <a:off x="6429388" y="1785926"/>
            <a:ext cx="1857388" cy="500066"/>
          </a:xfrm>
          <a:prstGeom prst="flowChartAlternateProcess">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r>
              <a:rPr lang="es-ES_tradnl" b="1" dirty="0" smtClean="0">
                <a:solidFill>
                  <a:prstClr val="white"/>
                </a:solidFill>
              </a:rPr>
              <a:t>Frente-mentón</a:t>
            </a:r>
            <a:endParaRPr lang="es-ES" b="1" dirty="0" smtClean="0">
              <a:solidFill>
                <a:prstClr val="white"/>
              </a:solidFill>
            </a:endParaRPr>
          </a:p>
        </p:txBody>
      </p:sp>
      <p:sp>
        <p:nvSpPr>
          <p:cNvPr id="22" name="21 Proceso alternativo"/>
          <p:cNvSpPr/>
          <p:nvPr/>
        </p:nvSpPr>
        <p:spPr bwMode="auto">
          <a:xfrm>
            <a:off x="6357950" y="3357562"/>
            <a:ext cx="1785950" cy="428628"/>
          </a:xfrm>
          <a:prstGeom prst="flowChartAlternateProcess">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r>
              <a:rPr lang="es-ES_tradnl" b="1" dirty="0" smtClean="0">
                <a:solidFill>
                  <a:prstClr val="white"/>
                </a:solidFill>
              </a:rPr>
              <a:t>Ver ,oír, sentir</a:t>
            </a:r>
            <a:endParaRPr lang="es-ES" b="1" dirty="0" smtClean="0">
              <a:solidFill>
                <a:prstClr val="white"/>
              </a:solidFill>
            </a:endParaRPr>
          </a:p>
        </p:txBody>
      </p:sp>
      <p:sp>
        <p:nvSpPr>
          <p:cNvPr id="24" name="23 Rectángulo redondeado"/>
          <p:cNvSpPr/>
          <p:nvPr/>
        </p:nvSpPr>
        <p:spPr bwMode="auto">
          <a:xfrm>
            <a:off x="2714612" y="2571744"/>
            <a:ext cx="3143272" cy="571504"/>
          </a:xfrm>
          <a:prstGeom prst="roundRect">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s-ES" b="1" dirty="0" smtClean="0">
                <a:solidFill>
                  <a:prstClr val="black"/>
                </a:solidFill>
              </a:rPr>
              <a:t>COMPROBAR LA BOCA</a:t>
            </a:r>
          </a:p>
        </p:txBody>
      </p:sp>
      <p:sp>
        <p:nvSpPr>
          <p:cNvPr id="33" name="32 Rectángulo redondeado"/>
          <p:cNvSpPr/>
          <p:nvPr/>
        </p:nvSpPr>
        <p:spPr bwMode="auto">
          <a:xfrm>
            <a:off x="6715140" y="2571744"/>
            <a:ext cx="1214446" cy="500066"/>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r>
              <a:rPr lang="es-ES" sz="2000" dirty="0" smtClean="0">
                <a:solidFill>
                  <a:prstClr val="white"/>
                </a:solidFill>
              </a:rPr>
              <a:t>Limpiar</a:t>
            </a:r>
          </a:p>
        </p:txBody>
      </p:sp>
    </p:spTree>
    <p:extLst>
      <p:ext uri="{BB962C8B-B14F-4D97-AF65-F5344CB8AC3E}">
        <p14:creationId xmlns:p14="http://schemas.microsoft.com/office/powerpoint/2010/main" val="20613458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28600" y="0"/>
            <a:ext cx="8701118" cy="1000108"/>
          </a:xfrm>
        </p:spPr>
        <p:txBody>
          <a:bodyPr/>
          <a:lstStyle/>
          <a:p>
            <a:r>
              <a:rPr lang="es-ES" b="1" i="1" dirty="0" smtClean="0">
                <a:solidFill>
                  <a:srgbClr val="000090"/>
                </a:solidFill>
              </a:rPr>
              <a:t>OVACE lactante.</a:t>
            </a:r>
            <a:endParaRPr lang="es-ES" b="1" i="1" dirty="0">
              <a:solidFill>
                <a:srgbClr val="000090"/>
              </a:solidFill>
            </a:endParaRPr>
          </a:p>
        </p:txBody>
      </p:sp>
      <p:sp>
        <p:nvSpPr>
          <p:cNvPr id="3" name="2 Marcador de contenido"/>
          <p:cNvSpPr>
            <a:spLocks noGrp="1"/>
          </p:cNvSpPr>
          <p:nvPr>
            <p:ph idx="1"/>
          </p:nvPr>
        </p:nvSpPr>
        <p:spPr>
          <a:xfrm>
            <a:off x="0" y="928670"/>
            <a:ext cx="7915300" cy="1643074"/>
          </a:xfrm>
        </p:spPr>
        <p:txBody>
          <a:bodyPr>
            <a:normAutofit fontScale="92500" lnSpcReduction="20000"/>
          </a:bodyPr>
          <a:lstStyle/>
          <a:p>
            <a:pPr marL="514350" indent="-514350">
              <a:buFont typeface="+mj-lt"/>
              <a:buAutoNum type="arabicPeriod"/>
            </a:pPr>
            <a:r>
              <a:rPr lang="es-ES" sz="2800" dirty="0" smtClean="0"/>
              <a:t>Extracción manual si es posible.</a:t>
            </a:r>
          </a:p>
          <a:p>
            <a:pPr marL="514350" indent="-514350">
              <a:buFont typeface="+mj-lt"/>
              <a:buAutoNum type="arabicPeriod"/>
            </a:pPr>
            <a:r>
              <a:rPr lang="es-ES" sz="2800" dirty="0" smtClean="0"/>
              <a:t>Colocación en tredelemburg.</a:t>
            </a:r>
          </a:p>
          <a:p>
            <a:pPr marL="514350" indent="-514350">
              <a:buFont typeface="+mj-lt"/>
              <a:buAutoNum type="arabicPeriod"/>
            </a:pPr>
            <a:r>
              <a:rPr lang="es-ES" sz="2800" dirty="0" smtClean="0"/>
              <a:t>Secuencia de actuación en </a:t>
            </a:r>
            <a:r>
              <a:rPr lang="es-ES" sz="2800" b="1" dirty="0" smtClean="0">
                <a:solidFill>
                  <a:srgbClr val="C00000"/>
                </a:solidFill>
              </a:rPr>
              <a:t>lactantes conscientes</a:t>
            </a:r>
            <a:r>
              <a:rPr lang="es-ES" sz="2800" dirty="0" smtClean="0"/>
              <a:t>.</a:t>
            </a:r>
            <a:endParaRPr lang="es-ES" sz="2800" dirty="0"/>
          </a:p>
        </p:txBody>
      </p:sp>
      <p:graphicFrame>
        <p:nvGraphicFramePr>
          <p:cNvPr id="13" name="12 Diagrama"/>
          <p:cNvGraphicFramePr/>
          <p:nvPr/>
        </p:nvGraphicFramePr>
        <p:xfrm>
          <a:off x="1428728" y="2500306"/>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4" name="13 CuadroTexto"/>
          <p:cNvSpPr txBox="1"/>
          <p:nvPr/>
        </p:nvSpPr>
        <p:spPr>
          <a:xfrm>
            <a:off x="500034" y="2643182"/>
            <a:ext cx="2500298" cy="830997"/>
          </a:xfrm>
          <a:prstGeom prst="rect">
            <a:avLst/>
          </a:prstGeom>
          <a:solidFill>
            <a:srgbClr val="FF0000"/>
          </a:solidFill>
        </p:spPr>
        <p:txBody>
          <a:bodyPr wrap="square" rtlCol="0">
            <a:prstTxWarp prst="textChevron">
              <a:avLst/>
            </a:prstTxWarp>
            <a:spAutoFit/>
          </a:bodyPr>
          <a:lstStyle/>
          <a:p>
            <a:pPr algn="ctr"/>
            <a:r>
              <a:rPr lang="es-ES" sz="2400" b="1" dirty="0" smtClean="0">
                <a:solidFill>
                  <a:prstClr val="black"/>
                </a:solidFill>
              </a:rPr>
              <a:t>LACTANTE</a:t>
            </a:r>
          </a:p>
          <a:p>
            <a:pPr algn="ctr"/>
            <a:r>
              <a:rPr lang="es-ES" sz="2400" b="1" dirty="0" smtClean="0">
                <a:solidFill>
                  <a:prstClr val="black"/>
                </a:solidFill>
              </a:rPr>
              <a:t>&lt; 1AÑO</a:t>
            </a:r>
            <a:endParaRPr lang="es-ES" sz="2400" b="1" dirty="0">
              <a:solidFill>
                <a:prstClr val="black"/>
              </a:solidFill>
            </a:endParaRPr>
          </a:p>
        </p:txBody>
      </p:sp>
    </p:spTree>
    <p:extLst>
      <p:ext uri="{BB962C8B-B14F-4D97-AF65-F5344CB8AC3E}">
        <p14:creationId xmlns:p14="http://schemas.microsoft.com/office/powerpoint/2010/main" val="40954354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28600" y="285728"/>
            <a:ext cx="8915400" cy="1143000"/>
          </a:xfrm>
        </p:spPr>
        <p:txBody>
          <a:bodyPr/>
          <a:lstStyle/>
          <a:p>
            <a:r>
              <a:rPr lang="es-ES" b="1" i="1" dirty="0" smtClean="0">
                <a:solidFill>
                  <a:srgbClr val="000090"/>
                </a:solidFill>
              </a:rPr>
              <a:t>Desobstrucción pediátrica en lactantes</a:t>
            </a:r>
            <a:endParaRPr lang="es-ES" dirty="0">
              <a:solidFill>
                <a:srgbClr val="000090"/>
              </a:solidFill>
            </a:endParaRPr>
          </a:p>
        </p:txBody>
      </p:sp>
      <p:sp>
        <p:nvSpPr>
          <p:cNvPr id="3" name="2 Marcador de contenido"/>
          <p:cNvSpPr>
            <a:spLocks noGrp="1"/>
          </p:cNvSpPr>
          <p:nvPr>
            <p:ph idx="1"/>
          </p:nvPr>
        </p:nvSpPr>
        <p:spPr>
          <a:xfrm>
            <a:off x="228600" y="1571612"/>
            <a:ext cx="4629152" cy="4448188"/>
          </a:xfrm>
        </p:spPr>
        <p:txBody>
          <a:bodyPr/>
          <a:lstStyle/>
          <a:p>
            <a:pPr>
              <a:buNone/>
            </a:pPr>
            <a:r>
              <a:rPr lang="es-ES" sz="2400" b="1" dirty="0" smtClean="0">
                <a:solidFill>
                  <a:srgbClr val="C00000"/>
                </a:solidFill>
              </a:rPr>
              <a:t>Dar 5 golpes inter-escapulares</a:t>
            </a:r>
            <a:r>
              <a:rPr lang="es-ES" sz="2400" dirty="0" smtClean="0"/>
              <a:t>.</a:t>
            </a:r>
          </a:p>
          <a:p>
            <a:pPr marL="457200" indent="-457200">
              <a:buFont typeface="+mj-lt"/>
              <a:buAutoNum type="arabicPeriod"/>
            </a:pPr>
            <a:r>
              <a:rPr lang="es-ES" sz="2400" dirty="0" smtClean="0"/>
              <a:t> Posición decúbito prono (boca abajo), con la cabeza más baja que el tórax.</a:t>
            </a:r>
          </a:p>
          <a:p>
            <a:pPr marL="457200" indent="-457200">
              <a:buFont typeface="+mj-lt"/>
              <a:buAutoNum type="arabicPeriod"/>
            </a:pPr>
            <a:r>
              <a:rPr lang="es-ES" sz="2400" dirty="0" smtClean="0"/>
              <a:t>Golpear con el talón de la mano entre las escápulas.</a:t>
            </a:r>
          </a:p>
          <a:p>
            <a:pPr marL="457200" indent="-457200">
              <a:buFont typeface="+mj-lt"/>
              <a:buAutoNum type="arabicPeriod"/>
            </a:pPr>
            <a:r>
              <a:rPr lang="es-ES" sz="2400" dirty="0" smtClean="0"/>
              <a:t>Cambiar a decúbito supino (boca arriba) sobre el otro antebrazo del reanimador.</a:t>
            </a:r>
          </a:p>
        </p:txBody>
      </p:sp>
      <p:pic>
        <p:nvPicPr>
          <p:cNvPr id="90114" name="Picture 2" descr="http://t2.gstatic.com/images?q=tbn:ANd9GcR_iDD411mkOuHfT1H9cNT92f1Et5Jm_Cfm6SQB-2T8TKt19O4WbA"/>
          <p:cNvPicPr>
            <a:picLocks noChangeAspect="1" noChangeArrowheads="1"/>
          </p:cNvPicPr>
          <p:nvPr/>
        </p:nvPicPr>
        <p:blipFill>
          <a:blip r:embed="rId2" cstate="print">
            <a:lum contrast="-20000"/>
            <a:extLst>
              <a:ext uri="{BEBA8EAE-BF5A-486C-A8C5-ECC9F3942E4B}">
                <a14:imgProps xmlns:a14="http://schemas.microsoft.com/office/drawing/2010/main">
                  <a14:imgLayer r:embed="rId3">
                    <a14:imgEffect>
                      <a14:backgroundRemoval t="1250" b="100000" l="0" r="100000">
                        <a14:backgroundMark x1="10968" y1="40000" x2="10968" y2="40000"/>
                        <a14:backgroundMark x1="12258" y1="93125" x2="12258" y2="93125"/>
                        <a14:backgroundMark x1="89677" y1="95625" x2="89677" y2="95625"/>
                        <a14:backgroundMark x1="91613" y1="88125" x2="91613" y2="88125"/>
                        <a14:backgroundMark x1="28387" y1="83125" x2="28387" y2="83125"/>
                        <a14:backgroundMark x1="32903" y1="80625" x2="32903" y2="80625"/>
                        <a14:backgroundMark x1="85161" y1="20000" x2="85161" y2="20000"/>
                        <a14:backgroundMark x1="48387" y1="35000" x2="48387" y2="35000"/>
                        <a14:backgroundMark x1="43871" y1="41250" x2="43871" y2="41250"/>
                        <a14:backgroundMark x1="29032" y1="51875" x2="29032" y2="51875"/>
                      </a14:backgroundRemoval>
                    </a14:imgEffect>
                  </a14:imgLayer>
                </a14:imgProps>
              </a:ext>
            </a:extLst>
          </a:blip>
          <a:srcRect/>
          <a:stretch>
            <a:fillRect/>
          </a:stretch>
        </p:blipFill>
        <p:spPr bwMode="auto">
          <a:xfrm>
            <a:off x="5004048" y="1844824"/>
            <a:ext cx="3689243" cy="380825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535131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75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75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75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10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10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10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28" y="260648"/>
            <a:ext cx="8591872" cy="1152128"/>
          </a:xfrm>
        </p:spPr>
        <p:txBody>
          <a:bodyPr/>
          <a:lstStyle/>
          <a:p>
            <a:pPr algn="l"/>
            <a:r>
              <a:rPr lang="es-ES_tradnl" b="1" i="1" dirty="0" smtClean="0">
                <a:solidFill>
                  <a:srgbClr val="000090"/>
                </a:solidFill>
              </a:rPr>
              <a:t>Concepto P.A.S</a:t>
            </a:r>
            <a:endParaRPr lang="es-ES" b="1" i="1" dirty="0">
              <a:solidFill>
                <a:srgbClr val="000090"/>
              </a:solidFill>
            </a:endParaRPr>
          </a:p>
        </p:txBody>
      </p:sp>
      <p:sp>
        <p:nvSpPr>
          <p:cNvPr id="3" name="2 Marcador de contenido"/>
          <p:cNvSpPr>
            <a:spLocks noGrp="1"/>
          </p:cNvSpPr>
          <p:nvPr>
            <p:ph idx="1"/>
          </p:nvPr>
        </p:nvSpPr>
        <p:spPr>
          <a:xfrm>
            <a:off x="323528" y="1628800"/>
            <a:ext cx="7416824" cy="4536504"/>
          </a:xfrm>
        </p:spPr>
        <p:txBody>
          <a:bodyPr>
            <a:normAutofit/>
          </a:bodyPr>
          <a:lstStyle/>
          <a:p>
            <a:pPr>
              <a:buNone/>
            </a:pPr>
            <a:r>
              <a:rPr lang="es-ES_tradnl" sz="4000" b="1" dirty="0" smtClean="0">
                <a:solidFill>
                  <a:srgbClr val="C00000"/>
                </a:solidFill>
              </a:rPr>
              <a:t>P: </a:t>
            </a:r>
            <a:r>
              <a:rPr lang="es-ES_tradnl" sz="2800" dirty="0" smtClean="0"/>
              <a:t>autoprotección y protección de la victima/s.</a:t>
            </a:r>
          </a:p>
          <a:p>
            <a:pPr>
              <a:buNone/>
            </a:pPr>
            <a:endParaRPr lang="es-ES_tradnl" sz="2800" dirty="0" smtClean="0"/>
          </a:p>
          <a:p>
            <a:pPr>
              <a:buNone/>
            </a:pPr>
            <a:r>
              <a:rPr lang="es-ES_tradnl" sz="4000" b="1" dirty="0" smtClean="0">
                <a:solidFill>
                  <a:srgbClr val="FFC000"/>
                </a:solidFill>
              </a:rPr>
              <a:t>A: </a:t>
            </a:r>
            <a:r>
              <a:rPr lang="es-ES_tradnl" sz="2800" dirty="0" smtClean="0"/>
              <a:t>alerta precoz de los servicios de emergencia.</a:t>
            </a:r>
          </a:p>
          <a:p>
            <a:pPr>
              <a:buNone/>
            </a:pPr>
            <a:endParaRPr lang="es-ES_tradnl" sz="2800" dirty="0" smtClean="0"/>
          </a:p>
          <a:p>
            <a:pPr>
              <a:buNone/>
            </a:pPr>
            <a:r>
              <a:rPr lang="es-ES_tradnl" sz="4000" b="1" dirty="0" smtClean="0">
                <a:solidFill>
                  <a:srgbClr val="00B050"/>
                </a:solidFill>
              </a:rPr>
              <a:t>S: </a:t>
            </a:r>
            <a:r>
              <a:rPr lang="es-ES_tradnl" sz="2800" dirty="0" smtClean="0"/>
              <a:t>socorro y atención de la victima/s</a:t>
            </a:r>
            <a:endParaRPr lang="es-ES" sz="2800" dirty="0"/>
          </a:p>
        </p:txBody>
      </p:sp>
      <p:pic>
        <p:nvPicPr>
          <p:cNvPr id="559106" name="Picture 2" descr="http://ameliecalot.files.wordpress.com/2010/04/pas.jp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912" b="96912" l="1699" r="98726">
                        <a14:foregroundMark x1="48408" y1="13824" x2="48408" y2="13824"/>
                        <a14:foregroundMark x1="47346" y1="63971" x2="47346" y2="63971"/>
                        <a14:foregroundMark x1="50318" y1="54706" x2="50318" y2="54706"/>
                        <a14:backgroundMark x1="46497" y1="79706" x2="46497" y2="79706"/>
                      </a14:backgroundRemoval>
                    </a14:imgEffect>
                  </a14:imgLayer>
                </a14:imgProps>
              </a:ext>
            </a:extLst>
          </a:blip>
          <a:srcRect b="10186"/>
          <a:stretch>
            <a:fillRect/>
          </a:stretch>
        </p:blipFill>
        <p:spPr bwMode="auto">
          <a:xfrm>
            <a:off x="6156176" y="1124744"/>
            <a:ext cx="3456448" cy="4855384"/>
          </a:xfrm>
          <a:prstGeom prst="rect">
            <a:avLst/>
          </a:prstGeom>
          <a:noFill/>
        </p:spPr>
      </p:pic>
    </p:spTree>
    <p:extLst>
      <p:ext uri="{BB962C8B-B14F-4D97-AF65-F5344CB8AC3E}">
        <p14:creationId xmlns:p14="http://schemas.microsoft.com/office/powerpoint/2010/main" val="38696620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8" name="Picture 4" descr="http://t0.gstatic.com/images?q=tbn:ANd9GcSoYpGH3nf0fcYZNR9iUSWFidmg81MCs2lSpPytMkRotqij64za"/>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3261" b="100000" l="0" r="100000">
                        <a14:foregroundMark x1="4545" y1="28261" x2="4545" y2="28261"/>
                      </a14:backgroundRemoval>
                    </a14:imgEffect>
                  </a14:imgLayer>
                </a14:imgProps>
              </a:ext>
            </a:extLst>
          </a:blip>
          <a:srcRect/>
          <a:stretch>
            <a:fillRect/>
          </a:stretch>
        </p:blipFill>
        <p:spPr bwMode="auto">
          <a:xfrm>
            <a:off x="6444208" y="3140968"/>
            <a:ext cx="2214546" cy="185216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2" name="1 Título"/>
          <p:cNvSpPr>
            <a:spLocks noGrp="1"/>
          </p:cNvSpPr>
          <p:nvPr>
            <p:ph type="title"/>
          </p:nvPr>
        </p:nvSpPr>
        <p:spPr>
          <a:xfrm>
            <a:off x="228600" y="0"/>
            <a:ext cx="8915400" cy="1143000"/>
          </a:xfrm>
        </p:spPr>
        <p:txBody>
          <a:bodyPr/>
          <a:lstStyle/>
          <a:p>
            <a:r>
              <a:rPr lang="es-ES" b="1" i="1" dirty="0" smtClean="0">
                <a:solidFill>
                  <a:srgbClr val="000090"/>
                </a:solidFill>
              </a:rPr>
              <a:t>Desobstrucción pediátrica en lactantes</a:t>
            </a:r>
            <a:endParaRPr lang="es-ES" dirty="0">
              <a:solidFill>
                <a:srgbClr val="000090"/>
              </a:solidFill>
            </a:endParaRPr>
          </a:p>
        </p:txBody>
      </p:sp>
      <p:sp>
        <p:nvSpPr>
          <p:cNvPr id="3" name="2 Marcador de contenido"/>
          <p:cNvSpPr>
            <a:spLocks noGrp="1"/>
          </p:cNvSpPr>
          <p:nvPr>
            <p:ph idx="1"/>
          </p:nvPr>
        </p:nvSpPr>
        <p:spPr>
          <a:xfrm>
            <a:off x="228600" y="1285860"/>
            <a:ext cx="4700590" cy="3429024"/>
          </a:xfrm>
        </p:spPr>
        <p:txBody>
          <a:bodyPr>
            <a:normAutofit lnSpcReduction="10000"/>
          </a:bodyPr>
          <a:lstStyle/>
          <a:p>
            <a:pPr>
              <a:buNone/>
            </a:pPr>
            <a:r>
              <a:rPr lang="es-ES" sz="2400" b="1" dirty="0" smtClean="0">
                <a:solidFill>
                  <a:srgbClr val="C00000"/>
                </a:solidFill>
              </a:rPr>
              <a:t>Dar 5 compresiones en el tórax.</a:t>
            </a:r>
          </a:p>
          <a:p>
            <a:pPr marL="457200" indent="-457200">
              <a:buFont typeface="+mj-lt"/>
              <a:buAutoNum type="arabicPeriod"/>
            </a:pPr>
            <a:r>
              <a:rPr lang="es-ES" sz="2400" dirty="0" smtClean="0"/>
              <a:t>Posición en decúbito supino, con la cabeza más baja que el tórax.</a:t>
            </a:r>
          </a:p>
          <a:p>
            <a:pPr marL="457200" indent="-457200">
              <a:buFont typeface="+mj-lt"/>
              <a:buAutoNum type="arabicPeriod"/>
            </a:pPr>
            <a:r>
              <a:rPr lang="es-ES" sz="2400" dirty="0" smtClean="0"/>
              <a:t>Comprimir con dos dedos de una mano, en la misma zona y de igual forma que en el masaje cardíaco, aunque de manera más vigorosa y lenta.</a:t>
            </a:r>
          </a:p>
        </p:txBody>
      </p:sp>
      <p:sp>
        <p:nvSpPr>
          <p:cNvPr id="4" name="3 CuadroTexto"/>
          <p:cNvSpPr txBox="1"/>
          <p:nvPr/>
        </p:nvSpPr>
        <p:spPr>
          <a:xfrm>
            <a:off x="1130548" y="5877272"/>
            <a:ext cx="6880848" cy="830997"/>
          </a:xfrm>
          <a:prstGeom prst="rect">
            <a:avLst/>
          </a:prstGeom>
          <a:solidFill>
            <a:srgbClr val="C00000"/>
          </a:solidFill>
        </p:spPr>
        <p:txBody>
          <a:bodyPr wrap="square" rtlCol="0">
            <a:spAutoFit/>
          </a:bodyPr>
          <a:lstStyle/>
          <a:p>
            <a:pPr algn="ctr"/>
            <a:r>
              <a:rPr lang="es-ES" sz="2400" b="1" dirty="0" smtClean="0">
                <a:solidFill>
                  <a:prstClr val="white"/>
                </a:solidFill>
              </a:rPr>
              <a:t>LAS COMPRESIONES ABDOMINALES SON PELIGROSAS Y NO DEBEN REALIZARSE.</a:t>
            </a:r>
            <a:endParaRPr lang="es-ES" sz="2400" b="1" dirty="0">
              <a:solidFill>
                <a:prstClr val="white"/>
              </a:solidFill>
            </a:endParaRPr>
          </a:p>
        </p:txBody>
      </p:sp>
      <p:pic>
        <p:nvPicPr>
          <p:cNvPr id="93186" name="Picture 2" descr="http://t0.gstatic.com/images?q=tbn:ANd9GcTAQcMnfBYdklwtwHwIlX2lX33rF4pOPiratgiVZwAF835H7bJu"/>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625" b="100000" l="0" r="100000">
                        <a14:foregroundMark x1="80000" y1="56250" x2="80000" y2="56250"/>
                        <a14:foregroundMark x1="73548" y1="62500" x2="73548" y2="62500"/>
                        <a14:foregroundMark x1="90968" y1="53125" x2="90968" y2="53125"/>
                        <a14:foregroundMark x1="48387" y1="70625" x2="48387" y2="70625"/>
                        <a14:foregroundMark x1="63226" y1="70000" x2="63226" y2="70000"/>
                        <a14:foregroundMark x1="41935" y1="21250" x2="41935" y2="21250"/>
                        <a14:foregroundMark x1="41935" y1="11875" x2="41935" y2="11875"/>
                        <a14:foregroundMark x1="50323" y1="18750" x2="50323" y2="18750"/>
                        <a14:foregroundMark x1="46452" y1="32500" x2="46452" y2="32500"/>
                        <a14:foregroundMark x1="34194" y1="34375" x2="34194" y2="34375"/>
                        <a14:foregroundMark x1="52903" y1="8125" x2="52903" y2="8125"/>
                        <a14:foregroundMark x1="74839" y1="5000" x2="74839" y2="5000"/>
                        <a14:foregroundMark x1="63871" y1="11875" x2="63871" y2="11875"/>
                        <a14:foregroundMark x1="80645" y1="8125" x2="80645" y2="8125"/>
                        <a14:foregroundMark x1="90323" y1="28750" x2="90323" y2="28750"/>
                      </a14:backgroundRemoval>
                    </a14:imgEffect>
                  </a14:imgLayer>
                </a14:imgProps>
              </a:ext>
            </a:extLst>
          </a:blip>
          <a:srcRect/>
          <a:stretch>
            <a:fillRect/>
          </a:stretch>
        </p:blipFill>
        <p:spPr bwMode="auto">
          <a:xfrm>
            <a:off x="5143504" y="1357298"/>
            <a:ext cx="2119317" cy="2187683"/>
          </a:xfrm>
          <a:prstGeom prst="rect">
            <a:avLst/>
          </a:prstGeom>
          <a:ln>
            <a:noFill/>
          </a:ln>
          <a:effectLst>
            <a:outerShdw blurRad="292100" dist="139700" dir="2700000" algn="tl" rotWithShape="0">
              <a:srgbClr val="333333">
                <a:alpha val="65000"/>
              </a:srgbClr>
            </a:outerShdw>
          </a:effectLst>
        </p:spPr>
      </p:pic>
      <p:sp>
        <p:nvSpPr>
          <p:cNvPr id="7" name="6 CuadroTexto"/>
          <p:cNvSpPr txBox="1"/>
          <p:nvPr/>
        </p:nvSpPr>
        <p:spPr>
          <a:xfrm>
            <a:off x="285720" y="5072074"/>
            <a:ext cx="8572560" cy="523220"/>
          </a:xfrm>
          <a:prstGeom prst="rect">
            <a:avLst/>
          </a:prstGeom>
          <a:solidFill>
            <a:srgbClr val="FFC000"/>
          </a:solidFill>
        </p:spPr>
        <p:txBody>
          <a:bodyPr wrap="square" rtlCol="0">
            <a:spAutoFit/>
          </a:bodyPr>
          <a:lstStyle/>
          <a:p>
            <a:r>
              <a:rPr lang="es-ES" sz="2800" b="1" dirty="0" smtClean="0">
                <a:solidFill>
                  <a:prstClr val="black"/>
                </a:solidFill>
              </a:rPr>
              <a:t>SI  PIERDE CONSCIENCIA RCPB PEDIÁTRICO</a:t>
            </a:r>
            <a:endParaRPr lang="es-ES" sz="2800" b="1" dirty="0">
              <a:solidFill>
                <a:prstClr val="black"/>
              </a:solidFill>
            </a:endParaRPr>
          </a:p>
        </p:txBody>
      </p:sp>
    </p:spTree>
    <p:extLst>
      <p:ext uri="{BB962C8B-B14F-4D97-AF65-F5344CB8AC3E}">
        <p14:creationId xmlns:p14="http://schemas.microsoft.com/office/powerpoint/2010/main" val="13980371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10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1000"/>
                                        <p:tgtEl>
                                          <p:spTgt spid="3">
                                            <p:txEl>
                                              <p:pRg st="1" end="1"/>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93186"/>
                                        </p:tgtEl>
                                        <p:attrNameLst>
                                          <p:attrName>style.visibility</p:attrName>
                                        </p:attrNameLst>
                                      </p:cBhvr>
                                      <p:to>
                                        <p:strVal val="visible"/>
                                      </p:to>
                                    </p:set>
                                    <p:animEffect transition="in" filter="fade">
                                      <p:cBhvr>
                                        <p:cTn id="19" dur="1000"/>
                                        <p:tgtEl>
                                          <p:spTgt spid="93186"/>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p:cTn id="24"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5" dur="10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6" dur="1000"/>
                                        <p:tgtEl>
                                          <p:spTgt spid="3">
                                            <p:txEl>
                                              <p:pRg st="2" end="2"/>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93188"/>
                                        </p:tgtEl>
                                        <p:attrNameLst>
                                          <p:attrName>style.visibility</p:attrName>
                                        </p:attrNameLst>
                                      </p:cBhvr>
                                      <p:to>
                                        <p:strVal val="visible"/>
                                      </p:to>
                                    </p:set>
                                    <p:animEffect transition="in" filter="fade">
                                      <p:cBhvr>
                                        <p:cTn id="29" dur="1000"/>
                                        <p:tgtEl>
                                          <p:spTgt spid="93188"/>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750"/>
                                        <p:tgtEl>
                                          <p:spTgt spid="7"/>
                                        </p:tgtEl>
                                      </p:cBhvr>
                                    </p:animEffect>
                                    <p:anim calcmode="lin" valueType="num">
                                      <p:cBhvr>
                                        <p:cTn id="35" dur="750" fill="hold"/>
                                        <p:tgtEl>
                                          <p:spTgt spid="7"/>
                                        </p:tgtEl>
                                        <p:attrNameLst>
                                          <p:attrName>ppt_x</p:attrName>
                                        </p:attrNameLst>
                                      </p:cBhvr>
                                      <p:tavLst>
                                        <p:tav tm="0">
                                          <p:val>
                                            <p:strVal val="#ppt_x"/>
                                          </p:val>
                                        </p:tav>
                                        <p:tav tm="100000">
                                          <p:val>
                                            <p:strVal val="#ppt_x"/>
                                          </p:val>
                                        </p:tav>
                                      </p:tavLst>
                                    </p:anim>
                                    <p:anim calcmode="lin" valueType="num">
                                      <p:cBhvr>
                                        <p:cTn id="36" dur="75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6" presetClass="emph" presetSubtype="0" fill="hold" grpId="0" nodeType="clickEffect">
                                  <p:stCondLst>
                                    <p:cond delay="0"/>
                                  </p:stCondLst>
                                  <p:childTnLst>
                                    <p:animScale>
                                      <p:cBhvr>
                                        <p:cTn id="40"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42882" y="428604"/>
            <a:ext cx="8701118" cy="1143000"/>
          </a:xfrm>
        </p:spPr>
        <p:txBody>
          <a:bodyPr/>
          <a:lstStyle/>
          <a:p>
            <a:r>
              <a:rPr lang="es-ES" b="1" i="1" dirty="0" smtClean="0"/>
              <a:t>Desobstrucción en niño consciente</a:t>
            </a:r>
            <a:endParaRPr lang="es-ES" b="1" i="1" dirty="0"/>
          </a:p>
        </p:txBody>
      </p:sp>
      <p:sp>
        <p:nvSpPr>
          <p:cNvPr id="3" name="2 Marcador de contenido"/>
          <p:cNvSpPr>
            <a:spLocks noGrp="1"/>
          </p:cNvSpPr>
          <p:nvPr>
            <p:ph idx="1"/>
          </p:nvPr>
        </p:nvSpPr>
        <p:spPr>
          <a:xfrm>
            <a:off x="285720" y="1571612"/>
            <a:ext cx="5654432" cy="1713372"/>
          </a:xfrm>
        </p:spPr>
        <p:txBody>
          <a:bodyPr/>
          <a:lstStyle/>
          <a:p>
            <a:pPr>
              <a:buNone/>
            </a:pPr>
            <a:r>
              <a:rPr lang="es-ES" sz="2800" b="1" dirty="0" smtClean="0"/>
              <a:t>Animarle a toser, si no puede…..</a:t>
            </a:r>
          </a:p>
          <a:p>
            <a:pPr marL="914400" lvl="1" indent="-514350">
              <a:buFont typeface="+mj-lt"/>
              <a:buAutoNum type="arabicPeriod"/>
            </a:pPr>
            <a:r>
              <a:rPr lang="es-ES" dirty="0" smtClean="0"/>
              <a:t>Dar 5 golpes inter-escapulares.</a:t>
            </a:r>
          </a:p>
          <a:p>
            <a:pPr marL="914400" lvl="1" indent="-514350">
              <a:buFont typeface="+mj-lt"/>
              <a:buAutoNum type="arabicPeriod"/>
            </a:pPr>
            <a:r>
              <a:rPr lang="es-ES" dirty="0" smtClean="0"/>
              <a:t>5 compresiones abdominales.</a:t>
            </a:r>
            <a:endParaRPr lang="es-ES" dirty="0"/>
          </a:p>
        </p:txBody>
      </p:sp>
      <p:pic>
        <p:nvPicPr>
          <p:cNvPr id="96258" name="Picture 2" descr="http://t2.gstatic.com/images?q=tbn:ANd9GcQLpq0pqseKwfRq0kgmhofzaP0EXWVO2Cq0IIrw5ihBs1MBhV6wi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2583" b="98893" l="0" r="100000">
                        <a14:foregroundMark x1="65054" y1="77122" x2="65054" y2="77122"/>
                        <a14:foregroundMark x1="51075" y1="94834" x2="51075" y2="94834"/>
                        <a14:foregroundMark x1="93548" y1="95572" x2="93548" y2="95572"/>
                        <a14:foregroundMark x1="91398" y1="78598" x2="91398" y2="78598"/>
                        <a14:foregroundMark x1="72581" y1="83026" x2="72581" y2="83026"/>
                      </a14:backgroundRemoval>
                    </a14:imgEffect>
                  </a14:imgLayer>
                </a14:imgProps>
              </a:ext>
            </a:extLst>
          </a:blip>
          <a:srcRect/>
          <a:stretch>
            <a:fillRect/>
          </a:stretch>
        </p:blipFill>
        <p:spPr bwMode="auto">
          <a:xfrm>
            <a:off x="5292080" y="1576334"/>
            <a:ext cx="3625054" cy="5281666"/>
          </a:xfrm>
          <a:prstGeom prst="rect">
            <a:avLst/>
          </a:prstGeom>
          <a:ln>
            <a:noFill/>
          </a:ln>
          <a:effectLst>
            <a:outerShdw blurRad="292100" dist="139700" dir="2700000" algn="tl" rotWithShape="0">
              <a:srgbClr val="333333">
                <a:alpha val="65000"/>
              </a:srgbClr>
            </a:outerShdw>
          </a:effectLst>
        </p:spPr>
      </p:pic>
      <p:pic>
        <p:nvPicPr>
          <p:cNvPr id="96261" name="Picture 5" descr="C:\Users\user\Desktop\images (8).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99273">
                        <a14:foregroundMark x1="65818" y1="9836" x2="65818" y2="9836"/>
                        <a14:foregroundMark x1="57818" y1="18033" x2="57818" y2="18033"/>
                        <a14:foregroundMark x1="38182" y1="68852" x2="38182" y2="68852"/>
                        <a14:foregroundMark x1="77818" y1="21311" x2="77818" y2="21311"/>
                        <a14:backgroundMark x1="10909" y1="40437" x2="10909" y2="40437"/>
                        <a14:backgroundMark x1="9455" y1="63388" x2="9455" y2="63388"/>
                        <a14:backgroundMark x1="33818" y1="61202" x2="33818" y2="61202"/>
                        <a14:backgroundMark x1="64364" y1="79235" x2="64364" y2="79235"/>
                        <a14:backgroundMark x1="62909" y1="70492" x2="62909" y2="70492"/>
                        <a14:backgroundMark x1="50909" y1="43169" x2="50909" y2="43169"/>
                        <a14:backgroundMark x1="14909" y1="46995" x2="14909" y2="46995"/>
                        <a14:backgroundMark x1="23273" y1="36066" x2="23273" y2="36066"/>
                        <a14:backgroundMark x1="24727" y1="62295" x2="24727" y2="62295"/>
                        <a14:backgroundMark x1="28364" y1="90164" x2="28364" y2="90164"/>
                        <a14:backgroundMark x1="33091" y1="76503" x2="33091" y2="76503"/>
                        <a14:backgroundMark x1="18182" y1="85792" x2="18182" y2="85792"/>
                        <a14:backgroundMark x1="24727" y1="46448" x2="24727" y2="46448"/>
                        <a14:backgroundMark x1="14909" y1="15847" x2="14909" y2="15847"/>
                        <a14:backgroundMark x1="8364" y1="73770" x2="8364" y2="73770"/>
                        <a14:backgroundMark x1="18182" y1="74317" x2="18182" y2="74317"/>
                        <a14:backgroundMark x1="35273" y1="27869" x2="35273" y2="27869"/>
                        <a14:backgroundMark x1="32364" y1="40437" x2="32364" y2="40437"/>
                        <a14:backgroundMark x1="60364" y1="92350" x2="60364" y2="92350"/>
                        <a14:backgroundMark x1="35273" y1="94536" x2="35273" y2="94536"/>
                        <a14:backgroundMark x1="12364" y1="95082" x2="12364" y2="95082"/>
                        <a14:backgroundMark x1="4364" y1="85246" x2="4364" y2="85246"/>
                        <a14:backgroundMark x1="2545" y1="25683" x2="2545" y2="25683"/>
                        <a14:backgroundMark x1="5818" y1="7104" x2="5818" y2="7104"/>
                        <a14:backgroundMark x1="25091" y1="26230" x2="25091" y2="26230"/>
                        <a14:backgroundMark x1="89818" y1="12022" x2="89818" y2="12022"/>
                        <a14:backgroundMark x1="30545" y1="28962" x2="30545" y2="28962"/>
                        <a14:backgroundMark x1="29818" y1="50820" x2="29818" y2="50820"/>
                        <a14:backgroundMark x1="28727" y1="61749" x2="28727" y2="61749"/>
                        <a14:backgroundMark x1="9091" y1="83060" x2="9091" y2="83060"/>
                        <a14:backgroundMark x1="7273" y1="52459" x2="7273" y2="52459"/>
                        <a14:backgroundMark x1="34909" y1="51366" x2="34909" y2="51366"/>
                        <a14:backgroundMark x1="68000" y1="15847" x2="68000" y2="15847"/>
                        <a14:backgroundMark x1="69455" y1="23497" x2="69455" y2="23497"/>
                        <a14:backgroundMark x1="65455" y1="31148" x2="65455" y2="31148"/>
                        <a14:backgroundMark x1="69818" y1="31694" x2="69818" y2="31694"/>
                        <a14:backgroundMark x1="67273" y1="27322" x2="67273" y2="27322"/>
                      </a14:backgroundRemoval>
                    </a14:imgEffect>
                  </a14:imgLayer>
                </a14:imgProps>
              </a:ext>
            </a:extLst>
          </a:blip>
          <a:srcRect/>
          <a:stretch>
            <a:fillRect/>
          </a:stretch>
        </p:blipFill>
        <p:spPr bwMode="auto">
          <a:xfrm>
            <a:off x="251520" y="3645024"/>
            <a:ext cx="4266190" cy="283895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591891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10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10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96261"/>
                                        </p:tgtEl>
                                        <p:attrNameLst>
                                          <p:attrName>style.visibility</p:attrName>
                                        </p:attrNameLst>
                                      </p:cBhvr>
                                      <p:to>
                                        <p:strVal val="visible"/>
                                      </p:to>
                                    </p:set>
                                    <p:animEffect transition="in" filter="fade">
                                      <p:cBhvr>
                                        <p:cTn id="18" dur="500"/>
                                        <p:tgtEl>
                                          <p:spTgt spid="96261"/>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10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4" dur="10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nodeType="afterEffect">
                                  <p:stCondLst>
                                    <p:cond delay="0"/>
                                  </p:stCondLst>
                                  <p:childTnLst>
                                    <p:set>
                                      <p:cBhvr>
                                        <p:cTn id="27" dur="1" fill="hold">
                                          <p:stCondLst>
                                            <p:cond delay="0"/>
                                          </p:stCondLst>
                                        </p:cTn>
                                        <p:tgtEl>
                                          <p:spTgt spid="96258"/>
                                        </p:tgtEl>
                                        <p:attrNameLst>
                                          <p:attrName>style.visibility</p:attrName>
                                        </p:attrNameLst>
                                      </p:cBhvr>
                                      <p:to>
                                        <p:strVal val="visible"/>
                                      </p:to>
                                    </p:set>
                                    <p:animEffect transition="in" filter="fade">
                                      <p:cBhvr>
                                        <p:cTn id="28" dur="500"/>
                                        <p:tgtEl>
                                          <p:spTgt spid="962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user\Desktop\images (9).jp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4516" b="98065" l="0" r="98160">
                        <a14:foregroundMark x1="75153" y1="37419" x2="75153" y2="37419"/>
                        <a14:foregroundMark x1="79448" y1="82581" x2="79448" y2="82581"/>
                        <a14:foregroundMark x1="66258" y1="83871" x2="66258" y2="83871"/>
                        <a14:foregroundMark x1="90798" y1="88387" x2="90798" y2="88387"/>
                        <a14:backgroundMark x1="69325" y1="90323" x2="69325" y2="90323"/>
                      </a14:backgroundRemoval>
                    </a14:imgEffect>
                  </a14:imgLayer>
                </a14:imgProps>
              </a:ext>
            </a:extLst>
          </a:blip>
          <a:srcRect t="5886"/>
          <a:stretch>
            <a:fillRect/>
          </a:stretch>
        </p:blipFill>
        <p:spPr bwMode="auto">
          <a:xfrm>
            <a:off x="2195736" y="1196752"/>
            <a:ext cx="5771726" cy="2582702"/>
          </a:xfrm>
          <a:prstGeom prst="rect">
            <a:avLst/>
          </a:prstGeom>
          <a:ln>
            <a:noFill/>
          </a:ln>
          <a:effectLst>
            <a:outerShdw blurRad="292100" dist="139700" dir="2700000" algn="tl" rotWithShape="0">
              <a:srgbClr val="333333">
                <a:alpha val="65000"/>
              </a:srgbClr>
            </a:outerShdw>
          </a:effectLst>
        </p:spPr>
      </p:pic>
      <p:sp>
        <p:nvSpPr>
          <p:cNvPr id="2" name="1 Título"/>
          <p:cNvSpPr>
            <a:spLocks noGrp="1"/>
          </p:cNvSpPr>
          <p:nvPr>
            <p:ph type="title"/>
          </p:nvPr>
        </p:nvSpPr>
        <p:spPr>
          <a:xfrm>
            <a:off x="0" y="285728"/>
            <a:ext cx="9144000" cy="1143000"/>
          </a:xfrm>
        </p:spPr>
        <p:txBody>
          <a:bodyPr/>
          <a:lstStyle/>
          <a:p>
            <a:r>
              <a:rPr lang="es-ES" b="1" i="1" dirty="0" smtClean="0">
                <a:solidFill>
                  <a:srgbClr val="000090"/>
                </a:solidFill>
              </a:rPr>
              <a:t>Desobstrucción en niño inconsciente</a:t>
            </a:r>
            <a:endParaRPr lang="es-ES" b="1" i="1" dirty="0">
              <a:solidFill>
                <a:srgbClr val="000090"/>
              </a:solidFill>
            </a:endParaRPr>
          </a:p>
        </p:txBody>
      </p:sp>
      <p:sp>
        <p:nvSpPr>
          <p:cNvPr id="3" name="2 Marcador de contenido"/>
          <p:cNvSpPr>
            <a:spLocks noGrp="1"/>
          </p:cNvSpPr>
          <p:nvPr>
            <p:ph idx="1"/>
          </p:nvPr>
        </p:nvSpPr>
        <p:spPr>
          <a:xfrm>
            <a:off x="228600" y="3714728"/>
            <a:ext cx="8915400" cy="3143272"/>
          </a:xfrm>
        </p:spPr>
        <p:txBody>
          <a:bodyPr>
            <a:normAutofit fontScale="92500" lnSpcReduction="10000"/>
          </a:bodyPr>
          <a:lstStyle/>
          <a:p>
            <a:pPr marL="457200" indent="-457200">
              <a:buFont typeface="+mj-lt"/>
              <a:buAutoNum type="arabicPeriod"/>
            </a:pPr>
            <a:r>
              <a:rPr lang="es-ES" sz="2400" b="1" dirty="0" smtClean="0"/>
              <a:t>Abrir la vía aérea.</a:t>
            </a:r>
          </a:p>
          <a:p>
            <a:pPr marL="457200" indent="-457200">
              <a:buFont typeface="+mj-lt"/>
              <a:buAutoNum type="arabicPeriod"/>
            </a:pPr>
            <a:r>
              <a:rPr lang="es-ES" sz="2400" b="1" dirty="0" smtClean="0"/>
              <a:t>Revisamos la boca y retiramos objetos accesibles con la maniobra del gancho(introducir lateral y profundamente el 2º dedo. Adoptar forma de gancho y extraer).</a:t>
            </a:r>
          </a:p>
          <a:p>
            <a:pPr marL="457200" indent="-457200">
              <a:buFont typeface="+mj-lt"/>
              <a:buAutoNum type="arabicPeriod"/>
            </a:pPr>
            <a:r>
              <a:rPr lang="es-ES" sz="2400" b="1" dirty="0" smtClean="0"/>
              <a:t>Dar 30 compresiones torácicas.</a:t>
            </a:r>
          </a:p>
          <a:p>
            <a:pPr marL="457200" indent="-457200">
              <a:buFont typeface="+mj-lt"/>
              <a:buAutoNum type="arabicPeriod"/>
            </a:pPr>
            <a:r>
              <a:rPr lang="es-ES" sz="2400" b="1" dirty="0" smtClean="0"/>
              <a:t>Examinar de nuevo la boca e intentar dar 2 ventilaciones eficaces y continuar con ciclos 30:2 revisando la boca antes de ventilar</a:t>
            </a:r>
            <a:r>
              <a:rPr lang="es-ES" b="1" dirty="0" smtClean="0"/>
              <a:t>.</a:t>
            </a:r>
          </a:p>
          <a:p>
            <a:pPr>
              <a:buNone/>
            </a:pPr>
            <a:endParaRPr lang="es-ES" b="1" dirty="0" smtClean="0"/>
          </a:p>
          <a:p>
            <a:pPr>
              <a:buNone/>
            </a:pPr>
            <a:endParaRPr lang="es-ES" b="1" dirty="0" smtClean="0"/>
          </a:p>
          <a:p>
            <a:pPr>
              <a:buNone/>
            </a:pPr>
            <a:endParaRPr lang="es-ES" b="1" dirty="0"/>
          </a:p>
        </p:txBody>
      </p:sp>
    </p:spTree>
    <p:extLst>
      <p:ext uri="{BB962C8B-B14F-4D97-AF65-F5344CB8AC3E}">
        <p14:creationId xmlns:p14="http://schemas.microsoft.com/office/powerpoint/2010/main" val="7025137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alphaModFix/>
          </a:blip>
          <a:srcRect/>
          <a:stretch>
            <a:fillRect/>
          </a:stretch>
        </p:blipFill>
        <p:spPr bwMode="auto">
          <a:xfrm>
            <a:off x="2411760" y="2276872"/>
            <a:ext cx="4357718" cy="4336078"/>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 name="1 Título"/>
          <p:cNvSpPr>
            <a:spLocks noGrp="1"/>
          </p:cNvSpPr>
          <p:nvPr>
            <p:ph type="ctrTitle"/>
          </p:nvPr>
        </p:nvSpPr>
        <p:spPr>
          <a:xfrm>
            <a:off x="-33719" y="-171400"/>
            <a:ext cx="9144000" cy="2714644"/>
          </a:xfrm>
        </p:spPr>
        <p:txBody>
          <a:bodyPr/>
          <a:lstStyle/>
          <a:p>
            <a:pPr algn="ctr"/>
            <a:r>
              <a:rPr lang="es-ES_tradnl" sz="6000" b="1" dirty="0" smtClean="0">
                <a:solidFill>
                  <a:srgbClr val="000090"/>
                </a:solidFill>
              </a:rPr>
              <a:t>TALLER DE SOPORTE VITAL BÁSICO </a:t>
            </a:r>
            <a:r>
              <a:rPr lang="es-ES_tradnl" sz="4000" b="1" dirty="0" smtClean="0">
                <a:solidFill>
                  <a:srgbClr val="000090"/>
                </a:solidFill>
              </a:rPr>
              <a:t/>
            </a:r>
            <a:br>
              <a:rPr lang="es-ES_tradnl" sz="4000" b="1" dirty="0" smtClean="0">
                <a:solidFill>
                  <a:srgbClr val="000090"/>
                </a:solidFill>
              </a:rPr>
            </a:br>
            <a:endParaRPr lang="es-ES" sz="4000" b="1" dirty="0">
              <a:solidFill>
                <a:srgbClr val="000090"/>
              </a:solidFill>
            </a:endParaRPr>
          </a:p>
        </p:txBody>
      </p:sp>
    </p:spTree>
    <p:extLst>
      <p:ext uri="{BB962C8B-B14F-4D97-AF65-F5344CB8AC3E}">
        <p14:creationId xmlns:p14="http://schemas.microsoft.com/office/powerpoint/2010/main" val="36979824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188640"/>
            <a:ext cx="9144000" cy="1411560"/>
          </a:xfrm>
        </p:spPr>
        <p:txBody>
          <a:bodyPr/>
          <a:lstStyle/>
          <a:p>
            <a:pPr algn="l"/>
            <a:r>
              <a:rPr lang="es-ES_tradnl" b="1" i="1" dirty="0" smtClean="0">
                <a:solidFill>
                  <a:srgbClr val="000090"/>
                </a:solidFill>
              </a:rPr>
              <a:t>Perdida de conocimiento </a:t>
            </a:r>
            <a:r>
              <a:rPr lang="es-ES_tradnl" b="1" i="1" dirty="0" smtClean="0"/>
              <a:t>(inconsciencia)</a:t>
            </a:r>
            <a:endParaRPr lang="es-ES" b="1" i="1" dirty="0"/>
          </a:p>
        </p:txBody>
      </p:sp>
      <p:sp>
        <p:nvSpPr>
          <p:cNvPr id="3" name="2 Marcador de contenido"/>
          <p:cNvSpPr>
            <a:spLocks noGrp="1"/>
          </p:cNvSpPr>
          <p:nvPr>
            <p:ph idx="1"/>
          </p:nvPr>
        </p:nvSpPr>
        <p:spPr>
          <a:xfrm>
            <a:off x="228600" y="1772816"/>
            <a:ext cx="8735888" cy="1728192"/>
          </a:xfrm>
        </p:spPr>
        <p:txBody>
          <a:bodyPr/>
          <a:lstStyle/>
          <a:p>
            <a:pPr marL="0" indent="0" algn="ctr">
              <a:buNone/>
            </a:pPr>
            <a:r>
              <a:rPr lang="es-ES_tradnl" sz="2800" i="1" dirty="0" smtClean="0"/>
              <a:t>´´</a:t>
            </a:r>
            <a:r>
              <a:rPr lang="es-ES" sz="2800" i="1" dirty="0"/>
              <a:t>E</a:t>
            </a:r>
            <a:r>
              <a:rPr lang="es-ES" sz="2800" i="1" dirty="0" smtClean="0"/>
              <a:t>stado </a:t>
            </a:r>
            <a:r>
              <a:rPr lang="es-ES" sz="2800" i="1" dirty="0"/>
              <a:t>en el que el cerebro </a:t>
            </a:r>
            <a:r>
              <a:rPr lang="es-ES" sz="2800" i="1" dirty="0" smtClean="0"/>
              <a:t>tiene abolidos determinados </a:t>
            </a:r>
            <a:r>
              <a:rPr lang="es-ES" sz="2800" i="1" dirty="0"/>
              <a:t>actos reflejos </a:t>
            </a:r>
            <a:r>
              <a:rPr lang="es-ES" sz="2800" i="1" dirty="0" smtClean="0"/>
              <a:t>y sólo </a:t>
            </a:r>
            <a:r>
              <a:rPr lang="es-ES" sz="2800" i="1" dirty="0"/>
              <a:t>reacciona ante </a:t>
            </a:r>
            <a:r>
              <a:rPr lang="es-ES" sz="2800" i="1" dirty="0" smtClean="0"/>
              <a:t>determinados estímulos</a:t>
            </a:r>
            <a:r>
              <a:rPr lang="es-ES" sz="2800" i="1" dirty="0"/>
              <a:t>.</a:t>
            </a:r>
            <a:r>
              <a:rPr lang="es-ES_tradnl" sz="2800" i="1" dirty="0" smtClean="0"/>
              <a:t>.``</a:t>
            </a:r>
          </a:p>
          <a:p>
            <a:pPr marL="0" indent="0" algn="ctr">
              <a:buNone/>
            </a:pPr>
            <a:endParaRPr lang="es-ES_tradnl" sz="2800" i="1" dirty="0" smtClean="0"/>
          </a:p>
        </p:txBody>
      </p:sp>
      <p:pic>
        <p:nvPicPr>
          <p:cNvPr id="10242" name="Picture 2" descr="http://www.educima.com/convulsiones-t11821.jp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695" b="97740" l="2200" r="97200">
                        <a14:foregroundMark x1="79400" y1="22034" x2="79400" y2="22034"/>
                        <a14:foregroundMark x1="79800" y1="33616" x2="79800" y2="33616"/>
                        <a14:foregroundMark x1="46000" y1="64124" x2="46000" y2="64124"/>
                        <a14:foregroundMark x1="17000" y1="82768" x2="17000" y2="82768"/>
                        <a14:foregroundMark x1="23600" y1="80226" x2="23600" y2="80226"/>
                        <a14:foregroundMark x1="18400" y1="76271" x2="18400" y2="76271"/>
                        <a14:foregroundMark x1="13400" y1="79661" x2="13400" y2="79661"/>
                        <a14:foregroundMark x1="20000" y1="85593" x2="20000" y2="85593"/>
                        <a14:foregroundMark x1="75600" y1="88418" x2="75600" y2="88418"/>
                        <a14:foregroundMark x1="77800" y1="83333" x2="77800" y2="83333"/>
                        <a14:foregroundMark x1="29000" y1="50565" x2="29000" y2="50565"/>
                        <a14:foregroundMark x1="80200" y1="41243" x2="80200" y2="41243"/>
                        <a14:foregroundMark x1="82600" y1="40113" x2="82600" y2="40113"/>
                        <a14:foregroundMark x1="66200" y1="40113" x2="66200" y2="40113"/>
                        <a14:backgroundMark x1="70200" y1="40678" x2="70200" y2="40678"/>
                        <a14:backgroundMark x1="30600" y1="72881" x2="30600" y2="72881"/>
                      </a14:backgroundRemoval>
                    </a14:imgEffect>
                  </a14:imgLayer>
                </a14:imgProps>
              </a:ext>
            </a:extLst>
          </a:blip>
          <a:srcRect/>
          <a:stretch>
            <a:fillRect/>
          </a:stretch>
        </p:blipFill>
        <p:spPr bwMode="auto">
          <a:xfrm>
            <a:off x="1835696" y="2636912"/>
            <a:ext cx="5400600" cy="3823625"/>
          </a:xfrm>
          <a:prstGeom prst="rect">
            <a:avLst/>
          </a:prstGeom>
          <a:ln>
            <a:noFill/>
          </a:ln>
          <a:effectLst>
            <a:outerShdw blurRad="292100" dist="139700" dir="2700000" algn="tl" rotWithShape="0">
              <a:srgbClr val="333333">
                <a:alpha val="65000"/>
              </a:srgbClr>
            </a:outerShdw>
            <a:reflection blurRad="6350" stA="52000" endA="300" endPos="35000" dir="5400000" sy="-100000" algn="bl" rotWithShape="0"/>
          </a:effectLst>
        </p:spPr>
      </p:pic>
    </p:spTree>
    <p:extLst>
      <p:ext uri="{BB962C8B-B14F-4D97-AF65-F5344CB8AC3E}">
        <p14:creationId xmlns:p14="http://schemas.microsoft.com/office/powerpoint/2010/main" val="34668922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51520" y="188640"/>
            <a:ext cx="8629680" cy="1143000"/>
          </a:xfrm>
        </p:spPr>
        <p:txBody>
          <a:bodyPr/>
          <a:lstStyle/>
          <a:p>
            <a:r>
              <a:rPr lang="es-ES" dirty="0" smtClean="0">
                <a:solidFill>
                  <a:srgbClr val="000090"/>
                </a:solidFill>
              </a:rPr>
              <a:t>Posición lateral de seguridad </a:t>
            </a:r>
            <a:r>
              <a:rPr lang="es-ES" dirty="0" smtClean="0"/>
              <a:t>(PLS)</a:t>
            </a:r>
            <a:endParaRPr lang="es-ES" dirty="0"/>
          </a:p>
        </p:txBody>
      </p:sp>
      <p:sp>
        <p:nvSpPr>
          <p:cNvPr id="3" name="2 Marcador de contenido"/>
          <p:cNvSpPr>
            <a:spLocks noGrp="1"/>
          </p:cNvSpPr>
          <p:nvPr>
            <p:ph idx="1"/>
          </p:nvPr>
        </p:nvSpPr>
        <p:spPr>
          <a:xfrm>
            <a:off x="0" y="1340768"/>
            <a:ext cx="9144000" cy="3071834"/>
          </a:xfrm>
        </p:spPr>
        <p:txBody>
          <a:bodyPr>
            <a:normAutofit fontScale="92500"/>
          </a:bodyPr>
          <a:lstStyle/>
          <a:p>
            <a:pPr marL="514350" indent="-514350">
              <a:buFont typeface="+mj-lt"/>
              <a:buAutoNum type="arabicPeriod"/>
            </a:pPr>
            <a:r>
              <a:rPr lang="es-ES" sz="2800" dirty="0" smtClean="0"/>
              <a:t>Evita la bronco-aspiración del vómito.</a:t>
            </a:r>
          </a:p>
          <a:p>
            <a:pPr marL="514350" indent="-514350">
              <a:buFont typeface="+mj-lt"/>
              <a:buAutoNum type="arabicPeriod"/>
            </a:pPr>
            <a:r>
              <a:rPr lang="es-ES" sz="2800" dirty="0" smtClean="0"/>
              <a:t>Permite el desplazamiento del reanimador para ir a buscar ayuda.</a:t>
            </a:r>
          </a:p>
          <a:p>
            <a:pPr marL="514350" indent="-514350">
              <a:buFont typeface="+mj-lt"/>
              <a:buAutoNum type="arabicPeriod"/>
            </a:pPr>
            <a:r>
              <a:rPr lang="es-ES" sz="2800" dirty="0" smtClean="0"/>
              <a:t>No se debe dejar a la víctima más de 30 min del mismo lado.</a:t>
            </a:r>
          </a:p>
          <a:p>
            <a:pPr marL="514350" indent="-514350">
              <a:buFont typeface="+mj-lt"/>
              <a:buAutoNum type="arabicPeriod"/>
            </a:pPr>
            <a:r>
              <a:rPr lang="es-ES" sz="2800" dirty="0" smtClean="0"/>
              <a:t>Vigilar la circulación en el brazo que este debajo.</a:t>
            </a:r>
          </a:p>
          <a:p>
            <a:pPr marL="514350" indent="-514350">
              <a:buFont typeface="+mj-lt"/>
              <a:buAutoNum type="arabicPeriod"/>
            </a:pPr>
            <a:endParaRPr lang="es-ES" sz="2800" dirty="0"/>
          </a:p>
        </p:txBody>
      </p:sp>
      <p:pic>
        <p:nvPicPr>
          <p:cNvPr id="2050" name="Picture 2" descr="H:\imagenes presentacion\Imagen13.pn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98758" l="0" r="98566">
                        <a14:foregroundMark x1="72951" y1="63975" x2="72951" y2="63975"/>
                        <a14:foregroundMark x1="86885" y1="38509" x2="86885" y2="38509"/>
                      </a14:backgroundRemoval>
                    </a14:imgEffect>
                  </a14:imgLayer>
                </a14:imgProps>
              </a:ext>
            </a:extLst>
          </a:blip>
          <a:srcRect/>
          <a:stretch>
            <a:fillRect/>
          </a:stretch>
        </p:blipFill>
        <p:spPr bwMode="auto">
          <a:xfrm>
            <a:off x="1187624" y="4221088"/>
            <a:ext cx="7350418" cy="24247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690435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85720" y="214290"/>
            <a:ext cx="2128822" cy="1214422"/>
          </a:xfrm>
        </p:spPr>
        <p:txBody>
          <a:bodyPr/>
          <a:lstStyle/>
          <a:p>
            <a:pPr algn="l"/>
            <a:r>
              <a:rPr lang="es-ES" b="1" i="1" dirty="0" smtClean="0">
                <a:solidFill>
                  <a:srgbClr val="000090"/>
                </a:solidFill>
              </a:rPr>
              <a:t>Paso 1</a:t>
            </a:r>
            <a:r>
              <a:rPr lang="es-ES" dirty="0" smtClean="0">
                <a:solidFill>
                  <a:srgbClr val="000090"/>
                </a:solidFill>
              </a:rPr>
              <a:t/>
            </a:r>
            <a:br>
              <a:rPr lang="es-ES" dirty="0" smtClean="0">
                <a:solidFill>
                  <a:srgbClr val="000090"/>
                </a:solidFill>
              </a:rPr>
            </a:br>
            <a:endParaRPr lang="es-ES" dirty="0">
              <a:solidFill>
                <a:srgbClr val="000090"/>
              </a:solidFill>
            </a:endParaRPr>
          </a:p>
        </p:txBody>
      </p:sp>
      <p:sp>
        <p:nvSpPr>
          <p:cNvPr id="3" name="2 Marcador de contenido"/>
          <p:cNvSpPr>
            <a:spLocks noGrp="1"/>
          </p:cNvSpPr>
          <p:nvPr>
            <p:ph idx="1"/>
          </p:nvPr>
        </p:nvSpPr>
        <p:spPr>
          <a:xfrm>
            <a:off x="285720" y="1571612"/>
            <a:ext cx="8486804" cy="2357454"/>
          </a:xfrm>
        </p:spPr>
        <p:txBody>
          <a:bodyPr/>
          <a:lstStyle/>
          <a:p>
            <a:pPr>
              <a:buFont typeface="Wingdings" pitchFamily="2" charset="2"/>
              <a:buChar char="Ø"/>
            </a:pPr>
            <a:r>
              <a:rPr lang="es-ES" sz="2800" dirty="0" smtClean="0"/>
              <a:t>Nos arrodillamos junto a la víctima y retiramos objetos que la puedan lesionar como gafas, etc.</a:t>
            </a:r>
          </a:p>
          <a:p>
            <a:pPr>
              <a:buFont typeface="Wingdings" pitchFamily="2" charset="2"/>
              <a:buChar char="Ø"/>
            </a:pPr>
            <a:r>
              <a:rPr lang="es-ES" sz="2800" dirty="0" smtClean="0"/>
              <a:t>Colocamos el brazo más cercano a nosotros en ángulo recto (90º) con la mano hacia arriba.</a:t>
            </a:r>
            <a:endParaRPr lang="es-ES" sz="2800" dirty="0"/>
          </a:p>
        </p:txBody>
      </p:sp>
      <p:pic>
        <p:nvPicPr>
          <p:cNvPr id="5" name="Picture 9"/>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423" b="98577" l="785" r="96859"/>
                    </a14:imgEffect>
                  </a14:imgLayer>
                </a14:imgProps>
              </a:ext>
            </a:extLst>
          </a:blip>
          <a:srcRect/>
          <a:stretch>
            <a:fillRect/>
          </a:stretch>
        </p:blipFill>
        <p:spPr bwMode="auto">
          <a:xfrm>
            <a:off x="2555776" y="3861048"/>
            <a:ext cx="3852864" cy="28341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512035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0"/>
            <a:ext cx="1914508" cy="1143000"/>
          </a:xfrm>
        </p:spPr>
        <p:txBody>
          <a:bodyPr/>
          <a:lstStyle/>
          <a:p>
            <a:pPr algn="l"/>
            <a:r>
              <a:rPr lang="es-ES" b="1" i="1" dirty="0" smtClean="0">
                <a:solidFill>
                  <a:srgbClr val="000090"/>
                </a:solidFill>
              </a:rPr>
              <a:t>Paso 2</a:t>
            </a:r>
            <a:endParaRPr lang="es-ES" b="1" i="1" dirty="0">
              <a:solidFill>
                <a:srgbClr val="000090"/>
              </a:solidFill>
            </a:endParaRPr>
          </a:p>
        </p:txBody>
      </p:sp>
      <p:sp>
        <p:nvSpPr>
          <p:cNvPr id="3" name="2 Marcador de contenido"/>
          <p:cNvSpPr>
            <a:spLocks noGrp="1"/>
          </p:cNvSpPr>
          <p:nvPr>
            <p:ph idx="1"/>
          </p:nvPr>
        </p:nvSpPr>
        <p:spPr>
          <a:xfrm>
            <a:off x="228600" y="1285860"/>
            <a:ext cx="8486804" cy="2071702"/>
          </a:xfrm>
        </p:spPr>
        <p:txBody>
          <a:bodyPr/>
          <a:lstStyle/>
          <a:p>
            <a:pPr>
              <a:buFont typeface="Wingdings" pitchFamily="2" charset="2"/>
              <a:buChar char="Ø"/>
            </a:pPr>
            <a:r>
              <a:rPr lang="es-ES" sz="2800" dirty="0" smtClean="0"/>
              <a:t>Colocamos el brazo alejado sobre el pecho y ponemos el dorso de la mano en la mejilla.</a:t>
            </a:r>
          </a:p>
          <a:p>
            <a:pPr>
              <a:buFont typeface="Wingdings" pitchFamily="2" charset="2"/>
              <a:buChar char="Ø"/>
            </a:pPr>
            <a:r>
              <a:rPr lang="es-ES" sz="2800" dirty="0" smtClean="0"/>
              <a:t>Con la otra mano agarramos la rodilla lejana y la levantamos hasta que el pie apoye en el suelo.</a:t>
            </a:r>
            <a:endParaRPr lang="es-ES" sz="2800" dirty="0"/>
          </a:p>
        </p:txBody>
      </p:sp>
      <p:pic>
        <p:nvPicPr>
          <p:cNvPr id="5" name="Picture 11"/>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98689" l="0" r="99743"/>
                    </a14:imgEffect>
                  </a14:imgLayer>
                </a14:imgProps>
              </a:ext>
            </a:extLst>
          </a:blip>
          <a:srcRect/>
          <a:stretch>
            <a:fillRect/>
          </a:stretch>
        </p:blipFill>
        <p:spPr bwMode="auto">
          <a:xfrm>
            <a:off x="5000628" y="3714752"/>
            <a:ext cx="3343278" cy="2624136"/>
          </a:xfrm>
          <a:prstGeom prst="rect">
            <a:avLst/>
          </a:prstGeom>
          <a:ln>
            <a:noFill/>
          </a:ln>
          <a:effectLst>
            <a:outerShdw blurRad="292100" dist="139700" dir="2700000" algn="tl" rotWithShape="0">
              <a:srgbClr val="333333">
                <a:alpha val="65000"/>
              </a:srgbClr>
            </a:outerShdw>
          </a:effectLst>
        </p:spPr>
      </p:pic>
      <p:pic>
        <p:nvPicPr>
          <p:cNvPr id="6" name="Picture 10"/>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860" b="98246" l="785" r="97382"/>
                    </a14:imgEffect>
                  </a14:imgLayer>
                </a14:imgProps>
              </a:ext>
            </a:extLst>
          </a:blip>
          <a:srcRect/>
          <a:stretch>
            <a:fillRect/>
          </a:stretch>
        </p:blipFill>
        <p:spPr bwMode="auto">
          <a:xfrm>
            <a:off x="785786" y="3714752"/>
            <a:ext cx="3429000" cy="25622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165893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ppt_y"/>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85720" y="0"/>
            <a:ext cx="1914508" cy="1143000"/>
          </a:xfrm>
        </p:spPr>
        <p:txBody>
          <a:bodyPr/>
          <a:lstStyle/>
          <a:p>
            <a:pPr algn="l"/>
            <a:r>
              <a:rPr lang="es-ES" b="1" i="1" dirty="0" smtClean="0">
                <a:solidFill>
                  <a:srgbClr val="000090"/>
                </a:solidFill>
              </a:rPr>
              <a:t>Paso 3</a:t>
            </a:r>
            <a:endParaRPr lang="es-ES" b="1" i="1" dirty="0">
              <a:solidFill>
                <a:srgbClr val="000090"/>
              </a:solidFill>
            </a:endParaRPr>
          </a:p>
        </p:txBody>
      </p:sp>
      <p:sp>
        <p:nvSpPr>
          <p:cNvPr id="3" name="2 Marcador de contenido"/>
          <p:cNvSpPr>
            <a:spLocks noGrp="1"/>
          </p:cNvSpPr>
          <p:nvPr>
            <p:ph idx="1"/>
          </p:nvPr>
        </p:nvSpPr>
        <p:spPr>
          <a:xfrm>
            <a:off x="214282" y="1142984"/>
            <a:ext cx="8629680" cy="1643074"/>
          </a:xfrm>
        </p:spPr>
        <p:txBody>
          <a:bodyPr/>
          <a:lstStyle/>
          <a:p>
            <a:pPr>
              <a:buFont typeface="Wingdings" pitchFamily="2" charset="2"/>
              <a:buChar char="Ø"/>
            </a:pPr>
            <a:r>
              <a:rPr lang="es-ES" sz="2800" dirty="0" smtClean="0"/>
              <a:t>Giramos a la víctima hacia nosotros tirando de la pierna levantada y manteniendo la mano de la mejilla.</a:t>
            </a:r>
          </a:p>
          <a:p>
            <a:pPr>
              <a:buFont typeface="Wingdings" pitchFamily="2" charset="2"/>
              <a:buChar char="Ø"/>
            </a:pPr>
            <a:r>
              <a:rPr lang="es-ES" sz="2800" dirty="0" smtClean="0"/>
              <a:t>Lo acomodamos de manera que quede estable.</a:t>
            </a:r>
            <a:endParaRPr lang="es-ES" sz="2800" dirty="0"/>
          </a:p>
        </p:txBody>
      </p:sp>
      <p:pic>
        <p:nvPicPr>
          <p:cNvPr id="4" name="Picture 1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98569">
                        <a14:foregroundMark x1="73620" y1="64780" x2="73620" y2="64780"/>
                        <a14:foregroundMark x1="86708" y1="38994" x2="86708" y2="38994"/>
                      </a14:backgroundRemoval>
                    </a14:imgEffect>
                  </a14:imgLayer>
                </a14:imgProps>
              </a:ext>
            </a:extLst>
          </a:blip>
          <a:srcRect/>
          <a:stretch>
            <a:fillRect/>
          </a:stretch>
        </p:blipFill>
        <p:spPr bwMode="auto">
          <a:xfrm>
            <a:off x="1454306" y="3861048"/>
            <a:ext cx="7689694" cy="250033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579154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10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3" dur="10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http://t1.gstatic.com/images?q=tbn:ANd9GcQWgLSqxHA47lpf0NgRQMizplUZ-qFHZMah-tj1Y89CNuJ-pJT8wg"/>
          <p:cNvPicPr>
            <a:picLocks noChangeAspect="1" noChangeArrowheads="1"/>
          </p:cNvPicPr>
          <p:nvPr/>
        </p:nvPicPr>
        <p:blipFill>
          <a:blip r:embed="rId2" cstate="print">
            <a:alphaModFix amt="36000"/>
            <a:extLst>
              <a:ext uri="{BEBA8EAE-BF5A-486C-A8C5-ECC9F3942E4B}">
                <a14:imgProps xmlns:a14="http://schemas.microsoft.com/office/drawing/2010/main">
                  <a14:imgLayer r:embed="rId3">
                    <a14:imgEffect>
                      <a14:saturation sat="0"/>
                    </a14:imgEffect>
                    <a14:imgEffect>
                      <a14:brightnessContrast bright="-20000"/>
                    </a14:imgEffect>
                  </a14:imgLayer>
                </a14:imgProps>
              </a:ext>
            </a:extLst>
          </a:blip>
          <a:srcRect/>
          <a:stretch>
            <a:fillRect/>
          </a:stretch>
        </p:blipFill>
        <p:spPr bwMode="auto">
          <a:xfrm>
            <a:off x="755576" y="620688"/>
            <a:ext cx="7848872" cy="5729976"/>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 name="1 Título"/>
          <p:cNvSpPr>
            <a:spLocks noGrp="1"/>
          </p:cNvSpPr>
          <p:nvPr>
            <p:ph type="title"/>
          </p:nvPr>
        </p:nvSpPr>
        <p:spPr>
          <a:xfrm>
            <a:off x="228600" y="457200"/>
            <a:ext cx="8663880" cy="1143000"/>
          </a:xfrm>
        </p:spPr>
        <p:txBody>
          <a:bodyPr/>
          <a:lstStyle/>
          <a:p>
            <a:pPr algn="l"/>
            <a:r>
              <a:rPr lang="es-ES" b="1" i="1" dirty="0" smtClean="0">
                <a:solidFill>
                  <a:srgbClr val="000090"/>
                </a:solidFill>
              </a:rPr>
              <a:t>Crisis convulsiva</a:t>
            </a:r>
            <a:endParaRPr lang="es-ES" b="1" i="1" dirty="0">
              <a:solidFill>
                <a:srgbClr val="000090"/>
              </a:solidFill>
            </a:endParaRPr>
          </a:p>
        </p:txBody>
      </p:sp>
      <p:sp>
        <p:nvSpPr>
          <p:cNvPr id="3" name="2 Marcador de contenido"/>
          <p:cNvSpPr>
            <a:spLocks noGrp="1"/>
          </p:cNvSpPr>
          <p:nvPr>
            <p:ph idx="1"/>
          </p:nvPr>
        </p:nvSpPr>
        <p:spPr>
          <a:xfrm>
            <a:off x="228600" y="1628800"/>
            <a:ext cx="8915400" cy="2160240"/>
          </a:xfrm>
        </p:spPr>
        <p:txBody>
          <a:bodyPr/>
          <a:lstStyle/>
          <a:p>
            <a:pPr marL="0" indent="0" algn="ctr">
              <a:buNone/>
            </a:pPr>
            <a:r>
              <a:rPr lang="es-ES" sz="2800" b="1" i="1" dirty="0" smtClean="0"/>
              <a:t>´´Contracciones  que  se suceden como consecuencia de descargas eléctricas anormales en las neuronas cerebrales.`` </a:t>
            </a:r>
            <a:endParaRPr lang="es-ES" sz="2800" b="1" i="1" dirty="0"/>
          </a:p>
        </p:txBody>
      </p:sp>
    </p:spTree>
    <p:extLst>
      <p:ext uri="{BB962C8B-B14F-4D97-AF65-F5344CB8AC3E}">
        <p14:creationId xmlns:p14="http://schemas.microsoft.com/office/powerpoint/2010/main" val="19990452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5124"/>
                                        </p:tgtEl>
                                        <p:attrNameLst>
                                          <p:attrName>r</p:attrName>
                                        </p:attrNameLst>
                                      </p:cBhvr>
                                    </p:animRot>
                                    <p:animRot by="-240000">
                                      <p:cBhvr>
                                        <p:cTn id="7" dur="200" fill="hold">
                                          <p:stCondLst>
                                            <p:cond delay="200"/>
                                          </p:stCondLst>
                                        </p:cTn>
                                        <p:tgtEl>
                                          <p:spTgt spid="5124"/>
                                        </p:tgtEl>
                                        <p:attrNameLst>
                                          <p:attrName>r</p:attrName>
                                        </p:attrNameLst>
                                      </p:cBhvr>
                                    </p:animRot>
                                    <p:animRot by="240000">
                                      <p:cBhvr>
                                        <p:cTn id="8" dur="200" fill="hold">
                                          <p:stCondLst>
                                            <p:cond delay="400"/>
                                          </p:stCondLst>
                                        </p:cTn>
                                        <p:tgtEl>
                                          <p:spTgt spid="5124"/>
                                        </p:tgtEl>
                                        <p:attrNameLst>
                                          <p:attrName>r</p:attrName>
                                        </p:attrNameLst>
                                      </p:cBhvr>
                                    </p:animRot>
                                    <p:animRot by="-240000">
                                      <p:cBhvr>
                                        <p:cTn id="9" dur="200" fill="hold">
                                          <p:stCondLst>
                                            <p:cond delay="600"/>
                                          </p:stCondLst>
                                        </p:cTn>
                                        <p:tgtEl>
                                          <p:spTgt spid="5124"/>
                                        </p:tgtEl>
                                        <p:attrNameLst>
                                          <p:attrName>r</p:attrName>
                                        </p:attrNameLst>
                                      </p:cBhvr>
                                    </p:animRot>
                                    <p:animRot by="120000">
                                      <p:cBhvr>
                                        <p:cTn id="10" dur="200" fill="hold">
                                          <p:stCondLst>
                                            <p:cond delay="800"/>
                                          </p:stCondLst>
                                        </p:cTn>
                                        <p:tgtEl>
                                          <p:spTgt spid="51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51520" y="260648"/>
            <a:ext cx="8663880" cy="1143000"/>
          </a:xfrm>
        </p:spPr>
        <p:txBody>
          <a:bodyPr/>
          <a:lstStyle/>
          <a:p>
            <a:r>
              <a:rPr lang="es-ES_tradnl" b="1" i="1" dirty="0" smtClean="0">
                <a:solidFill>
                  <a:srgbClr val="000090"/>
                </a:solidFill>
              </a:rPr>
              <a:t>Valoración Primaria </a:t>
            </a:r>
            <a:r>
              <a:rPr lang="es-ES_tradnl" b="1" i="1" dirty="0" smtClean="0"/>
              <a:t>(</a:t>
            </a:r>
            <a:r>
              <a:rPr lang="es-ES_tradnl" sz="5400" b="1" i="1" dirty="0" smtClean="0">
                <a:solidFill>
                  <a:srgbClr val="FF9900"/>
                </a:solidFill>
              </a:rPr>
              <a:t>A</a:t>
            </a:r>
            <a:r>
              <a:rPr lang="es-ES_tradnl" sz="5400" b="1" i="1" dirty="0" smtClean="0"/>
              <a:t>,</a:t>
            </a:r>
            <a:r>
              <a:rPr lang="es-ES_tradnl" sz="5400" b="1" i="1" dirty="0" smtClean="0">
                <a:solidFill>
                  <a:srgbClr val="00B050"/>
                </a:solidFill>
              </a:rPr>
              <a:t>B</a:t>
            </a:r>
            <a:r>
              <a:rPr lang="es-ES_tradnl" sz="5400" b="1" i="1" dirty="0" smtClean="0"/>
              <a:t>,C</a:t>
            </a:r>
            <a:r>
              <a:rPr lang="es-ES_tradnl" b="1" i="1" dirty="0" smtClean="0"/>
              <a:t>)</a:t>
            </a:r>
            <a:endParaRPr lang="es-ES" b="1" i="1" dirty="0"/>
          </a:p>
        </p:txBody>
      </p:sp>
      <p:sp>
        <p:nvSpPr>
          <p:cNvPr id="3" name="2 Marcador de contenido"/>
          <p:cNvSpPr>
            <a:spLocks noGrp="1"/>
          </p:cNvSpPr>
          <p:nvPr>
            <p:ph idx="1"/>
          </p:nvPr>
        </p:nvSpPr>
        <p:spPr>
          <a:xfrm>
            <a:off x="228600" y="1916832"/>
            <a:ext cx="5999584" cy="4608512"/>
          </a:xfrm>
        </p:spPr>
        <p:txBody>
          <a:bodyPr>
            <a:normAutofit fontScale="92500" lnSpcReduction="10000"/>
          </a:bodyPr>
          <a:lstStyle/>
          <a:p>
            <a:r>
              <a:rPr lang="es-ES_tradnl" sz="4400" b="1" i="1" dirty="0" smtClean="0">
                <a:solidFill>
                  <a:srgbClr val="FF9900"/>
                </a:solidFill>
              </a:rPr>
              <a:t>A</a:t>
            </a:r>
            <a:r>
              <a:rPr lang="es-ES_tradnl" sz="2800" b="1" dirty="0" smtClean="0">
                <a:solidFill>
                  <a:srgbClr val="FF9900"/>
                </a:solidFill>
              </a:rPr>
              <a:t>:</a:t>
            </a:r>
            <a:r>
              <a:rPr lang="es-ES_tradnl" sz="2400" dirty="0"/>
              <a:t> A</a:t>
            </a:r>
            <a:r>
              <a:rPr lang="es-ES_tradnl" sz="2400" dirty="0" smtClean="0"/>
              <a:t>nálisis de consciencia y apertura de la                                  vía aérea.</a:t>
            </a:r>
          </a:p>
          <a:p>
            <a:pPr>
              <a:buNone/>
            </a:pPr>
            <a:endParaRPr lang="es-ES_tradnl" sz="2400" dirty="0" smtClean="0"/>
          </a:p>
          <a:p>
            <a:r>
              <a:rPr lang="es-ES_tradnl" sz="4400" b="1" i="1" dirty="0" smtClean="0">
                <a:solidFill>
                  <a:srgbClr val="00B050"/>
                </a:solidFill>
              </a:rPr>
              <a:t>B</a:t>
            </a:r>
            <a:r>
              <a:rPr lang="es-ES_tradnl" sz="2800" b="1" dirty="0" smtClean="0">
                <a:solidFill>
                  <a:srgbClr val="00B050"/>
                </a:solidFill>
              </a:rPr>
              <a:t> (breathing): </a:t>
            </a:r>
            <a:r>
              <a:rPr lang="es-ES_tradnl" sz="2400" dirty="0" smtClean="0"/>
              <a:t>ver, oír y sentir la               respiración </a:t>
            </a:r>
            <a:r>
              <a:rPr lang="es-ES_tradnl" sz="2800" b="1" dirty="0" smtClean="0"/>
              <a:t>(VOS).</a:t>
            </a:r>
          </a:p>
          <a:p>
            <a:endParaRPr lang="es-ES_tradnl" sz="2400" b="1" dirty="0" smtClean="0"/>
          </a:p>
          <a:p>
            <a:r>
              <a:rPr lang="es-ES_tradnl" sz="4400" b="1" i="1" dirty="0" smtClean="0">
                <a:solidFill>
                  <a:schemeClr val="tx2"/>
                </a:solidFill>
              </a:rPr>
              <a:t>C</a:t>
            </a:r>
            <a:r>
              <a:rPr lang="es-ES_tradnl" sz="2800" b="1" dirty="0" smtClean="0">
                <a:solidFill>
                  <a:schemeClr val="tx2"/>
                </a:solidFill>
              </a:rPr>
              <a:t>: </a:t>
            </a:r>
            <a:r>
              <a:rPr lang="es-ES_tradnl" sz="2400" dirty="0" smtClean="0"/>
              <a:t>Buscar signos de circulación y control de hemorragias..</a:t>
            </a:r>
            <a:endParaRPr lang="es-ES" sz="4400" i="1" dirty="0"/>
          </a:p>
        </p:txBody>
      </p:sp>
      <p:sp>
        <p:nvSpPr>
          <p:cNvPr id="60418" name="AutoShape 2" descr="data:image/jpeg;base64,/9j/4AAQSkZJRgABAQAAAQABAAD/2wCEAAkGBhQSEBUUEhQUFBQUGBcUGBUXFxgaFxgVGBgXFRYXFBgYHCYeGhokGRQWHy8gIycpLC4sFh4xNTArNyYrLCkBCQoKDgwOGg8PGikkHyQsLCwpKSwsLCkpKikpLCwpKSwsKSwpLCksKSwsLCwsLCksLCwsKSwsKSkpKSwsLCksLP/AABEIANgA6gMBIgACEQEDEQH/xAAbAAEAAQUBAAAAAAAAAAAAAAAABAIDBQYHAf/EAEcQAAIBAgQCCAEJBgMFCQAAAAECEQADBBIhMUFRBQYTImFxgZEyFCMzQlJicoKhB5KisbLwFkPBU3OD0vEVNVRjs8LR0+H/xAAaAQEAAwEBAQAAAAAAAAAAAAAAAgMEAQUG/8QAKREAAgIBBAEDAwUBAAAAAAAAAAECEQMEEiExUSIyQRNxoQUUYYGxQv/aAAwDAQACEQMRAD8A7hSlKAUpSgFKUoBSlKAUpSgFKUoBSlKAUpSgFKUoBSlKAUpUTpDpJLNsvcMKNPEmYAUcSeVcbS7BKJrzOK5r0917vk/NA2xMBQFZiTsGYo3eMfCgOxgkiK1/o/8AahiEuPnZWCEA2mLM1wtoAuZQU/HmyiRKiqY5ozfpJOLXZ2ylcrP7X8QH7+DS0kiA9xiSDrOZEIEjw4HgCRuvQfXG1iQoAKOfqPzgnusJVtue1WKcekzlMz9K8U6V7UzgpSlAKUpQClKUApSlAKUpQClKUApSlAKUoTQClUNcArF3OtmFWZv29N4Ob9VkGu1ZxtLsy9KwZ664SNLpbwVHJ/Ratp14wx3N1fFrN0e/d0ru2Xgj9SPlGwVFwHSKXQxtsGCs9s+Do2Vh7/pFQbfW7CMJ+UWl/GwT+uK0zqv1pt2r15VIuAuQ4RlLAozAXE1i4pUr8JkADc1TkyLHW4sj6ujpRNaJ156WUXlSfo1zEA7M+gJ8RbDR/vBzrJ4zrtbC/N27hckKA69mubhJbXxhQTXOOmbXyh2N05iGznUw9wtlPHLOmULJyxaBgyKx6jLGcdkXfmi3HFp2yx0n0icSuWxCqV0ubSDmVha0iO5BfiFgab3MB0KptCF70TGxJkEqZ1BIWJOsqaYHGLmtqB3YyKyqSrEGYVoyk6EgD7K8zGYtJ2Xf3RtwNYPB04lSIkb8ecebkk4LYuDSlu5ZR2lsWoaD3S0aKIkBsvAGSpjm4+2as2MILZAEFGjUd0GSMrKd1JMSODZSNzXhsEgMylbYJaNCBw4b2iCSDwEcFmp123b7PJEIVJBGsA7kcoLEz4A8qo3bGqJ9m7dVunDeXs7hm5bAlv8AaLJUPHAypDDgRyNbBXL+o/SZ+X20J77JdVh+EKWYxpvbT1zczXURX0Wnm5405GCaqQpSlXkBSlKAUpSgFKUoBSlKAUpSgFKVQ7aUB6zRWrdL9dIJTDBbjAwbh+jUjgNZdvAGPGdKxnWDrGb7G3aJFgbuDrd8FPC15atwOWc2IVQAAAABoANgOQrbg0271TPL1Wu2+mHZex+Ke/8ATOzr9jQJvxRYB1+1NWgsCBwr2vK9GMIx6R5E8kpu5MtXsUqRmJE7aE6egNLOIVvgKmOR/mBqKu1av4VH+JQSNjGo8VbcHyrvKOLa/JdqE/VwYm93IRwqs90T3VHwbQWJ1A7y7NrwLDYl85tsASsd8tqymcrZcu+hB1rZeqjDLe+12gJ55TbTJ6aN6g1g180sXR6X6fjf1+X1z9yz0f1Mt2zmuXLl5gCNTlWDrBUEmPDNB5Vc6y9GW2sJayhczLaSO6FQw10aRCdkjT5Dcis7UfEYMO9skmLZLADi8FVJPIKzaDix4QD88qR9LyzScX0RmwNvEWrZX6JnR7ajMkhrjKigd0GMoIBAV4iZoHLImaSgKurrLkCdnjvEayLg9RqZ34f3/foK1/pTqj2h+Zu9lrOXLmQNztwysm2wNU6jH9VpoR9KNfxWJRdbRABPeCmVncsFAiSNyuvMHY4HGdK5CACqSC6ESUkHUwBIAJUNoCI1DDQZB+hLV25JvvcRCczgLbRo+oCNSgOpJaZiNJY0dLlbanJbFtAM7PABCwcpA311ALakbZ9qphCMZbe/LOu2rJP7MMaLmOBUa57geZ7gW2+VAeMuzmePpXaa4v8As3Xsb+Hcgd9mtMRwNwOwUDh3gAY07mm9dnFetgcXGomafZ7SlKvIClKUApSlAKUpQClKUApQ1S7QKAsY7HpaRnuMFVdSSYH/AF8N+VaJ0506+KJUSlj7B0a543eS8k5fFyqz0t0v8ruC5/lLraHOf80jmRtyUg8ai16On0yS3SPG1WsbeyApSlbzyhSqHuQyjgxI8ZgsI9FNVih1qhSlUX7wRSx2HLck6ADxJ/vkOVfBHfW+sfVRp8MzJlB/cc1MsYg2rgurJjRlG7WyRI8xAYciDzqPhbZEltGYyfDQALPgB+p5mr5NVTxqcGmXwyvHkTibhYuh1V1MqwDAjYg7RUfDYstevJmBFvstBHdzAkhuRkA+TDnWg4NCQ2RHUFmKszOgg6iQrZjueA0Akis71UVLNw251uIIJ3a4pYtJO7EMW46ZuVeFl0UoR3J2fRYtdDLNQqjbIrD9a8SFw7K9xLSXPmy7ZpGcEaZdpA3Psak9I9PWbB+dbKAMzNpCCYU3BMqpIMMdJESJExk6w2WZlJDurTaUAHtZ0U4YzFzWVZl2705V1ONRd9G+T4MDZt4fAhbUG7itFtFlDTpIuWwJAUT+OZG2o8/7Md8LcvNnjs7j58w3Kx3W3u3nJyZx3FDQs6Gtzt9U0aHvvcu3CCCA7KgB1ZFRIGThBkkDWeGP6dwONxLCytm1bw0qxm4MzgahWABywQNACNBqIqx4aTkVb74MD0H0f87hlXUi+jyNsqIczeXdPuOddSFYDoDq52LdpcbPdjKIEIi6SqCSdcoliZMDQDStgimmxSxwqX3OTkm+BSlK1FYpSlAKUpQClKUApSlAeGsB1v6RKWRbT472ZJ+ykd9/QMAPvOvCaz7bVzrF475Ree9MrJS1y7MRDAffbv8AiCn2a43QqzEYEkLkO9uEJ4EADKR4FYPnI4VJq10j3GW59XRH8B9RjyAJ18GnhV2vZ0+T6kEz5vV4XjyNf2hSlDWgyli8fnLa8e+/hAHZ/wA7o9qvzUSx3rzt9kLbHr84f0ZKl1xE5+D2oeIOe4ijULNxvP4bY92ZvyVdxWIyiAMzMcqjgTrv4ACT4V7hrOUbyTqzfaY7sf5RwAFcfIXp5LtKVZvYsA5QCz6d0b67ZvsjxPpPCTZFKy9VvA4U4si3bE5jOcgFVRWjtfRpy66kcBJq1bwT3CqmLju0LbEi3OvxTqygSSTwGg59J6C6CTDW4BzOYLvEFmAjbgBsBwHiSTi1OZRW1fJ6Wj0+5738HmD6tYe1kyWLQNv4WyKXBgKWzkFixAEsTJ41k0SBG0cKqpXmHtilKUApSlAKUpQClKUApSlAKUpQClKUBD6YtM2Hurb0drbqpmO8VIXXhqRXOLGOt5VyhguUZYViAo0AkAjTbfhXT8RaDIVIkEEEcwdCPaa5diuiktXblsW2c23KBswDZQqsgclxmIVlE66AVGR1ElLytoNeBEGD4HMI95rH9g9rRQXtDaNbijlB+NRwI15zwvoGHwWo/Fc/+M1Vze/8r+M/r/0qWLLLE7iV5sMcyqREMXO9bYZhIka+auOXhodq9XFa5XGUnQaypPINz8DHrVy/gGcy4tZvtLnDj8w1I8DpUbG4e6tpjnVjGgYayDp3lInU8FGxr0IayMvdwzycmglH28or6OMqzD6zu3mMxAPsB7VKq3h7ORQo2UBR6aa+1XK3pUjy32Y7F3yt3NlDKlssZYiMzSY0IbS1FX+2uECEVTp8TEkaDgog+4qzfss95gB3YtZj4KzOFHiSBPh7VkP7/wBKjFW2WyaSXHJGXCMfiuMfBYUfpr/Eau27YWFRTqQFVRqzHYDmSRv6zpNVu4AJOw1/Sf5Vt3VTq8U+euiLrCFT/ZodT+c7k8NBrBJpzZVijx2XabDLPLnov9WOrvYAvcg3m0JGoRZBCKfMAk8T4AAZ8CgFe15Lbbtn0EYqKpClKVwkKUpQClKUApSlAKUpQClKUApSlAKUpQCtN614MJiFcH6VTmH3reRQw8SGUflrcqwnWro03bUprctnOo+1oVZPNlJA8QvKuM6jUaVTZuh1DLqGAYHwNVVUTFYjpxyLlnQZXLW/zlrbCPGLb+7Vl6gdJ6taXm+c+SKSP4shq3CryIp1EtuKTLs15SrOJtM0AEr4hmUz+Xf1r6F8HyiVsowjyXbmxA8kAQ/xrc9Iqu7YVzrMjUQzAgcxlIjzqP0cOz+aJEjvLuSUJ5kySDO5O4qaUBIMCRqDGoPhyqC6Jy4lZ70Nhi+Ks2mhx2guCYkpb77Zo4KwTXjmiupqK5T0ff7LH2LsaIIfwW64tAnyzO0/drqwNeVqJXNnv6ONYk/J7SlKzmsUpSgFKUoBSlKAUpSgFKUoBSlKAUpSgFKUoAa1D9pXSht4UW0JVrzZSQYItqC1z0IhPz1svSePSzaa5cbKiak+E7AcSdo8a451i6dfGXzcKkDS3at8QpMSeAZm34DLxymqM06VfLLMcbZJ6t4rRrR2XVeUa5lXyaDHJ1rN1hcRhzYsWwoDXFfPP2iAz3iOc2xcUA8xNZr+wf79K4k0lYbTfAqNjsKXAK/GhzLymIKnwKkj2qTSpxk4u0RlFSVMx9jEhp0KkaMhgMp5MJ9iNCNQaug1a6Ww5bIVIVwwUNHBgywwG65isj/WKWb0yGBR9yh3E8QdmE6ZgYr28GpWRc9nzmq0jwu11/gxOGDiJII1DDcHw9NI2Iq3YxJByPGbdWGgccxvB5rqfOpNW79kOIYSD7zwIPAjnWmvBlTVUz3CYcMbpP1iE/KEGnu9z9K6D1X6QN7C22Yy6g23PEvbJRifElZ9a5x0Y5tzbuEks7MrcGnXLPBwOB33E6gbf1KxOW7etHZgt5eU/R3I9rZ/PXhZL3uz6bDX00om3UpSolopSlAKV4xqzg8al1c1t0cAxKMGEjcSpOvhQF+lKUApSlAKUpQClKUApSlAKUoTQGoftNQ/IgeC3rZbykqJ8nZT+WtE6vYLM5uEaW5RR9+AWPoGjzY8jXTuuD2/kN8XdFKGNYJfe2F5sXywK5Pg+igqjN3nEktJ0LMSQkbLJMfrWLNKMJ7ma8GOWRNRNhuJmvCRIVG1+87AQPHLbJ8jTozS2EJlrXzR/L8LfmWG9aw1jpC6CRaYOo0JuSw8QjDvEecgGq7odnzlypjKRb7kiZGYyW0JMaj4m56HqIKPJJaTIZrFYxLYl2CzoJ3J5KNyfKoNzpdjoluPG4Y9cokgeZHpWNN22jHXvneCWuH9S0eZjxr1WuHgqDkZLewgfqaolqJf8/k0w0cF7nf2L1+5deM1zLBDDs1Uaj/eZ6tPhpIJe4XX4XLEkTvA+GDxBEGqsj/bH7h/56pOGY/FcaOSgL+urexFUrNkTvcXvT42tuzgm4PGknI8B4nScrAaEidQRpIJMSNSKmVhLmABg57qlTmDBzII4iZHhBBEQOFSrXSREIwGfhrlV/wHWG+6fevpNDr1lW2b5/0+Q/Uv0t4Jb8a9L/BOvWQwg7H3ncEHcEHYjapHQGPa1jLBukZPnEN3QKVddBcGytnt29Rp+HascOl7ebKxKP8AZZSDx2iQR3W1B+qavm0L4W2pkXjkkEfCQWeNxORWg6wddYiteojjlFt9oxaSeXHNJLhnV0OlVVpC9dnwqomIsOVjKLgKLJX6pUkLMayGgjUDQqt2/wDtRw0fNK9x/s91APEsx28ga8ffHyfRKEn8G14zFLaRrjkKiAsxOwUCST6Vpl8EWhfvrczN37hW5cVrSnXuKDGVARIEaAnXWoPSvWC70iBhUtZEZgbzKxf5tSGyk5VCyQBzOnCTW0vbkEHUGZ4yDv8A6+5qnJlvonHHXZiT0S7Owe/iHtFV0N3Q6sHtsAIZSMu4nhMGKuYXAPaCvajtVGRgWIW8izAumPijUOBoTtl0M62oCgDYAAeIAjfjsPaqwap3yLNiKuiOtdm8QolGMhcxQhisZlVkdgXEiVmY1iKza3AeNajhehES21t4uIzFgrKCqjcKo203neSYisD1i6wYjBYi0li8WVlZzZuw4ABgd6O0CnvfW0y6VoWZfJQ4NHTwaVC6G6RGIw9u8u1xVeJmCQJUnmDI9Km1eQLd+6FUsdlEmOQ1O1YC712tCclu+/8Aw8o/euFRWb6Q+hufgb+k1zQ27rbstsfcGZv3nEA/lNRk6BnsR14vgSLFlF+1cvnTzy249j61Ctdb8VcOj2gu8pYbKfAO9zvei+o2MG3gUBmMzfaYlj6Fpj0q/UNxJIyTdZMRwdR/wwf/AHVZHWDFz9MvkbKx+hn9ah0puY2k89Z8YDo2HI8bTj9RdP8AKvD1kxZWDctAnitk6eWa6w9xUGlNzO7TC9M4O4zNeuO9+R3s0ZrYAAm0EAUKADOUZtZk7VATEMoDE9pbIBzQQwG8sOK+MA8wdztNYXpLoeDnQFlElrI2k/WQe5y7cQJ3y5sW71I26fNt9LISYkvHZAFTrnM5D+ACC3pA8Z0qr5GD8bM3hOUegWBHvVKMFcERkuRqBAz7jyzKR+7zqXNYZNp8Hpxp9lFu0FEKAByAgfpVQqw94oxzQU3B+zto44ifrcKkCoOL7ZNNClKVw5Yql0BBBAI4jgR5VVSurjk4QcZhny9wk5fh1h0OhGR+IlV0OogQy6VkujsebV1b1xRcb65yjtBIhmQrlzHnmBZgIzcDbpWn91kdJvhGZaTFG6Xf4N6v2bWKswcty08EEHQ8VKkagyNDvPLWNLx3RJQsQDdtAkFssvbO5W8g1Gh+ICDOscaujOkmw7ll7yH47fAz9dOT6D8Q0OoBG0t0qr2e1sFSZWVKmSdF7JgASj98DYwYnSppLIqMz34ZGj2LCAfNwFbXuEgHx7hAJ0/Sqnw6sO8Cw5MWYezEipfSuFY4gXLeqXrQuqAoBYT8MDQXEzCWOhAUGTFWSDqCCpGhUiCDyI4VRkjKDq+DXinDIuuTO9RbpCXrWgC3GZQBGjsxMjzb9a2eucdB9YxZvhLilV7Z07RWEntSjKrqRHZjNb2IYZNJBitox/WQo2V07MNoFJPbQZUuAoZF705QTrA1BNbErSo86TqTIvTnXU23a1YQMyEqzvORWG6qoguQRB1UDmTWlYnEm7eLuS7mCzmNIgIsAACBMAba7zUawpZGXYgsgPODAY+eXNP3jVaOqISuqidtdeM1nlJ3RNJVydi/Z7/3bY/4n/qvNbHWB6i4Q2+jsOG+Ip2jeDXSbpHoXis9Xqx6RhfZYx/0T/gb+k1z2uhY/wCif8Df0mue1GR1ClKVAkKUpXQKUNKAUpSKHGYLHYUK7KRKXJYDhOmdfdlf8xiIqxhX3QmSmkncqScp8diPy1kOmcQjLlDjtVOZVXvNIB7pVZIDBiusbnlWMvOMq3RplEkc0PxAjfTfn3Tzrz8+Ometpcm6P8ol1EZDakrGQalNe6OOTlzynTyqXXjAEQdoM+XEe1Zlw6Nb5QFe1Hwb6ZSZZDkPp8J9RBqRXKokKVHuYsA5VBduIWNPxEkAepFUw77g2181zt6qSFHjJNdUX8kW0uivEY1EMMwDfZ3JnbQaieE714XuH4VVRzYyf3V/5q8t9HqplcyzqYYwTzYE6mpNdbXwcSk+yN8nuf7QfuCPbNP8Q9ayHVzpQ4fEZroCI4yM6nuzmXs2caFR8YnWAw1FWK8YSIPl/fhXY5HFkZ498aJnSiq1q1DyEa+sAqU7uIQptMyqmIOuWoSpAgaCrL4sjs7BRSsuy3DGbnkbi0d4gyNCANqqW/3yp0O445hoD+bMYjkQaszPc1RVpo7E0zD9I4YNeYEBlZQSpjky6aaaAagjapF7rFiRbVGuKco7ruVN1fJ4Oug7wDNpuNZt9JYC6W7fsz2Bi2LugGdJnK2sGWK6gKcramBUG5bn4iGHENbII8DEfrNWLdGjFPa5MqthMmVdLa7ydWP2RJmPE71kehsKMTftWAJ7RlDKPq2gZulpAIGQEagakVj0xCOyoAGk7AfyRZJPhHjXVf2edVmsKb15Mtx1yqhABt25DENGzMYJHDKo3mrMWPdK2iqc0lRudvaqqUr0TKWMf9E/4G/pNc9roPSH0T/hb+RrmrY9ZyrLsOCCY82+AerCq5EkSaVE7S82yJbH32LH2SFH7xr0YZz8V0x9xVQe5zN7EVElZIu3AoliFHMkAe50qx8tn6NWeOOqqPAsR/SGqpMEgIOUZhsx1YeTGSPSKvmhyiMLd0650XwCFv4iwGm3w1UMO3G6/oLY/UICPer9KHKIGIsJbUtcu3VUbk3WAH61cTA2m72lwcyxdfOZIPpO4q9isMLiFSY2IO8EagwdCOYO4JFU4a1ZGRb1kWDmA7awSoZnIUG4R84slt2LDXVo0o3SsJWXbdsKIUBRvCgAew0rCXVi7dWPrTHg4zfzLD0rbX6t/ZvXF8DkcA7ycy5iPzCtQ6cwN1MRcBuAEWkylFAme1guGzEMCDsay52pQ4NuluGT+i1gzFtQeAyjb6vd5+FV38QEEnc6BeJPIDefSoVjoy2wRyqyUEkgNmDDNBzAxqSfPzq3ZsG05MDQCdD8B2ZB9Uj6yDQ7iNqxbY2enulXRIu27rMCFto2xYkv3eKsAq5verhwIPxlnPMsQPLKpAj+9akq0iRBHAjiOYr2o7n4JbUnZRbtBRCgAch/e/jVdKVG77O14FKUoBSlKAtYmzmWNjuG+yw1DDyPDiJHGrCr2gQNIdbltGCmGBLqjKG3goza8mqTduhVJYwBx/8AzifDxrIdV+gziMYlyCLdqGuGNGZWR7Vsz9YMC3GAIO4rRgTlJIo1Eoxgzptro9Fti2FXswuTJHdyjSI2isb/AIJwUk/JrWvgY9BMD0rOV7XsUjweSBgugrFn6K1bt+KooPuBNTgK9pXQKUpQEfpAfNXPwN/Sa56FjbblXRcVbLIyjcqQPURWp/4Vvfc96hJNnUzD0rMf4Vvfc96f4Wvfc96htZ3gw9KmY3oXEJGWy1yTHdKwPEzwqK/Q+LP+Xk9Mx9JgUpnbKawl/GXXxi21z9mB3ltxn3BLESDGTORlzajaT3c9/h7E8e19EUVFfqfd7VLuS4zofr5iDoQIKwVIJJ0qVCyTas4Vpm5egGBN293tuCxBBkQdak9H2sKHPzaSrAI7kuWJ1zLn7ykE76Hxr3oTAY22oTsxEEkkgd8zJH19SZgqdvirM/Jb4RYUF+JaYHM6AE1Q4yLbRZfGNnhbbQp79xjkQRJJWRLnyAH3uFab1pxqtevMhBVLYWRtKB2bXwzCfGRwNbRj+hr5tMWQ3rhEBSQtsa75Ae8BvBmYrTLnRDBezZHEaMMpBPEg6bHX3NZsyo16b3N2U4e3lRRyVR7AD/SrlSLXR11yMttzP3Wj3islZ6n4ljqgUc2YfyGtZljlJ8I3PNCK5ZrL2zalkBK7tbHvmt+PNdAfA7yyf74enhWyXeoN+O69sE8TJjxiNY39K2DD9RcKqgPbN0jUm4S0nmROX0itMdLOXZmlrMcfbyc4tYgNOXUDSYMc9DsfSq82oG5OwAknyXc10pupmEP+SB4AsABwAAMAeVSsB1dsWTmtWlVts8S37zSamtE75fBW9fxwuTm9nq7jWk/JLgBPd79kGObBrgg+HCrn+GsZ/wCFufv2P/trqgWvYq/9pjKFrcpy2z1XxjGPkzL4u9oL/C5b2BqfY6gYoiWawh5Au/6wo/Q10OK9rq0uNfBGWsyy+TQh+y8lgz4hiRwW2oAHHs8zNlb7xnyrc+jcAtm0ttFyqggDfx3OpJJkk6mdalUq+MVHpGaU3LsUpSpERSlKAUpSgFKUoBSlKARXkUpQHsUpSgPMtIpSgGWkUpQHsV5lpSgEV7FKUApFKUApSlAKUpQClKUApSlAKUpQClKUB//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60420" name="AutoShape 4" descr="data:image/jpeg;base64,/9j/4AAQSkZJRgABAQAAAQABAAD/2wCEAAkGBhQSEBUUEhQUFBQUGBcUGBUXFxgaFxgVGBgXFRYXFBgYHCYeGhokGRQWHy8gIycpLC4sFh4xNTArNyYrLCkBCQoKDgwOGg8PGikkHyQsLCwpKSwsLCkpKikpLCwpKSwsKSwpLCksKSwsLCwsLCksLCwsKSwsKSkpKSwsLCksLP/AABEIANgA6gMBIgACEQEDEQH/xAAbAAEAAQUBAAAAAAAAAAAAAAAABAIDBQYHAf/EAEcQAAIBAgQCCAEJBgMFCQAAAAECEQADBBIhMUFRBQYTImFxgZEyFCMzQlJicoKhB5KisbLwFkPBU3OD0vEVNVRjs8LR0+H/xAAaAQEAAwEBAQAAAAAAAAAAAAAAAgMEAQUG/8QAKREAAgIBBAEDAwUBAAAAAAAAAAECEQMEEiExUSIyQRNxoQUUYYGxQv/aAAwDAQACEQMRAD8A7hSlKAUpSgFKUoBSlKAUpSgFKUoBSlKAUpSgFKUoBSlKAUpUTpDpJLNsvcMKNPEmYAUcSeVcbS7BKJrzOK5r0917vk/NA2xMBQFZiTsGYo3eMfCgOxgkiK1/o/8AahiEuPnZWCEA2mLM1wtoAuZQU/HmyiRKiqY5ozfpJOLXZ2ylcrP7X8QH7+DS0kiA9xiSDrOZEIEjw4HgCRuvQfXG1iQoAKOfqPzgnusJVtue1WKcekzlMz9K8U6V7UzgpSlAKUpQClKUApSlAKUpQClKUApSlAKUoTQClUNcArF3OtmFWZv29N4Ob9VkGu1ZxtLsy9KwZ664SNLpbwVHJ/Ratp14wx3N1fFrN0e/d0ru2Xgj9SPlGwVFwHSKXQxtsGCs9s+Do2Vh7/pFQbfW7CMJ+UWl/GwT+uK0zqv1pt2r15VIuAuQ4RlLAozAXE1i4pUr8JkADc1TkyLHW4sj6ujpRNaJ156WUXlSfo1zEA7M+gJ8RbDR/vBzrJ4zrtbC/N27hckKA69mubhJbXxhQTXOOmbXyh2N05iGznUw9wtlPHLOmULJyxaBgyKx6jLGcdkXfmi3HFp2yx0n0icSuWxCqV0ubSDmVha0iO5BfiFgab3MB0KptCF70TGxJkEqZ1BIWJOsqaYHGLmtqB3YyKyqSrEGYVoyk6EgD7K8zGYtJ2Xf3RtwNYPB04lSIkb8ecebkk4LYuDSlu5ZR2lsWoaD3S0aKIkBsvAGSpjm4+2as2MILZAEFGjUd0GSMrKd1JMSODZSNzXhsEgMylbYJaNCBw4b2iCSDwEcFmp123b7PJEIVJBGsA7kcoLEz4A8qo3bGqJ9m7dVunDeXs7hm5bAlv8AaLJUPHAypDDgRyNbBXL+o/SZ+X20J77JdVh+EKWYxpvbT1zczXURX0Wnm5405GCaqQpSlXkBSlKAUpSgFKUoBSlKAUpSgFKVQ7aUB6zRWrdL9dIJTDBbjAwbh+jUjgNZdvAGPGdKxnWDrGb7G3aJFgbuDrd8FPC15atwOWc2IVQAAAABoANgOQrbg0271TPL1Wu2+mHZex+Ke/8ATOzr9jQJvxRYB1+1NWgsCBwr2vK9GMIx6R5E8kpu5MtXsUqRmJE7aE6egNLOIVvgKmOR/mBqKu1av4VH+JQSNjGo8VbcHyrvKOLa/JdqE/VwYm93IRwqs90T3VHwbQWJ1A7y7NrwLDYl85tsASsd8tqymcrZcu+hB1rZeqjDLe+12gJ55TbTJ6aN6g1g180sXR6X6fjf1+X1z9yz0f1Mt2zmuXLl5gCNTlWDrBUEmPDNB5Vc6y9GW2sJayhczLaSO6FQw10aRCdkjT5Dcis7UfEYMO9skmLZLADi8FVJPIKzaDix4QD88qR9LyzScX0RmwNvEWrZX6JnR7ajMkhrjKigd0GMoIBAV4iZoHLImaSgKurrLkCdnjvEayLg9RqZ34f3/foK1/pTqj2h+Zu9lrOXLmQNztwysm2wNU6jH9VpoR9KNfxWJRdbRABPeCmVncsFAiSNyuvMHY4HGdK5CACqSC6ESUkHUwBIAJUNoCI1DDQZB+hLV25JvvcRCczgLbRo+oCNSgOpJaZiNJY0dLlbanJbFtAM7PABCwcpA311ALakbZ9qphCMZbe/LOu2rJP7MMaLmOBUa57geZ7gW2+VAeMuzmePpXaa4v8As3Xsb+Hcgd9mtMRwNwOwUDh3gAY07mm9dnFetgcXGomafZ7SlKvIClKUApSlAKUpQClKUApQ1S7QKAsY7HpaRnuMFVdSSYH/AF8N+VaJ0506+KJUSlj7B0a543eS8k5fFyqz0t0v8ruC5/lLraHOf80jmRtyUg8ai16On0yS3SPG1WsbeyApSlbzyhSqHuQyjgxI8ZgsI9FNVih1qhSlUX7wRSx2HLck6ADxJ/vkOVfBHfW+sfVRp8MzJlB/cc1MsYg2rgurJjRlG7WyRI8xAYciDzqPhbZEltGYyfDQALPgB+p5mr5NVTxqcGmXwyvHkTibhYuh1V1MqwDAjYg7RUfDYstevJmBFvstBHdzAkhuRkA+TDnWg4NCQ2RHUFmKszOgg6iQrZjueA0Akis71UVLNw251uIIJ3a4pYtJO7EMW46ZuVeFl0UoR3J2fRYtdDLNQqjbIrD9a8SFw7K9xLSXPmy7ZpGcEaZdpA3Psak9I9PWbB+dbKAMzNpCCYU3BMqpIMMdJESJExk6w2WZlJDurTaUAHtZ0U4YzFzWVZl2705V1ONRd9G+T4MDZt4fAhbUG7itFtFlDTpIuWwJAUT+OZG2o8/7Md8LcvNnjs7j58w3Kx3W3u3nJyZx3FDQs6Gtzt9U0aHvvcu3CCCA7KgB1ZFRIGThBkkDWeGP6dwONxLCytm1bw0qxm4MzgahWABywQNACNBqIqx4aTkVb74MD0H0f87hlXUi+jyNsqIczeXdPuOddSFYDoDq52LdpcbPdjKIEIi6SqCSdcoliZMDQDStgimmxSxwqX3OTkm+BSlK1FYpSlAKUpQClKUApSlAeGsB1v6RKWRbT472ZJ+ykd9/QMAPvOvCaz7bVzrF475Ree9MrJS1y7MRDAffbv8AiCn2a43QqzEYEkLkO9uEJ4EADKR4FYPnI4VJq10j3GW59XRH8B9RjyAJ18GnhV2vZ0+T6kEz5vV4XjyNf2hSlDWgyli8fnLa8e+/hAHZ/wA7o9qvzUSx3rzt9kLbHr84f0ZKl1xE5+D2oeIOe4ijULNxvP4bY92ZvyVdxWIyiAMzMcqjgTrv4ACT4V7hrOUbyTqzfaY7sf5RwAFcfIXp5LtKVZvYsA5QCz6d0b67ZvsjxPpPCTZFKy9VvA4U4si3bE5jOcgFVRWjtfRpy66kcBJq1bwT3CqmLju0LbEi3OvxTqygSSTwGg59J6C6CTDW4BzOYLvEFmAjbgBsBwHiSTi1OZRW1fJ6Wj0+5738HmD6tYe1kyWLQNv4WyKXBgKWzkFixAEsTJ41k0SBG0cKqpXmHtilKUApSlAKUpQClKUApSlAKUpQClKUBD6YtM2Hurb0drbqpmO8VIXXhqRXOLGOt5VyhguUZYViAo0AkAjTbfhXT8RaDIVIkEEEcwdCPaa5diuiktXblsW2c23KBswDZQqsgclxmIVlE66AVGR1ElLytoNeBEGD4HMI95rH9g9rRQXtDaNbijlB+NRwI15zwvoGHwWo/Fc/+M1Vze/8r+M/r/0qWLLLE7iV5sMcyqREMXO9bYZhIka+auOXhodq9XFa5XGUnQaypPINz8DHrVy/gGcy4tZvtLnDj8w1I8DpUbG4e6tpjnVjGgYayDp3lInU8FGxr0IayMvdwzycmglH28or6OMqzD6zu3mMxAPsB7VKq3h7ORQo2UBR6aa+1XK3pUjy32Y7F3yt3NlDKlssZYiMzSY0IbS1FX+2uECEVTp8TEkaDgog+4qzfss95gB3YtZj4KzOFHiSBPh7VkP7/wBKjFW2WyaSXHJGXCMfiuMfBYUfpr/Eau27YWFRTqQFVRqzHYDmSRv6zpNVu4AJOw1/Sf5Vt3VTq8U+euiLrCFT/ZodT+c7k8NBrBJpzZVijx2XabDLPLnov9WOrvYAvcg3m0JGoRZBCKfMAk8T4AAZ8CgFe15Lbbtn0EYqKpClKVwkKUpQClKUApSlAKUpQClKUApSlAKUpQCtN614MJiFcH6VTmH3reRQw8SGUflrcqwnWro03bUprctnOo+1oVZPNlJA8QvKuM6jUaVTZuh1DLqGAYHwNVVUTFYjpxyLlnQZXLW/zlrbCPGLb+7Vl6gdJ6taXm+c+SKSP4shq3CryIp1EtuKTLs15SrOJtM0AEr4hmUz+Xf1r6F8HyiVsowjyXbmxA8kAQ/xrc9Iqu7YVzrMjUQzAgcxlIjzqP0cOz+aJEjvLuSUJ5kySDO5O4qaUBIMCRqDGoPhyqC6Jy4lZ70Nhi+Ks2mhx2guCYkpb77Zo4KwTXjmiupqK5T0ff7LH2LsaIIfwW64tAnyzO0/drqwNeVqJXNnv6ONYk/J7SlKzmsUpSgFKUoBSlKAUpSgFKUoBSlKAUpSgFKUoAa1D9pXSht4UW0JVrzZSQYItqC1z0IhPz1svSePSzaa5cbKiak+E7AcSdo8a451i6dfGXzcKkDS3at8QpMSeAZm34DLxymqM06VfLLMcbZJ6t4rRrR2XVeUa5lXyaDHJ1rN1hcRhzYsWwoDXFfPP2iAz3iOc2xcUA8xNZr+wf79K4k0lYbTfAqNjsKXAK/GhzLymIKnwKkj2qTSpxk4u0RlFSVMx9jEhp0KkaMhgMp5MJ9iNCNQaug1a6Ww5bIVIVwwUNHBgywwG65isj/WKWb0yGBR9yh3E8QdmE6ZgYr28GpWRc9nzmq0jwu11/gxOGDiJII1DDcHw9NI2Iq3YxJByPGbdWGgccxvB5rqfOpNW79kOIYSD7zwIPAjnWmvBlTVUz3CYcMbpP1iE/KEGnu9z9K6D1X6QN7C22Yy6g23PEvbJRifElZ9a5x0Y5tzbuEks7MrcGnXLPBwOB33E6gbf1KxOW7etHZgt5eU/R3I9rZ/PXhZL3uz6bDX00om3UpSolopSlAKV4xqzg8al1c1t0cAxKMGEjcSpOvhQF+lKUApSlAKUpQClKUApSlAKUoTQGoftNQ/IgeC3rZbykqJ8nZT+WtE6vYLM5uEaW5RR9+AWPoGjzY8jXTuuD2/kN8XdFKGNYJfe2F5sXywK5Pg+igqjN3nEktJ0LMSQkbLJMfrWLNKMJ7ma8GOWRNRNhuJmvCRIVG1+87AQPHLbJ8jTozS2EJlrXzR/L8LfmWG9aw1jpC6CRaYOo0JuSw8QjDvEecgGq7odnzlypjKRb7kiZGYyW0JMaj4m56HqIKPJJaTIZrFYxLYl2CzoJ3J5KNyfKoNzpdjoluPG4Y9cokgeZHpWNN22jHXvneCWuH9S0eZjxr1WuHgqDkZLewgfqaolqJf8/k0w0cF7nf2L1+5deM1zLBDDs1Uaj/eZ6tPhpIJe4XX4XLEkTvA+GDxBEGqsj/bH7h/56pOGY/FcaOSgL+urexFUrNkTvcXvT42tuzgm4PGknI8B4nScrAaEidQRpIJMSNSKmVhLmABg57qlTmDBzII4iZHhBBEQOFSrXSREIwGfhrlV/wHWG+6fevpNDr1lW2b5/0+Q/Uv0t4Jb8a9L/BOvWQwg7H3ncEHcEHYjapHQGPa1jLBukZPnEN3QKVddBcGytnt29Rp+HascOl7ebKxKP8AZZSDx2iQR3W1B+qavm0L4W2pkXjkkEfCQWeNxORWg6wddYiteojjlFt9oxaSeXHNJLhnV0OlVVpC9dnwqomIsOVjKLgKLJX6pUkLMayGgjUDQqt2/wDtRw0fNK9x/s91APEsx28ga8ffHyfRKEn8G14zFLaRrjkKiAsxOwUCST6Vpl8EWhfvrczN37hW5cVrSnXuKDGVARIEaAnXWoPSvWC70iBhUtZEZgbzKxf5tSGyk5VCyQBzOnCTW0vbkEHUGZ4yDv8A6+5qnJlvonHHXZiT0S7Owe/iHtFV0N3Q6sHtsAIZSMu4nhMGKuYXAPaCvajtVGRgWIW8izAumPijUOBoTtl0M62oCgDYAAeIAjfjsPaqwap3yLNiKuiOtdm8QolGMhcxQhisZlVkdgXEiVmY1iKza3AeNajhehES21t4uIzFgrKCqjcKo203neSYisD1i6wYjBYi0li8WVlZzZuw4ABgd6O0CnvfW0y6VoWZfJQ4NHTwaVC6G6RGIw9u8u1xVeJmCQJUnmDI9Km1eQLd+6FUsdlEmOQ1O1YC712tCclu+/8Aw8o/euFRWb6Q+hufgb+k1zQ27rbstsfcGZv3nEA/lNRk6BnsR14vgSLFlF+1cvnTzy249j61Ctdb8VcOj2gu8pYbKfAO9zvei+o2MG3gUBmMzfaYlj6Fpj0q/UNxJIyTdZMRwdR/wwf/AHVZHWDFz9MvkbKx+hn9ah0puY2k89Z8YDo2HI8bTj9RdP8AKvD1kxZWDctAnitk6eWa6w9xUGlNzO7TC9M4O4zNeuO9+R3s0ZrYAAm0EAUKADOUZtZk7VATEMoDE9pbIBzQQwG8sOK+MA8wdztNYXpLoeDnQFlElrI2k/WQe5y7cQJ3y5sW71I26fNt9LISYkvHZAFTrnM5D+ACC3pA8Z0qr5GD8bM3hOUegWBHvVKMFcERkuRqBAz7jyzKR+7zqXNYZNp8Hpxp9lFu0FEKAByAgfpVQqw94oxzQU3B+zto44ifrcKkCoOL7ZNNClKVw5Yql0BBBAI4jgR5VVSurjk4QcZhny9wk5fh1h0OhGR+IlV0OogQy6VkujsebV1b1xRcb65yjtBIhmQrlzHnmBZgIzcDbpWn91kdJvhGZaTFG6Xf4N6v2bWKswcty08EEHQ8VKkagyNDvPLWNLx3RJQsQDdtAkFssvbO5W8g1Gh+ICDOscaujOkmw7ll7yH47fAz9dOT6D8Q0OoBG0t0qr2e1sFSZWVKmSdF7JgASj98DYwYnSppLIqMz34ZGj2LCAfNwFbXuEgHx7hAJ0/Sqnw6sO8Cw5MWYezEipfSuFY4gXLeqXrQuqAoBYT8MDQXEzCWOhAUGTFWSDqCCpGhUiCDyI4VRkjKDq+DXinDIuuTO9RbpCXrWgC3GZQBGjsxMjzb9a2eucdB9YxZvhLilV7Z07RWEntSjKrqRHZjNb2IYZNJBitox/WQo2V07MNoFJPbQZUuAoZF705QTrA1BNbErSo86TqTIvTnXU23a1YQMyEqzvORWG6qoguQRB1UDmTWlYnEm7eLuS7mCzmNIgIsAACBMAba7zUawpZGXYgsgPODAY+eXNP3jVaOqISuqidtdeM1nlJ3RNJVydi/Z7/3bY/4n/qvNbHWB6i4Q2+jsOG+Ip2jeDXSbpHoXis9Xqx6RhfZYx/0T/gb+k1z2uhY/wCif8Df0mue1GR1ClKVAkKUpXQKUNKAUpSKHGYLHYUK7KRKXJYDhOmdfdlf8xiIqxhX3QmSmkncqScp8diPy1kOmcQjLlDjtVOZVXvNIB7pVZIDBiusbnlWMvOMq3RplEkc0PxAjfTfn3Tzrz8+Ometpcm6P8ol1EZDakrGQalNe6OOTlzynTyqXXjAEQdoM+XEe1Zlw6Nb5QFe1Hwb6ZSZZDkPp8J9RBqRXKokKVHuYsA5VBduIWNPxEkAepFUw77g2181zt6qSFHjJNdUX8kW0uivEY1EMMwDfZ3JnbQaieE714XuH4VVRzYyf3V/5q8t9HqplcyzqYYwTzYE6mpNdbXwcSk+yN8nuf7QfuCPbNP8Q9ayHVzpQ4fEZroCI4yM6nuzmXs2caFR8YnWAw1FWK8YSIPl/fhXY5HFkZ498aJnSiq1q1DyEa+sAqU7uIQptMyqmIOuWoSpAgaCrL4sjs7BRSsuy3DGbnkbi0d4gyNCANqqW/3yp0O445hoD+bMYjkQaszPc1RVpo7E0zD9I4YNeYEBlZQSpjky6aaaAagjapF7rFiRbVGuKco7ruVN1fJ4Oug7wDNpuNZt9JYC6W7fsz2Bi2LugGdJnK2sGWK6gKcramBUG5bn4iGHENbII8DEfrNWLdGjFPa5MqthMmVdLa7ydWP2RJmPE71kehsKMTftWAJ7RlDKPq2gZulpAIGQEagakVj0xCOyoAGk7AfyRZJPhHjXVf2edVmsKb15Mtx1yqhABt25DENGzMYJHDKo3mrMWPdK2iqc0lRudvaqqUr0TKWMf9E/4G/pNc9roPSH0T/hb+RrmrY9ZyrLsOCCY82+AerCq5EkSaVE7S82yJbH32LH2SFH7xr0YZz8V0x9xVQe5zN7EVElZIu3AoliFHMkAe50qx8tn6NWeOOqqPAsR/SGqpMEgIOUZhsx1YeTGSPSKvmhyiMLd0650XwCFv4iwGm3w1UMO3G6/oLY/UICPer9KHKIGIsJbUtcu3VUbk3WAH61cTA2m72lwcyxdfOZIPpO4q9isMLiFSY2IO8EagwdCOYO4JFU4a1ZGRb1kWDmA7awSoZnIUG4R84slt2LDXVo0o3SsJWXbdsKIUBRvCgAew0rCXVi7dWPrTHg4zfzLD0rbX6t/ZvXF8DkcA7ycy5iPzCtQ6cwN1MRcBuAEWkylFAme1guGzEMCDsay52pQ4NuluGT+i1gzFtQeAyjb6vd5+FV38QEEnc6BeJPIDefSoVjoy2wRyqyUEkgNmDDNBzAxqSfPzq3ZsG05MDQCdD8B2ZB9Uj6yDQ7iNqxbY2enulXRIu27rMCFto2xYkv3eKsAq5verhwIPxlnPMsQPLKpAj+9akq0iRBHAjiOYr2o7n4JbUnZRbtBRCgAch/e/jVdKVG77O14FKUoBSlKAtYmzmWNjuG+yw1DDyPDiJHGrCr2gQNIdbltGCmGBLqjKG3goza8mqTduhVJYwBx/8AzifDxrIdV+gziMYlyCLdqGuGNGZWR7Vsz9YMC3GAIO4rRgTlJIo1Eoxgzptro9Fti2FXswuTJHdyjSI2isb/AIJwUk/JrWvgY9BMD0rOV7XsUjweSBgugrFn6K1bt+KooPuBNTgK9pXQKUpQEfpAfNXPwN/Sa56FjbblXRcVbLIyjcqQPURWp/4Vvfc96hJNnUzD0rMf4Vvfc96f4Wvfc96htZ3gw9KmY3oXEJGWy1yTHdKwPEzwqK/Q+LP+Xk9Mx9JgUpnbKawl/GXXxi21z9mB3ltxn3BLESDGTORlzajaT3c9/h7E8e19EUVFfqfd7VLuS4zofr5iDoQIKwVIJJ0qVCyTas4Vpm5egGBN293tuCxBBkQdak9H2sKHPzaSrAI7kuWJ1zLn7ykE76Hxr3oTAY22oTsxEEkkgd8zJH19SZgqdvirM/Jb4RYUF+JaYHM6AE1Q4yLbRZfGNnhbbQp79xjkQRJJWRLnyAH3uFab1pxqtevMhBVLYWRtKB2bXwzCfGRwNbRj+hr5tMWQ3rhEBSQtsa75Ae8BvBmYrTLnRDBezZHEaMMpBPEg6bHX3NZsyo16b3N2U4e3lRRyVR7AD/SrlSLXR11yMttzP3Wj3islZ6n4ljqgUc2YfyGtZljlJ8I3PNCK5ZrL2zalkBK7tbHvmt+PNdAfA7yyf74enhWyXeoN+O69sE8TJjxiNY39K2DD9RcKqgPbN0jUm4S0nmROX0itMdLOXZmlrMcfbyc4tYgNOXUDSYMc9DsfSq82oG5OwAknyXc10pupmEP+SB4AsABwAAMAeVSsB1dsWTmtWlVts8S37zSamtE75fBW9fxwuTm9nq7jWk/JLgBPd79kGObBrgg+HCrn+GsZ/wCFufv2P/trqgWvYq/9pjKFrcpy2z1XxjGPkzL4u9oL/C5b2BqfY6gYoiWawh5Au/6wo/Q10OK9rq0uNfBGWsyy+TQh+y8lgz4hiRwW2oAHHs8zNlb7xnyrc+jcAtm0ttFyqggDfx3OpJJkk6mdalUq+MVHpGaU3LsUpSpERSlKAUpSgFKUoBSlKARXkUpQHsUpSgPMtIpSgGWkUpQHsV5lpSgEV7FKUApFKUApSlAKUpQClKUApSlAKUpQClKUB//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60422" name="Picture 6" descr="http://ameliecalot.files.wordpress.com/2010/05/conciencia.jp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96970" l="1553" r="100000"/>
                    </a14:imgEffect>
                  </a14:imgLayer>
                </a14:imgProps>
              </a:ext>
            </a:extLst>
          </a:blip>
          <a:srcRect/>
          <a:stretch>
            <a:fillRect/>
          </a:stretch>
        </p:blipFill>
        <p:spPr bwMode="auto">
          <a:xfrm>
            <a:off x="6228184" y="2420888"/>
            <a:ext cx="1512168" cy="1296144"/>
          </a:xfrm>
          <a:prstGeom prst="rect">
            <a:avLst/>
          </a:prstGeom>
          <a:noFill/>
        </p:spPr>
      </p:pic>
      <p:sp>
        <p:nvSpPr>
          <p:cNvPr id="7" name="6 CuadroTexto"/>
          <p:cNvSpPr txBox="1"/>
          <p:nvPr/>
        </p:nvSpPr>
        <p:spPr>
          <a:xfrm>
            <a:off x="467544" y="1340768"/>
            <a:ext cx="8280920" cy="584775"/>
          </a:xfrm>
          <a:prstGeom prst="rect">
            <a:avLst/>
          </a:prstGeom>
          <a:noFill/>
        </p:spPr>
        <p:txBody>
          <a:bodyPr wrap="square" rtlCol="0">
            <a:spAutoFit/>
          </a:bodyPr>
          <a:lstStyle/>
          <a:p>
            <a:pPr lvl="0" fontAlgn="base">
              <a:spcBef>
                <a:spcPct val="20000"/>
              </a:spcBef>
              <a:spcAft>
                <a:spcPct val="0"/>
              </a:spcAft>
            </a:pPr>
            <a:r>
              <a:rPr kumimoji="1" lang="es-ES_tradnl" sz="3200" kern="0" dirty="0" smtClean="0">
                <a:solidFill>
                  <a:prstClr val="black"/>
                </a:solidFill>
              </a:rPr>
              <a:t>Identificación de situaciones de riesgo vital.</a:t>
            </a:r>
          </a:p>
        </p:txBody>
      </p:sp>
      <p:pic>
        <p:nvPicPr>
          <p:cNvPr id="60423" name="Picture 7" descr="G:\POWER POINT E IMÁGENES VARIOS\imagenes presentacion\Imagen9.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974" b="100000" l="10547" r="89844"/>
                    </a14:imgEffect>
                  </a14:imgLayer>
                </a14:imgProps>
              </a:ext>
            </a:extLst>
          </a:blip>
          <a:srcRect/>
          <a:stretch>
            <a:fillRect/>
          </a:stretch>
        </p:blipFill>
        <p:spPr bwMode="auto">
          <a:xfrm>
            <a:off x="7812360" y="2132856"/>
            <a:ext cx="1063439" cy="1584176"/>
          </a:xfrm>
          <a:prstGeom prst="rect">
            <a:avLst/>
          </a:prstGeom>
          <a:noFill/>
        </p:spPr>
      </p:pic>
      <p:pic>
        <p:nvPicPr>
          <p:cNvPr id="60424" name="Picture 8" descr="G:\POWER POINT E IMÁGENES VARIOS\imagenes presentacion\Imagen5.pn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8023" b="82235" l="9780" r="100000"/>
                    </a14:imgEffect>
                  </a14:imgLayer>
                </a14:imgProps>
              </a:ext>
            </a:extLst>
          </a:blip>
          <a:srcRect b="15653"/>
          <a:stretch>
            <a:fillRect/>
          </a:stretch>
        </p:blipFill>
        <p:spPr bwMode="auto">
          <a:xfrm>
            <a:off x="6804248" y="4221088"/>
            <a:ext cx="1990609" cy="1584176"/>
          </a:xfrm>
          <a:prstGeom prst="rect">
            <a:avLst/>
          </a:prstGeom>
          <a:noFill/>
        </p:spPr>
      </p:pic>
    </p:spTree>
    <p:extLst>
      <p:ext uri="{BB962C8B-B14F-4D97-AF65-F5344CB8AC3E}">
        <p14:creationId xmlns:p14="http://schemas.microsoft.com/office/powerpoint/2010/main" val="6084633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60422"/>
                                        </p:tgtEl>
                                        <p:attrNameLst>
                                          <p:attrName>style.visibility</p:attrName>
                                        </p:attrNameLst>
                                      </p:cBhvr>
                                      <p:to>
                                        <p:strVal val="visible"/>
                                      </p:to>
                                    </p:set>
                                    <p:anim calcmode="lin" valueType="num">
                                      <p:cBhvr>
                                        <p:cTn id="12" dur="1000" fill="hold"/>
                                        <p:tgtEl>
                                          <p:spTgt spid="60422"/>
                                        </p:tgtEl>
                                        <p:attrNameLst>
                                          <p:attrName>ppt_w</p:attrName>
                                        </p:attrNameLst>
                                      </p:cBhvr>
                                      <p:tavLst>
                                        <p:tav tm="0">
                                          <p:val>
                                            <p:fltVal val="0"/>
                                          </p:val>
                                        </p:tav>
                                        <p:tav tm="100000">
                                          <p:val>
                                            <p:strVal val="#ppt_w"/>
                                          </p:val>
                                        </p:tav>
                                      </p:tavLst>
                                    </p:anim>
                                    <p:anim calcmode="lin" valueType="num">
                                      <p:cBhvr>
                                        <p:cTn id="13" dur="1000" fill="hold"/>
                                        <p:tgtEl>
                                          <p:spTgt spid="60422"/>
                                        </p:tgtEl>
                                        <p:attrNameLst>
                                          <p:attrName>ppt_h</p:attrName>
                                        </p:attrNameLst>
                                      </p:cBhvr>
                                      <p:tavLst>
                                        <p:tav tm="0">
                                          <p:val>
                                            <p:fltVal val="0"/>
                                          </p:val>
                                        </p:tav>
                                        <p:tav tm="100000">
                                          <p:val>
                                            <p:strVal val="#ppt_h"/>
                                          </p:val>
                                        </p:tav>
                                      </p:tavLst>
                                    </p:anim>
                                    <p:animEffect transition="in" filter="fade">
                                      <p:cBhvr>
                                        <p:cTn id="14" dur="1000"/>
                                        <p:tgtEl>
                                          <p:spTgt spid="60422"/>
                                        </p:tgtEl>
                                      </p:cBhvr>
                                    </p:animEffect>
                                  </p:childTnLst>
                                </p:cTn>
                              </p:par>
                              <p:par>
                                <p:cTn id="15" presetID="53" presetClass="entr" presetSubtype="16" fill="hold" nodeType="withEffect">
                                  <p:stCondLst>
                                    <p:cond delay="0"/>
                                  </p:stCondLst>
                                  <p:childTnLst>
                                    <p:set>
                                      <p:cBhvr>
                                        <p:cTn id="16" dur="1" fill="hold">
                                          <p:stCondLst>
                                            <p:cond delay="0"/>
                                          </p:stCondLst>
                                        </p:cTn>
                                        <p:tgtEl>
                                          <p:spTgt spid="60423"/>
                                        </p:tgtEl>
                                        <p:attrNameLst>
                                          <p:attrName>style.visibility</p:attrName>
                                        </p:attrNameLst>
                                      </p:cBhvr>
                                      <p:to>
                                        <p:strVal val="visible"/>
                                      </p:to>
                                    </p:set>
                                    <p:anim calcmode="lin" valueType="num">
                                      <p:cBhvr>
                                        <p:cTn id="17" dur="1000" fill="hold"/>
                                        <p:tgtEl>
                                          <p:spTgt spid="60423"/>
                                        </p:tgtEl>
                                        <p:attrNameLst>
                                          <p:attrName>ppt_w</p:attrName>
                                        </p:attrNameLst>
                                      </p:cBhvr>
                                      <p:tavLst>
                                        <p:tav tm="0">
                                          <p:val>
                                            <p:fltVal val="0"/>
                                          </p:val>
                                        </p:tav>
                                        <p:tav tm="100000">
                                          <p:val>
                                            <p:strVal val="#ppt_w"/>
                                          </p:val>
                                        </p:tav>
                                      </p:tavLst>
                                    </p:anim>
                                    <p:anim calcmode="lin" valueType="num">
                                      <p:cBhvr>
                                        <p:cTn id="18" dur="1000" fill="hold"/>
                                        <p:tgtEl>
                                          <p:spTgt spid="60423"/>
                                        </p:tgtEl>
                                        <p:attrNameLst>
                                          <p:attrName>ppt_h</p:attrName>
                                        </p:attrNameLst>
                                      </p:cBhvr>
                                      <p:tavLst>
                                        <p:tav tm="0">
                                          <p:val>
                                            <p:fltVal val="0"/>
                                          </p:val>
                                        </p:tav>
                                        <p:tav tm="100000">
                                          <p:val>
                                            <p:strVal val="#ppt_h"/>
                                          </p:val>
                                        </p:tav>
                                      </p:tavLst>
                                    </p:anim>
                                    <p:animEffect transition="in" filter="fade">
                                      <p:cBhvr>
                                        <p:cTn id="19" dur="1000"/>
                                        <p:tgtEl>
                                          <p:spTgt spid="60423"/>
                                        </p:tgtEl>
                                      </p:cBhvr>
                                    </p:animEffect>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fade">
                                      <p:cBhvr>
                                        <p:cTn id="24" dur="1000"/>
                                        <p:tgtEl>
                                          <p:spTgt spid="3">
                                            <p:txEl>
                                              <p:pRg st="2" end="2"/>
                                            </p:txEl>
                                          </p:spTgt>
                                        </p:tgtEl>
                                      </p:cBhvr>
                                    </p:animEffect>
                                    <p:anim calcmode="lin" valueType="num">
                                      <p:cBhvr>
                                        <p:cTn id="2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7" presetID="53" presetClass="entr" presetSubtype="16" fill="hold" nodeType="withEffect">
                                  <p:stCondLst>
                                    <p:cond delay="0"/>
                                  </p:stCondLst>
                                  <p:childTnLst>
                                    <p:set>
                                      <p:cBhvr>
                                        <p:cTn id="28" dur="1" fill="hold">
                                          <p:stCondLst>
                                            <p:cond delay="0"/>
                                          </p:stCondLst>
                                        </p:cTn>
                                        <p:tgtEl>
                                          <p:spTgt spid="60424"/>
                                        </p:tgtEl>
                                        <p:attrNameLst>
                                          <p:attrName>style.visibility</p:attrName>
                                        </p:attrNameLst>
                                      </p:cBhvr>
                                      <p:to>
                                        <p:strVal val="visible"/>
                                      </p:to>
                                    </p:set>
                                    <p:anim calcmode="lin" valueType="num">
                                      <p:cBhvr>
                                        <p:cTn id="29" dur="1000" fill="hold"/>
                                        <p:tgtEl>
                                          <p:spTgt spid="60424"/>
                                        </p:tgtEl>
                                        <p:attrNameLst>
                                          <p:attrName>ppt_w</p:attrName>
                                        </p:attrNameLst>
                                      </p:cBhvr>
                                      <p:tavLst>
                                        <p:tav tm="0">
                                          <p:val>
                                            <p:fltVal val="0"/>
                                          </p:val>
                                        </p:tav>
                                        <p:tav tm="100000">
                                          <p:val>
                                            <p:strVal val="#ppt_w"/>
                                          </p:val>
                                        </p:tav>
                                      </p:tavLst>
                                    </p:anim>
                                    <p:anim calcmode="lin" valueType="num">
                                      <p:cBhvr>
                                        <p:cTn id="30" dur="1000" fill="hold"/>
                                        <p:tgtEl>
                                          <p:spTgt spid="60424"/>
                                        </p:tgtEl>
                                        <p:attrNameLst>
                                          <p:attrName>ppt_h</p:attrName>
                                        </p:attrNameLst>
                                      </p:cBhvr>
                                      <p:tavLst>
                                        <p:tav tm="0">
                                          <p:val>
                                            <p:fltVal val="0"/>
                                          </p:val>
                                        </p:tav>
                                        <p:tav tm="100000">
                                          <p:val>
                                            <p:strVal val="#ppt_h"/>
                                          </p:val>
                                        </p:tav>
                                      </p:tavLst>
                                    </p:anim>
                                    <p:animEffect transition="in" filter="fade">
                                      <p:cBhvr>
                                        <p:cTn id="31" dur="1000"/>
                                        <p:tgtEl>
                                          <p:spTgt spid="60424"/>
                                        </p:tgtEl>
                                      </p:cBhvr>
                                    </p:animEffect>
                                  </p:childTnLst>
                                </p:cTn>
                              </p:par>
                            </p:childTnLst>
                          </p:cTn>
                        </p:par>
                      </p:childTnLst>
                    </p:cTn>
                  </p:par>
                  <p:par>
                    <p:cTn id="32" fill="hold">
                      <p:stCondLst>
                        <p:cond delay="indefinite"/>
                      </p:stCondLst>
                      <p:childTnLst>
                        <p:par>
                          <p:cTn id="33" fill="hold">
                            <p:stCondLst>
                              <p:cond delay="0"/>
                            </p:stCondLst>
                            <p:childTnLst>
                              <p:par>
                                <p:cTn id="34" presetID="47" presetClass="entr" presetSubtype="0" fill="hold" nodeType="click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Effect transition="in" filter="fade">
                                      <p:cBhvr>
                                        <p:cTn id="36" dur="1000"/>
                                        <p:tgtEl>
                                          <p:spTgt spid="3">
                                            <p:txEl>
                                              <p:pRg st="4" end="4"/>
                                            </p:txEl>
                                          </p:spTgt>
                                        </p:tgtEl>
                                      </p:cBhvr>
                                    </p:animEffect>
                                    <p:anim calcmode="lin" valueType="num">
                                      <p:cBhvr>
                                        <p:cTn id="37"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28600" y="0"/>
            <a:ext cx="7772400" cy="1196752"/>
          </a:xfrm>
        </p:spPr>
        <p:txBody>
          <a:bodyPr/>
          <a:lstStyle/>
          <a:p>
            <a:pPr algn="l"/>
            <a:r>
              <a:rPr lang="es-ES_tradnl" b="1" i="1" dirty="0" smtClean="0">
                <a:solidFill>
                  <a:srgbClr val="000090"/>
                </a:solidFill>
              </a:rPr>
              <a:t>Crisis convulsiva </a:t>
            </a:r>
            <a:r>
              <a:rPr lang="es-ES_tradnl" b="1" i="1" dirty="0" smtClean="0"/>
              <a:t>(actuación)</a:t>
            </a:r>
            <a:endParaRPr lang="es-ES" b="1" i="1" dirty="0"/>
          </a:p>
        </p:txBody>
      </p:sp>
      <p:sp>
        <p:nvSpPr>
          <p:cNvPr id="3" name="2 Marcador de contenido"/>
          <p:cNvSpPr>
            <a:spLocks noGrp="1"/>
          </p:cNvSpPr>
          <p:nvPr>
            <p:ph idx="1"/>
          </p:nvPr>
        </p:nvSpPr>
        <p:spPr>
          <a:xfrm>
            <a:off x="228600" y="1124744"/>
            <a:ext cx="8735888" cy="5616624"/>
          </a:xfrm>
        </p:spPr>
        <p:txBody>
          <a:bodyPr>
            <a:normAutofit fontScale="85000" lnSpcReduction="20000"/>
          </a:bodyPr>
          <a:lstStyle/>
          <a:p>
            <a:pPr marL="457200" indent="-457200">
              <a:buFont typeface="+mj-lt"/>
              <a:buAutoNum type="arabicPeriod"/>
            </a:pPr>
            <a:r>
              <a:rPr lang="es-ES_tradnl" sz="2400" b="1" dirty="0" smtClean="0"/>
              <a:t>Amortiguar la caída.</a:t>
            </a:r>
          </a:p>
          <a:p>
            <a:pPr marL="457200" indent="-457200">
              <a:buFont typeface="+mj-lt"/>
              <a:buAutoNum type="arabicPeriod"/>
            </a:pPr>
            <a:r>
              <a:rPr lang="es-ES_tradnl" sz="2400" b="1" dirty="0" smtClean="0"/>
              <a:t>Despejar la zona de objetos.</a:t>
            </a:r>
          </a:p>
          <a:p>
            <a:pPr marL="457200" indent="-457200">
              <a:buFont typeface="+mj-lt"/>
              <a:buAutoNum type="arabicPeriod"/>
            </a:pPr>
            <a:r>
              <a:rPr lang="es-ES_tradnl" sz="2400" b="1" dirty="0" smtClean="0"/>
              <a:t>No sujetarlo si todavía convulsiona.</a:t>
            </a:r>
          </a:p>
          <a:p>
            <a:pPr marL="457200" indent="-457200">
              <a:buFont typeface="+mj-lt"/>
              <a:buAutoNum type="arabicPeriod"/>
            </a:pPr>
            <a:r>
              <a:rPr lang="es-ES_tradnl" sz="2400" b="1" dirty="0" smtClean="0"/>
              <a:t>Si ya tiene la boca cerrada no introducir nada entre los dientes, si todavía no la ha cerrado introducir un objeto duro.</a:t>
            </a:r>
          </a:p>
          <a:p>
            <a:pPr marL="457200" indent="-457200">
              <a:buFont typeface="+mj-lt"/>
              <a:buAutoNum type="arabicPeriod"/>
            </a:pPr>
            <a:r>
              <a:rPr lang="es-ES_tradnl" sz="2400" b="1" dirty="0" smtClean="0"/>
              <a:t>No darle de beber.</a:t>
            </a:r>
          </a:p>
          <a:p>
            <a:pPr marL="457200" indent="-457200">
              <a:buFont typeface="+mj-lt"/>
              <a:buAutoNum type="arabicPeriod"/>
            </a:pPr>
            <a:r>
              <a:rPr lang="es-ES_tradnl" sz="2400" b="1" dirty="0" smtClean="0"/>
              <a:t>No intentar trasladarlo en plena convulsión.</a:t>
            </a:r>
          </a:p>
          <a:p>
            <a:pPr marL="457200" indent="-457200">
              <a:buFont typeface="+mj-lt"/>
              <a:buAutoNum type="arabicPeriod"/>
            </a:pPr>
            <a:r>
              <a:rPr lang="es-ES_tradnl" sz="2400" b="1" dirty="0" smtClean="0"/>
              <a:t>No intentar boca a boca.</a:t>
            </a:r>
          </a:p>
          <a:p>
            <a:pPr marL="457200" indent="-457200">
              <a:buFont typeface="+mj-lt"/>
              <a:buAutoNum type="arabicPeriod"/>
            </a:pPr>
            <a:r>
              <a:rPr lang="es-ES_tradnl" sz="2400" b="1" dirty="0" smtClean="0"/>
              <a:t>Cuando ceda la convulsión colocarlo en P.L.S.</a:t>
            </a:r>
          </a:p>
          <a:p>
            <a:pPr marL="457200" indent="-457200">
              <a:buFont typeface="+mj-lt"/>
              <a:buAutoNum type="arabicPeriod"/>
            </a:pPr>
            <a:r>
              <a:rPr lang="es-ES" sz="2400" b="1" dirty="0"/>
              <a:t>Dejar que se </a:t>
            </a:r>
            <a:r>
              <a:rPr lang="es-ES" sz="2400" b="1" dirty="0" smtClean="0"/>
              <a:t>despierte normalmente.</a:t>
            </a:r>
            <a:endParaRPr lang="es-ES" sz="2400" b="1" dirty="0"/>
          </a:p>
          <a:p>
            <a:pPr marL="457200" indent="-457200">
              <a:buFont typeface="+mj-lt"/>
              <a:buAutoNum type="arabicPeriod"/>
            </a:pPr>
            <a:r>
              <a:rPr lang="es-ES" sz="2400" b="1" dirty="0" smtClean="0"/>
              <a:t>Si NUNCA </a:t>
            </a:r>
            <a:r>
              <a:rPr lang="es-ES" sz="2400" b="1" dirty="0"/>
              <a:t>ha </a:t>
            </a:r>
            <a:r>
              <a:rPr lang="es-ES" sz="2400" b="1" dirty="0" smtClean="0"/>
              <a:t>padecido ataques epilépticos, trasladarlo </a:t>
            </a:r>
            <a:r>
              <a:rPr lang="es-ES" sz="2400" b="1" dirty="0"/>
              <a:t>a un </a:t>
            </a:r>
            <a:r>
              <a:rPr lang="es-ES" sz="2400" b="1" dirty="0" smtClean="0"/>
              <a:t>centro médico </a:t>
            </a:r>
            <a:r>
              <a:rPr lang="es-ES" sz="2400" b="1" dirty="0"/>
              <a:t>finalizada la crisis.</a:t>
            </a:r>
            <a:endParaRPr lang="es-ES_tradnl" sz="2400" b="1" dirty="0" smtClean="0"/>
          </a:p>
          <a:p>
            <a:pPr marL="457200" indent="-457200">
              <a:buFont typeface="+mj-lt"/>
              <a:buAutoNum type="arabicPeriod"/>
            </a:pPr>
            <a:endParaRPr lang="es-ES" sz="2400" b="1" dirty="0"/>
          </a:p>
        </p:txBody>
      </p:sp>
      <p:pic>
        <p:nvPicPr>
          <p:cNvPr id="3074" name="Picture 2"/>
          <p:cNvPicPr>
            <a:picLocks noChangeAspect="1" noChangeArrowheads="1"/>
          </p:cNvPicPr>
          <p:nvPr/>
        </p:nvPicPr>
        <p:blipFill>
          <a:blip r:embed="rId2" cstate="print">
            <a:alphaModFix amt="9000"/>
            <a:extLst>
              <a:ext uri="{BEBA8EAE-BF5A-486C-A8C5-ECC9F3942E4B}">
                <a14:imgProps xmlns:a14="http://schemas.microsoft.com/office/drawing/2010/main">
                  <a14:imgLayer r:embed="rId3">
                    <a14:imgEffect>
                      <a14:backgroundRemoval t="3030" b="97576" l="1799" r="97842">
                        <a14:foregroundMark x1="88129" y1="23030" x2="88129" y2="23030"/>
                      </a14:backgroundRemoval>
                    </a14:imgEffect>
                  </a14:imgLayer>
                </a14:imgProps>
              </a:ext>
              <a:ext uri="{28A0092B-C50C-407E-A947-70E740481C1C}">
                <a14:useLocalDpi xmlns:a14="http://schemas.microsoft.com/office/drawing/2010/main" val="0"/>
              </a:ext>
            </a:extLst>
          </a:blip>
          <a:srcRect/>
          <a:stretch>
            <a:fillRect/>
          </a:stretch>
        </p:blipFill>
        <p:spPr bwMode="auto">
          <a:xfrm>
            <a:off x="899592" y="1052736"/>
            <a:ext cx="7956376" cy="47223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204001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10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10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10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10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10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10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6" dur="10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10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32" dur="10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10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38" dur="10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10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44" dur="10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1000" fill="hold"/>
                                        <p:tgtEl>
                                          <p:spTgt spid="3">
                                            <p:txEl>
                                              <p:pRg st="7" end="7"/>
                                            </p:txEl>
                                          </p:spTgt>
                                        </p:tgtEl>
                                        <p:attrNameLst>
                                          <p:attrName>ppt_x</p:attrName>
                                        </p:attrNameLst>
                                      </p:cBhvr>
                                      <p:tavLst>
                                        <p:tav tm="0">
                                          <p:val>
                                            <p:strVal val="0-#ppt_w/2"/>
                                          </p:val>
                                        </p:tav>
                                        <p:tav tm="100000">
                                          <p:val>
                                            <p:strVal val="#ppt_x"/>
                                          </p:val>
                                        </p:tav>
                                      </p:tavLst>
                                    </p:anim>
                                    <p:anim calcmode="lin" valueType="num">
                                      <p:cBhvr additive="base">
                                        <p:cTn id="50" dur="1000" fill="hold"/>
                                        <p:tgtEl>
                                          <p:spTgt spid="3">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1000" fill="hold"/>
                                        <p:tgtEl>
                                          <p:spTgt spid="3">
                                            <p:txEl>
                                              <p:pRg st="8" end="8"/>
                                            </p:txEl>
                                          </p:spTgt>
                                        </p:tgtEl>
                                        <p:attrNameLst>
                                          <p:attrName>ppt_x</p:attrName>
                                        </p:attrNameLst>
                                      </p:cBhvr>
                                      <p:tavLst>
                                        <p:tav tm="0">
                                          <p:val>
                                            <p:strVal val="0-#ppt_w/2"/>
                                          </p:val>
                                        </p:tav>
                                        <p:tav tm="100000">
                                          <p:val>
                                            <p:strVal val="#ppt_x"/>
                                          </p:val>
                                        </p:tav>
                                      </p:tavLst>
                                    </p:anim>
                                    <p:anim calcmode="lin" valueType="num">
                                      <p:cBhvr additive="base">
                                        <p:cTn id="56" dur="1000" fill="hold"/>
                                        <p:tgtEl>
                                          <p:spTgt spid="3">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1000" fill="hold"/>
                                        <p:tgtEl>
                                          <p:spTgt spid="3">
                                            <p:txEl>
                                              <p:pRg st="9" end="9"/>
                                            </p:txEl>
                                          </p:spTgt>
                                        </p:tgtEl>
                                        <p:attrNameLst>
                                          <p:attrName>ppt_x</p:attrName>
                                        </p:attrNameLst>
                                      </p:cBhvr>
                                      <p:tavLst>
                                        <p:tav tm="0">
                                          <p:val>
                                            <p:strVal val="0-#ppt_w/2"/>
                                          </p:val>
                                        </p:tav>
                                        <p:tav tm="100000">
                                          <p:val>
                                            <p:strVal val="#ppt_x"/>
                                          </p:val>
                                        </p:tav>
                                      </p:tavLst>
                                    </p:anim>
                                    <p:anim calcmode="lin" valueType="num">
                                      <p:cBhvr additive="base">
                                        <p:cTn id="62" dur="1000" fill="hold"/>
                                        <p:tgtEl>
                                          <p:spTgt spid="3">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9512" y="260648"/>
            <a:ext cx="7772400" cy="1124744"/>
          </a:xfrm>
        </p:spPr>
        <p:txBody>
          <a:bodyPr/>
          <a:lstStyle/>
          <a:p>
            <a:pPr algn="l"/>
            <a:r>
              <a:rPr lang="es-ES_tradnl" b="1" i="1" dirty="0" smtClean="0"/>
              <a:t>Lipotimia (sincope)</a:t>
            </a:r>
            <a:endParaRPr lang="es-ES" b="1" i="1" dirty="0"/>
          </a:p>
        </p:txBody>
      </p:sp>
      <p:sp>
        <p:nvSpPr>
          <p:cNvPr id="3" name="2 Marcador de contenido"/>
          <p:cNvSpPr>
            <a:spLocks noGrp="1"/>
          </p:cNvSpPr>
          <p:nvPr>
            <p:ph idx="1"/>
          </p:nvPr>
        </p:nvSpPr>
        <p:spPr>
          <a:xfrm>
            <a:off x="228600" y="1628800"/>
            <a:ext cx="8735888" cy="4391000"/>
          </a:xfrm>
        </p:spPr>
        <p:txBody>
          <a:bodyPr/>
          <a:lstStyle/>
          <a:p>
            <a:pPr marL="0" indent="0">
              <a:buNone/>
            </a:pPr>
            <a:r>
              <a:rPr lang="es-ES" sz="2800" i="1" dirty="0" smtClean="0"/>
              <a:t>´´Desmayo </a:t>
            </a:r>
            <a:r>
              <a:rPr lang="es-ES" sz="2800" i="1" dirty="0"/>
              <a:t>o mareo con pérdida del conocimiento durante </a:t>
            </a:r>
            <a:r>
              <a:rPr lang="es-ES" sz="2800" i="1" dirty="0" smtClean="0"/>
              <a:t>unos segundos</a:t>
            </a:r>
            <a:r>
              <a:rPr lang="es-ES" sz="2800" i="1" dirty="0"/>
              <a:t>, debido a una disminución momentánea de la sangre que llega </a:t>
            </a:r>
            <a:r>
              <a:rPr lang="es-ES" sz="2800" i="1" dirty="0" smtClean="0"/>
              <a:t>al cerebro.``</a:t>
            </a:r>
            <a:endParaRPr lang="es-ES" sz="2800" i="1" dirty="0"/>
          </a:p>
        </p:txBody>
      </p:sp>
      <p:pic>
        <p:nvPicPr>
          <p:cNvPr id="1026"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875" b="98125" l="0" r="100000"/>
                    </a14:imgEffect>
                  </a14:imgLayer>
                </a14:imgProps>
              </a:ext>
              <a:ext uri="{28A0092B-C50C-407E-A947-70E740481C1C}">
                <a14:useLocalDpi xmlns:a14="http://schemas.microsoft.com/office/drawing/2010/main" val="0"/>
              </a:ext>
            </a:extLst>
          </a:blip>
          <a:srcRect/>
          <a:stretch>
            <a:fillRect/>
          </a:stretch>
        </p:blipFill>
        <p:spPr bwMode="auto">
          <a:xfrm>
            <a:off x="2339752" y="2420888"/>
            <a:ext cx="4392488" cy="4392488"/>
          </a:xfrm>
          <a:prstGeom prst="rect">
            <a:avLst/>
          </a:prstGeom>
          <a:ln>
            <a:noFill/>
          </a:ln>
          <a:effectLst>
            <a:outerShdw blurRad="292100" dist="139700" dir="2700000" algn="tl" rotWithShape="0">
              <a:srgbClr val="333333">
                <a:alpha val="65000"/>
              </a:srgbClr>
            </a:outerShdw>
          </a:effectLst>
          <a:extLst/>
        </p:spPr>
      </p:pic>
    </p:spTree>
    <p:extLst>
      <p:ext uri="{BB962C8B-B14F-4D97-AF65-F5344CB8AC3E}">
        <p14:creationId xmlns:p14="http://schemas.microsoft.com/office/powerpoint/2010/main" val="5579609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2000" fill="hold"/>
                                        <p:tgtEl>
                                          <p:spTgt spid="10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7504" y="188640"/>
            <a:ext cx="7772400" cy="1143000"/>
          </a:xfrm>
        </p:spPr>
        <p:txBody>
          <a:bodyPr/>
          <a:lstStyle/>
          <a:p>
            <a:pPr algn="l"/>
            <a:r>
              <a:rPr lang="es-ES_tradnl" b="1" i="1" dirty="0" smtClean="0">
                <a:solidFill>
                  <a:srgbClr val="04617B"/>
                </a:solidFill>
              </a:rPr>
              <a:t>Lipotimia (actuación)</a:t>
            </a:r>
            <a:endParaRPr lang="es-ES" dirty="0"/>
          </a:p>
        </p:txBody>
      </p:sp>
      <p:sp>
        <p:nvSpPr>
          <p:cNvPr id="3" name="2 Marcador de contenido"/>
          <p:cNvSpPr>
            <a:spLocks noGrp="1"/>
          </p:cNvSpPr>
          <p:nvPr>
            <p:ph idx="1"/>
          </p:nvPr>
        </p:nvSpPr>
        <p:spPr>
          <a:xfrm>
            <a:off x="228600" y="1412776"/>
            <a:ext cx="5927576" cy="5328592"/>
          </a:xfrm>
        </p:spPr>
        <p:txBody>
          <a:bodyPr>
            <a:normAutofit lnSpcReduction="10000"/>
          </a:bodyPr>
          <a:lstStyle/>
          <a:p>
            <a:pPr marL="457200" indent="-457200">
              <a:buFont typeface="+mj-lt"/>
              <a:buAutoNum type="arabicPeriod"/>
            </a:pPr>
            <a:r>
              <a:rPr lang="es-ES" sz="2400" b="1" dirty="0"/>
              <a:t>Tumbar a la persona con las piernas en </a:t>
            </a:r>
            <a:r>
              <a:rPr lang="es-ES" sz="2400" b="1" dirty="0" smtClean="0"/>
              <a:t>alto.</a:t>
            </a:r>
            <a:endParaRPr lang="es-ES" sz="2400" b="1" dirty="0"/>
          </a:p>
          <a:p>
            <a:pPr marL="457200" indent="-457200">
              <a:buFont typeface="+mj-lt"/>
              <a:buAutoNum type="arabicPeriod"/>
            </a:pPr>
            <a:r>
              <a:rPr lang="es-ES" sz="2400" b="1" dirty="0" smtClean="0"/>
              <a:t>Aflojar </a:t>
            </a:r>
            <a:r>
              <a:rPr lang="es-ES" sz="2400" b="1" dirty="0"/>
              <a:t>las prendas de vestir que </a:t>
            </a:r>
            <a:r>
              <a:rPr lang="es-ES" sz="2400" b="1" dirty="0" smtClean="0"/>
              <a:t>compriman </a:t>
            </a:r>
            <a:r>
              <a:rPr lang="es-ES" sz="2400" b="1" dirty="0"/>
              <a:t>cuello, </a:t>
            </a:r>
            <a:r>
              <a:rPr lang="es-ES" sz="2400" b="1" dirty="0" smtClean="0"/>
              <a:t> </a:t>
            </a:r>
            <a:r>
              <a:rPr lang="es-ES" sz="2400" b="1" dirty="0"/>
              <a:t>tórax o </a:t>
            </a:r>
            <a:r>
              <a:rPr lang="es-ES" sz="2400" b="1" dirty="0" smtClean="0"/>
              <a:t> cintura. </a:t>
            </a:r>
            <a:r>
              <a:rPr lang="es-ES" sz="2400" b="1" dirty="0"/>
              <a:t>Q</a:t>
            </a:r>
            <a:r>
              <a:rPr lang="es-ES" sz="2400" b="1" dirty="0" smtClean="0"/>
              <a:t>uitar </a:t>
            </a:r>
            <a:r>
              <a:rPr lang="es-ES" sz="2400" b="1" dirty="0"/>
              <a:t>los calcetines.</a:t>
            </a:r>
          </a:p>
          <a:p>
            <a:pPr marL="457200" indent="-457200">
              <a:buFont typeface="+mj-lt"/>
              <a:buAutoNum type="arabicPeriod"/>
            </a:pPr>
            <a:r>
              <a:rPr lang="es-ES" sz="2400" b="1" dirty="0" smtClean="0"/>
              <a:t>Aportar </a:t>
            </a:r>
            <a:r>
              <a:rPr lang="es-ES" sz="2400" b="1" dirty="0"/>
              <a:t>suficiente aire abriendo la ventana, con un abanico, etc.</a:t>
            </a:r>
          </a:p>
          <a:p>
            <a:pPr marL="457200" indent="-457200">
              <a:buFont typeface="+mj-lt"/>
              <a:buAutoNum type="arabicPeriod"/>
            </a:pPr>
            <a:r>
              <a:rPr lang="es-ES" sz="2400" b="1" dirty="0" smtClean="0"/>
              <a:t> </a:t>
            </a:r>
            <a:r>
              <a:rPr lang="es-ES" sz="2400" b="1" dirty="0"/>
              <a:t>Si no se recupera, comprobar las constantes y colocar en </a:t>
            </a:r>
            <a:r>
              <a:rPr lang="es-ES" sz="2400" b="1" dirty="0" smtClean="0"/>
              <a:t>posición lateral </a:t>
            </a:r>
            <a:r>
              <a:rPr lang="es-ES" sz="2400" b="1" dirty="0"/>
              <a:t>de seguridad.</a:t>
            </a:r>
          </a:p>
          <a:p>
            <a:pPr marL="457200" indent="-457200">
              <a:buFont typeface="+mj-lt"/>
              <a:buAutoNum type="arabicPeriod"/>
            </a:pPr>
            <a:r>
              <a:rPr lang="es-ES" sz="2400" b="1" dirty="0" smtClean="0"/>
              <a:t>Si </a:t>
            </a:r>
            <a:r>
              <a:rPr lang="es-ES" sz="2400" b="1" dirty="0"/>
              <a:t>no se detectan las constantes, iniciar R.C.P.</a:t>
            </a:r>
            <a:endParaRPr lang="es-ES" b="1" dirty="0"/>
          </a:p>
        </p:txBody>
      </p:sp>
      <p:pic>
        <p:nvPicPr>
          <p:cNvPr id="2051" name="Picture 3"/>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99167">
                        <a14:foregroundMark x1="59583" y1="57609" x2="59583" y2="57609"/>
                      </a14:backgroundRemoval>
                    </a14:imgEffect>
                  </a14:imgLayer>
                </a14:imgProps>
              </a:ext>
              <a:ext uri="{28A0092B-C50C-407E-A947-70E740481C1C}">
                <a14:useLocalDpi xmlns:a14="http://schemas.microsoft.com/office/drawing/2010/main" val="0"/>
              </a:ext>
            </a:extLst>
          </a:blip>
          <a:srcRect/>
          <a:stretch>
            <a:fillRect/>
          </a:stretch>
        </p:blipFill>
        <p:spPr bwMode="auto">
          <a:xfrm>
            <a:off x="5292080" y="260648"/>
            <a:ext cx="3944786" cy="15121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56176" y="2564904"/>
            <a:ext cx="2638425" cy="173355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chemeClr val="accent1"/>
                </a:solidFill>
              </a14:hiddenFill>
            </a:ext>
          </a:extLst>
        </p:spPr>
      </p:pic>
      <p:pic>
        <p:nvPicPr>
          <p:cNvPr id="2054"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37201" y="4725144"/>
            <a:ext cx="1628800" cy="16288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965722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10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2" presetClass="entr" presetSubtype="8" fill="hold" nodeType="withEffect">
                                  <p:stCondLst>
                                    <p:cond delay="0"/>
                                  </p:stCondLst>
                                  <p:childTnLst>
                                    <p:set>
                                      <p:cBhvr>
                                        <p:cTn id="10" dur="1" fill="hold">
                                          <p:stCondLst>
                                            <p:cond delay="0"/>
                                          </p:stCondLst>
                                        </p:cTn>
                                        <p:tgtEl>
                                          <p:spTgt spid="2051"/>
                                        </p:tgtEl>
                                        <p:attrNameLst>
                                          <p:attrName>style.visibility</p:attrName>
                                        </p:attrNameLst>
                                      </p:cBhvr>
                                      <p:to>
                                        <p:strVal val="visible"/>
                                      </p:to>
                                    </p:set>
                                    <p:animEffect transition="in" filter="wipe(left)">
                                      <p:cBhvr>
                                        <p:cTn id="11" dur="500"/>
                                        <p:tgtEl>
                                          <p:spTgt spid="2051"/>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 calcmode="lin" valueType="num">
                                      <p:cBhvr additive="base">
                                        <p:cTn id="16" dur="10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7" dur="10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 calcmode="lin" valueType="num">
                                      <p:cBhvr additive="base">
                                        <p:cTn id="22" dur="10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3" dur="10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additive="base">
                                        <p:cTn id="28" dur="10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9" dur="1000" fill="hold"/>
                                        <p:tgtEl>
                                          <p:spTgt spid="3">
                                            <p:txEl>
                                              <p:pRg st="3" end="3"/>
                                            </p:txEl>
                                          </p:spTgt>
                                        </p:tgtEl>
                                        <p:attrNameLst>
                                          <p:attrName>ppt_y</p:attrName>
                                        </p:attrNameLst>
                                      </p:cBhvr>
                                      <p:tavLst>
                                        <p:tav tm="0">
                                          <p:val>
                                            <p:strVal val="#ppt_y"/>
                                          </p:val>
                                        </p:tav>
                                        <p:tav tm="100000">
                                          <p:val>
                                            <p:strVal val="#ppt_y"/>
                                          </p:val>
                                        </p:tav>
                                      </p:tavLst>
                                    </p:anim>
                                  </p:childTnLst>
                                </p:cTn>
                              </p:par>
                              <p:par>
                                <p:cTn id="30" presetID="22" presetClass="entr" presetSubtype="8" fill="hold" nodeType="withEffect">
                                  <p:stCondLst>
                                    <p:cond delay="0"/>
                                  </p:stCondLst>
                                  <p:childTnLst>
                                    <p:set>
                                      <p:cBhvr>
                                        <p:cTn id="31" dur="1" fill="hold">
                                          <p:stCondLst>
                                            <p:cond delay="0"/>
                                          </p:stCondLst>
                                        </p:cTn>
                                        <p:tgtEl>
                                          <p:spTgt spid="2052"/>
                                        </p:tgtEl>
                                        <p:attrNameLst>
                                          <p:attrName>style.visibility</p:attrName>
                                        </p:attrNameLst>
                                      </p:cBhvr>
                                      <p:to>
                                        <p:strVal val="visible"/>
                                      </p:to>
                                    </p:set>
                                    <p:animEffect transition="in" filter="wipe(left)">
                                      <p:cBhvr>
                                        <p:cTn id="32" dur="1000"/>
                                        <p:tgtEl>
                                          <p:spTgt spid="2052"/>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10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38" dur="1000" fill="hold"/>
                                        <p:tgtEl>
                                          <p:spTgt spid="3">
                                            <p:txEl>
                                              <p:pRg st="4" end="4"/>
                                            </p:txEl>
                                          </p:spTgt>
                                        </p:tgtEl>
                                        <p:attrNameLst>
                                          <p:attrName>ppt_y</p:attrName>
                                        </p:attrNameLst>
                                      </p:cBhvr>
                                      <p:tavLst>
                                        <p:tav tm="0">
                                          <p:val>
                                            <p:strVal val="#ppt_y"/>
                                          </p:val>
                                        </p:tav>
                                        <p:tav tm="100000">
                                          <p:val>
                                            <p:strVal val="#ppt_y"/>
                                          </p:val>
                                        </p:tav>
                                      </p:tavLst>
                                    </p:anim>
                                  </p:childTnLst>
                                </p:cTn>
                              </p:par>
                              <p:par>
                                <p:cTn id="39" presetID="22" presetClass="entr" presetSubtype="1" fill="hold" nodeType="withEffect">
                                  <p:stCondLst>
                                    <p:cond delay="0"/>
                                  </p:stCondLst>
                                  <p:childTnLst>
                                    <p:set>
                                      <p:cBhvr>
                                        <p:cTn id="40" dur="1" fill="hold">
                                          <p:stCondLst>
                                            <p:cond delay="0"/>
                                          </p:stCondLst>
                                        </p:cTn>
                                        <p:tgtEl>
                                          <p:spTgt spid="2054"/>
                                        </p:tgtEl>
                                        <p:attrNameLst>
                                          <p:attrName>style.visibility</p:attrName>
                                        </p:attrNameLst>
                                      </p:cBhvr>
                                      <p:to>
                                        <p:strVal val="visible"/>
                                      </p:to>
                                    </p:set>
                                    <p:animEffect transition="in" filter="wipe(up)">
                                      <p:cBhvr>
                                        <p:cTn id="41" dur="10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51520" y="188640"/>
            <a:ext cx="8591872" cy="1143000"/>
          </a:xfrm>
        </p:spPr>
        <p:txBody>
          <a:bodyPr/>
          <a:lstStyle/>
          <a:p>
            <a:pPr algn="l"/>
            <a:r>
              <a:rPr lang="es-ES_tradnl" b="1" i="1" dirty="0" smtClean="0">
                <a:solidFill>
                  <a:srgbClr val="000090"/>
                </a:solidFill>
              </a:rPr>
              <a:t>Control de hemorragias</a:t>
            </a:r>
            <a:endParaRPr lang="es-ES" b="1" i="1" dirty="0">
              <a:solidFill>
                <a:srgbClr val="000090"/>
              </a:solidFill>
            </a:endParaRPr>
          </a:p>
        </p:txBody>
      </p:sp>
      <p:sp>
        <p:nvSpPr>
          <p:cNvPr id="3" name="2 Marcador de contenido"/>
          <p:cNvSpPr>
            <a:spLocks noGrp="1"/>
          </p:cNvSpPr>
          <p:nvPr>
            <p:ph idx="1"/>
          </p:nvPr>
        </p:nvSpPr>
        <p:spPr>
          <a:xfrm>
            <a:off x="20960" y="1484784"/>
            <a:ext cx="9123040" cy="1224136"/>
          </a:xfrm>
        </p:spPr>
        <p:txBody>
          <a:bodyPr/>
          <a:lstStyle/>
          <a:p>
            <a:pPr marL="0" indent="0" algn="ctr">
              <a:buNone/>
            </a:pPr>
            <a:r>
              <a:rPr lang="es-ES_tradnl" b="1" i="1" dirty="0" smtClean="0"/>
              <a:t>Lo mas importante es parar la hemorragia y evitar la contaminación bacteriana.</a:t>
            </a:r>
            <a:endParaRPr lang="es-ES_tradnl" b="1" i="1" dirty="0"/>
          </a:p>
          <a:p>
            <a:pPr marL="0" indent="0">
              <a:buNone/>
            </a:pPr>
            <a:endParaRPr lang="es-ES_tradnl" sz="2400" b="1" i="1" dirty="0"/>
          </a:p>
        </p:txBody>
      </p:sp>
      <p:pic>
        <p:nvPicPr>
          <p:cNvPr id="4098" name="Picture 2"/>
          <p:cNvPicPr>
            <a:picLocks noChangeAspect="1" noChangeArrowheads="1"/>
          </p:cNvPicPr>
          <p:nvPr/>
        </p:nvPicPr>
        <p:blipFill>
          <a:blip r:embed="rId2" cstate="print">
            <a:alphaModFix amt="22000"/>
            <a:extLst>
              <a:ext uri="{28A0092B-C50C-407E-A947-70E740481C1C}">
                <a14:useLocalDpi xmlns:a14="http://schemas.microsoft.com/office/drawing/2010/main" val="0"/>
              </a:ext>
            </a:extLst>
          </a:blip>
          <a:srcRect/>
          <a:stretch>
            <a:fillRect/>
          </a:stretch>
        </p:blipFill>
        <p:spPr bwMode="auto">
          <a:xfrm>
            <a:off x="2051720" y="188640"/>
            <a:ext cx="5616624" cy="6534726"/>
          </a:xfrm>
          <a:prstGeom prst="rect">
            <a:avLst/>
          </a:prstGeom>
          <a:ln>
            <a:noFill/>
          </a:ln>
          <a:effectLst>
            <a:outerShdw blurRad="292100" dist="139700" dir="2700000" algn="tl" rotWithShape="0">
              <a:srgbClr val="333333">
                <a:alpha val="65000"/>
              </a:srgbClr>
            </a:outerShdw>
          </a:effectLst>
          <a:extLst/>
        </p:spPr>
      </p:pic>
    </p:spTree>
    <p:extLst>
      <p:ext uri="{BB962C8B-B14F-4D97-AF65-F5344CB8AC3E}">
        <p14:creationId xmlns:p14="http://schemas.microsoft.com/office/powerpoint/2010/main" val="34095697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wipe(down)">
                                      <p:cBhvr>
                                        <p:cTn id="7" dur="580">
                                          <p:stCondLst>
                                            <p:cond delay="0"/>
                                          </p:stCondLst>
                                        </p:cTn>
                                        <p:tgtEl>
                                          <p:spTgt spid="4098"/>
                                        </p:tgtEl>
                                      </p:cBhvr>
                                    </p:animEffect>
                                    <p:anim calcmode="lin" valueType="num">
                                      <p:cBhvr>
                                        <p:cTn id="8" dur="1822" tmFilter="0,0; 0.14,0.36; 0.43,0.73; 0.71,0.91; 1.0,1.0">
                                          <p:stCondLst>
                                            <p:cond delay="0"/>
                                          </p:stCondLst>
                                        </p:cTn>
                                        <p:tgtEl>
                                          <p:spTgt spid="409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09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09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09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098"/>
                                        </p:tgtEl>
                                        <p:attrNameLst>
                                          <p:attrName>ppt_y</p:attrName>
                                        </p:attrNameLst>
                                      </p:cBhvr>
                                      <p:tavLst>
                                        <p:tav tm="0" fmla="#ppt_y-sin(pi*$)/81">
                                          <p:val>
                                            <p:fltVal val="0"/>
                                          </p:val>
                                        </p:tav>
                                        <p:tav tm="100000">
                                          <p:val>
                                            <p:fltVal val="1"/>
                                          </p:val>
                                        </p:tav>
                                      </p:tavLst>
                                    </p:anim>
                                    <p:animScale>
                                      <p:cBhvr>
                                        <p:cTn id="13" dur="26">
                                          <p:stCondLst>
                                            <p:cond delay="650"/>
                                          </p:stCondLst>
                                        </p:cTn>
                                        <p:tgtEl>
                                          <p:spTgt spid="4098"/>
                                        </p:tgtEl>
                                      </p:cBhvr>
                                      <p:to x="100000" y="60000"/>
                                    </p:animScale>
                                    <p:animScale>
                                      <p:cBhvr>
                                        <p:cTn id="14" dur="166" decel="50000">
                                          <p:stCondLst>
                                            <p:cond delay="676"/>
                                          </p:stCondLst>
                                        </p:cTn>
                                        <p:tgtEl>
                                          <p:spTgt spid="4098"/>
                                        </p:tgtEl>
                                      </p:cBhvr>
                                      <p:to x="100000" y="100000"/>
                                    </p:animScale>
                                    <p:animScale>
                                      <p:cBhvr>
                                        <p:cTn id="15" dur="26">
                                          <p:stCondLst>
                                            <p:cond delay="1312"/>
                                          </p:stCondLst>
                                        </p:cTn>
                                        <p:tgtEl>
                                          <p:spTgt spid="4098"/>
                                        </p:tgtEl>
                                      </p:cBhvr>
                                      <p:to x="100000" y="80000"/>
                                    </p:animScale>
                                    <p:animScale>
                                      <p:cBhvr>
                                        <p:cTn id="16" dur="166" decel="50000">
                                          <p:stCondLst>
                                            <p:cond delay="1338"/>
                                          </p:stCondLst>
                                        </p:cTn>
                                        <p:tgtEl>
                                          <p:spTgt spid="4098"/>
                                        </p:tgtEl>
                                      </p:cBhvr>
                                      <p:to x="100000" y="100000"/>
                                    </p:animScale>
                                    <p:animScale>
                                      <p:cBhvr>
                                        <p:cTn id="17" dur="26">
                                          <p:stCondLst>
                                            <p:cond delay="1642"/>
                                          </p:stCondLst>
                                        </p:cTn>
                                        <p:tgtEl>
                                          <p:spTgt spid="4098"/>
                                        </p:tgtEl>
                                      </p:cBhvr>
                                      <p:to x="100000" y="90000"/>
                                    </p:animScale>
                                    <p:animScale>
                                      <p:cBhvr>
                                        <p:cTn id="18" dur="166" decel="50000">
                                          <p:stCondLst>
                                            <p:cond delay="1668"/>
                                          </p:stCondLst>
                                        </p:cTn>
                                        <p:tgtEl>
                                          <p:spTgt spid="4098"/>
                                        </p:tgtEl>
                                      </p:cBhvr>
                                      <p:to x="100000" y="100000"/>
                                    </p:animScale>
                                    <p:animScale>
                                      <p:cBhvr>
                                        <p:cTn id="19" dur="26">
                                          <p:stCondLst>
                                            <p:cond delay="1808"/>
                                          </p:stCondLst>
                                        </p:cTn>
                                        <p:tgtEl>
                                          <p:spTgt spid="4098"/>
                                        </p:tgtEl>
                                      </p:cBhvr>
                                      <p:to x="100000" y="95000"/>
                                    </p:animScale>
                                    <p:animScale>
                                      <p:cBhvr>
                                        <p:cTn id="20" dur="166" decel="50000">
                                          <p:stCondLst>
                                            <p:cond delay="1834"/>
                                          </p:stCondLst>
                                        </p:cTn>
                                        <p:tgtEl>
                                          <p:spTgt spid="409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6690" y="188640"/>
            <a:ext cx="8964488" cy="1143000"/>
          </a:xfrm>
        </p:spPr>
        <p:txBody>
          <a:bodyPr>
            <a:normAutofit/>
          </a:bodyPr>
          <a:lstStyle/>
          <a:p>
            <a:r>
              <a:rPr lang="es-ES_tradnl" b="1" i="1" dirty="0" smtClean="0">
                <a:solidFill>
                  <a:srgbClr val="000090"/>
                </a:solidFill>
              </a:rPr>
              <a:t>Técnicas de control de hemorragias</a:t>
            </a:r>
            <a:endParaRPr lang="es-ES" b="1" i="1" dirty="0">
              <a:solidFill>
                <a:srgbClr val="000090"/>
              </a:solidFill>
            </a:endParaRPr>
          </a:p>
        </p:txBody>
      </p:sp>
      <p:sp>
        <p:nvSpPr>
          <p:cNvPr id="3" name="2 Marcador de contenido"/>
          <p:cNvSpPr>
            <a:spLocks noGrp="1"/>
          </p:cNvSpPr>
          <p:nvPr>
            <p:ph idx="1"/>
          </p:nvPr>
        </p:nvSpPr>
        <p:spPr>
          <a:xfrm>
            <a:off x="228600" y="1412776"/>
            <a:ext cx="6647656" cy="4968552"/>
          </a:xfrm>
        </p:spPr>
        <p:txBody>
          <a:bodyPr/>
          <a:lstStyle/>
          <a:p>
            <a:pPr>
              <a:buFont typeface="Wingdings" pitchFamily="2" charset="2"/>
              <a:buChar char="q"/>
            </a:pPr>
            <a:r>
              <a:rPr lang="es-ES_tradnl" b="1" u="sng" dirty="0" smtClean="0"/>
              <a:t>Presión directa</a:t>
            </a:r>
            <a:r>
              <a:rPr lang="es-ES_tradnl" b="1" dirty="0" smtClean="0"/>
              <a:t>:</a:t>
            </a:r>
            <a:r>
              <a:rPr lang="es-ES_tradnl" dirty="0" smtClean="0"/>
              <a:t> </a:t>
            </a:r>
            <a:r>
              <a:rPr lang="es-ES_tradnl" sz="2400" dirty="0" smtClean="0"/>
              <a:t>colocar una compresa, trapo, camiseta, etc… sobre la herida presionando fuertemente.</a:t>
            </a:r>
          </a:p>
          <a:p>
            <a:pPr>
              <a:buFont typeface="Wingdings" pitchFamily="2" charset="2"/>
              <a:buChar char="q"/>
            </a:pPr>
            <a:r>
              <a:rPr lang="es-ES_tradnl" b="1" u="sng" dirty="0"/>
              <a:t>Elevación</a:t>
            </a:r>
            <a:r>
              <a:rPr lang="es-ES_tradnl" b="1" dirty="0"/>
              <a:t>:</a:t>
            </a:r>
            <a:r>
              <a:rPr lang="es-ES_tradnl" dirty="0"/>
              <a:t> Si la herida es en una extremidad se elevará el miembro por encima del nivel del corazón</a:t>
            </a:r>
            <a:r>
              <a:rPr lang="es-ES_tradnl" dirty="0" smtClean="0"/>
              <a:t>.</a:t>
            </a:r>
            <a:endParaRPr lang="es-ES_tradnl" sz="2400" dirty="0" smtClean="0"/>
          </a:p>
          <a:p>
            <a:pPr>
              <a:buFont typeface="Wingdings" pitchFamily="2" charset="2"/>
              <a:buChar char="q"/>
            </a:pPr>
            <a:r>
              <a:rPr lang="es-ES_tradnl" b="1" u="sng" dirty="0" smtClean="0"/>
              <a:t>Vendaje compresivo</a:t>
            </a:r>
            <a:r>
              <a:rPr lang="es-ES_tradnl" sz="2400" dirty="0" smtClean="0"/>
              <a:t>: Se realizará un  vendaje lo suficientemente fuerte para cortar la hemorragia sobre el material utilizado en el paso anterior.</a:t>
            </a:r>
            <a:endParaRPr lang="es-ES" sz="1800" dirty="0"/>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125" b="97500" l="0" r="100000"/>
                    </a14:imgEffect>
                  </a14:imgLayer>
                </a14:imgProps>
              </a:ext>
              <a:ext uri="{28A0092B-C50C-407E-A947-70E740481C1C}">
                <a14:useLocalDpi xmlns:a14="http://schemas.microsoft.com/office/drawing/2010/main" val="0"/>
              </a:ext>
            </a:extLst>
          </a:blip>
          <a:srcRect/>
          <a:stretch>
            <a:fillRect/>
          </a:stretch>
        </p:blipFill>
        <p:spPr bwMode="auto">
          <a:xfrm>
            <a:off x="7164288" y="1268760"/>
            <a:ext cx="1676400" cy="1524000"/>
          </a:xfrm>
          <a:prstGeom prst="rect">
            <a:avLst/>
          </a:prstGeom>
          <a:ln>
            <a:noFill/>
          </a:ln>
          <a:effectLst>
            <a:outerShdw blurRad="292100" dist="139700" dir="2700000" algn="tl" rotWithShape="0">
              <a:srgbClr val="333333">
                <a:alpha val="65000"/>
              </a:srgbClr>
            </a:outerShdw>
          </a:effectLst>
          <a:extLs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00" b="95500" l="0" r="100000">
                        <a14:foregroundMark x1="55159" y1="77500" x2="55159" y2="77500"/>
                      </a14:backgroundRemoval>
                    </a14:imgEffect>
                  </a14:imgLayer>
                </a14:imgProps>
              </a:ext>
              <a:ext uri="{28A0092B-C50C-407E-A947-70E740481C1C}">
                <a14:useLocalDpi xmlns:a14="http://schemas.microsoft.com/office/drawing/2010/main" val="0"/>
              </a:ext>
            </a:extLst>
          </a:blip>
          <a:srcRect/>
          <a:stretch>
            <a:fillRect/>
          </a:stretch>
        </p:blipFill>
        <p:spPr bwMode="auto">
          <a:xfrm>
            <a:off x="6588224" y="2999238"/>
            <a:ext cx="2219311" cy="1761358"/>
          </a:xfrm>
          <a:prstGeom prst="rect">
            <a:avLst/>
          </a:prstGeom>
          <a:ln>
            <a:noFill/>
          </a:ln>
          <a:effectLst>
            <a:outerShdw blurRad="292100" dist="139700" dir="2700000" algn="tl" rotWithShape="0">
              <a:srgbClr val="333333">
                <a:alpha val="65000"/>
              </a:srgbClr>
            </a:outerShdw>
          </a:effectLst>
          <a:extLs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foregroundMark x1="23846" y1="44828" x2="23846" y2="44828"/>
                        <a14:foregroundMark x1="11538" y1="40230" x2="11538" y2="40230"/>
                        <a14:foregroundMark x1="25769" y1="64368" x2="25769" y2="64368"/>
                        <a14:foregroundMark x1="33846" y1="70115" x2="33846" y2="70115"/>
                        <a14:foregroundMark x1="41923" y1="50575" x2="41923" y2="50575"/>
                        <a14:foregroundMark x1="37308" y1="66667" x2="37308" y2="66667"/>
                        <a14:foregroundMark x1="41154" y1="32184" x2="41154" y2="32184"/>
                        <a14:foregroundMark x1="24615" y1="21839" x2="24615" y2="21839"/>
                        <a14:foregroundMark x1="28462" y1="32184" x2="28462" y2="32184"/>
                        <a14:foregroundMark x1="36538" y1="29885" x2="36538" y2="29885"/>
                        <a14:foregroundMark x1="30000" y1="54023" x2="30000" y2="54023"/>
                        <a14:foregroundMark x1="35385" y1="45977" x2="35385" y2="45977"/>
                      </a14:backgroundRemoval>
                    </a14:imgEffect>
                  </a14:imgLayer>
                </a14:imgProps>
              </a:ext>
              <a:ext uri="{28A0092B-C50C-407E-A947-70E740481C1C}">
                <a14:useLocalDpi xmlns:a14="http://schemas.microsoft.com/office/drawing/2010/main" val="0"/>
              </a:ext>
            </a:extLst>
          </a:blip>
          <a:srcRect/>
          <a:stretch>
            <a:fillRect/>
          </a:stretch>
        </p:blipFill>
        <p:spPr bwMode="auto">
          <a:xfrm>
            <a:off x="3851920" y="5301208"/>
            <a:ext cx="5156573" cy="1725469"/>
          </a:xfrm>
          <a:prstGeom prst="rect">
            <a:avLst/>
          </a:prstGeom>
          <a:ln>
            <a:noFill/>
          </a:ln>
          <a:effectLst>
            <a:outerShdw blurRad="292100" dist="139700" dir="2700000" algn="tl" rotWithShape="0">
              <a:srgbClr val="333333">
                <a:alpha val="65000"/>
              </a:srgbClr>
            </a:outerShdw>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755545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 calcmode="lin" valueType="num">
                                      <p:cBhvr>
                                        <p:cTn id="7" dur="1000" fill="hold"/>
                                        <p:tgtEl>
                                          <p:spTgt spid="1027"/>
                                        </p:tgtEl>
                                        <p:attrNameLst>
                                          <p:attrName>ppt_w</p:attrName>
                                        </p:attrNameLst>
                                      </p:cBhvr>
                                      <p:tavLst>
                                        <p:tav tm="0">
                                          <p:val>
                                            <p:fltVal val="0"/>
                                          </p:val>
                                        </p:tav>
                                        <p:tav tm="100000">
                                          <p:val>
                                            <p:strVal val="#ppt_w"/>
                                          </p:val>
                                        </p:tav>
                                      </p:tavLst>
                                    </p:anim>
                                    <p:anim calcmode="lin" valueType="num">
                                      <p:cBhvr>
                                        <p:cTn id="8" dur="1000" fill="hold"/>
                                        <p:tgtEl>
                                          <p:spTgt spid="1027"/>
                                        </p:tgtEl>
                                        <p:attrNameLst>
                                          <p:attrName>ppt_h</p:attrName>
                                        </p:attrNameLst>
                                      </p:cBhvr>
                                      <p:tavLst>
                                        <p:tav tm="0">
                                          <p:val>
                                            <p:fltVal val="0"/>
                                          </p:val>
                                        </p:tav>
                                        <p:tav tm="100000">
                                          <p:val>
                                            <p:strVal val="#ppt_h"/>
                                          </p:val>
                                        </p:tav>
                                      </p:tavLst>
                                    </p:anim>
                                    <p:anim calcmode="lin" valueType="num">
                                      <p:cBhvr>
                                        <p:cTn id="9" dur="1000" fill="hold"/>
                                        <p:tgtEl>
                                          <p:spTgt spid="1027"/>
                                        </p:tgtEl>
                                        <p:attrNameLst>
                                          <p:attrName>style.rotation</p:attrName>
                                        </p:attrNameLst>
                                      </p:cBhvr>
                                      <p:tavLst>
                                        <p:tav tm="0">
                                          <p:val>
                                            <p:fltVal val="90"/>
                                          </p:val>
                                        </p:tav>
                                        <p:tav tm="100000">
                                          <p:val>
                                            <p:fltVal val="0"/>
                                          </p:val>
                                        </p:tav>
                                      </p:tavLst>
                                    </p:anim>
                                    <p:animEffect transition="in" filter="fade">
                                      <p:cBhvr>
                                        <p:cTn id="10" dur="1000"/>
                                        <p:tgtEl>
                                          <p:spTgt spid="102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additive="base">
                                        <p:cTn id="15"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additive="base">
                                        <p:cTn id="21"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3">
                                            <p:txEl>
                                              <p:pRg st="1" end="1"/>
                                            </p:txEl>
                                          </p:spTgt>
                                        </p:tgtEl>
                                        <p:attrNameLst>
                                          <p:attrName>ppt_y</p:attrName>
                                        </p:attrNameLst>
                                      </p:cBhvr>
                                      <p:tavLst>
                                        <p:tav tm="0">
                                          <p:val>
                                            <p:strVal val="#ppt_y"/>
                                          </p:val>
                                        </p:tav>
                                        <p:tav tm="100000">
                                          <p:val>
                                            <p:strVal val="#ppt_y"/>
                                          </p:val>
                                        </p:tav>
                                      </p:tavLst>
                                    </p:anim>
                                  </p:childTnLst>
                                </p:cTn>
                              </p:par>
                              <p:par>
                                <p:cTn id="23" presetID="31" presetClass="entr" presetSubtype="0" fill="hold" nodeType="withEffect">
                                  <p:stCondLst>
                                    <p:cond delay="0"/>
                                  </p:stCondLst>
                                  <p:childTnLst>
                                    <p:set>
                                      <p:cBhvr>
                                        <p:cTn id="24" dur="1" fill="hold">
                                          <p:stCondLst>
                                            <p:cond delay="0"/>
                                          </p:stCondLst>
                                        </p:cTn>
                                        <p:tgtEl>
                                          <p:spTgt spid="1026"/>
                                        </p:tgtEl>
                                        <p:attrNameLst>
                                          <p:attrName>style.visibility</p:attrName>
                                        </p:attrNameLst>
                                      </p:cBhvr>
                                      <p:to>
                                        <p:strVal val="visible"/>
                                      </p:to>
                                    </p:set>
                                    <p:anim calcmode="lin" valueType="num">
                                      <p:cBhvr>
                                        <p:cTn id="25" dur="1000" fill="hold"/>
                                        <p:tgtEl>
                                          <p:spTgt spid="1026"/>
                                        </p:tgtEl>
                                        <p:attrNameLst>
                                          <p:attrName>ppt_w</p:attrName>
                                        </p:attrNameLst>
                                      </p:cBhvr>
                                      <p:tavLst>
                                        <p:tav tm="0">
                                          <p:val>
                                            <p:fltVal val="0"/>
                                          </p:val>
                                        </p:tav>
                                        <p:tav tm="100000">
                                          <p:val>
                                            <p:strVal val="#ppt_w"/>
                                          </p:val>
                                        </p:tav>
                                      </p:tavLst>
                                    </p:anim>
                                    <p:anim calcmode="lin" valueType="num">
                                      <p:cBhvr>
                                        <p:cTn id="26" dur="1000" fill="hold"/>
                                        <p:tgtEl>
                                          <p:spTgt spid="1026"/>
                                        </p:tgtEl>
                                        <p:attrNameLst>
                                          <p:attrName>ppt_h</p:attrName>
                                        </p:attrNameLst>
                                      </p:cBhvr>
                                      <p:tavLst>
                                        <p:tav tm="0">
                                          <p:val>
                                            <p:fltVal val="0"/>
                                          </p:val>
                                        </p:tav>
                                        <p:tav tm="100000">
                                          <p:val>
                                            <p:strVal val="#ppt_h"/>
                                          </p:val>
                                        </p:tav>
                                      </p:tavLst>
                                    </p:anim>
                                    <p:anim calcmode="lin" valueType="num">
                                      <p:cBhvr>
                                        <p:cTn id="27" dur="1000" fill="hold"/>
                                        <p:tgtEl>
                                          <p:spTgt spid="1026"/>
                                        </p:tgtEl>
                                        <p:attrNameLst>
                                          <p:attrName>style.rotation</p:attrName>
                                        </p:attrNameLst>
                                      </p:cBhvr>
                                      <p:tavLst>
                                        <p:tav tm="0">
                                          <p:val>
                                            <p:fltVal val="90"/>
                                          </p:val>
                                        </p:tav>
                                        <p:tav tm="100000">
                                          <p:val>
                                            <p:fltVal val="0"/>
                                          </p:val>
                                        </p:tav>
                                      </p:tavLst>
                                    </p:anim>
                                    <p:animEffect transition="in" filter="fade">
                                      <p:cBhvr>
                                        <p:cTn id="28" dur="1000"/>
                                        <p:tgtEl>
                                          <p:spTgt spid="1026"/>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 calcmode="lin" valueType="num">
                                      <p:cBhvr additive="base">
                                        <p:cTn id="33"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3">
                                            <p:txEl>
                                              <p:pRg st="2" end="2"/>
                                            </p:txEl>
                                          </p:spTgt>
                                        </p:tgtEl>
                                        <p:attrNameLst>
                                          <p:attrName>ppt_y</p:attrName>
                                        </p:attrNameLst>
                                      </p:cBhvr>
                                      <p:tavLst>
                                        <p:tav tm="0">
                                          <p:val>
                                            <p:strVal val="#ppt_y"/>
                                          </p:val>
                                        </p:tav>
                                        <p:tav tm="100000">
                                          <p:val>
                                            <p:strVal val="#ppt_y"/>
                                          </p:val>
                                        </p:tav>
                                      </p:tavLst>
                                    </p:anim>
                                  </p:childTnLst>
                                </p:cTn>
                              </p:par>
                              <p:par>
                                <p:cTn id="35" presetID="31" presetClass="entr" presetSubtype="0" fill="hold" nodeType="withEffect">
                                  <p:stCondLst>
                                    <p:cond delay="0"/>
                                  </p:stCondLst>
                                  <p:childTnLst>
                                    <p:set>
                                      <p:cBhvr>
                                        <p:cTn id="36" dur="1" fill="hold">
                                          <p:stCondLst>
                                            <p:cond delay="0"/>
                                          </p:stCondLst>
                                        </p:cTn>
                                        <p:tgtEl>
                                          <p:spTgt spid="1028"/>
                                        </p:tgtEl>
                                        <p:attrNameLst>
                                          <p:attrName>style.visibility</p:attrName>
                                        </p:attrNameLst>
                                      </p:cBhvr>
                                      <p:to>
                                        <p:strVal val="visible"/>
                                      </p:to>
                                    </p:set>
                                    <p:anim calcmode="lin" valueType="num">
                                      <p:cBhvr>
                                        <p:cTn id="37" dur="1000" fill="hold"/>
                                        <p:tgtEl>
                                          <p:spTgt spid="1028"/>
                                        </p:tgtEl>
                                        <p:attrNameLst>
                                          <p:attrName>ppt_w</p:attrName>
                                        </p:attrNameLst>
                                      </p:cBhvr>
                                      <p:tavLst>
                                        <p:tav tm="0">
                                          <p:val>
                                            <p:fltVal val="0"/>
                                          </p:val>
                                        </p:tav>
                                        <p:tav tm="100000">
                                          <p:val>
                                            <p:strVal val="#ppt_w"/>
                                          </p:val>
                                        </p:tav>
                                      </p:tavLst>
                                    </p:anim>
                                    <p:anim calcmode="lin" valueType="num">
                                      <p:cBhvr>
                                        <p:cTn id="38" dur="1000" fill="hold"/>
                                        <p:tgtEl>
                                          <p:spTgt spid="1028"/>
                                        </p:tgtEl>
                                        <p:attrNameLst>
                                          <p:attrName>ppt_h</p:attrName>
                                        </p:attrNameLst>
                                      </p:cBhvr>
                                      <p:tavLst>
                                        <p:tav tm="0">
                                          <p:val>
                                            <p:fltVal val="0"/>
                                          </p:val>
                                        </p:tav>
                                        <p:tav tm="100000">
                                          <p:val>
                                            <p:strVal val="#ppt_h"/>
                                          </p:val>
                                        </p:tav>
                                      </p:tavLst>
                                    </p:anim>
                                    <p:anim calcmode="lin" valueType="num">
                                      <p:cBhvr>
                                        <p:cTn id="39" dur="1000" fill="hold"/>
                                        <p:tgtEl>
                                          <p:spTgt spid="1028"/>
                                        </p:tgtEl>
                                        <p:attrNameLst>
                                          <p:attrName>style.rotation</p:attrName>
                                        </p:attrNameLst>
                                      </p:cBhvr>
                                      <p:tavLst>
                                        <p:tav tm="0">
                                          <p:val>
                                            <p:fltVal val="90"/>
                                          </p:val>
                                        </p:tav>
                                        <p:tav tm="100000">
                                          <p:val>
                                            <p:fltVal val="0"/>
                                          </p:val>
                                        </p:tav>
                                      </p:tavLst>
                                    </p:anim>
                                    <p:animEffect transition="in" filter="fade">
                                      <p:cBhvr>
                                        <p:cTn id="40" dur="1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9552" y="692696"/>
            <a:ext cx="7641629" cy="1512168"/>
          </a:xfrm>
        </p:spPr>
        <p:txBody>
          <a:bodyPr>
            <a:normAutofit fontScale="90000"/>
          </a:bodyPr>
          <a:lstStyle/>
          <a:p>
            <a:pPr marL="342900" lvl="0" indent="-342900">
              <a:spcBef>
                <a:spcPct val="20000"/>
              </a:spcBef>
            </a:pPr>
            <a:r>
              <a:rPr lang="es-ES" sz="3600" b="1" dirty="0" smtClean="0">
                <a:solidFill>
                  <a:srgbClr val="FF0000"/>
                </a:solidFill>
                <a:ea typeface="+mn-ea"/>
                <a:cs typeface="+mn-cs"/>
              </a:rPr>
              <a:t>SE DEBEN EVITAR LOS TORNIQUETES POR LA ISQUEMIA QUE PRODUCEN</a:t>
            </a:r>
            <a:r>
              <a:rPr lang="es-ES" sz="3200" b="1" dirty="0" smtClean="0">
                <a:solidFill>
                  <a:srgbClr val="FF0000"/>
                </a:solidFill>
                <a:ea typeface="+mn-ea"/>
                <a:cs typeface="+mn-cs"/>
              </a:rPr>
              <a:t/>
            </a:r>
            <a:br>
              <a:rPr lang="es-ES" sz="3200" b="1" dirty="0" smtClean="0">
                <a:solidFill>
                  <a:srgbClr val="FF0000"/>
                </a:solidFill>
                <a:ea typeface="+mn-ea"/>
                <a:cs typeface="+mn-cs"/>
              </a:rPr>
            </a:br>
            <a:endParaRPr lang="es-ES" dirty="0"/>
          </a:p>
        </p:txBody>
      </p:sp>
      <p:sp>
        <p:nvSpPr>
          <p:cNvPr id="3" name="2 Marcador de contenido"/>
          <p:cNvSpPr>
            <a:spLocks noGrp="1"/>
          </p:cNvSpPr>
          <p:nvPr>
            <p:ph idx="1"/>
          </p:nvPr>
        </p:nvSpPr>
        <p:spPr>
          <a:xfrm>
            <a:off x="228600" y="1905000"/>
            <a:ext cx="8519864" cy="2028056"/>
          </a:xfrm>
        </p:spPr>
        <p:txBody>
          <a:bodyPr>
            <a:normAutofit lnSpcReduction="10000"/>
          </a:bodyPr>
          <a:lstStyle/>
          <a:p>
            <a:pPr>
              <a:buFont typeface="Wingdings" pitchFamily="2" charset="2"/>
              <a:buChar char="q"/>
            </a:pPr>
            <a:r>
              <a:rPr lang="es-ES" sz="2800" dirty="0" smtClean="0"/>
              <a:t>Solo debe utilizarse como </a:t>
            </a:r>
            <a:r>
              <a:rPr lang="es-ES" b="1" dirty="0" smtClean="0"/>
              <a:t>último recurso </a:t>
            </a:r>
            <a:r>
              <a:rPr lang="es-ES" sz="2800" dirty="0" smtClean="0"/>
              <a:t>en una hemorragia masiva</a:t>
            </a:r>
            <a:r>
              <a:rPr lang="es-ES" sz="2400" dirty="0" smtClean="0"/>
              <a:t>.</a:t>
            </a:r>
          </a:p>
          <a:p>
            <a:pPr>
              <a:buFont typeface="Wingdings" pitchFamily="2" charset="2"/>
              <a:buChar char="q"/>
            </a:pPr>
            <a:r>
              <a:rPr lang="es-ES" sz="2800" dirty="0" smtClean="0"/>
              <a:t>En caso de utilizarse se debe anotar la hora en la que se ha realizado.</a:t>
            </a:r>
          </a:p>
          <a:p>
            <a:pPr>
              <a:buNone/>
            </a:pPr>
            <a:endParaRPr lang="es-ES" sz="24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752" y="3789040"/>
            <a:ext cx="5625405" cy="28127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186813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6" presetClass="emph" presetSubtype="0" fill="hold" grpId="0" nodeType="clickEffect">
                                  <p:stCondLst>
                                    <p:cond delay="0"/>
                                  </p:stCondLst>
                                  <p:childTnLst>
                                    <p:animScale>
                                      <p:cBhvr>
                                        <p:cTn id="16" dur="2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51520" y="260648"/>
            <a:ext cx="7772400" cy="1143000"/>
          </a:xfrm>
        </p:spPr>
        <p:txBody>
          <a:bodyPr/>
          <a:lstStyle/>
          <a:p>
            <a:pPr algn="l"/>
            <a:r>
              <a:rPr lang="es-ES" b="1" i="1" dirty="0" smtClean="0">
                <a:solidFill>
                  <a:srgbClr val="000090"/>
                </a:solidFill>
              </a:rPr>
              <a:t>Quemaduras</a:t>
            </a:r>
            <a:endParaRPr lang="es-ES" b="1" i="1" dirty="0">
              <a:solidFill>
                <a:srgbClr val="000090"/>
              </a:solidFill>
            </a:endParaRPr>
          </a:p>
        </p:txBody>
      </p:sp>
      <p:sp>
        <p:nvSpPr>
          <p:cNvPr id="3" name="2 Marcador de contenido"/>
          <p:cNvSpPr>
            <a:spLocks noGrp="1"/>
          </p:cNvSpPr>
          <p:nvPr>
            <p:ph idx="1"/>
          </p:nvPr>
        </p:nvSpPr>
        <p:spPr>
          <a:xfrm>
            <a:off x="251520" y="1484784"/>
            <a:ext cx="8663880" cy="1872208"/>
          </a:xfrm>
        </p:spPr>
        <p:txBody>
          <a:bodyPr/>
          <a:lstStyle/>
          <a:p>
            <a:pPr algn="ctr">
              <a:buNone/>
            </a:pPr>
            <a:r>
              <a:rPr lang="es-ES" dirty="0" smtClean="0"/>
              <a:t>´´</a:t>
            </a:r>
            <a:r>
              <a:rPr lang="es-ES" sz="2800" b="1" i="1" dirty="0" smtClean="0"/>
              <a:t>Lesión de los tejidos por el calor o el frío, por sustancias químicas de tipo corrosivo, por descargas eléctricas o por radiaciones``</a:t>
            </a:r>
            <a:endParaRPr lang="es-ES" sz="2800" b="1" i="1" dirty="0"/>
          </a:p>
        </p:txBody>
      </p:sp>
      <p:pic>
        <p:nvPicPr>
          <p:cNvPr id="3074"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235" b="100000" l="0" r="100000">
                        <a14:foregroundMark x1="67188" y1="74860" x2="67188" y2="74860"/>
                      </a14:backgroundRemoval>
                    </a14:imgEffect>
                  </a14:imgLayer>
                </a14:imgProps>
              </a:ext>
              <a:ext uri="{28A0092B-C50C-407E-A947-70E740481C1C}">
                <a14:useLocalDpi xmlns:a14="http://schemas.microsoft.com/office/drawing/2010/main" val="0"/>
              </a:ext>
            </a:extLst>
          </a:blip>
          <a:srcRect/>
          <a:stretch>
            <a:fillRect/>
          </a:stretch>
        </p:blipFill>
        <p:spPr bwMode="auto">
          <a:xfrm>
            <a:off x="1792242" y="2564904"/>
            <a:ext cx="5458127" cy="3816424"/>
          </a:xfrm>
          <a:prstGeom prst="rect">
            <a:avLst/>
          </a:prstGeom>
          <a:ln w="127000" cap="rnd">
            <a:no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chemeClr val="accent1"/>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1000" tmFilter="0, 0; .2, .5; .8, .5; 1, 0"/>
                                        <p:tgtEl>
                                          <p:spTgt spid="3074"/>
                                        </p:tgtEl>
                                      </p:cBhvr>
                                    </p:animEffect>
                                    <p:animScale>
                                      <p:cBhvr>
                                        <p:cTn id="7" dur="500" autoRev="1" fill="hold"/>
                                        <p:tgtEl>
                                          <p:spTgt spid="307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0"/>
            <a:ext cx="8519864" cy="1143000"/>
          </a:xfrm>
        </p:spPr>
        <p:txBody>
          <a:bodyPr/>
          <a:lstStyle/>
          <a:p>
            <a:pPr algn="l"/>
            <a:r>
              <a:rPr lang="es-ES" b="1" i="1" dirty="0" smtClean="0">
                <a:solidFill>
                  <a:srgbClr val="000090"/>
                </a:solidFill>
              </a:rPr>
              <a:t>Tratamiento de las quemaduras</a:t>
            </a:r>
            <a:endParaRPr lang="es-ES" b="1" i="1" dirty="0">
              <a:solidFill>
                <a:srgbClr val="000090"/>
              </a:solidFill>
            </a:endParaRPr>
          </a:p>
        </p:txBody>
      </p:sp>
      <p:sp>
        <p:nvSpPr>
          <p:cNvPr id="3" name="2 Marcador de contenido"/>
          <p:cNvSpPr>
            <a:spLocks noGrp="1"/>
          </p:cNvSpPr>
          <p:nvPr>
            <p:ph idx="1"/>
          </p:nvPr>
        </p:nvSpPr>
        <p:spPr>
          <a:xfrm>
            <a:off x="228600" y="1052736"/>
            <a:ext cx="8663880" cy="5472608"/>
          </a:xfrm>
        </p:spPr>
        <p:txBody>
          <a:bodyPr>
            <a:normAutofit fontScale="92500" lnSpcReduction="10000"/>
          </a:bodyPr>
          <a:lstStyle/>
          <a:p>
            <a:pPr marL="457200" indent="-457200">
              <a:buFont typeface="+mj-lt"/>
              <a:buAutoNum type="arabicPeriod"/>
            </a:pPr>
            <a:r>
              <a:rPr lang="es-ES" sz="2400" dirty="0" smtClean="0"/>
              <a:t>Eliminar el origen de las quemaduras.</a:t>
            </a:r>
          </a:p>
          <a:p>
            <a:pPr marL="457200" indent="-457200">
              <a:buFont typeface="+mj-lt"/>
              <a:buAutoNum type="arabicPeriod"/>
            </a:pPr>
            <a:r>
              <a:rPr lang="es-ES" sz="2400" dirty="0" smtClean="0"/>
              <a:t>Retirar la ropa que rodea las quemaduras (no se debe tirar de la ropa fusionada a la piel).</a:t>
            </a:r>
          </a:p>
          <a:p>
            <a:pPr marL="457200" indent="-457200">
              <a:buFont typeface="+mj-lt"/>
              <a:buAutoNum type="arabicPeriod"/>
            </a:pPr>
            <a:r>
              <a:rPr lang="es-ES" sz="2400" dirty="0" smtClean="0"/>
              <a:t>Retirar anillos, pulseras, reloj…. cercanos a la quemadura.</a:t>
            </a:r>
          </a:p>
          <a:p>
            <a:pPr marL="457200" indent="-457200">
              <a:buFont typeface="+mj-lt"/>
              <a:buAutoNum type="arabicPeriod"/>
            </a:pPr>
            <a:r>
              <a:rPr lang="es-ES" sz="2400" dirty="0" smtClean="0"/>
              <a:t>Buscar signos de quemaduras de la vía aérea o inhalación de gases.</a:t>
            </a:r>
          </a:p>
          <a:p>
            <a:pPr marL="457200" indent="-457200">
              <a:buFont typeface="+mj-lt"/>
              <a:buAutoNum type="arabicPeriod"/>
            </a:pPr>
            <a:r>
              <a:rPr lang="es-ES" sz="2400" dirty="0" smtClean="0"/>
              <a:t>Mantener caliente al herido.</a:t>
            </a:r>
          </a:p>
          <a:p>
            <a:pPr marL="457200" indent="-457200">
              <a:buFont typeface="+mj-lt"/>
              <a:buAutoNum type="arabicPeriod"/>
            </a:pPr>
            <a:r>
              <a:rPr lang="es-ES" sz="2400" dirty="0" smtClean="0"/>
              <a:t>Aplicar vendajes húmedos en la zona afectada si no supera el 10% de la superficie corporal. Si afecta más del 10% utilizar vendajes secos y estériles.</a:t>
            </a:r>
          </a:p>
          <a:p>
            <a:pPr marL="457200" indent="-457200">
              <a:buFont typeface="+mj-lt"/>
              <a:buAutoNum type="arabicPeriod"/>
            </a:pPr>
            <a:r>
              <a:rPr lang="es-ES" sz="2400" dirty="0" smtClean="0"/>
              <a:t>Intentar mantener íntegras las ampollas.</a:t>
            </a:r>
          </a:p>
          <a:p>
            <a:pPr marL="457200" indent="-457200">
              <a:buFont typeface="+mj-lt"/>
              <a:buAutoNum type="arabicPeriod"/>
            </a:pPr>
            <a:r>
              <a:rPr lang="es-ES" sz="2400" dirty="0" smtClean="0"/>
              <a:t>Mantener lo más limpia posible la zona quemada.</a:t>
            </a:r>
            <a:endParaRPr lang="es-ES" sz="2400"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10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10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10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10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10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10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6" dur="10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10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32" dur="10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10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38" dur="10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10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44" dur="10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1000" fill="hold"/>
                                        <p:tgtEl>
                                          <p:spTgt spid="3">
                                            <p:txEl>
                                              <p:pRg st="7" end="7"/>
                                            </p:txEl>
                                          </p:spTgt>
                                        </p:tgtEl>
                                        <p:attrNameLst>
                                          <p:attrName>ppt_x</p:attrName>
                                        </p:attrNameLst>
                                      </p:cBhvr>
                                      <p:tavLst>
                                        <p:tav tm="0">
                                          <p:val>
                                            <p:strVal val="0-#ppt_w/2"/>
                                          </p:val>
                                        </p:tav>
                                        <p:tav tm="100000">
                                          <p:val>
                                            <p:strVal val="#ppt_x"/>
                                          </p:val>
                                        </p:tav>
                                      </p:tavLst>
                                    </p:anim>
                                    <p:anim calcmode="lin" valueType="num">
                                      <p:cBhvr additive="base">
                                        <p:cTn id="50" dur="1000" fill="hold"/>
                                        <p:tgtEl>
                                          <p:spTgt spid="3">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54124" y="32048"/>
            <a:ext cx="8915400" cy="1143000"/>
          </a:xfrm>
        </p:spPr>
        <p:txBody>
          <a:bodyPr>
            <a:normAutofit/>
          </a:bodyPr>
          <a:lstStyle/>
          <a:p>
            <a:pPr algn="l"/>
            <a:r>
              <a:rPr lang="es-ES" b="1" i="1" dirty="0" smtClean="0">
                <a:solidFill>
                  <a:srgbClr val="000090"/>
                </a:solidFill>
              </a:rPr>
              <a:t>Que </a:t>
            </a:r>
            <a:r>
              <a:rPr lang="es-ES" sz="5400" b="1" i="1" dirty="0" smtClean="0">
                <a:solidFill>
                  <a:srgbClr val="FF0000"/>
                </a:solidFill>
              </a:rPr>
              <a:t>NO</a:t>
            </a:r>
            <a:r>
              <a:rPr lang="es-ES" b="1" i="1" dirty="0" smtClean="0">
                <a:solidFill>
                  <a:srgbClr val="000090"/>
                </a:solidFill>
              </a:rPr>
              <a:t> hacer ante una quemadura</a:t>
            </a:r>
            <a:endParaRPr lang="es-ES" b="1" i="1" dirty="0">
              <a:solidFill>
                <a:srgbClr val="000090"/>
              </a:solidFill>
            </a:endParaRPr>
          </a:p>
        </p:txBody>
      </p:sp>
      <p:sp>
        <p:nvSpPr>
          <p:cNvPr id="3" name="2 Marcador de contenido"/>
          <p:cNvSpPr>
            <a:spLocks noGrp="1"/>
          </p:cNvSpPr>
          <p:nvPr>
            <p:ph idx="1"/>
          </p:nvPr>
        </p:nvSpPr>
        <p:spPr>
          <a:xfrm>
            <a:off x="167308" y="1088740"/>
            <a:ext cx="8591872" cy="3816424"/>
          </a:xfrm>
        </p:spPr>
        <p:txBody>
          <a:bodyPr>
            <a:normAutofit fontScale="85000" lnSpcReduction="20000"/>
          </a:bodyPr>
          <a:lstStyle/>
          <a:p>
            <a:pPr marL="457200" indent="-457200">
              <a:buFont typeface="+mj-lt"/>
              <a:buAutoNum type="arabicPeriod"/>
            </a:pPr>
            <a:r>
              <a:rPr lang="es-ES" sz="2800" dirty="0" smtClean="0"/>
              <a:t>Permitir que la víctima corra si está incendiada.</a:t>
            </a:r>
          </a:p>
          <a:p>
            <a:pPr marL="457200" indent="-457200">
              <a:buFont typeface="+mj-lt"/>
              <a:buAutoNum type="arabicPeriod"/>
            </a:pPr>
            <a:r>
              <a:rPr lang="es-ES" sz="2800" dirty="0" smtClean="0"/>
              <a:t>Utilizar tierra, arena o extintores para apagar el fuego.</a:t>
            </a:r>
          </a:p>
          <a:p>
            <a:pPr marL="457200" indent="-457200">
              <a:buFont typeface="+mj-lt"/>
              <a:buAutoNum type="arabicPeriod"/>
            </a:pPr>
            <a:r>
              <a:rPr lang="es-ES" sz="2800" dirty="0" smtClean="0"/>
              <a:t>Emplear hielo para enfriar la piel quemada.</a:t>
            </a:r>
          </a:p>
          <a:p>
            <a:pPr marL="457200" indent="-457200">
              <a:buFont typeface="+mj-lt"/>
              <a:buAutoNum type="arabicPeriod"/>
            </a:pPr>
            <a:r>
              <a:rPr lang="es-ES" sz="2800" dirty="0" smtClean="0"/>
              <a:t>Retirar la ropa pegada.</a:t>
            </a:r>
          </a:p>
          <a:p>
            <a:pPr marL="457200" indent="-457200">
              <a:buFont typeface="+mj-lt"/>
              <a:buAutoNum type="arabicPeriod"/>
            </a:pPr>
            <a:r>
              <a:rPr lang="es-ES" sz="2800" dirty="0" smtClean="0"/>
              <a:t>Pinchar ni romper las ampollas.</a:t>
            </a:r>
          </a:p>
          <a:p>
            <a:pPr marL="457200" indent="-457200">
              <a:buFont typeface="+mj-lt"/>
              <a:buAutoNum type="arabicPeriod"/>
            </a:pPr>
            <a:r>
              <a:rPr lang="es-ES" sz="2800" dirty="0" smtClean="0"/>
              <a:t>Aplicar ungüentos o pomadas.</a:t>
            </a:r>
          </a:p>
          <a:p>
            <a:pPr marL="457200" indent="-457200">
              <a:buFont typeface="+mj-lt"/>
              <a:buAutoNum type="arabicPeriod"/>
            </a:pPr>
            <a:r>
              <a:rPr lang="es-ES" sz="2800" dirty="0" smtClean="0"/>
              <a:t>Dar líquidos por la boca.</a:t>
            </a:r>
            <a:endParaRPr lang="es-ES" sz="28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4248" y="4746668"/>
            <a:ext cx="2215833" cy="16618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152" y="2953074"/>
            <a:ext cx="3079930" cy="1454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52" y="4904217"/>
            <a:ext cx="2656334" cy="15450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9410" t="30147" r="8857" b="16511"/>
          <a:stretch/>
        </p:blipFill>
        <p:spPr bwMode="auto">
          <a:xfrm>
            <a:off x="3697881" y="5071746"/>
            <a:ext cx="2721107" cy="133679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10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10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10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10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10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10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6" dur="10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10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32" dur="10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10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38" dur="10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10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44" dur="10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alphaModFix amt="24000"/>
            <a:extLst>
              <a:ext uri="{BEBA8EAE-BF5A-486C-A8C5-ECC9F3942E4B}">
                <a14:imgProps xmlns:a14="http://schemas.microsoft.com/office/drawing/2010/main">
                  <a14:imgLayer r:embed="rId3">
                    <a14:imgEffect>
                      <a14:backgroundRemoval t="0" b="99582" l="0" r="100000">
                        <a14:backgroundMark x1="83886" y1="25523" x2="83886" y2="25523"/>
                        <a14:backgroundMark x1="77725" y1="13808" x2="77725" y2="13808"/>
                        <a14:backgroundMark x1="86256" y1="38494" x2="86256" y2="38494"/>
                        <a14:backgroundMark x1="91469" y1="17573" x2="91469" y2="17573"/>
                        <a14:backgroundMark x1="20379" y1="19247" x2="20379" y2="19247"/>
                        <a14:backgroundMark x1="15640" y1="33054" x2="15640" y2="33054"/>
                        <a14:backgroundMark x1="11374" y1="41004" x2="11374" y2="41004"/>
                        <a14:backgroundMark x1="4739" y1="20084" x2="4739" y2="20084"/>
                        <a14:backgroundMark x1="6635" y1="8787" x2="6635" y2="8787"/>
                        <a14:backgroundMark x1="29858" y1="8368" x2="29858" y2="8368"/>
                        <a14:backgroundMark x1="72986" y1="6276" x2="72986" y2="6276"/>
                        <a14:backgroundMark x1="60664" y1="6695" x2="60664" y2="6695"/>
                        <a14:backgroundMark x1="42654" y1="5858" x2="42654" y2="5858"/>
                      </a14:backgroundRemoval>
                    </a14:imgEffect>
                  </a14:imgLayer>
                </a14:imgProps>
              </a:ext>
            </a:extLst>
          </a:blip>
          <a:stretch>
            <a:fillRect/>
          </a:stretch>
        </p:blipFill>
        <p:spPr>
          <a:xfrm>
            <a:off x="827584" y="260648"/>
            <a:ext cx="7504236" cy="8500060"/>
          </a:xfrm>
          <a:prstGeom prst="rect">
            <a:avLst/>
          </a:prstGeom>
        </p:spPr>
      </p:pic>
      <p:sp>
        <p:nvSpPr>
          <p:cNvPr id="2" name="Título 1"/>
          <p:cNvSpPr>
            <a:spLocks noGrp="1"/>
          </p:cNvSpPr>
          <p:nvPr>
            <p:ph type="title"/>
          </p:nvPr>
        </p:nvSpPr>
        <p:spPr>
          <a:xfrm>
            <a:off x="899592" y="26686"/>
            <a:ext cx="7313613" cy="868362"/>
          </a:xfrm>
        </p:spPr>
        <p:txBody>
          <a:bodyPr/>
          <a:lstStyle/>
          <a:p>
            <a:r>
              <a:rPr lang="es-ES" b="1" dirty="0" smtClean="0">
                <a:solidFill>
                  <a:srgbClr val="000090"/>
                </a:solidFill>
              </a:rPr>
              <a:t>Intoxicaciones</a:t>
            </a:r>
            <a:endParaRPr lang="es-ES" b="1" dirty="0">
              <a:solidFill>
                <a:srgbClr val="000090"/>
              </a:solidFill>
            </a:endParaRPr>
          </a:p>
        </p:txBody>
      </p:sp>
      <p:sp>
        <p:nvSpPr>
          <p:cNvPr id="3" name="Marcador de contenido 2"/>
          <p:cNvSpPr>
            <a:spLocks noGrp="1"/>
          </p:cNvSpPr>
          <p:nvPr>
            <p:ph idx="1"/>
          </p:nvPr>
        </p:nvSpPr>
        <p:spPr>
          <a:xfrm>
            <a:off x="179512" y="980728"/>
            <a:ext cx="8964488" cy="5842532"/>
          </a:xfrm>
        </p:spPr>
        <p:txBody>
          <a:bodyPr>
            <a:normAutofit fontScale="70000" lnSpcReduction="20000"/>
          </a:bodyPr>
          <a:lstStyle/>
          <a:p>
            <a:pPr marL="0" indent="0">
              <a:buNone/>
            </a:pPr>
            <a:r>
              <a:rPr lang="es-ES" sz="2800" b="1" dirty="0" smtClean="0">
                <a:solidFill>
                  <a:srgbClr val="800000"/>
                </a:solidFill>
              </a:rPr>
              <a:t>Definición:</a:t>
            </a:r>
          </a:p>
          <a:p>
            <a:pPr marL="0" indent="0" algn="ctr">
              <a:buNone/>
            </a:pPr>
            <a:r>
              <a:rPr lang="es-ES" sz="3800" i="1" dirty="0" smtClean="0"/>
              <a:t>“Entrada </a:t>
            </a:r>
            <a:r>
              <a:rPr lang="es-ES" sz="3800" i="1" dirty="0"/>
              <a:t>en el organismo de sustancias venenosas capaces de provocar alteraciones </a:t>
            </a:r>
            <a:r>
              <a:rPr lang="es-ES" sz="3800" i="1" dirty="0" smtClean="0"/>
              <a:t>patológicas”</a:t>
            </a:r>
            <a:endParaRPr lang="es-ES_tradnl" sz="3800" i="1" dirty="0"/>
          </a:p>
          <a:p>
            <a:pPr marL="0" indent="0">
              <a:buNone/>
            </a:pPr>
            <a:r>
              <a:rPr lang="es-ES_tradnl" sz="2800" b="1" dirty="0" smtClean="0">
                <a:solidFill>
                  <a:srgbClr val="800000"/>
                </a:solidFill>
              </a:rPr>
              <a:t>Causas:</a:t>
            </a:r>
          </a:p>
          <a:p>
            <a:pPr lvl="0"/>
            <a:r>
              <a:rPr lang="es-ES" sz="2800" dirty="0"/>
              <a:t>El gas monóxido de carbono (de hornos, motores a gas, incendios, calefactores)  </a:t>
            </a:r>
            <a:endParaRPr lang="es-ES_tradnl" sz="2800" dirty="0"/>
          </a:p>
          <a:p>
            <a:pPr lvl="0"/>
            <a:r>
              <a:rPr lang="es-ES" sz="2800" dirty="0" smtClean="0"/>
              <a:t>Alimentos</a:t>
            </a:r>
          </a:p>
          <a:p>
            <a:pPr lvl="0"/>
            <a:r>
              <a:rPr lang="es-ES" sz="2800" dirty="0" smtClean="0"/>
              <a:t>Químicos </a:t>
            </a:r>
            <a:r>
              <a:rPr lang="es-ES" sz="2800" dirty="0"/>
              <a:t>en el lugar de trabajo</a:t>
            </a:r>
            <a:endParaRPr lang="es-ES_tradnl" sz="2800" dirty="0"/>
          </a:p>
          <a:p>
            <a:pPr lvl="0"/>
            <a:r>
              <a:rPr lang="es-ES" sz="2800" dirty="0" smtClean="0"/>
              <a:t>Fármacos</a:t>
            </a:r>
          </a:p>
          <a:p>
            <a:pPr lvl="0"/>
            <a:r>
              <a:rPr lang="es-ES" sz="2800" dirty="0" smtClean="0"/>
              <a:t>Detergentes y productos de limpieza de uso doméstico</a:t>
            </a:r>
            <a:endParaRPr lang="es-ES_tradnl" sz="2800" dirty="0" smtClean="0"/>
          </a:p>
          <a:p>
            <a:pPr lvl="0"/>
            <a:r>
              <a:rPr lang="es-ES" sz="2800" dirty="0" smtClean="0"/>
              <a:t>Plantas de interiores y de exteriores (comer plantas tóxicas)</a:t>
            </a:r>
            <a:endParaRPr lang="es-ES_tradnl" sz="2800" dirty="0"/>
          </a:p>
          <a:p>
            <a:pPr lvl="0"/>
            <a:r>
              <a:rPr lang="es-ES" sz="2800" dirty="0"/>
              <a:t>Insecticidas</a:t>
            </a:r>
            <a:endParaRPr lang="es-ES_tradnl" sz="2800" dirty="0"/>
          </a:p>
          <a:p>
            <a:r>
              <a:rPr lang="es-ES" sz="2800" dirty="0"/>
              <a:t>Pinturas  </a:t>
            </a:r>
            <a:r>
              <a:rPr lang="es-ES_tradnl" sz="2800" dirty="0"/>
              <a:t> </a:t>
            </a:r>
            <a:endParaRPr lang="es-ES_tradnl" sz="2800" b="1" dirty="0">
              <a:solidFill>
                <a:srgbClr val="800000"/>
              </a:solidFill>
            </a:endParaRPr>
          </a:p>
        </p:txBody>
      </p:sp>
    </p:spTree>
    <p:extLst>
      <p:ext uri="{BB962C8B-B14F-4D97-AF65-F5344CB8AC3E}">
        <p14:creationId xmlns:p14="http://schemas.microsoft.com/office/powerpoint/2010/main" val="35758314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Título"/>
          <p:cNvSpPr>
            <a:spLocks noGrp="1"/>
          </p:cNvSpPr>
          <p:nvPr>
            <p:ph type="title"/>
          </p:nvPr>
        </p:nvSpPr>
        <p:spPr>
          <a:xfrm>
            <a:off x="428596" y="0"/>
            <a:ext cx="7772400" cy="1071546"/>
          </a:xfrm>
        </p:spPr>
        <p:txBody>
          <a:bodyPr/>
          <a:lstStyle/>
          <a:p>
            <a:r>
              <a:rPr lang="es-ES_tradnl" b="1" i="1" dirty="0" smtClean="0">
                <a:solidFill>
                  <a:srgbClr val="000090"/>
                </a:solidFill>
              </a:rPr>
              <a:t>Parada cardiaca (P.C.R)</a:t>
            </a:r>
            <a:endParaRPr lang="es-ES" b="1" i="1" dirty="0">
              <a:solidFill>
                <a:srgbClr val="000090"/>
              </a:solidFill>
            </a:endParaRPr>
          </a:p>
        </p:txBody>
      </p:sp>
      <p:sp>
        <p:nvSpPr>
          <p:cNvPr id="3" name="2 Marcador de contenido"/>
          <p:cNvSpPr>
            <a:spLocks noGrp="1"/>
          </p:cNvSpPr>
          <p:nvPr>
            <p:ph idx="1"/>
          </p:nvPr>
        </p:nvSpPr>
        <p:spPr>
          <a:xfrm>
            <a:off x="0" y="1000108"/>
            <a:ext cx="5715008" cy="5857892"/>
          </a:xfrm>
        </p:spPr>
        <p:txBody>
          <a:bodyPr>
            <a:normAutofit lnSpcReduction="10000"/>
          </a:bodyPr>
          <a:lstStyle/>
          <a:p>
            <a:pPr algn="ctr">
              <a:buNone/>
            </a:pPr>
            <a:r>
              <a:rPr lang="es-ES" sz="2400" dirty="0" smtClean="0"/>
              <a:t>    Se define como el ´´</a:t>
            </a:r>
            <a:r>
              <a:rPr lang="es-ES" sz="2400" i="1" dirty="0" smtClean="0"/>
              <a:t>cese brusco e inesperado de la respiración y circulación espontáneas, de forma potencialmente reversible``.</a:t>
            </a:r>
          </a:p>
          <a:p>
            <a:pPr>
              <a:buNone/>
            </a:pPr>
            <a:r>
              <a:rPr lang="es-ES_tradnl" sz="2400" b="1" i="1" dirty="0" smtClean="0"/>
              <a:t>Confirmada por……</a:t>
            </a:r>
          </a:p>
          <a:p>
            <a:r>
              <a:rPr lang="es-ES_tradnl" sz="2000" dirty="0" smtClean="0"/>
              <a:t>Perdida brusca de consciencia</a:t>
            </a:r>
          </a:p>
          <a:p>
            <a:r>
              <a:rPr lang="es-ES_tradnl" sz="2000" dirty="0" smtClean="0"/>
              <a:t>Ausencia de respiración o presencia de boqueadas agónicas.</a:t>
            </a:r>
          </a:p>
          <a:p>
            <a:r>
              <a:rPr lang="es-ES_tradnl" sz="2000" dirty="0" smtClean="0"/>
              <a:t>Ausencia de signos de vida.</a:t>
            </a:r>
          </a:p>
          <a:p>
            <a:pPr algn="ctr">
              <a:buNone/>
            </a:pPr>
            <a:r>
              <a:rPr lang="es-ES_tradnl" sz="2400" b="1" dirty="0" smtClean="0">
                <a:solidFill>
                  <a:srgbClr val="FF0000"/>
                </a:solidFill>
              </a:rPr>
              <a:t>    </a:t>
            </a:r>
            <a:r>
              <a:rPr lang="es-ES_tradnl" sz="2400" b="1" dirty="0" smtClean="0">
                <a:solidFill>
                  <a:srgbClr val="C00000"/>
                </a:solidFill>
              </a:rPr>
              <a:t>De no ser revertido conduce en pocos minutos a la muerte.</a:t>
            </a:r>
          </a:p>
          <a:p>
            <a:pPr algn="ctr">
              <a:buNone/>
            </a:pPr>
            <a:r>
              <a:rPr lang="es-ES_tradnl" sz="2400" b="1" dirty="0" smtClean="0">
                <a:solidFill>
                  <a:srgbClr val="C00000"/>
                </a:solidFill>
              </a:rPr>
              <a:t>    </a:t>
            </a:r>
            <a:r>
              <a:rPr lang="es-ES_tradnl" sz="2000" b="1" i="1" dirty="0" smtClean="0"/>
              <a:t>En adultos la causa mas frecuente es de origen cardiaco (cardiopatía isquémica generalmente), en los niños suele ser de origen respiratorio.</a:t>
            </a:r>
            <a:endParaRPr lang="es-ES" sz="2400" b="1" i="1" dirty="0"/>
          </a:p>
        </p:txBody>
      </p:sp>
      <p:pic>
        <p:nvPicPr>
          <p:cNvPr id="1026" name="Picture 2" descr="C:\Users\user\Desktop\imagenes presentacion\reanima_3.gif"/>
          <p:cNvPicPr>
            <a:picLocks noChangeAspect="1" noChangeArrowheads="1"/>
          </p:cNvPicPr>
          <p:nvPr/>
        </p:nvPicPr>
        <p:blipFill>
          <a:blip r:embed="rId2" cstate="print"/>
          <a:srcRect/>
          <a:stretch>
            <a:fillRect/>
          </a:stretch>
        </p:blipFill>
        <p:spPr bwMode="auto">
          <a:xfrm>
            <a:off x="5786446" y="1714488"/>
            <a:ext cx="2970172" cy="1643074"/>
          </a:xfrm>
          <a:prstGeom prst="rect">
            <a:avLst/>
          </a:prstGeom>
          <a:ln>
            <a:noFill/>
          </a:ln>
          <a:effectLst>
            <a:outerShdw blurRad="190500" algn="tl" rotWithShape="0">
              <a:srgbClr val="000000">
                <a:alpha val="70000"/>
              </a:srgbClr>
            </a:outerShdw>
          </a:effectLst>
        </p:spPr>
      </p:pic>
      <p:pic>
        <p:nvPicPr>
          <p:cNvPr id="1027" name="Picture 3" descr="C:\Users\user\Desktop\imagenes presentacion\rcp 2.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95431" l="1172" r="100000">
                        <a14:foregroundMark x1="67578" y1="79188" x2="67578" y2="79188"/>
                        <a14:foregroundMark x1="48047" y1="77665" x2="48047" y2="77665"/>
                        <a14:foregroundMark x1="26172" y1="75635" x2="26172" y2="75635"/>
                        <a14:foregroundMark x1="37500" y1="81726" x2="37500" y2="81726"/>
                        <a14:foregroundMark x1="33594" y1="15228" x2="33594" y2="15228"/>
                      </a14:backgroundRemoval>
                    </a14:imgEffect>
                  </a14:imgLayer>
                </a14:imgProps>
              </a:ext>
            </a:extLst>
          </a:blip>
          <a:srcRect/>
          <a:stretch>
            <a:fillRect/>
          </a:stretch>
        </p:blipFill>
        <p:spPr bwMode="auto">
          <a:xfrm>
            <a:off x="6143636" y="4485842"/>
            <a:ext cx="2643206" cy="2034030"/>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2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20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2000"/>
                                        <p:tgtEl>
                                          <p:spTgt spid="3">
                                            <p:txEl>
                                              <p:pRg st="1" end="1"/>
                                            </p:txEl>
                                          </p:spTgt>
                                        </p:tgtEl>
                                      </p:cBhvr>
                                    </p:animEffect>
                                  </p:childTnLst>
                                </p:cTn>
                              </p:par>
                            </p:childTnLst>
                          </p:cTn>
                        </p:par>
                        <p:par>
                          <p:cTn id="17" fill="hold">
                            <p:stCondLst>
                              <p:cond delay="2000"/>
                            </p:stCondLst>
                            <p:childTnLst>
                              <p:par>
                                <p:cTn id="18" presetID="53" presetClass="entr" presetSubtype="16" fill="hold" nodeType="after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p:cTn id="20"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1"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2" dur="500"/>
                                        <p:tgtEl>
                                          <p:spTgt spid="3">
                                            <p:txEl>
                                              <p:pRg st="2" end="2"/>
                                            </p:txEl>
                                          </p:spTgt>
                                        </p:tgtEl>
                                      </p:cBhvr>
                                    </p:animEffect>
                                  </p:childTnLst>
                                </p:cTn>
                              </p:par>
                            </p:childTnLst>
                          </p:cTn>
                        </p:par>
                        <p:par>
                          <p:cTn id="23" fill="hold">
                            <p:stCondLst>
                              <p:cond delay="2500"/>
                            </p:stCondLst>
                            <p:childTnLst>
                              <p:par>
                                <p:cTn id="24" presetID="53" presetClass="entr" presetSubtype="16" fill="hold" nodeType="after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p:cTn id="26"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7" dur="10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8" dur="1000"/>
                                        <p:tgtEl>
                                          <p:spTgt spid="3">
                                            <p:txEl>
                                              <p:pRg st="3" end="3"/>
                                            </p:txEl>
                                          </p:spTgt>
                                        </p:tgtEl>
                                      </p:cBhvr>
                                    </p:animEffect>
                                  </p:childTnLst>
                                </p:cTn>
                              </p:par>
                            </p:childTnLst>
                          </p:cTn>
                        </p:par>
                        <p:par>
                          <p:cTn id="29" fill="hold">
                            <p:stCondLst>
                              <p:cond delay="3500"/>
                            </p:stCondLst>
                            <p:childTnLst>
                              <p:par>
                                <p:cTn id="30" presetID="53" presetClass="entr" presetSubtype="16" fill="hold" nodeType="after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p:cTn id="32"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3" dur="10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4" dur="1000"/>
                                        <p:tgtEl>
                                          <p:spTgt spid="3">
                                            <p:txEl>
                                              <p:pRg st="4" end="4"/>
                                            </p:txEl>
                                          </p:spTgt>
                                        </p:tgtEl>
                                      </p:cBhvr>
                                    </p:animEffect>
                                  </p:childTnLst>
                                </p:cTn>
                              </p:par>
                            </p:childTnLst>
                          </p:cTn>
                        </p:par>
                        <p:par>
                          <p:cTn id="35" fill="hold">
                            <p:stCondLst>
                              <p:cond delay="4500"/>
                            </p:stCondLst>
                            <p:childTnLst>
                              <p:par>
                                <p:cTn id="36" presetID="2" presetClass="entr" presetSubtype="4" fill="hold" nodeType="after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 calcmode="lin" valueType="num">
                                      <p:cBhvr additive="base">
                                        <p:cTn id="38" dur="20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9" dur="20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par>
                          <p:cTn id="40" fill="hold">
                            <p:stCondLst>
                              <p:cond delay="6500"/>
                            </p:stCondLst>
                            <p:childTnLst>
                              <p:par>
                                <p:cTn id="41" presetID="53" presetClass="entr" presetSubtype="16" fill="hold" nodeType="after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p:cTn id="43" dur="2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44" dur="20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45"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99592" y="-35933"/>
            <a:ext cx="7313613" cy="868362"/>
          </a:xfrm>
        </p:spPr>
        <p:txBody>
          <a:bodyPr/>
          <a:lstStyle/>
          <a:p>
            <a:r>
              <a:rPr lang="es-ES" b="1" dirty="0" err="1" smtClean="0">
                <a:solidFill>
                  <a:srgbClr val="000090"/>
                </a:solidFill>
              </a:rPr>
              <a:t>Sintomas</a:t>
            </a:r>
            <a:endParaRPr lang="es-ES" b="1" dirty="0">
              <a:solidFill>
                <a:srgbClr val="000090"/>
              </a:solidFill>
            </a:endParaRPr>
          </a:p>
        </p:txBody>
      </p:sp>
      <p:sp>
        <p:nvSpPr>
          <p:cNvPr id="7" name="Rectángulo 6"/>
          <p:cNvSpPr/>
          <p:nvPr/>
        </p:nvSpPr>
        <p:spPr>
          <a:xfrm>
            <a:off x="395536" y="908720"/>
            <a:ext cx="8244408" cy="461665"/>
          </a:xfrm>
          <a:prstGeom prst="rect">
            <a:avLst/>
          </a:prstGeom>
        </p:spPr>
        <p:txBody>
          <a:bodyPr wrap="square">
            <a:spAutoFit/>
          </a:bodyPr>
          <a:lstStyle/>
          <a:p>
            <a:r>
              <a:rPr lang="es-ES" sz="2400" b="1" dirty="0">
                <a:solidFill>
                  <a:schemeClr val="accent2">
                    <a:lumMod val="90000"/>
                    <a:lumOff val="10000"/>
                  </a:schemeClr>
                </a:solidFill>
              </a:rPr>
              <a:t>Los síntomas varían según el tóxico, pero pueden abarcar: </a:t>
            </a:r>
            <a:r>
              <a:rPr lang="es-ES" dirty="0"/>
              <a:t> </a:t>
            </a:r>
            <a:endParaRPr lang="es-ES_tradnl" dirty="0"/>
          </a:p>
        </p:txBody>
      </p:sp>
      <p:sp>
        <p:nvSpPr>
          <p:cNvPr id="9" name="Rectángulo 8"/>
          <p:cNvSpPr/>
          <p:nvPr/>
        </p:nvSpPr>
        <p:spPr>
          <a:xfrm>
            <a:off x="4927269" y="1412776"/>
            <a:ext cx="4248472" cy="4144724"/>
          </a:xfrm>
          <a:prstGeom prst="rect">
            <a:avLst/>
          </a:prstGeom>
        </p:spPr>
        <p:txBody>
          <a:bodyPr wrap="square">
            <a:spAutoFit/>
          </a:bodyPr>
          <a:lstStyle/>
          <a:p>
            <a:pPr marL="342900" lvl="0" indent="-342900">
              <a:lnSpc>
                <a:spcPct val="120000"/>
              </a:lnSpc>
              <a:buFont typeface="Wingdings" charset="2"/>
              <a:buChar char="ü"/>
            </a:pPr>
            <a:r>
              <a:rPr lang="es-ES" sz="2000" b="1" dirty="0"/>
              <a:t>Dolor de cabeza</a:t>
            </a:r>
            <a:endParaRPr lang="es-ES_tradnl" sz="2000" b="1" dirty="0"/>
          </a:p>
          <a:p>
            <a:pPr marL="342900" lvl="0" indent="-342900">
              <a:lnSpc>
                <a:spcPct val="120000"/>
              </a:lnSpc>
              <a:buFont typeface="Wingdings" charset="2"/>
              <a:buChar char="ü"/>
            </a:pPr>
            <a:r>
              <a:rPr lang="es-ES" sz="2000" b="1" dirty="0"/>
              <a:t>Palpitaciones </a:t>
            </a:r>
            <a:r>
              <a:rPr lang="es-ES" sz="2000" b="1" dirty="0" smtClean="0"/>
              <a:t>cardíacas</a:t>
            </a:r>
            <a:endParaRPr lang="es-ES_tradnl" sz="2000" b="1" dirty="0"/>
          </a:p>
          <a:p>
            <a:pPr marL="342900" lvl="0" indent="-342900">
              <a:lnSpc>
                <a:spcPct val="120000"/>
              </a:lnSpc>
              <a:buFont typeface="Wingdings" charset="2"/>
              <a:buChar char="ü"/>
            </a:pPr>
            <a:r>
              <a:rPr lang="es-ES" sz="2000" b="1" dirty="0"/>
              <a:t>Incontinencia </a:t>
            </a:r>
            <a:r>
              <a:rPr lang="es-ES" sz="2000" b="1" dirty="0" smtClean="0"/>
              <a:t>urinaria</a:t>
            </a:r>
            <a:endParaRPr lang="es-ES_tradnl" sz="2000" b="1" dirty="0"/>
          </a:p>
          <a:p>
            <a:pPr marL="342900" lvl="0" indent="-342900">
              <a:lnSpc>
                <a:spcPct val="120000"/>
              </a:lnSpc>
              <a:buFont typeface="Wingdings" charset="2"/>
              <a:buChar char="ü"/>
            </a:pPr>
            <a:r>
              <a:rPr lang="es-ES" sz="2000" b="1" dirty="0"/>
              <a:t>Náuseas y vómitos</a:t>
            </a:r>
            <a:endParaRPr lang="es-ES_tradnl" sz="2000" b="1" dirty="0"/>
          </a:p>
          <a:p>
            <a:pPr marL="342900" lvl="0" indent="-342900">
              <a:lnSpc>
                <a:spcPct val="120000"/>
              </a:lnSpc>
              <a:buFont typeface="Wingdings" charset="2"/>
              <a:buChar char="ü"/>
            </a:pPr>
            <a:r>
              <a:rPr lang="es-ES" sz="2000" b="1" dirty="0"/>
              <a:t>Entumecimiento y hormigueo</a:t>
            </a:r>
            <a:endParaRPr lang="es-ES_tradnl" sz="2000" b="1" dirty="0"/>
          </a:p>
          <a:p>
            <a:pPr marL="342900" lvl="0" indent="-342900">
              <a:lnSpc>
                <a:spcPct val="120000"/>
              </a:lnSpc>
              <a:buFont typeface="Wingdings" charset="2"/>
              <a:buChar char="ü"/>
            </a:pPr>
            <a:r>
              <a:rPr lang="es-ES" sz="2000" b="1" dirty="0"/>
              <a:t>Convulsiones</a:t>
            </a:r>
            <a:endParaRPr lang="es-ES_tradnl" sz="2000" b="1" dirty="0"/>
          </a:p>
          <a:p>
            <a:pPr marL="342900" lvl="0" indent="-342900">
              <a:lnSpc>
                <a:spcPct val="120000"/>
              </a:lnSpc>
              <a:buFont typeface="Wingdings" charset="2"/>
              <a:buChar char="ü"/>
            </a:pPr>
            <a:r>
              <a:rPr lang="es-ES" sz="2000" b="1" dirty="0"/>
              <a:t>Erupción cutánea o quemaduras </a:t>
            </a:r>
            <a:endParaRPr lang="es-ES_tradnl" sz="2000" b="1" dirty="0"/>
          </a:p>
          <a:p>
            <a:pPr marL="342900" lvl="0" indent="-342900">
              <a:lnSpc>
                <a:spcPct val="120000"/>
              </a:lnSpc>
              <a:buFont typeface="Wingdings" charset="2"/>
              <a:buChar char="ü"/>
            </a:pPr>
            <a:r>
              <a:rPr lang="es-ES" sz="2000" b="1" dirty="0"/>
              <a:t>Estupor </a:t>
            </a:r>
            <a:endParaRPr lang="es-ES_tradnl" sz="2000" b="1" dirty="0"/>
          </a:p>
          <a:p>
            <a:pPr marL="342900" lvl="0" indent="-342900">
              <a:lnSpc>
                <a:spcPct val="120000"/>
              </a:lnSpc>
              <a:buFont typeface="Wingdings" charset="2"/>
              <a:buChar char="ü"/>
            </a:pPr>
            <a:r>
              <a:rPr lang="es-ES" sz="2000" b="1" dirty="0"/>
              <a:t>Pérdida del conocimiento</a:t>
            </a:r>
            <a:endParaRPr lang="es-ES_tradnl" sz="2000" b="1" dirty="0"/>
          </a:p>
          <a:p>
            <a:pPr marL="342900" lvl="0" indent="-342900">
              <a:lnSpc>
                <a:spcPct val="120000"/>
              </a:lnSpc>
              <a:buFont typeface="Wingdings" charset="2"/>
              <a:buChar char="ü"/>
            </a:pPr>
            <a:r>
              <a:rPr lang="es-ES" sz="2000" b="1" dirty="0"/>
              <a:t>Aliento inusual</a:t>
            </a:r>
            <a:endParaRPr lang="es-ES_tradnl" sz="2000" b="1" dirty="0"/>
          </a:p>
          <a:p>
            <a:pPr marL="342900" lvl="0" indent="-342900">
              <a:lnSpc>
                <a:spcPct val="120000"/>
              </a:lnSpc>
              <a:buFont typeface="Wingdings" charset="2"/>
              <a:buChar char="ü"/>
            </a:pPr>
            <a:r>
              <a:rPr lang="es-ES" sz="2000" b="1" dirty="0"/>
              <a:t>Debilidad</a:t>
            </a:r>
            <a:endParaRPr lang="es-ES_tradnl" sz="2000" b="1" dirty="0"/>
          </a:p>
        </p:txBody>
      </p:sp>
      <p:sp>
        <p:nvSpPr>
          <p:cNvPr id="10" name="CuadroTexto 9"/>
          <p:cNvSpPr txBox="1"/>
          <p:nvPr/>
        </p:nvSpPr>
        <p:spPr>
          <a:xfrm>
            <a:off x="323528" y="1412776"/>
            <a:ext cx="4608512" cy="4144724"/>
          </a:xfrm>
          <a:prstGeom prst="rect">
            <a:avLst/>
          </a:prstGeom>
          <a:noFill/>
        </p:spPr>
        <p:txBody>
          <a:bodyPr wrap="square" rtlCol="0">
            <a:spAutoFit/>
          </a:bodyPr>
          <a:lstStyle/>
          <a:p>
            <a:pPr lvl="0">
              <a:lnSpc>
                <a:spcPct val="120000"/>
              </a:lnSpc>
              <a:buFont typeface="Wingdings" charset="2"/>
              <a:buChar char="ü"/>
            </a:pPr>
            <a:r>
              <a:rPr lang="es-ES" sz="2000" b="1" dirty="0" smtClean="0"/>
              <a:t>Dolor abdominal</a:t>
            </a:r>
            <a:endParaRPr lang="es-ES_tradnl" sz="2000" b="1" dirty="0" smtClean="0"/>
          </a:p>
          <a:p>
            <a:pPr lvl="0">
              <a:lnSpc>
                <a:spcPct val="120000"/>
              </a:lnSpc>
              <a:buFont typeface="Wingdings" charset="2"/>
              <a:buChar char="ü"/>
            </a:pPr>
            <a:r>
              <a:rPr lang="es-ES" sz="2000" b="1" dirty="0" smtClean="0"/>
              <a:t>Labios </a:t>
            </a:r>
            <a:r>
              <a:rPr lang="es-ES" sz="2000" b="1" dirty="0"/>
              <a:t>morados</a:t>
            </a:r>
            <a:endParaRPr lang="es-ES_tradnl" sz="2000" b="1" dirty="0"/>
          </a:p>
          <a:p>
            <a:pPr lvl="0">
              <a:lnSpc>
                <a:spcPct val="120000"/>
              </a:lnSpc>
              <a:buFont typeface="Wingdings" charset="2"/>
              <a:buChar char="ü"/>
            </a:pPr>
            <a:r>
              <a:rPr lang="es-ES" sz="2000" b="1" dirty="0"/>
              <a:t>Dolor torácico</a:t>
            </a:r>
            <a:endParaRPr lang="es-ES_tradnl" sz="2000" b="1" dirty="0"/>
          </a:p>
          <a:p>
            <a:pPr lvl="0">
              <a:lnSpc>
                <a:spcPct val="120000"/>
              </a:lnSpc>
              <a:buFont typeface="Wingdings" charset="2"/>
              <a:buChar char="ü"/>
            </a:pPr>
            <a:r>
              <a:rPr lang="es-ES" sz="2000" b="1" dirty="0"/>
              <a:t>Confusión</a:t>
            </a:r>
            <a:endParaRPr lang="es-ES_tradnl" sz="2000" b="1" dirty="0"/>
          </a:p>
          <a:p>
            <a:pPr lvl="0">
              <a:lnSpc>
                <a:spcPct val="120000"/>
              </a:lnSpc>
              <a:buFont typeface="Wingdings" charset="2"/>
              <a:buChar char="ü"/>
            </a:pPr>
            <a:r>
              <a:rPr lang="es-ES" sz="2000" b="1" dirty="0"/>
              <a:t>Tos</a:t>
            </a:r>
            <a:endParaRPr lang="es-ES_tradnl" sz="2000" b="1" dirty="0"/>
          </a:p>
          <a:p>
            <a:pPr lvl="0">
              <a:lnSpc>
                <a:spcPct val="120000"/>
              </a:lnSpc>
              <a:buFont typeface="Wingdings" charset="2"/>
              <a:buChar char="ü"/>
            </a:pPr>
            <a:r>
              <a:rPr lang="es-ES" sz="2000" b="1" dirty="0"/>
              <a:t>Diarrea</a:t>
            </a:r>
            <a:endParaRPr lang="es-ES_tradnl" sz="2000" b="1" dirty="0"/>
          </a:p>
          <a:p>
            <a:pPr lvl="0">
              <a:lnSpc>
                <a:spcPct val="120000"/>
              </a:lnSpc>
              <a:buFont typeface="Wingdings" charset="2"/>
              <a:buChar char="ü"/>
            </a:pPr>
            <a:r>
              <a:rPr lang="es-ES" sz="2000" b="1" dirty="0"/>
              <a:t>Dificultad para respirar o falta de aliento</a:t>
            </a:r>
            <a:endParaRPr lang="es-ES_tradnl" sz="2000" b="1" dirty="0"/>
          </a:p>
          <a:p>
            <a:pPr lvl="0">
              <a:lnSpc>
                <a:spcPct val="120000"/>
              </a:lnSpc>
              <a:buFont typeface="Wingdings" charset="2"/>
              <a:buChar char="ü"/>
            </a:pPr>
            <a:r>
              <a:rPr lang="es-ES" sz="2000" b="1" dirty="0" smtClean="0"/>
              <a:t>Vértigo</a:t>
            </a:r>
            <a:endParaRPr lang="es-ES_tradnl" sz="2000" b="1" dirty="0" smtClean="0"/>
          </a:p>
          <a:p>
            <a:pPr lvl="0">
              <a:lnSpc>
                <a:spcPct val="120000"/>
              </a:lnSpc>
              <a:buFont typeface="Wingdings" charset="2"/>
              <a:buChar char="ü"/>
            </a:pPr>
            <a:r>
              <a:rPr lang="es-ES" sz="2000" b="1" dirty="0" smtClean="0"/>
              <a:t>Visión </a:t>
            </a:r>
            <a:r>
              <a:rPr lang="es-ES" sz="2000" b="1" dirty="0"/>
              <a:t>doble</a:t>
            </a:r>
            <a:endParaRPr lang="es-ES_tradnl" sz="2000" b="1" dirty="0"/>
          </a:p>
          <a:p>
            <a:pPr lvl="0">
              <a:lnSpc>
                <a:spcPct val="120000"/>
              </a:lnSpc>
              <a:buFont typeface="Wingdings" charset="2"/>
              <a:buChar char="ü"/>
            </a:pPr>
            <a:r>
              <a:rPr lang="es-ES" sz="2000" b="1" dirty="0"/>
              <a:t>Somnolencia</a:t>
            </a:r>
            <a:endParaRPr lang="es-ES_tradnl" sz="2000" b="1" dirty="0"/>
          </a:p>
          <a:p>
            <a:pPr lvl="0">
              <a:lnSpc>
                <a:spcPct val="120000"/>
              </a:lnSpc>
              <a:buFont typeface="Wingdings" charset="2"/>
              <a:buChar char="ü"/>
            </a:pPr>
            <a:r>
              <a:rPr lang="es-ES" sz="2000" b="1" dirty="0"/>
              <a:t>Fiebre</a:t>
            </a:r>
          </a:p>
        </p:txBody>
      </p:sp>
      <p:pic>
        <p:nvPicPr>
          <p:cNvPr id="11" name="Imagen 10"/>
          <p:cNvPicPr>
            <a:picLocks noChangeAspect="1"/>
          </p:cNvPicPr>
          <p:nvPr/>
        </p:nvPicPr>
        <p:blipFill>
          <a:blip r:embed="rId2">
            <a:alphaModFix amt="12000"/>
            <a:extLst>
              <a:ext uri="{BEBA8EAE-BF5A-486C-A8C5-ECC9F3942E4B}">
                <a14:imgProps xmlns:a14="http://schemas.microsoft.com/office/drawing/2010/main">
                  <a14:imgLayer r:embed="rId3">
                    <a14:imgEffect>
                      <a14:backgroundRemoval t="0" b="99582" l="0" r="100000">
                        <a14:backgroundMark x1="83886" y1="25523" x2="83886" y2="25523"/>
                        <a14:backgroundMark x1="77725" y1="13808" x2="77725" y2="13808"/>
                        <a14:backgroundMark x1="86256" y1="38494" x2="86256" y2="38494"/>
                        <a14:backgroundMark x1="91469" y1="17573" x2="91469" y2="17573"/>
                        <a14:backgroundMark x1="20379" y1="19247" x2="20379" y2="19247"/>
                        <a14:backgroundMark x1="15640" y1="33054" x2="15640" y2="33054"/>
                        <a14:backgroundMark x1="11374" y1="41004" x2="11374" y2="41004"/>
                        <a14:backgroundMark x1="4739" y1="20084" x2="4739" y2="20084"/>
                        <a14:backgroundMark x1="6635" y1="8787" x2="6635" y2="8787"/>
                        <a14:backgroundMark x1="29858" y1="8368" x2="29858" y2="8368"/>
                        <a14:backgroundMark x1="72986" y1="6276" x2="72986" y2="6276"/>
                        <a14:backgroundMark x1="60664" y1="6695" x2="60664" y2="6695"/>
                        <a14:backgroundMark x1="42654" y1="5858" x2="42654" y2="5858"/>
                      </a14:backgroundRemoval>
                    </a14:imgEffect>
                  </a14:imgLayer>
                </a14:imgProps>
              </a:ext>
            </a:extLst>
          </a:blip>
          <a:stretch>
            <a:fillRect/>
          </a:stretch>
        </p:blipFill>
        <p:spPr>
          <a:xfrm>
            <a:off x="827584" y="404664"/>
            <a:ext cx="7504236" cy="8500060"/>
          </a:xfrm>
          <a:prstGeom prst="rect">
            <a:avLst/>
          </a:prstGeom>
        </p:spPr>
      </p:pic>
      <p:sp>
        <p:nvSpPr>
          <p:cNvPr id="13" name="Rectángulo 12"/>
          <p:cNvSpPr/>
          <p:nvPr/>
        </p:nvSpPr>
        <p:spPr>
          <a:xfrm>
            <a:off x="1835696" y="5949280"/>
            <a:ext cx="5449253" cy="523220"/>
          </a:xfrm>
          <a:prstGeom prst="rect">
            <a:avLst/>
          </a:prstGeom>
        </p:spPr>
        <p:txBody>
          <a:bodyPr wrap="none">
            <a:spAutoFit/>
          </a:bodyPr>
          <a:lstStyle/>
          <a:p>
            <a:r>
              <a:rPr lang="es-ES" sz="2800" b="1" u="sng" dirty="0">
                <a:solidFill>
                  <a:schemeClr val="accent2">
                    <a:lumMod val="75000"/>
                    <a:lumOff val="25000"/>
                  </a:schemeClr>
                </a:solidFill>
              </a:rPr>
              <a:t>Busque ayuda médica de inmediato.</a:t>
            </a:r>
            <a:endParaRPr lang="es-ES_tradnl" sz="2800" b="1" u="sng" dirty="0">
              <a:solidFill>
                <a:schemeClr val="accent2">
                  <a:lumMod val="75000"/>
                  <a:lumOff val="25000"/>
                </a:schemeClr>
              </a:solidFill>
            </a:endParaRPr>
          </a:p>
        </p:txBody>
      </p:sp>
    </p:spTree>
    <p:extLst>
      <p:ext uri="{BB962C8B-B14F-4D97-AF65-F5344CB8AC3E}">
        <p14:creationId xmlns:p14="http://schemas.microsoft.com/office/powerpoint/2010/main" val="10974786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99592" y="188640"/>
            <a:ext cx="7313613" cy="868362"/>
          </a:xfrm>
        </p:spPr>
        <p:txBody>
          <a:bodyPr/>
          <a:lstStyle/>
          <a:p>
            <a:r>
              <a:rPr lang="es-ES" dirty="0" smtClean="0">
                <a:solidFill>
                  <a:srgbClr val="000090"/>
                </a:solidFill>
              </a:rPr>
              <a:t>Actuación</a:t>
            </a:r>
            <a:endParaRPr lang="es-ES" dirty="0">
              <a:solidFill>
                <a:srgbClr val="000090"/>
              </a:solidFill>
            </a:endParaRPr>
          </a:p>
        </p:txBody>
      </p:sp>
      <p:sp>
        <p:nvSpPr>
          <p:cNvPr id="3" name="Marcador de contenido 2"/>
          <p:cNvSpPr>
            <a:spLocks noGrp="1"/>
          </p:cNvSpPr>
          <p:nvPr>
            <p:ph idx="1"/>
          </p:nvPr>
        </p:nvSpPr>
        <p:spPr>
          <a:xfrm>
            <a:off x="0" y="1268760"/>
            <a:ext cx="8460432" cy="3960440"/>
          </a:xfrm>
        </p:spPr>
        <p:txBody>
          <a:bodyPr/>
          <a:lstStyle/>
          <a:p>
            <a:r>
              <a:rPr lang="es-ES" sz="2800" b="1" dirty="0" smtClean="0">
                <a:solidFill>
                  <a:schemeClr val="accent2">
                    <a:lumMod val="90000"/>
                    <a:lumOff val="10000"/>
                  </a:schemeClr>
                </a:solidFill>
              </a:rPr>
              <a:t>Intoxicación por ingestión</a:t>
            </a:r>
            <a:r>
              <a:rPr lang="es-ES" dirty="0" smtClean="0"/>
              <a:t>:</a:t>
            </a:r>
          </a:p>
          <a:p>
            <a:pPr marL="457200" indent="-457200">
              <a:buFont typeface="+mj-lt"/>
              <a:buAutoNum type="arabicPeriod"/>
            </a:pPr>
            <a:r>
              <a:rPr lang="es-ES" b="1" dirty="0" smtClean="0"/>
              <a:t>ABC (si no responde RCP)</a:t>
            </a:r>
          </a:p>
          <a:p>
            <a:pPr marL="457200" indent="-457200">
              <a:buFont typeface="+mj-lt"/>
              <a:buAutoNum type="arabicPeriod"/>
            </a:pPr>
            <a:r>
              <a:rPr lang="es-ES" b="1" dirty="0"/>
              <a:t>Trate de constatar que la </a:t>
            </a:r>
            <a:r>
              <a:rPr lang="es-ES" b="1" dirty="0" smtClean="0"/>
              <a:t>víctima </a:t>
            </a:r>
            <a:r>
              <a:rPr lang="es-ES" b="1" dirty="0"/>
              <a:t>se </a:t>
            </a:r>
            <a:r>
              <a:rPr lang="es-ES" b="1" dirty="0" smtClean="0"/>
              <a:t>haya intoxicado.</a:t>
            </a:r>
          </a:p>
          <a:p>
            <a:pPr marL="457200" indent="-457200">
              <a:buFont typeface="+mj-lt"/>
              <a:buAutoNum type="arabicPeriod"/>
            </a:pPr>
            <a:r>
              <a:rPr lang="es-ES" b="1" dirty="0" smtClean="0"/>
              <a:t>No provocar el vómito salvo que lo indique el </a:t>
            </a:r>
            <a:r>
              <a:rPr lang="es-ES" b="1" dirty="0" smtClean="0">
                <a:solidFill>
                  <a:srgbClr val="720808"/>
                </a:solidFill>
              </a:rPr>
              <a:t>CET.</a:t>
            </a:r>
          </a:p>
          <a:p>
            <a:pPr marL="457200" indent="-457200">
              <a:buFont typeface="+mj-lt"/>
              <a:buAutoNum type="arabicPeriod"/>
            </a:pPr>
            <a:r>
              <a:rPr lang="es-ES" b="1" dirty="0" smtClean="0"/>
              <a:t>Si vomita, asegurar vías aéreas y guardar muestra. </a:t>
            </a:r>
          </a:p>
          <a:p>
            <a:pPr marL="457200" indent="-457200">
              <a:buFont typeface="+mj-lt"/>
              <a:buAutoNum type="arabicPeriod"/>
            </a:pPr>
            <a:r>
              <a:rPr lang="es-ES" b="1" dirty="0" smtClean="0"/>
              <a:t>Si el tóxico ha estado en contacto con la ropa o piel lavar bien.</a:t>
            </a:r>
          </a:p>
        </p:txBody>
      </p:sp>
    </p:spTree>
    <p:extLst>
      <p:ext uri="{BB962C8B-B14F-4D97-AF65-F5344CB8AC3E}">
        <p14:creationId xmlns:p14="http://schemas.microsoft.com/office/powerpoint/2010/main" val="215307047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99592" y="116632"/>
            <a:ext cx="7313613" cy="868362"/>
          </a:xfrm>
        </p:spPr>
        <p:txBody>
          <a:bodyPr/>
          <a:lstStyle/>
          <a:p>
            <a:r>
              <a:rPr lang="es-ES" b="1" dirty="0" smtClean="0">
                <a:solidFill>
                  <a:srgbClr val="000090"/>
                </a:solidFill>
              </a:rPr>
              <a:t>Actuación</a:t>
            </a:r>
            <a:endParaRPr lang="es-ES" b="1" dirty="0">
              <a:solidFill>
                <a:srgbClr val="000090"/>
              </a:solidFill>
            </a:endParaRPr>
          </a:p>
        </p:txBody>
      </p:sp>
      <p:sp>
        <p:nvSpPr>
          <p:cNvPr id="3" name="Marcador de contenido 2"/>
          <p:cNvSpPr>
            <a:spLocks noGrp="1"/>
          </p:cNvSpPr>
          <p:nvPr>
            <p:ph idx="1"/>
          </p:nvPr>
        </p:nvSpPr>
        <p:spPr>
          <a:xfrm>
            <a:off x="179512" y="1268760"/>
            <a:ext cx="8280920" cy="4176464"/>
          </a:xfrm>
        </p:spPr>
        <p:txBody>
          <a:bodyPr>
            <a:normAutofit lnSpcReduction="10000"/>
          </a:bodyPr>
          <a:lstStyle/>
          <a:p>
            <a:r>
              <a:rPr lang="es-ES" sz="2800" b="1" dirty="0">
                <a:solidFill>
                  <a:srgbClr val="800000"/>
                </a:solidFill>
              </a:rPr>
              <a:t>Intoxicación por </a:t>
            </a:r>
            <a:r>
              <a:rPr lang="es-ES" sz="2800" b="1" dirty="0" smtClean="0">
                <a:solidFill>
                  <a:srgbClr val="800000"/>
                </a:solidFill>
              </a:rPr>
              <a:t>inhalación:</a:t>
            </a:r>
          </a:p>
          <a:p>
            <a:pPr marL="457200" indent="-457200">
              <a:buFont typeface="+mj-lt"/>
              <a:buAutoNum type="arabicPeriod"/>
            </a:pPr>
            <a:r>
              <a:rPr lang="es-ES" sz="2800" b="1" dirty="0" smtClean="0">
                <a:solidFill>
                  <a:schemeClr val="tx1">
                    <a:lumMod val="95000"/>
                    <a:lumOff val="5000"/>
                  </a:schemeClr>
                </a:solidFill>
              </a:rPr>
              <a:t>Autoprotección.</a:t>
            </a:r>
          </a:p>
          <a:p>
            <a:pPr marL="457200" lvl="0" indent="-457200">
              <a:buFont typeface="+mj-lt"/>
              <a:buAutoNum type="arabicPeriod"/>
            </a:pPr>
            <a:r>
              <a:rPr lang="es-ES" sz="2800" b="1" dirty="0"/>
              <a:t>Rescate a la </a:t>
            </a:r>
            <a:r>
              <a:rPr lang="es-ES" sz="2800" b="1" dirty="0" smtClean="0"/>
              <a:t>víctima </a:t>
            </a:r>
            <a:r>
              <a:rPr lang="es-ES" sz="2800" b="1" dirty="0"/>
              <a:t>del </a:t>
            </a:r>
            <a:r>
              <a:rPr lang="es-ES" sz="2800" b="1" dirty="0" smtClean="0"/>
              <a:t>peligro </a:t>
            </a:r>
            <a:r>
              <a:rPr lang="es-ES" sz="2800" b="1" dirty="0"/>
              <a:t>si es seguro hacerlo y abra las ventanas y </a:t>
            </a:r>
            <a:r>
              <a:rPr lang="es-ES" sz="2800" b="1" dirty="0" smtClean="0"/>
              <a:t>puertas.</a:t>
            </a:r>
          </a:p>
          <a:p>
            <a:pPr marL="457200" lvl="0" indent="-457200">
              <a:buFont typeface="+mj-lt"/>
              <a:buAutoNum type="arabicPeriod"/>
            </a:pPr>
            <a:r>
              <a:rPr lang="es-ES" sz="2800" b="1" dirty="0"/>
              <a:t>No encienda fósforos ni utilice </a:t>
            </a:r>
            <a:r>
              <a:rPr lang="es-ES" sz="2800" b="1" dirty="0" smtClean="0"/>
              <a:t>encendedores.</a:t>
            </a:r>
          </a:p>
          <a:p>
            <a:pPr marL="457200" indent="-457200">
              <a:buFont typeface="+mj-lt"/>
              <a:buAutoNum type="arabicPeriod"/>
            </a:pPr>
            <a:r>
              <a:rPr lang="es-ES" sz="2800" b="1" dirty="0"/>
              <a:t>Luego de rescatar </a:t>
            </a:r>
            <a:r>
              <a:rPr lang="es-ES" sz="2800" b="1" dirty="0" smtClean="0"/>
              <a:t>a la víctima ABC.</a:t>
            </a:r>
          </a:p>
          <a:p>
            <a:pPr marL="457200" indent="-457200">
              <a:buFont typeface="+mj-lt"/>
              <a:buAutoNum type="arabicPeriod"/>
            </a:pPr>
            <a:r>
              <a:rPr lang="es-ES" sz="2800" b="1" dirty="0" smtClean="0"/>
              <a:t>Colocar a la víctima en un espacio abierto.</a:t>
            </a:r>
            <a:endParaRPr lang="es-ES_tradnl" sz="2800" b="1" dirty="0"/>
          </a:p>
          <a:p>
            <a:pPr marL="457200" indent="-457200">
              <a:buFont typeface="+mj-lt"/>
              <a:buAutoNum type="arabicPeriod"/>
            </a:pPr>
            <a:endParaRPr lang="es-ES" b="1" dirty="0">
              <a:solidFill>
                <a:schemeClr val="tx1">
                  <a:lumMod val="95000"/>
                  <a:lumOff val="5000"/>
                </a:schemeClr>
              </a:solidFill>
            </a:endParaRPr>
          </a:p>
        </p:txBody>
      </p:sp>
    </p:spTree>
    <p:extLst>
      <p:ext uri="{BB962C8B-B14F-4D97-AF65-F5344CB8AC3E}">
        <p14:creationId xmlns:p14="http://schemas.microsoft.com/office/powerpoint/2010/main" val="66691458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11560" y="332656"/>
            <a:ext cx="7313613" cy="868362"/>
          </a:xfrm>
        </p:spPr>
        <p:txBody>
          <a:bodyPr/>
          <a:lstStyle/>
          <a:p>
            <a:r>
              <a:rPr lang="es-ES" sz="4800" b="1" dirty="0" smtClean="0">
                <a:solidFill>
                  <a:srgbClr val="000090"/>
                </a:solidFill>
              </a:rPr>
              <a:t>Que </a:t>
            </a:r>
            <a:r>
              <a:rPr lang="es-ES" sz="6000" b="1" dirty="0" smtClean="0">
                <a:solidFill>
                  <a:schemeClr val="accent2">
                    <a:lumMod val="90000"/>
                    <a:lumOff val="10000"/>
                  </a:schemeClr>
                </a:solidFill>
              </a:rPr>
              <a:t>NO</a:t>
            </a:r>
            <a:r>
              <a:rPr lang="es-ES" sz="4800" b="1" dirty="0" smtClean="0">
                <a:solidFill>
                  <a:srgbClr val="000090"/>
                </a:solidFill>
              </a:rPr>
              <a:t> hacer</a:t>
            </a:r>
            <a:endParaRPr lang="es-ES" sz="4800" b="1" dirty="0">
              <a:solidFill>
                <a:srgbClr val="000090"/>
              </a:solidFill>
            </a:endParaRPr>
          </a:p>
        </p:txBody>
      </p:sp>
      <p:sp>
        <p:nvSpPr>
          <p:cNvPr id="3" name="Marcador de contenido 2"/>
          <p:cNvSpPr>
            <a:spLocks noGrp="1"/>
          </p:cNvSpPr>
          <p:nvPr>
            <p:ph idx="1"/>
          </p:nvPr>
        </p:nvSpPr>
        <p:spPr>
          <a:xfrm>
            <a:off x="107504" y="1412776"/>
            <a:ext cx="8784976" cy="5445224"/>
          </a:xfrm>
        </p:spPr>
        <p:txBody>
          <a:bodyPr>
            <a:normAutofit/>
          </a:bodyPr>
          <a:lstStyle/>
          <a:p>
            <a:pPr lvl="0"/>
            <a:r>
              <a:rPr lang="es-ES" b="1" dirty="0"/>
              <a:t>No administre nada por vía oral a una persona inconsciente.</a:t>
            </a:r>
            <a:endParaRPr lang="es-ES_tradnl" b="1" dirty="0"/>
          </a:p>
          <a:p>
            <a:pPr lvl="0"/>
            <a:r>
              <a:rPr lang="es-ES" b="1" dirty="0"/>
              <a:t>No induzca el vómito a menos que así lo indique el personal del Centro de Toxicología o un médico. </a:t>
            </a:r>
            <a:endParaRPr lang="es-ES_tradnl" b="1" dirty="0"/>
          </a:p>
          <a:p>
            <a:pPr lvl="0"/>
            <a:r>
              <a:rPr lang="es-ES" b="1" dirty="0"/>
              <a:t>No intente neutralizar el tóxico con zumo de limón, vinagre ni cualquier otra sustancia, a menos que así lo indique el personal del Centro de Toxicología o un médico.</a:t>
            </a:r>
            <a:endParaRPr lang="es-ES_tradnl" b="1" dirty="0"/>
          </a:p>
          <a:p>
            <a:pPr lvl="0"/>
            <a:r>
              <a:rPr lang="es-ES" b="1" dirty="0"/>
              <a:t>No utilice ningún antídoto del tipo "curalotodo".</a:t>
            </a:r>
            <a:endParaRPr lang="es-ES_tradnl" b="1" dirty="0"/>
          </a:p>
          <a:p>
            <a:pPr lvl="0"/>
            <a:r>
              <a:rPr lang="es-ES" b="1" dirty="0"/>
              <a:t>No espere a que se presenten los síntomas si sospecha que una persona se ha intoxicado.</a:t>
            </a:r>
            <a:endParaRPr lang="es-ES_tradnl" b="1" dirty="0"/>
          </a:p>
          <a:p>
            <a:endParaRPr lang="es-ES" dirty="0"/>
          </a:p>
        </p:txBody>
      </p:sp>
    </p:spTree>
    <p:extLst>
      <p:ext uri="{BB962C8B-B14F-4D97-AF65-F5344CB8AC3E}">
        <p14:creationId xmlns:p14="http://schemas.microsoft.com/office/powerpoint/2010/main" val="69488021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28600" y="404664"/>
            <a:ext cx="8915400" cy="1143000"/>
          </a:xfrm>
        </p:spPr>
        <p:txBody>
          <a:bodyPr>
            <a:normAutofit fontScale="90000"/>
          </a:bodyPr>
          <a:lstStyle/>
          <a:p>
            <a:pPr algn="l"/>
            <a:r>
              <a:rPr lang="es-ES" b="1" i="1" dirty="0" smtClean="0">
                <a:solidFill>
                  <a:srgbClr val="000090"/>
                </a:solidFill>
              </a:rPr>
              <a:t>Inmovilización de fracturas con materiales de fortuna.</a:t>
            </a:r>
            <a:endParaRPr lang="es-ES" b="1" i="1" dirty="0">
              <a:solidFill>
                <a:srgbClr val="000090"/>
              </a:solidFill>
            </a:endParaRPr>
          </a:p>
        </p:txBody>
      </p:sp>
      <p:sp>
        <p:nvSpPr>
          <p:cNvPr id="3" name="2 Marcador de contenido"/>
          <p:cNvSpPr>
            <a:spLocks noGrp="1"/>
          </p:cNvSpPr>
          <p:nvPr>
            <p:ph idx="1"/>
          </p:nvPr>
        </p:nvSpPr>
        <p:spPr>
          <a:xfrm>
            <a:off x="-1894" y="1772816"/>
            <a:ext cx="6215608" cy="3888432"/>
          </a:xfrm>
        </p:spPr>
        <p:txBody>
          <a:bodyPr>
            <a:normAutofit lnSpcReduction="10000"/>
          </a:bodyPr>
          <a:lstStyle/>
          <a:p>
            <a:r>
              <a:rPr lang="es-ES" sz="2400" dirty="0" smtClean="0"/>
              <a:t>Debe abarcar la articulación superior e inferior a la fractura.</a:t>
            </a:r>
          </a:p>
          <a:p>
            <a:r>
              <a:rPr lang="es-ES" sz="2400" dirty="0" smtClean="0"/>
              <a:t>Enrollar dos revistas en sentido longitudinal, atarlas con cinta aislante o similar.</a:t>
            </a:r>
          </a:p>
          <a:p>
            <a:r>
              <a:rPr lang="es-ES" sz="2400" dirty="0" smtClean="0"/>
              <a:t>Almohadillar la zona a inmovilizar.</a:t>
            </a:r>
          </a:p>
          <a:p>
            <a:r>
              <a:rPr lang="es-ES" sz="2400" dirty="0" smtClean="0"/>
              <a:t>Colocar los rollos a los lados de la extremidad fracturada, sujetarlos con fuerza pero sin cortar la circulación, con tiras de tela, pañuelos, cinta aislante…etc</a:t>
            </a:r>
          </a:p>
        </p:txBody>
      </p:sp>
      <p:pic>
        <p:nvPicPr>
          <p:cNvPr id="4" name="Imagen 3"/>
          <p:cNvPicPr>
            <a:picLocks noChangeAspect="1"/>
          </p:cNvPicPr>
          <p:nvPr/>
        </p:nvPicPr>
        <p:blipFill>
          <a:blip r:embed="rId2">
            <a:extLst>
              <a:ext uri="{BEBA8EAE-BF5A-486C-A8C5-ECC9F3942E4B}">
                <a14:imgProps xmlns:a14="http://schemas.microsoft.com/office/drawing/2010/main">
                  <a14:imgLayer r:embed="rId3">
                    <a14:imgEffect>
                      <a14:backgroundRemoval t="1215" b="97571" l="9804" r="96569"/>
                    </a14:imgEffect>
                  </a14:imgLayer>
                </a14:imgProps>
              </a:ext>
            </a:extLst>
          </a:blip>
          <a:stretch>
            <a:fillRect/>
          </a:stretch>
        </p:blipFill>
        <p:spPr>
          <a:xfrm>
            <a:off x="6156176" y="2276872"/>
            <a:ext cx="2590800" cy="31369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user\Desktop\images (9).jpg"/>
          <p:cNvPicPr>
            <a:picLocks noChangeAspect="1" noChangeArrowheads="1"/>
          </p:cNvPicPr>
          <p:nvPr/>
        </p:nvPicPr>
        <p:blipFill>
          <a:blip r:embed="rId2" cstate="print"/>
          <a:srcRect/>
          <a:stretch>
            <a:fillRect/>
          </a:stretch>
        </p:blipFill>
        <p:spPr bwMode="auto">
          <a:xfrm>
            <a:off x="1475656" y="3717032"/>
            <a:ext cx="6318699" cy="2592288"/>
          </a:xfrm>
          <a:prstGeom prst="rect">
            <a:avLst/>
          </a:prstGeom>
          <a:noFill/>
          <a:effectLst>
            <a:outerShdw blurRad="76200" dist="12700" dir="2700000" sy="-23000" kx="-800400" algn="bl" rotWithShape="0">
              <a:prstClr val="black">
                <a:alpha val="20000"/>
              </a:prstClr>
            </a:outerShdw>
          </a:effectLst>
        </p:spPr>
      </p:pic>
      <p:sp>
        <p:nvSpPr>
          <p:cNvPr id="2" name="1 Título"/>
          <p:cNvSpPr>
            <a:spLocks noGrp="1"/>
          </p:cNvSpPr>
          <p:nvPr>
            <p:ph type="title"/>
          </p:nvPr>
        </p:nvSpPr>
        <p:spPr>
          <a:xfrm>
            <a:off x="179512" y="260648"/>
            <a:ext cx="8663880" cy="1267544"/>
          </a:xfrm>
        </p:spPr>
        <p:txBody>
          <a:bodyPr/>
          <a:lstStyle/>
          <a:p>
            <a:pPr algn="l"/>
            <a:r>
              <a:rPr lang="es-ES" b="1" i="1" dirty="0" smtClean="0">
                <a:solidFill>
                  <a:srgbClr val="000090"/>
                </a:solidFill>
              </a:rPr>
              <a:t>Movilización de emergencia</a:t>
            </a:r>
            <a:endParaRPr lang="es-ES" b="1" i="1" dirty="0">
              <a:solidFill>
                <a:srgbClr val="000090"/>
              </a:solidFill>
            </a:endParaRPr>
          </a:p>
        </p:txBody>
      </p:sp>
      <p:sp>
        <p:nvSpPr>
          <p:cNvPr id="3" name="2 Marcador de contenido"/>
          <p:cNvSpPr>
            <a:spLocks noGrp="1"/>
          </p:cNvSpPr>
          <p:nvPr>
            <p:ph idx="1"/>
          </p:nvPr>
        </p:nvSpPr>
        <p:spPr>
          <a:xfrm>
            <a:off x="251520" y="1484784"/>
            <a:ext cx="4847456" cy="2592288"/>
          </a:xfrm>
        </p:spPr>
        <p:txBody>
          <a:bodyPr/>
          <a:lstStyle/>
          <a:p>
            <a:pPr marL="0" indent="0">
              <a:buNone/>
            </a:pPr>
            <a:r>
              <a:rPr lang="es-ES" sz="2800" b="1" i="1" dirty="0" smtClean="0"/>
              <a:t>Técnicas:</a:t>
            </a:r>
          </a:p>
          <a:p>
            <a:pPr marL="514350" indent="-514350">
              <a:buFont typeface="+mj-lt"/>
              <a:buAutoNum type="alphaUcPeriod"/>
            </a:pPr>
            <a:r>
              <a:rPr lang="es-ES" sz="2800" dirty="0" smtClean="0"/>
              <a:t>Maniobra de REUTTEK.</a:t>
            </a:r>
          </a:p>
          <a:p>
            <a:pPr marL="514350" indent="-514350">
              <a:buFont typeface="+mj-lt"/>
              <a:buAutoNum type="alphaUcPeriod"/>
            </a:pPr>
            <a:r>
              <a:rPr lang="es-ES" sz="2800" dirty="0" smtClean="0"/>
              <a:t>Puente Holandés.</a:t>
            </a:r>
          </a:p>
          <a:p>
            <a:pPr marL="514350" indent="-514350">
              <a:buFont typeface="+mj-lt"/>
              <a:buAutoNum type="alphaUcPeriod"/>
            </a:pPr>
            <a:r>
              <a:rPr lang="es-ES" sz="2800" dirty="0" smtClean="0"/>
              <a:t>Cuchara.</a:t>
            </a:r>
            <a:endParaRPr lang="es-ES" sz="2800"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0072" y="1484784"/>
            <a:ext cx="3352031" cy="18834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Flecha abajo"/>
          <p:cNvSpPr/>
          <p:nvPr/>
        </p:nvSpPr>
        <p:spPr bwMode="auto">
          <a:xfrm>
            <a:off x="5148064" y="4005064"/>
            <a:ext cx="576064" cy="1008112"/>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ES" sz="1800" b="0" i="0" u="none" strike="noStrike" cap="none" normalizeH="0" baseline="0" smtClean="0">
              <a:ln>
                <a:noFill/>
              </a:ln>
              <a:solidFill>
                <a:schemeClr val="tx1"/>
              </a:solidFill>
              <a:effectLst/>
              <a:latin typeface="Times New Roman" pitchFamily="18" charset="0"/>
            </a:endParaRPr>
          </a:p>
        </p:txBody>
      </p:sp>
      <p:sp>
        <p:nvSpPr>
          <p:cNvPr id="6" name="5 Flecha derecha"/>
          <p:cNvSpPr/>
          <p:nvPr/>
        </p:nvSpPr>
        <p:spPr bwMode="auto">
          <a:xfrm>
            <a:off x="4932040" y="3990578"/>
            <a:ext cx="1008112" cy="576064"/>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ES" sz="1800" b="0" i="0" u="none" strike="noStrike" cap="none" normalizeH="0" baseline="0" smtClean="0">
              <a:ln>
                <a:noFill/>
              </a:ln>
              <a:solidFill>
                <a:schemeClr val="tx1"/>
              </a:solidFill>
              <a:effectLst/>
              <a:latin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ppt_y"/>
                                          </p:val>
                                        </p:tav>
                                        <p:tav tm="100000">
                                          <p:val>
                                            <p:strVal val="#ppt_y"/>
                                          </p:val>
                                        </p:tav>
                                      </p:tavLst>
                                    </p:anim>
                                  </p:childTnLst>
                                </p:cTn>
                              </p:par>
                              <p:par>
                                <p:cTn id="9" presetID="14" presetClass="entr" presetSubtype="5" fill="hold" nodeType="withEffect">
                                  <p:stCondLst>
                                    <p:cond delay="0"/>
                                  </p:stCondLst>
                                  <p:childTnLst>
                                    <p:set>
                                      <p:cBhvr>
                                        <p:cTn id="10" dur="1" fill="hold">
                                          <p:stCondLst>
                                            <p:cond delay="0"/>
                                          </p:stCondLst>
                                        </p:cTn>
                                        <p:tgtEl>
                                          <p:spTgt spid="5122"/>
                                        </p:tgtEl>
                                        <p:attrNameLst>
                                          <p:attrName>style.visibility</p:attrName>
                                        </p:attrNameLst>
                                      </p:cBhvr>
                                      <p:to>
                                        <p:strVal val="visible"/>
                                      </p:to>
                                    </p:set>
                                    <p:animEffect transition="in" filter="randombar(vertical)">
                                      <p:cBhvr>
                                        <p:cTn id="11" dur="1000"/>
                                        <p:tgtEl>
                                          <p:spTgt spid="5122"/>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 calcmode="lin" valueType="num">
                                      <p:cBhvr additive="base">
                                        <p:cTn id="16" dur="10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7" dur="1000" fill="hold"/>
                                        <p:tgtEl>
                                          <p:spTgt spid="3">
                                            <p:txEl>
                                              <p:pRg st="2" end="2"/>
                                            </p:txEl>
                                          </p:spTgt>
                                        </p:tgtEl>
                                        <p:attrNameLst>
                                          <p:attrName>ppt_y</p:attrName>
                                        </p:attrNameLst>
                                      </p:cBhvr>
                                      <p:tavLst>
                                        <p:tav tm="0">
                                          <p:val>
                                            <p:strVal val="#ppt_y"/>
                                          </p:val>
                                        </p:tav>
                                        <p:tav tm="100000">
                                          <p:val>
                                            <p:strVal val="#ppt_y"/>
                                          </p:val>
                                        </p:tav>
                                      </p:tavLst>
                                    </p:anim>
                                  </p:childTnLst>
                                </p:cTn>
                              </p:par>
                              <p:par>
                                <p:cTn id="18" presetID="14" presetClass="entr" presetSubtype="10" fill="hold" grpId="1"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xit" presetSubtype="4" fill="hold" grpId="0" nodeType="clickEffect">
                                  <p:stCondLst>
                                    <p:cond delay="0"/>
                                  </p:stCondLst>
                                  <p:childTnLst>
                                    <p:animEffect transition="out" filter="wipe(down)">
                                      <p:cBhvr>
                                        <p:cTn id="24" dur="1000"/>
                                        <p:tgtEl>
                                          <p:spTgt spid="5"/>
                                        </p:tgtEl>
                                      </p:cBhvr>
                                    </p:animEffect>
                                    <p:set>
                                      <p:cBhvr>
                                        <p:cTn id="25" dur="1" fill="hold">
                                          <p:stCondLst>
                                            <p:cond delay="999"/>
                                          </p:stCondLst>
                                        </p:cTn>
                                        <p:tgtEl>
                                          <p:spTgt spid="5"/>
                                        </p:tgtEl>
                                        <p:attrNameLst>
                                          <p:attrName>style.visibility</p:attrName>
                                        </p:attrNameLst>
                                      </p:cBhvr>
                                      <p:to>
                                        <p:strVal val="hidden"/>
                                      </p:to>
                                    </p:set>
                                  </p:childTnLst>
                                </p:cTn>
                              </p:par>
                              <p:par>
                                <p:cTn id="26" presetID="2" presetClass="entr" presetSubtype="8" fill="hold" nodeType="with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additive="base">
                                        <p:cTn id="28" dur="10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9" dur="1000" fill="hold"/>
                                        <p:tgtEl>
                                          <p:spTgt spid="3">
                                            <p:txEl>
                                              <p:pRg st="3" end="3"/>
                                            </p:txEl>
                                          </p:spTgt>
                                        </p:tgtEl>
                                        <p:attrNameLst>
                                          <p:attrName>ppt_y</p:attrName>
                                        </p:attrNameLst>
                                      </p:cBhvr>
                                      <p:tavLst>
                                        <p:tav tm="0">
                                          <p:val>
                                            <p:strVal val="#ppt_y"/>
                                          </p:val>
                                        </p:tav>
                                        <p:tav tm="100000">
                                          <p:val>
                                            <p:strVal val="#ppt_y"/>
                                          </p:val>
                                        </p:tav>
                                      </p:tavLst>
                                    </p:anim>
                                  </p:childTnLst>
                                </p:cTn>
                              </p:par>
                              <p:par>
                                <p:cTn id="30" presetID="14" presetClass="entr" presetSubtype="5"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randombar(vertical)">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xit" presetSubtype="12" fill="hold" grpId="1" nodeType="clickEffect">
                                  <p:stCondLst>
                                    <p:cond delay="0"/>
                                  </p:stCondLst>
                                  <p:childTnLst>
                                    <p:animEffect transition="out" filter="strips(downLeft)">
                                      <p:cBhvr>
                                        <p:cTn id="36" dur="1000"/>
                                        <p:tgtEl>
                                          <p:spTgt spid="6"/>
                                        </p:tgtEl>
                                      </p:cBhvr>
                                    </p:animEffect>
                                    <p:set>
                                      <p:cBhvr>
                                        <p:cTn id="37" dur="1" fill="hold">
                                          <p:stCondLst>
                                            <p:cond delay="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28" y="4005064"/>
            <a:ext cx="8558242" cy="1143008"/>
          </a:xfrm>
        </p:spPr>
        <p:txBody>
          <a:bodyPr/>
          <a:lstStyle/>
          <a:p>
            <a:r>
              <a:rPr lang="es-ES" sz="4000" b="1" i="1" dirty="0" smtClean="0">
                <a:solidFill>
                  <a:schemeClr val="bg1"/>
                </a:solidFill>
              </a:rPr>
              <a:t>¿PREGUNTAS?</a:t>
            </a:r>
            <a:endParaRPr lang="es-ES" sz="4000" b="1" i="1" dirty="0">
              <a:solidFill>
                <a:schemeClr val="bg1"/>
              </a:solidFill>
            </a:endParaRPr>
          </a:p>
        </p:txBody>
      </p:sp>
      <p:pic>
        <p:nvPicPr>
          <p:cNvPr id="3074" name="Picture 2" descr="C:\Users\user\Desktop\interrogante-duda-pregunta.jpg"/>
          <p:cNvPicPr>
            <a:picLocks noGrp="1" noChangeAspect="1" noChangeArrowheads="1"/>
          </p:cNvPicPr>
          <p:nvPr>
            <p:ph idx="1"/>
          </p:nvPr>
        </p:nvPicPr>
        <p:blipFill>
          <a:blip r:embed="rId2" cstate="print"/>
          <a:stretch>
            <a:fillRect/>
          </a:stretch>
        </p:blipFill>
        <p:spPr bwMode="auto">
          <a:xfrm>
            <a:off x="14958" y="-54866"/>
            <a:ext cx="9144000" cy="6926245"/>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3074"/>
                                        </p:tgtEl>
                                      </p:cBhvr>
                                    </p:animEffect>
                                    <p:animScale>
                                      <p:cBhvr>
                                        <p:cTn id="7" dur="250" autoRev="1" fill="hold"/>
                                        <p:tgtEl>
                                          <p:spTgt spid="307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Título"/>
          <p:cNvSpPr>
            <a:spLocks noGrp="1"/>
          </p:cNvSpPr>
          <p:nvPr>
            <p:ph type="title"/>
          </p:nvPr>
        </p:nvSpPr>
        <p:spPr>
          <a:xfrm>
            <a:off x="714348" y="214290"/>
            <a:ext cx="7772400" cy="1143000"/>
          </a:xfrm>
        </p:spPr>
        <p:txBody>
          <a:bodyPr/>
          <a:lstStyle/>
          <a:p>
            <a:r>
              <a:rPr lang="es-ES_tradnl" b="1" i="1" dirty="0" smtClean="0">
                <a:solidFill>
                  <a:srgbClr val="000090"/>
                </a:solidFill>
              </a:rPr>
              <a:t>Resucitación cardio pulmonar </a:t>
            </a:r>
            <a:r>
              <a:rPr lang="es-ES_tradnl" b="1" i="1" dirty="0" smtClean="0"/>
              <a:t>(R.C.P)</a:t>
            </a:r>
            <a:endParaRPr lang="es-ES" b="1" i="1" dirty="0"/>
          </a:p>
        </p:txBody>
      </p:sp>
      <p:sp>
        <p:nvSpPr>
          <p:cNvPr id="3" name="2 Marcador de contenido"/>
          <p:cNvSpPr>
            <a:spLocks noGrp="1"/>
          </p:cNvSpPr>
          <p:nvPr>
            <p:ph idx="1"/>
          </p:nvPr>
        </p:nvSpPr>
        <p:spPr>
          <a:xfrm>
            <a:off x="285720" y="1643050"/>
            <a:ext cx="8486804" cy="952496"/>
          </a:xfrm>
        </p:spPr>
        <p:txBody>
          <a:bodyPr/>
          <a:lstStyle/>
          <a:p>
            <a:pPr algn="ctr">
              <a:buNone/>
            </a:pPr>
            <a:r>
              <a:rPr lang="es-ES_tradnl" sz="2400" dirty="0" smtClean="0"/>
              <a:t>    ´´</a:t>
            </a:r>
            <a:r>
              <a:rPr lang="es-ES_tradnl" sz="2400" i="1" dirty="0" smtClean="0"/>
              <a:t>Conjunto de maniobras encaminadas suplir la respiración y circulación espontaneas para intentar revertir una PCR.``</a:t>
            </a:r>
          </a:p>
          <a:p>
            <a:pPr algn="ctr">
              <a:buNone/>
            </a:pPr>
            <a:endParaRPr lang="es-ES_tradnl" sz="2400" i="1" dirty="0" smtClean="0"/>
          </a:p>
          <a:p>
            <a:pPr>
              <a:buNone/>
            </a:pPr>
            <a:endParaRPr lang="es-ES_tradnl" sz="2400" i="1" dirty="0" smtClean="0"/>
          </a:p>
          <a:p>
            <a:pPr>
              <a:buNone/>
            </a:pPr>
            <a:endParaRPr lang="es-ES_tradnl" sz="2400" i="1" dirty="0" smtClean="0"/>
          </a:p>
          <a:p>
            <a:pPr>
              <a:buNone/>
            </a:pPr>
            <a:endParaRPr lang="es-ES_tradnl" sz="2400" dirty="0" smtClean="0"/>
          </a:p>
          <a:p>
            <a:pPr>
              <a:buNone/>
            </a:pPr>
            <a:endParaRPr lang="es-ES_tradnl" sz="2400" dirty="0" smtClean="0"/>
          </a:p>
          <a:p>
            <a:pPr>
              <a:buNone/>
            </a:pPr>
            <a:endParaRPr lang="es-ES" sz="2400" dirty="0"/>
          </a:p>
        </p:txBody>
      </p:sp>
      <p:pic>
        <p:nvPicPr>
          <p:cNvPr id="2050" name="Picture 2" descr="C:\Users\user\Desktop\imagenes presentacion\1287565198058.jpg"/>
          <p:cNvPicPr>
            <a:picLocks noChangeAspect="1" noChangeArrowheads="1"/>
          </p:cNvPicPr>
          <p:nvPr/>
        </p:nvPicPr>
        <p:blipFill>
          <a:blip r:embed="rId2" cstate="print">
            <a:alphaModFix amt="67000"/>
            <a:duotone>
              <a:prstClr val="black"/>
              <a:schemeClr val="accent6">
                <a:tint val="45000"/>
                <a:satMod val="400000"/>
              </a:schemeClr>
            </a:duotone>
          </a:blip>
          <a:srcRect/>
          <a:stretch>
            <a:fillRect/>
          </a:stretch>
        </p:blipFill>
        <p:spPr bwMode="auto">
          <a:xfrm>
            <a:off x="2928926" y="2786058"/>
            <a:ext cx="3256979" cy="2632132"/>
          </a:xfrm>
          <a:prstGeom prst="rect">
            <a:avLst/>
          </a:prstGeom>
          <a:ln>
            <a:noFill/>
          </a:ln>
          <a:effectLst>
            <a:outerShdw blurRad="292100" dist="139700" dir="2700000" algn="tl" rotWithShape="0">
              <a:srgbClr val="333333">
                <a:alpha val="65000"/>
              </a:srgbClr>
            </a:outerShdw>
          </a:effectLst>
        </p:spPr>
      </p:pic>
      <p:sp>
        <p:nvSpPr>
          <p:cNvPr id="6" name="5 CuadroTexto"/>
          <p:cNvSpPr txBox="1"/>
          <p:nvPr/>
        </p:nvSpPr>
        <p:spPr>
          <a:xfrm>
            <a:off x="285720" y="5715016"/>
            <a:ext cx="8501122" cy="830997"/>
          </a:xfrm>
          <a:prstGeom prst="rect">
            <a:avLst/>
          </a:prstGeom>
          <a:noFill/>
        </p:spPr>
        <p:txBody>
          <a:bodyPr wrap="square" rtlCol="0">
            <a:spAutoFit/>
          </a:bodyPr>
          <a:lstStyle/>
          <a:p>
            <a:pPr algn="ctr"/>
            <a:r>
              <a:rPr kumimoji="1" lang="es-ES_tradnl" sz="2400" kern="0" dirty="0" smtClean="0">
                <a:solidFill>
                  <a:prstClr val="black"/>
                </a:solidFill>
              </a:rPr>
              <a:t>La RCP básica debe iniciarla de forma inmediata cualquier testigo de una supuesta parada y no se  necesita equipamiento</a:t>
            </a:r>
            <a:endParaRPr lang="es-E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53" presetClass="entr" presetSubtype="16"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2000" fill="hold"/>
                                        <p:tgtEl>
                                          <p:spTgt spid="6"/>
                                        </p:tgtEl>
                                        <p:attrNameLst>
                                          <p:attrName>ppt_w</p:attrName>
                                        </p:attrNameLst>
                                      </p:cBhvr>
                                      <p:tavLst>
                                        <p:tav tm="0">
                                          <p:val>
                                            <p:fltVal val="0"/>
                                          </p:val>
                                        </p:tav>
                                        <p:tav tm="100000">
                                          <p:val>
                                            <p:strVal val="#ppt_w"/>
                                          </p:val>
                                        </p:tav>
                                      </p:tavLst>
                                    </p:anim>
                                    <p:anim calcmode="lin" valueType="num">
                                      <p:cBhvr>
                                        <p:cTn id="19" dur="2000" fill="hold"/>
                                        <p:tgtEl>
                                          <p:spTgt spid="6"/>
                                        </p:tgtEl>
                                        <p:attrNameLst>
                                          <p:attrName>ppt_h</p:attrName>
                                        </p:attrNameLst>
                                      </p:cBhvr>
                                      <p:tavLst>
                                        <p:tav tm="0">
                                          <p:val>
                                            <p:fltVal val="0"/>
                                          </p:val>
                                        </p:tav>
                                        <p:tav tm="100000">
                                          <p:val>
                                            <p:strVal val="#ppt_h"/>
                                          </p:val>
                                        </p:tav>
                                      </p:tavLst>
                                    </p:anim>
                                    <p:animEffect transition="in" filter="fade">
                                      <p:cBhvr>
                                        <p:cTn id="2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Título"/>
          <p:cNvSpPr>
            <a:spLocks noGrp="1"/>
          </p:cNvSpPr>
          <p:nvPr>
            <p:ph type="title"/>
          </p:nvPr>
        </p:nvSpPr>
        <p:spPr>
          <a:xfrm>
            <a:off x="500034" y="285728"/>
            <a:ext cx="7772400" cy="1143008"/>
          </a:xfrm>
        </p:spPr>
        <p:txBody>
          <a:bodyPr/>
          <a:lstStyle/>
          <a:p>
            <a:r>
              <a:rPr lang="es-ES_tradnl" b="1" i="1" dirty="0" smtClean="0">
                <a:solidFill>
                  <a:srgbClr val="000090"/>
                </a:solidFill>
              </a:rPr>
              <a:t>Soporte vital básico </a:t>
            </a:r>
            <a:r>
              <a:rPr lang="es-ES_tradnl" b="1" dirty="0" smtClean="0">
                <a:solidFill>
                  <a:srgbClr val="000090"/>
                </a:solidFill>
              </a:rPr>
              <a:t>(S.V.B)</a:t>
            </a:r>
            <a:endParaRPr lang="es-ES" b="1" dirty="0">
              <a:solidFill>
                <a:srgbClr val="000090"/>
              </a:solidFill>
            </a:endParaRPr>
          </a:p>
        </p:txBody>
      </p:sp>
      <p:sp>
        <p:nvSpPr>
          <p:cNvPr id="3" name="2 Marcador de contenido"/>
          <p:cNvSpPr>
            <a:spLocks noGrp="1"/>
          </p:cNvSpPr>
          <p:nvPr>
            <p:ph idx="1"/>
          </p:nvPr>
        </p:nvSpPr>
        <p:spPr>
          <a:xfrm>
            <a:off x="251520" y="1484784"/>
            <a:ext cx="8558242" cy="2500330"/>
          </a:xfrm>
        </p:spPr>
        <p:txBody>
          <a:bodyPr/>
          <a:lstStyle/>
          <a:p>
            <a:pPr>
              <a:spcBef>
                <a:spcPct val="50000"/>
              </a:spcBef>
              <a:buNone/>
            </a:pPr>
            <a:r>
              <a:rPr lang="es-ES" sz="2400" dirty="0" smtClean="0"/>
              <a:t>Es un concepto más amplio que incluye:</a:t>
            </a:r>
          </a:p>
          <a:p>
            <a:pPr>
              <a:spcBef>
                <a:spcPct val="50000"/>
              </a:spcBef>
              <a:buNone/>
            </a:pPr>
            <a:r>
              <a:rPr lang="es-ES" sz="2400" dirty="0" smtClean="0"/>
              <a:t>	- </a:t>
            </a:r>
            <a:r>
              <a:rPr lang="es-ES" sz="2400" b="1" u="sng" dirty="0" smtClean="0"/>
              <a:t>Prevención</a:t>
            </a:r>
            <a:r>
              <a:rPr lang="es-ES" sz="2400" dirty="0" smtClean="0"/>
              <a:t> de la PCR: reconocimiento, alerta a los servicios de emergencia, intervención precoz y la educación de la población.</a:t>
            </a:r>
          </a:p>
          <a:p>
            <a:pPr>
              <a:spcBef>
                <a:spcPct val="50000"/>
              </a:spcBef>
              <a:buNone/>
            </a:pPr>
            <a:r>
              <a:rPr lang="es-ES" sz="2400" dirty="0" smtClean="0"/>
              <a:t>	- Las maniobras de </a:t>
            </a:r>
            <a:r>
              <a:rPr lang="es-ES" sz="2400" b="1" u="sng" dirty="0" smtClean="0"/>
              <a:t>RCP.</a:t>
            </a:r>
            <a:endParaRPr lang="es-ES" sz="2400" b="1" u="sng" dirty="0"/>
          </a:p>
        </p:txBody>
      </p:sp>
      <p:pic>
        <p:nvPicPr>
          <p:cNvPr id="3074" name="Picture 2" descr="C:\Users\user\Desktop\imagenes presentacion\Salud2.jp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3784" b="95946" l="0" r="99836">
                        <a14:foregroundMark x1="81639" y1="88649" x2="81639" y2="88649"/>
                        <a14:foregroundMark x1="67705" y1="85135" x2="67705" y2="85135"/>
                      </a14:backgroundRemoval>
                    </a14:imgEffect>
                  </a14:imgLayer>
                </a14:imgProps>
              </a:ext>
            </a:extLst>
          </a:blip>
          <a:srcRect/>
          <a:stretch>
            <a:fillRect/>
          </a:stretch>
        </p:blipFill>
        <p:spPr bwMode="auto">
          <a:xfrm>
            <a:off x="3796640" y="3571876"/>
            <a:ext cx="4593270" cy="2786082"/>
          </a:xfrm>
          <a:prstGeom prst="rect">
            <a:avLst/>
          </a:prstGeom>
          <a:noFill/>
          <a:effectLst>
            <a:reflection blurRad="6350" stA="50000" endA="295" endPos="92000" dist="101600" dir="5400000" sy="-100000" algn="bl" rotWithShape="0"/>
          </a:effec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3">
                                            <p:txEl>
                                              <p:pRg st="0" end="0"/>
                                            </p:txEl>
                                          </p:spTgt>
                                        </p:tgtEl>
                                      </p:cBhvr>
                                    </p:animEffect>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p:cTn id="18"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9"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0" dur="500"/>
                                        <p:tgtEl>
                                          <p:spTgt spid="3">
                                            <p:txEl>
                                              <p:pRg st="1" end="1"/>
                                            </p:txEl>
                                          </p:spTgt>
                                        </p:tgtEl>
                                      </p:cBhvr>
                                    </p:animEffect>
                                  </p:childTnLst>
                                </p:cTn>
                              </p:par>
                            </p:childTnLst>
                          </p:cTn>
                        </p:par>
                        <p:par>
                          <p:cTn id="21" fill="hold">
                            <p:stCondLst>
                              <p:cond delay="1500"/>
                            </p:stCondLst>
                            <p:childTnLst>
                              <p:par>
                                <p:cTn id="22" presetID="53" presetClass="entr" presetSubtype="16" fill="hold" nodeType="after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p:cTn id="2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6"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Tintero">
  <a:themeElements>
    <a:clrScheme name="Tintero">
      <a:dk1>
        <a:sysClr val="windowText" lastClr="000000"/>
      </a:dk1>
      <a:lt1>
        <a:sysClr val="window" lastClr="FFFFFF"/>
      </a:lt1>
      <a:dk2>
        <a:srgbClr val="584D2E"/>
      </a:dk2>
      <a:lt2>
        <a:srgbClr val="EFE7C3"/>
      </a:lt2>
      <a:accent1>
        <a:srgbClr val="860908"/>
      </a:accent1>
      <a:accent2>
        <a:srgbClr val="4A0505"/>
      </a:accent2>
      <a:accent3>
        <a:srgbClr val="7A500A"/>
      </a:accent3>
      <a:accent4>
        <a:srgbClr val="C47810"/>
      </a:accent4>
      <a:accent5>
        <a:srgbClr val="827752"/>
      </a:accent5>
      <a:accent6>
        <a:srgbClr val="B5BB83"/>
      </a:accent6>
      <a:hlink>
        <a:srgbClr val="C47810"/>
      </a:hlink>
      <a:folHlink>
        <a:srgbClr val="F0A43A"/>
      </a:folHlink>
    </a:clrScheme>
    <a:fontScheme name="Tintero">
      <a:majorFont>
        <a:latin typeface="Goudy Old Style"/>
        <a:ea typeface=""/>
        <a:cs typeface=""/>
        <a:font script="Jpan" typeface="ＭＳ 明朝"/>
      </a:majorFont>
      <a:minorFont>
        <a:latin typeface="Goudy Old Style"/>
        <a:ea typeface=""/>
        <a:cs typeface=""/>
        <a:font script="Jpan" typeface="ＭＳ 明朝"/>
      </a:minorFont>
    </a:fontScheme>
    <a:fmtScheme name="Tintero">
      <a:fillStyleLst>
        <a:solidFill>
          <a:schemeClr val="phClr"/>
        </a:solidFill>
        <a:blipFill rotWithShape="1">
          <a:blip xmlns:r="http://schemas.openxmlformats.org/officeDocument/2006/relationships" r:embed="rId1">
            <a:duotone>
              <a:schemeClr val="phClr">
                <a:shade val="30000"/>
              </a:schemeClr>
              <a:schemeClr val="phClr">
                <a:alpha val="10000"/>
                <a:satMod val="120000"/>
              </a:schemeClr>
            </a:duotone>
          </a:blip>
          <a:stretch/>
        </a:blipFill>
        <a:blipFill rotWithShape="1">
          <a:blip xmlns:r="http://schemas.openxmlformats.org/officeDocument/2006/relationships" r:embed="rId2">
            <a:duotone>
              <a:schemeClr val="phClr">
                <a:shade val="30000"/>
                <a:satMod val="150000"/>
              </a:schemeClr>
              <a:schemeClr val="phClr">
                <a:alpha val="10000"/>
                <a:satMod val="120000"/>
              </a:schemeClr>
            </a:duotone>
          </a:blip>
          <a:stretch/>
        </a:blipFill>
      </a:fillStyleLst>
      <a:lnStyleLst>
        <a:ln w="12700" cap="flat" cmpd="sng" algn="ctr">
          <a:solidFill>
            <a:schemeClr val="phClr">
              <a:shade val="95000"/>
              <a:satMod val="105000"/>
            </a:scheme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101600" dist="38100" dir="5400000" rotWithShape="0">
              <a:srgbClr val="000000">
                <a:alpha val="75000"/>
              </a:srgbClr>
            </a:outerShdw>
          </a:effectLst>
        </a:effectStyle>
        <a:effectStyle>
          <a:effectLst>
            <a:outerShdw blurRad="38100" dist="25400" dir="5400000" rotWithShape="0">
              <a:srgbClr val="000000">
                <a:alpha val="75000"/>
              </a:srgbClr>
            </a:outerShdw>
            <a:softEdge rad="25400"/>
          </a:effectLst>
        </a:effectStyle>
      </a:effectStyleLst>
      <a:bgFillStyleLst>
        <a:blipFill rotWithShape="1">
          <a:blip xmlns:r="http://schemas.openxmlformats.org/officeDocument/2006/relationships" r:embed="rId3"/>
          <a:stretch/>
        </a:blipFill>
        <a:blipFill rotWithShape="1">
          <a:blip xmlns:r="http://schemas.openxmlformats.org/officeDocument/2006/relationships" r:embed="rId4"/>
          <a:stretch/>
        </a:blipFill>
        <a:blipFill rotWithShape="1">
          <a:blip xmlns:r="http://schemas.openxmlformats.org/officeDocument/2006/relationships" r:embed="rId5"/>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Tintero.thmx</Template>
  <TotalTime>4082</TotalTime>
  <Words>3622</Words>
  <Application>Microsoft Macintosh PowerPoint</Application>
  <PresentationFormat>Presentación en pantalla (4:3)</PresentationFormat>
  <Paragraphs>467</Paragraphs>
  <Slides>76</Slides>
  <Notes>1</Notes>
  <HiddenSlides>0</HiddenSlides>
  <MMClips>1</MMClips>
  <ScaleCrop>false</ScaleCrop>
  <HeadingPairs>
    <vt:vector size="4" baseType="variant">
      <vt:variant>
        <vt:lpstr>Tema</vt:lpstr>
      </vt:variant>
      <vt:variant>
        <vt:i4>1</vt:i4>
      </vt:variant>
      <vt:variant>
        <vt:lpstr>Títulos de diapositiva</vt:lpstr>
      </vt:variant>
      <vt:variant>
        <vt:i4>76</vt:i4>
      </vt:variant>
    </vt:vector>
  </HeadingPairs>
  <TitlesOfParts>
    <vt:vector size="77" baseType="lpstr">
      <vt:lpstr>Tintero</vt:lpstr>
      <vt:lpstr>TALLER DE SOPORTE VITAL BÁSICO  www.ascbombeirosdegalicia.com</vt:lpstr>
      <vt:lpstr>Función del corazón…….</vt:lpstr>
      <vt:lpstr>Función de los pulmones……</vt:lpstr>
      <vt:lpstr>Presentación de PowerPoint</vt:lpstr>
      <vt:lpstr>Concepto P.A.S</vt:lpstr>
      <vt:lpstr>Valoración Primaria (A,B,C)</vt:lpstr>
      <vt:lpstr>Parada cardiaca (P.C.R)</vt:lpstr>
      <vt:lpstr>Resucitación cardio pulmonar (R.C.P)</vt:lpstr>
      <vt:lpstr>Soporte vital básico (S.V.B)</vt:lpstr>
      <vt:lpstr>S.V.B</vt:lpstr>
      <vt:lpstr>Presentación de PowerPoint</vt:lpstr>
      <vt:lpstr>1 = Solicitud de Ayuda Precoz</vt:lpstr>
      <vt:lpstr>TLF. Único de emergencias para toda Europa.</vt:lpstr>
      <vt:lpstr>Información que debe proporcionar cuando llame al 112</vt:lpstr>
      <vt:lpstr>2=RCP Básica Precoz</vt:lpstr>
      <vt:lpstr>3= Desfibrilación Precoz</vt:lpstr>
      <vt:lpstr>4=Soporte Vital Avanzado Precoz</vt:lpstr>
      <vt:lpstr>RECOMENDACIONES 2010</vt:lpstr>
      <vt:lpstr>A: Aproximación a la victima</vt:lpstr>
      <vt:lpstr>A:Analizar consciencia</vt:lpstr>
      <vt:lpstr>Presentación de PowerPoint</vt:lpstr>
      <vt:lpstr>A:Abrir vía aérea.</vt:lpstr>
      <vt:lpstr>B :Analizar respiración</vt:lpstr>
      <vt:lpstr>Si la respiración esta ausente o es anormal…..</vt:lpstr>
      <vt:lpstr>¡¡¡Solicitar ayuda!!!</vt:lpstr>
      <vt:lpstr>TLF. Único de emergencias para toda Europa.</vt:lpstr>
      <vt:lpstr>Respiración ausente</vt:lpstr>
      <vt:lpstr>Masaje cardiaco externo</vt:lpstr>
      <vt:lpstr>Masaje cardiaco externo</vt:lpstr>
      <vt:lpstr>Posición del masaje</vt:lpstr>
      <vt:lpstr>Ventilación boca-boca</vt:lpstr>
      <vt:lpstr>Intercalar las ventilaciones</vt:lpstr>
      <vt:lpstr>Presentación de PowerPoint</vt:lpstr>
      <vt:lpstr>Dispositivos de barrera</vt:lpstr>
      <vt:lpstr>Continúe con el masaje cardiaco y las ventilaciones hasta…</vt:lpstr>
      <vt:lpstr>Presentación de PowerPoint</vt:lpstr>
      <vt:lpstr>RCP-B en niños para no sanitarios</vt:lpstr>
      <vt:lpstr>Algoritmo de RCP-B en niños para no sanitarios</vt:lpstr>
      <vt:lpstr>TALLER DE SOPORTE VITAL BÁSICO  </vt:lpstr>
      <vt:lpstr>Obstrucción de la vía aérea (OVACE)</vt:lpstr>
      <vt:lpstr>Atragantamiento en persona consciente con obstrucción incompleta</vt:lpstr>
      <vt:lpstr>Atragantamiento en persona consciente con obstrucción completa</vt:lpstr>
      <vt:lpstr>Atragantamiento en persona consciente con obstrucción completa</vt:lpstr>
      <vt:lpstr>Casos especiales</vt:lpstr>
      <vt:lpstr>Atragantamiento en persona consciente con obstrucción completa</vt:lpstr>
      <vt:lpstr>Atragantamiento en persona inconsciente</vt:lpstr>
      <vt:lpstr>Presentación de PowerPoint</vt:lpstr>
      <vt:lpstr>OVACE lactante.</vt:lpstr>
      <vt:lpstr>Desobstrucción pediátrica en lactantes</vt:lpstr>
      <vt:lpstr>Desobstrucción pediátrica en lactantes</vt:lpstr>
      <vt:lpstr>Desobstrucción en niño consciente</vt:lpstr>
      <vt:lpstr>Desobstrucción en niño inconsciente</vt:lpstr>
      <vt:lpstr>TALLER DE SOPORTE VITAL BÁSICO  </vt:lpstr>
      <vt:lpstr>Perdida de conocimiento (inconsciencia)</vt:lpstr>
      <vt:lpstr>Posición lateral de seguridad (PLS)</vt:lpstr>
      <vt:lpstr>Paso 1 </vt:lpstr>
      <vt:lpstr>Paso 2</vt:lpstr>
      <vt:lpstr>Paso 3</vt:lpstr>
      <vt:lpstr>Crisis convulsiva</vt:lpstr>
      <vt:lpstr>Crisis convulsiva (actuación)</vt:lpstr>
      <vt:lpstr>Lipotimia (sincope)</vt:lpstr>
      <vt:lpstr>Lipotimia (actuación)</vt:lpstr>
      <vt:lpstr>Control de hemorragias</vt:lpstr>
      <vt:lpstr>Técnicas de control de hemorragias</vt:lpstr>
      <vt:lpstr>SE DEBEN EVITAR LOS TORNIQUETES POR LA ISQUEMIA QUE PRODUCEN </vt:lpstr>
      <vt:lpstr>Quemaduras</vt:lpstr>
      <vt:lpstr>Tratamiento de las quemaduras</vt:lpstr>
      <vt:lpstr>Que NO hacer ante una quemadura</vt:lpstr>
      <vt:lpstr>Intoxicaciones</vt:lpstr>
      <vt:lpstr>Sintomas</vt:lpstr>
      <vt:lpstr>Actuación</vt:lpstr>
      <vt:lpstr>Actuación</vt:lpstr>
      <vt:lpstr>Que NO hacer</vt:lpstr>
      <vt:lpstr>Inmovilización de fracturas con materiales de fortuna.</vt:lpstr>
      <vt:lpstr>Movilización de emergencia</vt:lpstr>
      <vt:lpstr>¿PREGUNTAS?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Curso soporte vital básico y D.E.S.A. Introducción.</dc:title>
  <dc:creator>KAKY</dc:creator>
  <cp:lastModifiedBy>Maria</cp:lastModifiedBy>
  <cp:revision>373</cp:revision>
  <cp:lastPrinted>2014-03-29T12:01:30Z</cp:lastPrinted>
  <dcterms:created xsi:type="dcterms:W3CDTF">2012-07-10T17:16:02Z</dcterms:created>
  <dcterms:modified xsi:type="dcterms:W3CDTF">2014-11-13T14:57:36Z</dcterms:modified>
</cp:coreProperties>
</file>