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897947-D08F-4274-A2F2-7BA5E772D2A0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93496-2BE2-4ABC-AD89-B84DA9AB349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897947-D08F-4274-A2F2-7BA5E772D2A0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93496-2BE2-4ABC-AD89-B84DA9AB349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897947-D08F-4274-A2F2-7BA5E772D2A0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93496-2BE2-4ABC-AD89-B84DA9AB349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897947-D08F-4274-A2F2-7BA5E772D2A0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93496-2BE2-4ABC-AD89-B84DA9AB349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897947-D08F-4274-A2F2-7BA5E772D2A0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93496-2BE2-4ABC-AD89-B84DA9AB349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897947-D08F-4274-A2F2-7BA5E772D2A0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93496-2BE2-4ABC-AD89-B84DA9AB349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897947-D08F-4274-A2F2-7BA5E772D2A0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93496-2BE2-4ABC-AD89-B84DA9AB349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897947-D08F-4274-A2F2-7BA5E772D2A0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93496-2BE2-4ABC-AD89-B84DA9AB349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897947-D08F-4274-A2F2-7BA5E772D2A0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93496-2BE2-4ABC-AD89-B84DA9AB349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897947-D08F-4274-A2F2-7BA5E772D2A0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93496-2BE2-4ABC-AD89-B84DA9AB349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897947-D08F-4274-A2F2-7BA5E772D2A0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93496-2BE2-4ABC-AD89-B84DA9AB349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6897947-D08F-4274-A2F2-7BA5E772D2A0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0193496-2BE2-4ABC-AD89-B84DA9AB349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828800"/>
          </a:xfrm>
        </p:spPr>
        <p:txBody>
          <a:bodyPr/>
          <a:lstStyle/>
          <a:p>
            <a:r>
              <a:rPr lang="es-ES" dirty="0" smtClean="0"/>
              <a:t>ESCUELAS OFICIALES DE IDIOMAS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4509120"/>
            <a:ext cx="7772400" cy="914400"/>
          </a:xfrm>
        </p:spPr>
        <p:txBody>
          <a:bodyPr>
            <a:normAutofit fontScale="40000" lnSpcReduction="20000"/>
          </a:bodyPr>
          <a:lstStyle/>
          <a:p>
            <a:endParaRPr lang="es-E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ES" sz="6700" b="1" dirty="0" smtClean="0">
                <a:solidFill>
                  <a:schemeClr val="accent1">
                    <a:lumMod val="75000"/>
                  </a:schemeClr>
                </a:solidFill>
              </a:rPr>
              <a:t>Una enseñanza de idiomas para adultos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19872" y="764704"/>
            <a:ext cx="2664296" cy="1531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7641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Auxiliar de Conversación tipo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Persona joven nativa.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Tiene condición de profesor pero también es estudiante.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Normalmente sin formación pedagógica </a:t>
            </a:r>
            <a:r>
              <a:rPr lang="es-ES" dirty="0" smtClean="0">
                <a:solidFill>
                  <a:srgbClr val="FF0000"/>
                </a:solidFill>
              </a:rPr>
              <a:t>ni amplia experiencia.</a:t>
            </a:r>
            <a:endParaRPr lang="es-ES" dirty="0" smtClean="0">
              <a:solidFill>
                <a:srgbClr val="FF0000"/>
              </a:solidFill>
            </a:endParaRPr>
          </a:p>
          <a:p>
            <a:r>
              <a:rPr lang="es-ES" dirty="0" smtClean="0">
                <a:solidFill>
                  <a:srgbClr val="FF0000"/>
                </a:solidFill>
              </a:rPr>
              <a:t>Con labores docentes limitadas: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smtClean="0">
                <a:solidFill>
                  <a:srgbClr val="FF0000"/>
                </a:solidFill>
              </a:rPr>
              <a:t>  </a:t>
            </a:r>
            <a:r>
              <a:rPr lang="es-ES" sz="2000" dirty="0" smtClean="0">
                <a:solidFill>
                  <a:srgbClr val="FF0000"/>
                </a:solidFill>
              </a:rPr>
              <a:t>- 12 horas semanales de </a:t>
            </a:r>
            <a:r>
              <a:rPr lang="es-ES" sz="2000" dirty="0" smtClean="0">
                <a:solidFill>
                  <a:srgbClr val="FF0000"/>
                </a:solidFill>
              </a:rPr>
              <a:t>clase.</a:t>
            </a:r>
            <a:endParaRPr lang="es-E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sz="2000" dirty="0">
                <a:solidFill>
                  <a:srgbClr val="FF0000"/>
                </a:solidFill>
              </a:rPr>
              <a:t> </a:t>
            </a:r>
            <a:r>
              <a:rPr lang="es-ES" sz="2000" dirty="0" smtClean="0">
                <a:solidFill>
                  <a:srgbClr val="FF0000"/>
                </a:solidFill>
              </a:rPr>
              <a:t>   - Comparte clase con el/la </a:t>
            </a:r>
            <a:r>
              <a:rPr lang="es-ES" sz="2000" dirty="0" smtClean="0">
                <a:solidFill>
                  <a:srgbClr val="FF0000"/>
                </a:solidFill>
              </a:rPr>
              <a:t>profesor/a.</a:t>
            </a:r>
            <a:endParaRPr lang="es-E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sz="2000" dirty="0">
                <a:solidFill>
                  <a:srgbClr val="FF0000"/>
                </a:solidFill>
              </a:rPr>
              <a:t> </a:t>
            </a:r>
            <a:r>
              <a:rPr lang="es-ES" sz="2000" dirty="0" smtClean="0">
                <a:solidFill>
                  <a:srgbClr val="FF0000"/>
                </a:solidFill>
              </a:rPr>
              <a:t>   - No puede </a:t>
            </a:r>
            <a:r>
              <a:rPr lang="es-ES" sz="2000" dirty="0" smtClean="0">
                <a:solidFill>
                  <a:srgbClr val="FF0000"/>
                </a:solidFill>
              </a:rPr>
              <a:t>evaluar.</a:t>
            </a:r>
            <a:endParaRPr lang="es-E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378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¿Cómo integrar al Auxiliar en el trabajo de aula?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Magníficos </a:t>
            </a:r>
            <a:r>
              <a:rPr lang="es-ES" dirty="0" smtClean="0">
                <a:solidFill>
                  <a:srgbClr val="FF0000"/>
                </a:solidFill>
              </a:rPr>
              <a:t>Auxiliares.</a:t>
            </a:r>
            <a:endParaRPr lang="es-ES" dirty="0" smtClean="0">
              <a:solidFill>
                <a:srgbClr val="FF0000"/>
              </a:solidFill>
            </a:endParaRPr>
          </a:p>
          <a:p>
            <a:r>
              <a:rPr lang="es-ES" dirty="0" smtClean="0">
                <a:solidFill>
                  <a:srgbClr val="FF0000"/>
                </a:solidFill>
              </a:rPr>
              <a:t>En EOI Ourense: </a:t>
            </a:r>
            <a:r>
              <a:rPr lang="es-ES" dirty="0" err="1">
                <a:solidFill>
                  <a:srgbClr val="FF0000"/>
                </a:solidFill>
              </a:rPr>
              <a:t>a</a:t>
            </a:r>
            <a:r>
              <a:rPr lang="es-ES" dirty="0" err="1" smtClean="0">
                <a:solidFill>
                  <a:srgbClr val="FF0000"/>
                </a:solidFill>
              </a:rPr>
              <a:t>lemán,chino</a:t>
            </a:r>
            <a:r>
              <a:rPr lang="es-ES" dirty="0" smtClean="0">
                <a:solidFill>
                  <a:srgbClr val="FF0000"/>
                </a:solidFill>
              </a:rPr>
              <a:t>, francés, inglés y </a:t>
            </a:r>
            <a:r>
              <a:rPr lang="es-ES" dirty="0" smtClean="0">
                <a:solidFill>
                  <a:srgbClr val="FF0000"/>
                </a:solidFill>
              </a:rPr>
              <a:t>portugués.</a:t>
            </a:r>
            <a:endParaRPr lang="es-ES" dirty="0" smtClean="0">
              <a:solidFill>
                <a:srgbClr val="FF0000"/>
              </a:solidFill>
            </a:endParaRPr>
          </a:p>
          <a:p>
            <a:r>
              <a:rPr lang="es-ES" dirty="0" smtClean="0">
                <a:solidFill>
                  <a:srgbClr val="FF0000"/>
                </a:solidFill>
              </a:rPr>
              <a:t>Contactos previos a su llegada.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Asistiendo a clase como oyentes activos en un primer momento ( son conscientes del alumnado y niveles a los que se enfrentará).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228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sz="2400" dirty="0" smtClean="0">
              <a:solidFill>
                <a:srgbClr val="FF0000"/>
              </a:solidFill>
            </a:endParaRPr>
          </a:p>
          <a:p>
            <a:endParaRPr lang="es-ES" sz="2400" dirty="0" smtClean="0">
              <a:solidFill>
                <a:srgbClr val="FF0000"/>
              </a:solidFill>
            </a:endParaRPr>
          </a:p>
          <a:p>
            <a:r>
              <a:rPr lang="es-ES" sz="2400" dirty="0" smtClean="0">
                <a:solidFill>
                  <a:srgbClr val="FF0000"/>
                </a:solidFill>
              </a:rPr>
              <a:t>Primer </a:t>
            </a:r>
            <a:r>
              <a:rPr lang="es-ES" sz="2400" dirty="0" smtClean="0">
                <a:solidFill>
                  <a:srgbClr val="FF0000"/>
                </a:solidFill>
              </a:rPr>
              <a:t>día: presentación ante los alumnos, p. ej. con un «</a:t>
            </a:r>
            <a:r>
              <a:rPr lang="es-ES" sz="2400" dirty="0" err="1" smtClean="0">
                <a:solidFill>
                  <a:srgbClr val="FF0000"/>
                </a:solidFill>
              </a:rPr>
              <a:t>power</a:t>
            </a:r>
            <a:r>
              <a:rPr lang="es-ES" sz="2400" dirty="0" smtClean="0">
                <a:solidFill>
                  <a:srgbClr val="FF0000"/>
                </a:solidFill>
              </a:rPr>
              <a:t> </a:t>
            </a:r>
            <a:r>
              <a:rPr lang="es-ES" sz="2400" dirty="0" err="1" smtClean="0">
                <a:solidFill>
                  <a:srgbClr val="FF0000"/>
                </a:solidFill>
              </a:rPr>
              <a:t>point</a:t>
            </a:r>
            <a:r>
              <a:rPr lang="es-ES" sz="2400" dirty="0" smtClean="0">
                <a:solidFill>
                  <a:srgbClr val="FF0000"/>
                </a:solidFill>
              </a:rPr>
              <a:t>».</a:t>
            </a:r>
            <a:endParaRPr lang="es-ES" sz="2400" dirty="0" smtClean="0">
              <a:solidFill>
                <a:srgbClr val="FF0000"/>
              </a:solidFill>
            </a:endParaRPr>
          </a:p>
          <a:p>
            <a:endParaRPr lang="es-ES" sz="2400" dirty="0" smtClean="0">
              <a:solidFill>
                <a:srgbClr val="FF0000"/>
              </a:solidFill>
            </a:endParaRPr>
          </a:p>
          <a:p>
            <a:r>
              <a:rPr lang="es-ES" sz="2400" dirty="0" smtClean="0">
                <a:solidFill>
                  <a:srgbClr val="FF0000"/>
                </a:solidFill>
              </a:rPr>
              <a:t>A partir de 2º de básico los alumnos ya le pueden hacer preguntas y </a:t>
            </a:r>
            <a:r>
              <a:rPr lang="es-ES" sz="2400" dirty="0" smtClean="0">
                <a:solidFill>
                  <a:srgbClr val="FF0000"/>
                </a:solidFill>
              </a:rPr>
              <a:t>él/ella </a:t>
            </a:r>
            <a:r>
              <a:rPr lang="es-ES" sz="2400" dirty="0" smtClean="0">
                <a:solidFill>
                  <a:srgbClr val="FF0000"/>
                </a:solidFill>
              </a:rPr>
              <a:t>ve hasta dónde puede llegar en cada </a:t>
            </a:r>
            <a:r>
              <a:rPr lang="es-ES" sz="2400" dirty="0" smtClean="0">
                <a:solidFill>
                  <a:srgbClr val="FF0000"/>
                </a:solidFill>
              </a:rPr>
              <a:t>nivel.</a:t>
            </a:r>
            <a:endParaRPr lang="es-E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349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i="1" dirty="0" smtClean="0">
              <a:solidFill>
                <a:srgbClr val="FF0000"/>
              </a:solidFill>
            </a:endParaRPr>
          </a:p>
          <a:p>
            <a:endParaRPr lang="es-ES" i="1" dirty="0" smtClean="0">
              <a:solidFill>
                <a:srgbClr val="FF0000"/>
              </a:solidFill>
            </a:endParaRPr>
          </a:p>
          <a:p>
            <a:r>
              <a:rPr lang="es-ES" i="1" dirty="0" smtClean="0">
                <a:solidFill>
                  <a:srgbClr val="FF0000"/>
                </a:solidFill>
              </a:rPr>
              <a:t>Lo </a:t>
            </a:r>
            <a:r>
              <a:rPr lang="es-ES" i="1" dirty="0" smtClean="0">
                <a:solidFill>
                  <a:srgbClr val="FF0000"/>
                </a:solidFill>
              </a:rPr>
              <a:t>primero es que el Auxiliar y los alumnos se sientan a gusto en el aula.</a:t>
            </a:r>
          </a:p>
          <a:p>
            <a:endParaRPr lang="es-ES" i="1" dirty="0" smtClean="0">
              <a:solidFill>
                <a:srgbClr val="FF0000"/>
              </a:solidFill>
            </a:endParaRPr>
          </a:p>
          <a:p>
            <a:r>
              <a:rPr lang="es-ES" i="1" dirty="0" smtClean="0">
                <a:solidFill>
                  <a:srgbClr val="FF0000"/>
                </a:solidFill>
              </a:rPr>
              <a:t>Todos </a:t>
            </a:r>
            <a:r>
              <a:rPr lang="es-ES" i="1" dirty="0" smtClean="0">
                <a:solidFill>
                  <a:srgbClr val="FF0000"/>
                </a:solidFill>
              </a:rPr>
              <a:t>(alumnado y auxiliares) tienen </a:t>
            </a:r>
            <a:r>
              <a:rPr lang="es-ES" i="1" dirty="0" smtClean="0">
                <a:solidFill>
                  <a:srgbClr val="FF0000"/>
                </a:solidFill>
              </a:rPr>
              <a:t>que hablar lo más posible y eso sólo se consigue con confianza.</a:t>
            </a:r>
            <a:endParaRPr lang="es-E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689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>
              <a:solidFill>
                <a:srgbClr val="FF0000"/>
              </a:solidFill>
            </a:endParaRPr>
          </a:p>
          <a:p>
            <a:endParaRPr lang="es-ES" dirty="0" smtClean="0">
              <a:solidFill>
                <a:srgbClr val="FF0000"/>
              </a:solidFill>
            </a:endParaRPr>
          </a:p>
          <a:p>
            <a:r>
              <a:rPr lang="es-ES" dirty="0" smtClean="0">
                <a:solidFill>
                  <a:srgbClr val="FF0000"/>
                </a:solidFill>
              </a:rPr>
              <a:t>El </a:t>
            </a:r>
            <a:r>
              <a:rPr lang="es-ES" dirty="0" smtClean="0">
                <a:solidFill>
                  <a:srgbClr val="FF0000"/>
                </a:solidFill>
              </a:rPr>
              <a:t>profesor en el aula tiene que ser «invisible».</a:t>
            </a:r>
          </a:p>
          <a:p>
            <a:pPr marL="0" indent="0">
              <a:buNone/>
            </a:pPr>
            <a:endParaRPr lang="es-ES" dirty="0" smtClean="0">
              <a:solidFill>
                <a:srgbClr val="FF0000"/>
              </a:solidFill>
            </a:endParaRPr>
          </a:p>
          <a:p>
            <a:r>
              <a:rPr lang="es-ES" dirty="0" smtClean="0">
                <a:solidFill>
                  <a:srgbClr val="FF0000"/>
                </a:solidFill>
              </a:rPr>
              <a:t>Para el alumnado h</a:t>
            </a:r>
            <a:r>
              <a:rPr lang="es-ES" dirty="0" smtClean="0">
                <a:solidFill>
                  <a:srgbClr val="FF0000"/>
                </a:solidFill>
              </a:rPr>
              <a:t>ablar </a:t>
            </a:r>
            <a:r>
              <a:rPr lang="es-ES" dirty="0" smtClean="0">
                <a:solidFill>
                  <a:srgbClr val="FF0000"/>
                </a:solidFill>
              </a:rPr>
              <a:t>con el Auxiliar es como una situación de «choque</a:t>
            </a:r>
            <a:r>
              <a:rPr lang="es-ES" dirty="0" smtClean="0">
                <a:solidFill>
                  <a:srgbClr val="FF0000"/>
                </a:solidFill>
              </a:rPr>
              <a:t>», se enfrenta </a:t>
            </a:r>
            <a:r>
              <a:rPr lang="es-ES" dirty="0" smtClean="0">
                <a:solidFill>
                  <a:srgbClr val="FF0000"/>
                </a:solidFill>
              </a:rPr>
              <a:t>con la realidad de la lengua enseñada.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01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Auxiliar una vez </a:t>
            </a:r>
            <a:r>
              <a:rPr lang="es-ES" dirty="0" smtClean="0"/>
              <a:t>integrado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Ir tratando los temas de conversación de acuerdo con el/la </a:t>
            </a:r>
            <a:r>
              <a:rPr lang="es-ES" dirty="0" smtClean="0"/>
              <a:t>profesor/a </a:t>
            </a:r>
            <a:r>
              <a:rPr lang="es-ES" dirty="0" smtClean="0"/>
              <a:t>(contenidos de la programación</a:t>
            </a:r>
            <a:r>
              <a:rPr lang="es-ES" dirty="0" smtClean="0"/>
              <a:t>).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S</a:t>
            </a:r>
            <a:r>
              <a:rPr lang="es-ES" dirty="0" smtClean="0"/>
              <a:t>i </a:t>
            </a:r>
            <a:r>
              <a:rPr lang="es-ES" dirty="0" smtClean="0"/>
              <a:t>se quiere algo muy </a:t>
            </a:r>
            <a:r>
              <a:rPr lang="es-ES" dirty="0" smtClean="0"/>
              <a:t>concreto el material será aportado por el/la profesor/a.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El </a:t>
            </a:r>
            <a:r>
              <a:rPr lang="es-ES" dirty="0" smtClean="0"/>
              <a:t>Auxiliar debe ir elaborando poco a poco su material </a:t>
            </a:r>
            <a:r>
              <a:rPr lang="es-ES" sz="2400" dirty="0" smtClean="0"/>
              <a:t>(enriquecedor para él/ella y su autoestima y para el departamento</a:t>
            </a:r>
            <a:r>
              <a:rPr lang="es-ES" sz="2400" dirty="0" smtClean="0"/>
              <a:t>).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204887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NIVEL DE LOS ALUMNOS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Auxiliar percibe que el trabajo con grupos de nivel avanzado garantiza mejor el cumplimiento de sus funciones:</a:t>
            </a:r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 </a:t>
            </a:r>
            <a:r>
              <a:rPr lang="es-ES" sz="2000" dirty="0" smtClean="0"/>
              <a:t>- Se acentúa la proximidad entre Auxiliar y </a:t>
            </a:r>
            <a:r>
              <a:rPr lang="es-ES" sz="2000" dirty="0" smtClean="0"/>
              <a:t>alumnado.</a:t>
            </a:r>
            <a:endParaRPr lang="es-ES" sz="2000" dirty="0" smtClean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r>
              <a:rPr lang="es-ES" sz="2000" dirty="0"/>
              <a:t> </a:t>
            </a:r>
            <a:r>
              <a:rPr lang="es-ES" sz="2000" dirty="0" smtClean="0"/>
              <a:t>   - Facilita el desarrollo de tareas de conversación                                        (comprensión e interacción espontánea</a:t>
            </a:r>
            <a:r>
              <a:rPr lang="es-ES" sz="2000" dirty="0" smtClean="0"/>
              <a:t>).</a:t>
            </a:r>
            <a:endParaRPr lang="es-ES" sz="2000" dirty="0" smtClean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r>
              <a:rPr lang="es-ES" sz="2000" dirty="0"/>
              <a:t> </a:t>
            </a:r>
            <a:r>
              <a:rPr lang="es-ES" sz="2000" dirty="0" smtClean="0"/>
              <a:t>   - La conversación no requiere preparación previa de    enseñanza lingüística al Auxiliar.  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xmlns="" val="218361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El papel docente del Auxiliar debe: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684598"/>
          </a:xfrm>
        </p:spPr>
        <p:txBody>
          <a:bodyPr>
            <a:normAutofit fontScale="92500" lnSpcReduction="10000"/>
          </a:bodyPr>
          <a:lstStyle/>
          <a:p>
            <a:r>
              <a:rPr lang="es-ES" dirty="0"/>
              <a:t>s</a:t>
            </a:r>
            <a:r>
              <a:rPr lang="es-ES" dirty="0" smtClean="0"/>
              <a:t>er </a:t>
            </a:r>
            <a:r>
              <a:rPr lang="es-ES" dirty="0"/>
              <a:t>d</a:t>
            </a:r>
            <a:r>
              <a:rPr lang="es-ES" dirty="0" smtClean="0"/>
              <a:t>efinido, coordinado y consensuado con el profesorado implicado</a:t>
            </a:r>
            <a:r>
              <a:rPr lang="es-ES" dirty="0" smtClean="0"/>
              <a:t>.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ser </a:t>
            </a:r>
            <a:r>
              <a:rPr lang="es-ES" dirty="0" smtClean="0"/>
              <a:t>comunicado al Auxiliar y negociado con él/ella.</a:t>
            </a:r>
          </a:p>
          <a:p>
            <a:endParaRPr lang="es-ES" dirty="0" smtClean="0"/>
          </a:p>
          <a:p>
            <a:r>
              <a:rPr lang="es-ES" dirty="0" smtClean="0"/>
              <a:t>ser </a:t>
            </a:r>
            <a:r>
              <a:rPr lang="es-ES" dirty="0" smtClean="0"/>
              <a:t>un papel digno y en el que el  Auxiliar se sienta cómodo.</a:t>
            </a:r>
          </a:p>
          <a:p>
            <a:endParaRPr lang="es-ES" dirty="0" smtClean="0"/>
          </a:p>
          <a:p>
            <a:r>
              <a:rPr lang="es-ES" dirty="0" smtClean="0"/>
              <a:t>dar </a:t>
            </a:r>
            <a:r>
              <a:rPr lang="es-ES" dirty="0" smtClean="0"/>
              <a:t>sentido y explotar al máximo su </a:t>
            </a:r>
            <a:r>
              <a:rPr lang="es-ES" dirty="0" smtClean="0"/>
              <a:t>potencial.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6211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Ventajas del Auxiliar como hablante nativo.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Ventajas de tipo afectivo:</a:t>
            </a:r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- </a:t>
            </a:r>
            <a:r>
              <a:rPr lang="es-ES" sz="2400" dirty="0" smtClean="0"/>
              <a:t>da sentido al uso de la lengua extranjera  en clase.</a:t>
            </a:r>
          </a:p>
          <a:p>
            <a:pPr marL="0" indent="0">
              <a:buNone/>
            </a:pPr>
            <a:r>
              <a:rPr lang="es-ES" sz="2400" dirty="0"/>
              <a:t> </a:t>
            </a:r>
            <a:r>
              <a:rPr lang="es-ES" sz="2400" dirty="0" smtClean="0"/>
              <a:t> - refuerza la autoestima del alumno en su competencia comunicativa</a:t>
            </a:r>
            <a:r>
              <a:rPr lang="es-ES" sz="2400" dirty="0" smtClean="0"/>
              <a:t>.</a:t>
            </a:r>
          </a:p>
          <a:p>
            <a:pPr marL="0" indent="0">
              <a:buNone/>
            </a:pPr>
            <a:endParaRPr lang="es-ES" sz="2400" dirty="0" smtClean="0"/>
          </a:p>
          <a:p>
            <a:r>
              <a:rPr lang="es-ES" dirty="0" smtClean="0"/>
              <a:t>Ventajas de tipo cognitivo:</a:t>
            </a:r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</a:t>
            </a:r>
            <a:r>
              <a:rPr lang="es-ES" sz="2400" dirty="0" smtClean="0"/>
              <a:t>- proporciona un modelo de uso de </a:t>
            </a:r>
            <a:r>
              <a:rPr lang="es-ES" sz="2400" dirty="0" smtClean="0"/>
              <a:t>habla.</a:t>
            </a:r>
            <a:endParaRPr lang="es-ES" sz="2400" dirty="0" smtClean="0"/>
          </a:p>
          <a:p>
            <a:pPr marL="0" indent="0">
              <a:buNone/>
            </a:pPr>
            <a:r>
              <a:rPr lang="es-ES" sz="2400" dirty="0"/>
              <a:t> </a:t>
            </a:r>
            <a:r>
              <a:rPr lang="es-ES" sz="2400" dirty="0" smtClean="0"/>
              <a:t> - informa sobre su cultura de primera </a:t>
            </a:r>
            <a:r>
              <a:rPr lang="es-ES" sz="2400" dirty="0" smtClean="0"/>
              <a:t>mano.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408806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14872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r>
              <a:rPr lang="es-ES" dirty="0" smtClean="0"/>
              <a:t>El auxiliar es un motivador y facilitador frente al papel del profesor como instructor y evaluador.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r>
              <a:rPr lang="es-ES" dirty="0" smtClean="0"/>
              <a:t>El Auxiliar es más un ayudante del alumno en el desarrollo de la competencia oral que un ayudante del profesor.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60644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265176" lvl="0" indent="-265176">
              <a:spcBef>
                <a:spcPts val="250"/>
              </a:spcBef>
            </a:pPr>
            <a:r>
              <a:rPr lang="es-ES" sz="4000" b="0" dirty="0" smtClean="0">
                <a:solidFill>
                  <a:schemeClr val="accent2"/>
                </a:solidFill>
                <a:effectLst/>
                <a:ea typeface="+mn-ea"/>
                <a:cs typeface="+mn-cs"/>
              </a:rPr>
              <a:t>                          Historia</a:t>
            </a:r>
            <a:r>
              <a:rPr lang="es-ES" sz="4000" b="0" dirty="0">
                <a:solidFill>
                  <a:schemeClr val="accent2"/>
                </a:solidFill>
                <a:effectLst/>
                <a:ea typeface="+mn-ea"/>
                <a:cs typeface="+mn-cs"/>
              </a:rPr>
              <a:t/>
            </a:r>
            <a:br>
              <a:rPr lang="es-ES" sz="4000" b="0" dirty="0">
                <a:solidFill>
                  <a:schemeClr val="accent2"/>
                </a:solidFill>
                <a:effectLst/>
                <a:ea typeface="+mn-ea"/>
                <a:cs typeface="+mn-cs"/>
              </a:rPr>
            </a:br>
            <a:endParaRPr lang="es-ES" sz="4000" dirty="0">
              <a:solidFill>
                <a:schemeClr val="accent2"/>
              </a:solidFill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1800" dirty="0" smtClean="0">
                <a:solidFill>
                  <a:schemeClr val="accent2"/>
                </a:solidFill>
              </a:rPr>
              <a:t>1911: 1º Escuela con francés, inglés y alemán en Madrid.</a:t>
            </a:r>
          </a:p>
          <a:p>
            <a:r>
              <a:rPr lang="es-ES" sz="1800" dirty="0" smtClean="0">
                <a:solidFill>
                  <a:schemeClr val="accent2"/>
                </a:solidFill>
              </a:rPr>
              <a:t>1960: nuevas escuelas en Barcelona, </a:t>
            </a:r>
            <a:r>
              <a:rPr lang="es-ES" sz="1800" dirty="0" smtClean="0">
                <a:solidFill>
                  <a:schemeClr val="accent2"/>
                </a:solidFill>
              </a:rPr>
              <a:t>Valencia </a:t>
            </a:r>
            <a:r>
              <a:rPr lang="es-ES" sz="1800" dirty="0" smtClean="0">
                <a:solidFill>
                  <a:schemeClr val="accent2"/>
                </a:solidFill>
              </a:rPr>
              <a:t>y Bilbao y se les denomina ya Escuelas Oficiales de Idiomas.</a:t>
            </a:r>
          </a:p>
          <a:p>
            <a:r>
              <a:rPr lang="es-ES" sz="1800" dirty="0" smtClean="0">
                <a:solidFill>
                  <a:schemeClr val="accent2"/>
                </a:solidFill>
              </a:rPr>
              <a:t>1968: Alicante, A Coruña, Málaga y Zaragoza.</a:t>
            </a:r>
          </a:p>
          <a:p>
            <a:r>
              <a:rPr lang="es-ES" sz="1800" dirty="0" smtClean="0">
                <a:solidFill>
                  <a:schemeClr val="accent2"/>
                </a:solidFill>
              </a:rPr>
              <a:t>Años 70: se introducen las otras lenguas del estado: catalán, vasco y gallego.</a:t>
            </a:r>
          </a:p>
          <a:p>
            <a:r>
              <a:rPr lang="es-ES" sz="1800" dirty="0" smtClean="0">
                <a:solidFill>
                  <a:schemeClr val="accent2"/>
                </a:solidFill>
              </a:rPr>
              <a:t>1982: Cuatro escuelas más y se transfieren a las Comunidades Autónomas.</a:t>
            </a:r>
          </a:p>
          <a:p>
            <a:r>
              <a:rPr lang="es-ES" sz="1800" dirty="0" smtClean="0">
                <a:solidFill>
                  <a:schemeClr val="accent2"/>
                </a:solidFill>
              </a:rPr>
              <a:t>Cien años después: 300 centros en España y se aprenden 23 idiomas.</a:t>
            </a:r>
            <a:endParaRPr lang="es-ES" sz="1800" dirty="0">
              <a:solidFill>
                <a:schemeClr val="accent2"/>
              </a:solidFill>
            </a:endParaRPr>
          </a:p>
          <a:p>
            <a:endParaRPr lang="es-ES" sz="1800" dirty="0" smtClean="0"/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xmlns="" val="301842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Actividades de aula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rgbClr val="7030A0"/>
                </a:solidFill>
              </a:rPr>
              <a:t>Fonética:</a:t>
            </a:r>
          </a:p>
          <a:p>
            <a:pPr>
              <a:buNone/>
            </a:pPr>
            <a:r>
              <a:rPr lang="es-ES" dirty="0" smtClean="0">
                <a:solidFill>
                  <a:srgbClr val="7030A0"/>
                </a:solidFill>
              </a:rPr>
              <a:t>  </a:t>
            </a:r>
            <a:r>
              <a:rPr lang="es-ES" sz="2400" dirty="0" smtClean="0">
                <a:solidFill>
                  <a:srgbClr val="7030A0"/>
                </a:solidFill>
              </a:rPr>
              <a:t>- Ejercicios de pronunciación (nivel básico). </a:t>
            </a:r>
          </a:p>
          <a:p>
            <a:pPr>
              <a:buNone/>
            </a:pPr>
            <a:r>
              <a:rPr lang="es-ES" sz="2400" dirty="0" smtClean="0">
                <a:solidFill>
                  <a:srgbClr val="7030A0"/>
                </a:solidFill>
              </a:rPr>
              <a:t>  - Sirve de modelo en cada conversación.</a:t>
            </a:r>
          </a:p>
          <a:p>
            <a:pPr>
              <a:buNone/>
            </a:pPr>
            <a:endParaRPr lang="es-ES" sz="2400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Hay actividades de aula aptas para todos los niveles y otras sólo aptas para los niveles superiores.</a:t>
            </a:r>
          </a:p>
          <a:p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El juego es muy importante para la mayoría de las actividades.</a:t>
            </a:r>
          </a:p>
          <a:p>
            <a:pPr>
              <a:buNone/>
            </a:pPr>
            <a:r>
              <a:rPr lang="es-ES" dirty="0" smtClean="0">
                <a:solidFill>
                  <a:srgbClr val="7030A0"/>
                </a:solidFill>
              </a:rPr>
              <a:t> </a:t>
            </a:r>
            <a:r>
              <a:rPr lang="es-ES" dirty="0" smtClean="0">
                <a:solidFill>
                  <a:srgbClr val="7030A0"/>
                </a:solidFill>
              </a:rPr>
              <a:t>  </a:t>
            </a:r>
            <a:endParaRPr lang="es-E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Escenificar la clase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rgbClr val="7030A0"/>
                </a:solidFill>
              </a:rPr>
              <a:t>- Escenificar el desarrollo de la acción, pero son </a:t>
            </a:r>
            <a:r>
              <a:rPr lang="es-ES" dirty="0" err="1" smtClean="0">
                <a:solidFill>
                  <a:srgbClr val="7030A0"/>
                </a:solidFill>
              </a:rPr>
              <a:t>l@s</a:t>
            </a:r>
            <a:r>
              <a:rPr lang="es-ES" dirty="0" smtClean="0">
                <a:solidFill>
                  <a:srgbClr val="7030A0"/>
                </a:solidFill>
              </a:rPr>
              <a:t> </a:t>
            </a:r>
            <a:r>
              <a:rPr lang="es-ES" dirty="0" err="1" smtClean="0">
                <a:solidFill>
                  <a:srgbClr val="7030A0"/>
                </a:solidFill>
              </a:rPr>
              <a:t>alumn@s</a:t>
            </a:r>
            <a:r>
              <a:rPr lang="es-ES" dirty="0" smtClean="0">
                <a:solidFill>
                  <a:srgbClr val="7030A0"/>
                </a:solidFill>
              </a:rPr>
              <a:t> </a:t>
            </a:r>
            <a:r>
              <a:rPr lang="es-ES" dirty="0" err="1" smtClean="0">
                <a:solidFill>
                  <a:srgbClr val="7030A0"/>
                </a:solidFill>
              </a:rPr>
              <a:t>l@s</a:t>
            </a:r>
            <a:r>
              <a:rPr lang="es-ES" dirty="0" smtClean="0">
                <a:solidFill>
                  <a:srgbClr val="7030A0"/>
                </a:solidFill>
              </a:rPr>
              <a:t> que hacen las acciones.</a:t>
            </a:r>
          </a:p>
          <a:p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Observar, ayudar, “soplar” si es </a:t>
            </a:r>
            <a:r>
              <a:rPr lang="es-ES" dirty="0" err="1" smtClean="0">
                <a:solidFill>
                  <a:srgbClr val="7030A0"/>
                </a:solidFill>
              </a:rPr>
              <a:t>necesario,pero</a:t>
            </a:r>
            <a:r>
              <a:rPr lang="es-ES" dirty="0" smtClean="0">
                <a:solidFill>
                  <a:srgbClr val="7030A0"/>
                </a:solidFill>
              </a:rPr>
              <a:t> la acción de habla es para el alumnado.</a:t>
            </a:r>
          </a:p>
          <a:p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Dejar tiempo de reacción, que “produzcan”, no corregir </a:t>
            </a:r>
            <a:r>
              <a:rPr lang="es-ES" dirty="0" err="1" smtClean="0">
                <a:solidFill>
                  <a:srgbClr val="7030A0"/>
                </a:solidFill>
              </a:rPr>
              <a:t>contínuamente</a:t>
            </a:r>
            <a:r>
              <a:rPr lang="es-ES" dirty="0" smtClean="0">
                <a:solidFill>
                  <a:srgbClr val="7030A0"/>
                </a:solidFill>
              </a:rPr>
              <a:t>.</a:t>
            </a:r>
            <a:endParaRPr lang="es-E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Cambio frecuente de actividad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7030A0"/>
                </a:solidFill>
              </a:rPr>
              <a:t>La concentración llega hasta unos 20 minutos.</a:t>
            </a:r>
          </a:p>
          <a:p>
            <a:pPr>
              <a:buNone/>
            </a:pPr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El cambio de actividad antes de esos 20 minutos favorece un nuevo período de concentración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Componentes de una situación comunicativa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 smtClean="0">
                <a:solidFill>
                  <a:srgbClr val="7030A0"/>
                </a:solidFill>
              </a:rPr>
              <a:t>Situación</a:t>
            </a:r>
            <a:r>
              <a:rPr lang="es-ES" dirty="0" smtClean="0">
                <a:solidFill>
                  <a:srgbClr val="7030A0"/>
                </a:solidFill>
              </a:rPr>
              <a:t>: motivo, lugar tiempo, papel de los hablantes, relación entre los papeles.</a:t>
            </a:r>
          </a:p>
          <a:p>
            <a:endParaRPr lang="es-ES" dirty="0" smtClean="0">
              <a:solidFill>
                <a:srgbClr val="7030A0"/>
              </a:solidFill>
            </a:endParaRPr>
          </a:p>
          <a:p>
            <a:r>
              <a:rPr lang="es-ES" b="1" dirty="0" smtClean="0">
                <a:solidFill>
                  <a:srgbClr val="7030A0"/>
                </a:solidFill>
              </a:rPr>
              <a:t>Pragmática</a:t>
            </a:r>
            <a:r>
              <a:rPr lang="es-ES" dirty="0" smtClean="0">
                <a:solidFill>
                  <a:srgbClr val="7030A0"/>
                </a:solidFill>
              </a:rPr>
              <a:t>: intenciones.</a:t>
            </a:r>
          </a:p>
          <a:p>
            <a:pPr>
              <a:buNone/>
            </a:pPr>
            <a:endParaRPr lang="es-ES" dirty="0" smtClean="0">
              <a:solidFill>
                <a:srgbClr val="7030A0"/>
              </a:solidFill>
            </a:endParaRPr>
          </a:p>
          <a:p>
            <a:r>
              <a:rPr lang="es-ES" b="1" dirty="0" smtClean="0">
                <a:solidFill>
                  <a:srgbClr val="7030A0"/>
                </a:solidFill>
              </a:rPr>
              <a:t>Contenido</a:t>
            </a:r>
            <a:r>
              <a:rPr lang="es-ES" dirty="0" smtClean="0">
                <a:solidFill>
                  <a:srgbClr val="7030A0"/>
                </a:solidFill>
              </a:rPr>
              <a:t>: tema, contenidos.</a:t>
            </a:r>
          </a:p>
          <a:p>
            <a:endParaRPr lang="es-ES" dirty="0" smtClean="0">
              <a:solidFill>
                <a:srgbClr val="7030A0"/>
              </a:solidFill>
            </a:endParaRPr>
          </a:p>
          <a:p>
            <a:r>
              <a:rPr lang="es-ES" b="1" dirty="0" err="1" smtClean="0">
                <a:solidFill>
                  <a:srgbClr val="7030A0"/>
                </a:solidFill>
              </a:rPr>
              <a:t>Lengua</a:t>
            </a:r>
            <a:r>
              <a:rPr lang="es-ES" dirty="0" err="1" smtClean="0">
                <a:solidFill>
                  <a:srgbClr val="7030A0"/>
                </a:solidFill>
              </a:rPr>
              <a:t>:expresiones</a:t>
            </a:r>
            <a:r>
              <a:rPr lang="es-ES" dirty="0" smtClean="0">
                <a:solidFill>
                  <a:srgbClr val="7030A0"/>
                </a:solidFill>
              </a:rPr>
              <a:t> adecuadas a la situación y los papeles, frases hechas, estructuras, léxico, etc.</a:t>
            </a:r>
            <a:endParaRPr lang="es-E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Tipos de ejercicios comunicativos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7030A0"/>
                </a:solidFill>
              </a:rPr>
              <a:t>Diálogos</a:t>
            </a:r>
          </a:p>
          <a:p>
            <a:pPr>
              <a:buNone/>
            </a:pPr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Juegos de roles</a:t>
            </a:r>
          </a:p>
          <a:p>
            <a:pPr>
              <a:buNone/>
            </a:pPr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Ejercicios de discusión</a:t>
            </a:r>
          </a:p>
          <a:p>
            <a:pPr>
              <a:buNone/>
            </a:pPr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“Juegos planificados”</a:t>
            </a:r>
            <a:endParaRPr lang="es-E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Diálogos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err="1" smtClean="0">
                <a:solidFill>
                  <a:srgbClr val="7030A0"/>
                </a:solidFill>
              </a:rPr>
              <a:t>Oir</a:t>
            </a:r>
            <a:r>
              <a:rPr lang="es-ES" dirty="0" smtClean="0">
                <a:solidFill>
                  <a:srgbClr val="7030A0"/>
                </a:solidFill>
              </a:rPr>
              <a:t>:</a:t>
            </a:r>
          </a:p>
          <a:p>
            <a:pPr>
              <a:buNone/>
            </a:pPr>
            <a:r>
              <a:rPr lang="es-ES" sz="2400" dirty="0" smtClean="0">
                <a:solidFill>
                  <a:srgbClr val="7030A0"/>
                </a:solidFill>
              </a:rPr>
              <a:t>  - Basados en escuchas, visionado de vídeos (de los métodos, </a:t>
            </a:r>
            <a:r>
              <a:rPr lang="es-ES" sz="2400" dirty="0" err="1" smtClean="0">
                <a:solidFill>
                  <a:srgbClr val="7030A0"/>
                </a:solidFill>
              </a:rPr>
              <a:t>youtube</a:t>
            </a:r>
            <a:r>
              <a:rPr lang="es-ES" sz="2400" dirty="0" smtClean="0">
                <a:solidFill>
                  <a:srgbClr val="7030A0"/>
                </a:solidFill>
              </a:rPr>
              <a:t>, escenas de películas, etc.)</a:t>
            </a:r>
          </a:p>
          <a:p>
            <a:pPr>
              <a:buNone/>
            </a:pPr>
            <a:r>
              <a:rPr lang="es-ES" sz="2400" dirty="0" smtClean="0">
                <a:solidFill>
                  <a:srgbClr val="7030A0"/>
                </a:solidFill>
              </a:rPr>
              <a:t> </a:t>
            </a:r>
            <a:r>
              <a:rPr lang="es-ES" sz="2400" dirty="0" smtClean="0">
                <a:solidFill>
                  <a:srgbClr val="7030A0"/>
                </a:solidFill>
              </a:rPr>
              <a:t> - Como introducción de las expresiones, tema, situación…</a:t>
            </a:r>
          </a:p>
          <a:p>
            <a:pPr>
              <a:buNone/>
            </a:pPr>
            <a:endParaRPr lang="es-ES" sz="2400" dirty="0" smtClean="0">
              <a:solidFill>
                <a:srgbClr val="7030A0"/>
              </a:solidFill>
            </a:endParaRPr>
          </a:p>
          <a:p>
            <a:r>
              <a:rPr lang="es-ES" sz="2400" dirty="0" smtClean="0">
                <a:solidFill>
                  <a:srgbClr val="7030A0"/>
                </a:solidFill>
              </a:rPr>
              <a:t> </a:t>
            </a:r>
            <a:r>
              <a:rPr lang="es-ES" dirty="0" smtClean="0">
                <a:solidFill>
                  <a:srgbClr val="7030A0"/>
                </a:solidFill>
              </a:rPr>
              <a:t>Hablar:</a:t>
            </a:r>
          </a:p>
          <a:p>
            <a:pPr>
              <a:buNone/>
            </a:pPr>
            <a:r>
              <a:rPr lang="es-ES" sz="2400" dirty="0" smtClean="0">
                <a:solidFill>
                  <a:srgbClr val="7030A0"/>
                </a:solidFill>
              </a:rPr>
              <a:t> </a:t>
            </a:r>
            <a:r>
              <a:rPr lang="es-ES" sz="2400" dirty="0" smtClean="0">
                <a:solidFill>
                  <a:srgbClr val="7030A0"/>
                </a:solidFill>
              </a:rPr>
              <a:t> - El alumnado es consciente del ejercicio y está centrado en la producción del texto.</a:t>
            </a:r>
          </a:p>
          <a:p>
            <a:pPr>
              <a:buNone/>
            </a:pPr>
            <a:endParaRPr lang="es-ES" sz="2400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Jugar: </a:t>
            </a:r>
          </a:p>
          <a:p>
            <a:pPr>
              <a:buNone/>
            </a:pPr>
            <a:r>
              <a:rPr lang="es-ES" sz="2400" dirty="0" smtClean="0">
                <a:solidFill>
                  <a:srgbClr val="7030A0"/>
                </a:solidFill>
              </a:rPr>
              <a:t> </a:t>
            </a:r>
            <a:r>
              <a:rPr lang="es-ES" sz="2400" dirty="0" smtClean="0">
                <a:solidFill>
                  <a:srgbClr val="7030A0"/>
                </a:solidFill>
              </a:rPr>
              <a:t> - Interpretar lo producido </a:t>
            </a:r>
            <a:r>
              <a:rPr lang="es-ES" sz="2000" dirty="0" smtClean="0">
                <a:solidFill>
                  <a:srgbClr val="7030A0"/>
                </a:solidFill>
              </a:rPr>
              <a:t>(también, por ejemplo, con marionetas de mano).</a:t>
            </a:r>
            <a:endParaRPr lang="es-ES" sz="2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Juegos de roles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>
                <a:solidFill>
                  <a:srgbClr val="7030A0"/>
                </a:solidFill>
              </a:rPr>
              <a:t>Modelo a partir de textos cortos, vídeos, cómics, esquemas, etc.</a:t>
            </a:r>
          </a:p>
          <a:p>
            <a:pPr>
              <a:buNone/>
            </a:pPr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El alumnado se identifica con su papel pero NO lo aprende de memoria.</a:t>
            </a:r>
          </a:p>
          <a:p>
            <a:pPr>
              <a:buNone/>
            </a:pPr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La situación se puede dar oralmente, con una imagen, etc. </a:t>
            </a:r>
          </a:p>
          <a:p>
            <a:pPr>
              <a:buNone/>
            </a:pPr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El Auxiliar da modelos expresivos</a:t>
            </a:r>
            <a:endParaRPr lang="es-E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Ejercicios de discusión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rgbClr val="7030A0"/>
                </a:solidFill>
              </a:rPr>
              <a:t>Introducción de expresiones que faciliten la argumentación.</a:t>
            </a:r>
          </a:p>
          <a:p>
            <a:pPr>
              <a:buNone/>
            </a:pPr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Temas pro/contra, controvertidos o provocativos, de actualidad.</a:t>
            </a:r>
          </a:p>
          <a:p>
            <a:pPr>
              <a:buNone/>
            </a:pPr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El trabajo en parejas/grupos facilita la elaboración de argumentos.</a:t>
            </a:r>
          </a:p>
          <a:p>
            <a:pPr>
              <a:buNone/>
            </a:pPr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El uso variado de las expresiones adecuado a los argumentos determina el éxito del ejercicio.</a:t>
            </a:r>
            <a:endParaRPr lang="es-E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“Juegos planificados”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56036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rgbClr val="7030A0"/>
                </a:solidFill>
              </a:rPr>
              <a:t>Muy motivadores en nivel Intermedio y Avanzado.</a:t>
            </a:r>
          </a:p>
          <a:p>
            <a:pPr>
              <a:buNone/>
            </a:pPr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Requieren varias horas de clase.</a:t>
            </a:r>
          </a:p>
          <a:p>
            <a:pPr>
              <a:buNone/>
            </a:pPr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El uso de internet puede dar multitud de posibilidades.</a:t>
            </a:r>
          </a:p>
          <a:p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Ejemplos:</a:t>
            </a:r>
          </a:p>
          <a:p>
            <a:pPr>
              <a:buNone/>
            </a:pPr>
            <a:r>
              <a:rPr lang="es-ES" sz="2200" dirty="0" smtClean="0">
                <a:solidFill>
                  <a:srgbClr val="7030A0"/>
                </a:solidFill>
              </a:rPr>
              <a:t> </a:t>
            </a:r>
            <a:r>
              <a:rPr lang="es-ES" sz="2200" dirty="0" smtClean="0">
                <a:solidFill>
                  <a:srgbClr val="7030A0"/>
                </a:solidFill>
              </a:rPr>
              <a:t> - Preparar un viaje del curso al país de la lengua estudiada.</a:t>
            </a:r>
          </a:p>
          <a:p>
            <a:pPr>
              <a:buNone/>
            </a:pPr>
            <a:r>
              <a:rPr lang="es-ES" sz="2200" dirty="0" smtClean="0">
                <a:solidFill>
                  <a:srgbClr val="7030A0"/>
                </a:solidFill>
              </a:rPr>
              <a:t> </a:t>
            </a:r>
            <a:r>
              <a:rPr lang="es-ES" sz="2200" dirty="0" smtClean="0">
                <a:solidFill>
                  <a:srgbClr val="7030A0"/>
                </a:solidFill>
              </a:rPr>
              <a:t> -Preparar programa de visitas por nuestra ciudad para turistas, para ir de compras, etc.</a:t>
            </a:r>
          </a:p>
          <a:p>
            <a:pPr>
              <a:buNone/>
            </a:pPr>
            <a:r>
              <a:rPr lang="es-ES" sz="2200" dirty="0" smtClean="0">
                <a:solidFill>
                  <a:srgbClr val="7030A0"/>
                </a:solidFill>
              </a:rPr>
              <a:t> </a:t>
            </a:r>
            <a:r>
              <a:rPr lang="es-ES" sz="2200" dirty="0" smtClean="0">
                <a:solidFill>
                  <a:srgbClr val="7030A0"/>
                </a:solidFill>
              </a:rPr>
              <a:t> - Documentarse sobre cualquier tema de la cultura estudiada (geografía, sociedad, empleo, tradiciones, etc.)</a:t>
            </a:r>
            <a:endParaRPr lang="es-ES" sz="2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Infinitas actividades de aula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7030A0"/>
                </a:solidFill>
              </a:rPr>
              <a:t>Hay infinidad de actividades de aula.</a:t>
            </a:r>
          </a:p>
          <a:p>
            <a:pPr>
              <a:buNone/>
            </a:pPr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El uso de los nuevos medios (vídeos, DVD-</a:t>
            </a:r>
            <a:r>
              <a:rPr lang="es-ES" dirty="0" err="1" smtClean="0">
                <a:solidFill>
                  <a:srgbClr val="7030A0"/>
                </a:solidFill>
              </a:rPr>
              <a:t>Rom,internet,etc</a:t>
            </a:r>
            <a:r>
              <a:rPr lang="es-ES" dirty="0" smtClean="0">
                <a:solidFill>
                  <a:srgbClr val="7030A0"/>
                </a:solidFill>
              </a:rPr>
              <a:t>.) nos proporciona infinidad de material.</a:t>
            </a:r>
          </a:p>
          <a:p>
            <a:pPr>
              <a:buNone/>
            </a:pPr>
            <a:endParaRPr lang="es-ES" dirty="0" smtClean="0">
              <a:solidFill>
                <a:srgbClr val="7030A0"/>
              </a:solidFill>
            </a:endParaRPr>
          </a:p>
          <a:p>
            <a:r>
              <a:rPr lang="es-ES" dirty="0" smtClean="0">
                <a:solidFill>
                  <a:srgbClr val="7030A0"/>
                </a:solidFill>
              </a:rPr>
              <a:t>La imaginación del Auxiliar puede ser también infinita y puede aportar gran cantidad de nuevas actividades.</a:t>
            </a:r>
            <a:endParaRPr lang="es-E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2060"/>
                </a:solidFill>
              </a:rPr>
              <a:t>Plan de estudios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>
                <a:solidFill>
                  <a:srgbClr val="002060"/>
                </a:solidFill>
              </a:rPr>
              <a:t>Teniendo </a:t>
            </a:r>
            <a:r>
              <a:rPr lang="es-ES" sz="2000" dirty="0" smtClean="0">
                <a:solidFill>
                  <a:srgbClr val="002060"/>
                </a:solidFill>
              </a:rPr>
              <a:t>en cuenta el </a:t>
            </a:r>
            <a:r>
              <a:rPr lang="es-ES" sz="2000" dirty="0" smtClean="0">
                <a:solidFill>
                  <a:srgbClr val="002060"/>
                </a:solidFill>
              </a:rPr>
              <a:t>Marco Común Europeo de Referencia para las Lenguas:</a:t>
            </a:r>
          </a:p>
          <a:p>
            <a:pPr marL="0" indent="0">
              <a:buNone/>
            </a:pPr>
            <a:endParaRPr lang="es-ES" sz="2000" dirty="0" smtClean="0">
              <a:solidFill>
                <a:srgbClr val="002060"/>
              </a:solidFill>
            </a:endParaRPr>
          </a:p>
          <a:p>
            <a:r>
              <a:rPr lang="es-ES" sz="2000" dirty="0" smtClean="0">
                <a:solidFill>
                  <a:srgbClr val="002060"/>
                </a:solidFill>
              </a:rPr>
              <a:t>Se estructura esta enseñanza en: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rgbClr val="002060"/>
                </a:solidFill>
              </a:rPr>
              <a:t>        - Nivel </a:t>
            </a:r>
            <a:r>
              <a:rPr lang="es-ES" sz="2000" dirty="0" smtClean="0">
                <a:solidFill>
                  <a:srgbClr val="002060"/>
                </a:solidFill>
              </a:rPr>
              <a:t>Básico </a:t>
            </a:r>
            <a:r>
              <a:rPr lang="es-ES" sz="2000" dirty="0" smtClean="0">
                <a:solidFill>
                  <a:srgbClr val="002060"/>
                </a:solidFill>
              </a:rPr>
              <a:t>(A2)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2060"/>
                </a:solidFill>
              </a:rPr>
              <a:t> </a:t>
            </a:r>
            <a:r>
              <a:rPr lang="es-ES" sz="2000" dirty="0" smtClean="0">
                <a:solidFill>
                  <a:srgbClr val="002060"/>
                </a:solidFill>
              </a:rPr>
              <a:t>       - Nivel Intermedio (B1)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2060"/>
                </a:solidFill>
              </a:rPr>
              <a:t> </a:t>
            </a:r>
            <a:r>
              <a:rPr lang="es-ES" sz="2000" dirty="0" smtClean="0">
                <a:solidFill>
                  <a:srgbClr val="002060"/>
                </a:solidFill>
              </a:rPr>
              <a:t>       - Nivel Avanzado (B2)</a:t>
            </a:r>
          </a:p>
          <a:p>
            <a:pPr marL="0" indent="0">
              <a:buNone/>
            </a:pPr>
            <a:endParaRPr lang="es-ES" sz="2000" dirty="0" smtClean="0">
              <a:solidFill>
                <a:srgbClr val="002060"/>
              </a:solidFill>
            </a:endParaRPr>
          </a:p>
          <a:p>
            <a:r>
              <a:rPr lang="es-ES" sz="2000" dirty="0" smtClean="0">
                <a:solidFill>
                  <a:srgbClr val="002060"/>
                </a:solidFill>
              </a:rPr>
              <a:t>Además se podrán impartir: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2060"/>
                </a:solidFill>
              </a:rPr>
              <a:t> </a:t>
            </a:r>
            <a:r>
              <a:rPr lang="es-ES" sz="2000" dirty="0" smtClean="0">
                <a:solidFill>
                  <a:srgbClr val="002060"/>
                </a:solidFill>
              </a:rPr>
              <a:t>       - Cursos especializados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2060"/>
                </a:solidFill>
              </a:rPr>
              <a:t> </a:t>
            </a:r>
            <a:r>
              <a:rPr lang="es-ES" sz="2000" dirty="0" smtClean="0">
                <a:solidFill>
                  <a:srgbClr val="002060"/>
                </a:solidFill>
              </a:rPr>
              <a:t>       - Cursos de los niveles C1 y C2</a:t>
            </a:r>
            <a:endParaRPr lang="es-ES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31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Modalidades de enseñanza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OFICIAL:</a:t>
            </a:r>
          </a:p>
          <a:p>
            <a:r>
              <a:rPr lang="es-ES" dirty="0" smtClean="0">
                <a:solidFill>
                  <a:srgbClr val="0070C0"/>
                </a:solidFill>
              </a:rPr>
              <a:t>Presencial (de septiembre a mayo)</a:t>
            </a:r>
          </a:p>
          <a:p>
            <a:r>
              <a:rPr lang="es-ES" dirty="0" err="1" smtClean="0">
                <a:solidFill>
                  <a:srgbClr val="0070C0"/>
                </a:solidFill>
              </a:rPr>
              <a:t>Semipresencial</a:t>
            </a:r>
            <a:r>
              <a:rPr lang="es-ES" dirty="0" smtClean="0">
                <a:solidFill>
                  <a:srgbClr val="0070C0"/>
                </a:solidFill>
              </a:rPr>
              <a:t> (en Andalucía)</a:t>
            </a:r>
          </a:p>
          <a:p>
            <a:r>
              <a:rPr lang="es-ES" dirty="0" smtClean="0">
                <a:solidFill>
                  <a:srgbClr val="0070C0"/>
                </a:solidFill>
              </a:rPr>
              <a:t>A distancia (</a:t>
            </a:r>
            <a:r>
              <a:rPr lang="es-ES" dirty="0" err="1" smtClean="0">
                <a:solidFill>
                  <a:srgbClr val="0070C0"/>
                </a:solidFill>
              </a:rPr>
              <a:t>That’s</a:t>
            </a:r>
            <a:r>
              <a:rPr lang="es-ES" dirty="0" smtClean="0">
                <a:solidFill>
                  <a:srgbClr val="0070C0"/>
                </a:solidFill>
              </a:rPr>
              <a:t> English)</a:t>
            </a:r>
          </a:p>
          <a:p>
            <a:endParaRPr lang="es-ES" dirty="0" smtClean="0">
              <a:solidFill>
                <a:srgbClr val="0070C0"/>
              </a:solidFill>
            </a:endParaRPr>
          </a:p>
          <a:p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NO OFICIAL:</a:t>
            </a:r>
          </a:p>
          <a:p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Libre</a:t>
            </a:r>
          </a:p>
          <a:p>
            <a:pPr marL="0" indent="0">
              <a:buNone/>
            </a:pPr>
            <a:endParaRPr lang="es-E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ES" dirty="0" smtClean="0">
                <a:solidFill>
                  <a:srgbClr val="00B050"/>
                </a:solidFill>
              </a:rPr>
              <a:t>CURSOS Y PLANES ESPECÍFICOS de formación de personas adultas.</a:t>
            </a:r>
            <a:endParaRPr lang="es-E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431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Exámenes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Exámenes </a:t>
            </a:r>
            <a:r>
              <a:rPr lang="es-ES" dirty="0" smtClean="0"/>
              <a:t>de acreditación de </a:t>
            </a:r>
            <a:r>
              <a:rPr lang="es-ES" dirty="0" smtClean="0"/>
              <a:t>Niveles </a:t>
            </a:r>
            <a:r>
              <a:rPr lang="es-ES" dirty="0" smtClean="0"/>
              <a:t>B</a:t>
            </a:r>
            <a:r>
              <a:rPr lang="es-ES" dirty="0" smtClean="0"/>
              <a:t>ásico</a:t>
            </a:r>
            <a:r>
              <a:rPr lang="es-ES" dirty="0" smtClean="0"/>
              <a:t>, </a:t>
            </a:r>
            <a:r>
              <a:rPr lang="es-ES" dirty="0" smtClean="0"/>
              <a:t>Intermedio </a:t>
            </a:r>
            <a:r>
              <a:rPr lang="es-ES" dirty="0" smtClean="0"/>
              <a:t>y </a:t>
            </a:r>
            <a:r>
              <a:rPr lang="es-ES" dirty="0" smtClean="0"/>
              <a:t>Avanzado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r>
              <a:rPr lang="es-ES" dirty="0" smtClean="0"/>
              <a:t>Pruebas finales unificadas comunes para todos los centros </a:t>
            </a:r>
            <a:r>
              <a:rPr lang="es-ES" dirty="0" smtClean="0"/>
              <a:t>dependientes.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6408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Auxiliares de conversación (DOGA)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/>
                </a:solidFill>
              </a:rPr>
              <a:t>Son elemento esencial de enseñanza y aprendizaje de lenguas extranjeras.</a:t>
            </a:r>
          </a:p>
          <a:p>
            <a:pPr marL="0" indent="0">
              <a:buNone/>
            </a:pPr>
            <a:endParaRPr lang="es-ES" dirty="0" smtClean="0">
              <a:solidFill>
                <a:schemeClr val="accent1"/>
              </a:solidFill>
            </a:endParaRPr>
          </a:p>
          <a:p>
            <a:r>
              <a:rPr lang="es-ES" dirty="0" smtClean="0">
                <a:solidFill>
                  <a:schemeClr val="accent1"/>
                </a:solidFill>
              </a:rPr>
              <a:t>Acercan la voz nativa de su país de </a:t>
            </a:r>
            <a:r>
              <a:rPr lang="es-ES" dirty="0" err="1" smtClean="0">
                <a:solidFill>
                  <a:schemeClr val="accent1"/>
                </a:solidFill>
              </a:rPr>
              <a:t>orígen</a:t>
            </a:r>
            <a:r>
              <a:rPr lang="es-ES" dirty="0" smtClean="0">
                <a:solidFill>
                  <a:schemeClr val="accent1"/>
                </a:solidFill>
              </a:rPr>
              <a:t> al alumnado gallego.</a:t>
            </a:r>
          </a:p>
          <a:p>
            <a:pPr marL="0" indent="0">
              <a:buNone/>
            </a:pPr>
            <a:endParaRPr lang="es-ES" dirty="0" smtClean="0">
              <a:solidFill>
                <a:schemeClr val="accent1"/>
              </a:solidFill>
            </a:endParaRPr>
          </a:p>
          <a:p>
            <a:r>
              <a:rPr lang="es-ES" dirty="0" smtClean="0">
                <a:solidFill>
                  <a:schemeClr val="accent1"/>
                </a:solidFill>
              </a:rPr>
              <a:t>Apoyan la labor del profesorado.</a:t>
            </a:r>
            <a:endParaRPr lang="es-E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155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Funciones de los auxiliares de conversación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Posibilitar la práctica de la conversación oral.</a:t>
            </a:r>
          </a:p>
          <a:p>
            <a:r>
              <a:rPr lang="es-ES" sz="2000" dirty="0" smtClean="0"/>
              <a:t>Acercar a alumnado y profesorado la cultura de su país.</a:t>
            </a:r>
          </a:p>
          <a:p>
            <a:r>
              <a:rPr lang="es-ES" sz="2000" dirty="0" smtClean="0"/>
              <a:t>Proporcionar un modelo de corrección fonética y gramatical.</a:t>
            </a:r>
          </a:p>
          <a:p>
            <a:r>
              <a:rPr lang="es-ES" sz="2000" dirty="0" smtClean="0"/>
              <a:t>Colaborar con el profesorado en la elaboración de material didáctico.</a:t>
            </a:r>
          </a:p>
          <a:p>
            <a:r>
              <a:rPr lang="es-ES" sz="2000" dirty="0" smtClean="0"/>
              <a:t>Colaborar en las actividades y proyectos internacionales del centro.</a:t>
            </a:r>
          </a:p>
          <a:p>
            <a:r>
              <a:rPr lang="es-ES" sz="2000" dirty="0" smtClean="0"/>
              <a:t>Apoyar al alumnado con los medios informáticos o audiovisuales necesarios.</a:t>
            </a:r>
          </a:p>
          <a:p>
            <a:r>
              <a:rPr lang="es-ES" sz="2000" dirty="0" smtClean="0"/>
              <a:t>Cualquier otra relacionada con la lengua de estudio.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xmlns="" val="137422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¿Cómo incorporar el Auxiliar a la clase de una EOI?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Alumnado heterogéneo:</a:t>
            </a:r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- De 14 a 99 </a:t>
            </a:r>
            <a:r>
              <a:rPr lang="es-ES" dirty="0" smtClean="0"/>
              <a:t>años.</a:t>
            </a:r>
            <a:endParaRPr lang="es-ES" dirty="0" smtClean="0"/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- Con intereses y formación muy </a:t>
            </a:r>
            <a:r>
              <a:rPr lang="es-ES" dirty="0" smtClean="0"/>
              <a:t>distinta.</a:t>
            </a: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r>
              <a:rPr lang="es-ES" dirty="0" smtClean="0"/>
              <a:t>Vienen voluntariamente (muy motivado</a:t>
            </a:r>
            <a:r>
              <a:rPr lang="es-ES" dirty="0" smtClean="0"/>
              <a:t>).</a:t>
            </a: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r>
              <a:rPr lang="es-ES" dirty="0" smtClean="0"/>
              <a:t>Hay que dar unos contenidos muy amplios y exigentes.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22427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Implicaciones pedagógicas del Auxiliar para su trabajo en clase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¿Cuáles son los rasgos 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>
                <a:solidFill>
                  <a:srgbClr val="FF0000"/>
                </a:solidFill>
              </a:rPr>
              <a:t>del Auxiliar con respecto al alumnado y al profesor?</a:t>
            </a:r>
          </a:p>
          <a:p>
            <a:endParaRPr lang="es-ES" dirty="0" smtClean="0">
              <a:solidFill>
                <a:srgbClr val="FF0000"/>
              </a:solidFill>
            </a:endParaRPr>
          </a:p>
          <a:p>
            <a:r>
              <a:rPr lang="es-ES" dirty="0" smtClean="0">
                <a:solidFill>
                  <a:srgbClr val="FF0000"/>
                </a:solidFill>
              </a:rPr>
              <a:t>¿Afecta </a:t>
            </a:r>
            <a:r>
              <a:rPr lang="es-ES" dirty="0" smtClean="0">
                <a:solidFill>
                  <a:srgbClr val="FF0000"/>
                </a:solidFill>
              </a:rPr>
              <a:t>su presencia a </a:t>
            </a:r>
            <a:r>
              <a:rPr lang="es-ES" dirty="0" smtClean="0">
                <a:solidFill>
                  <a:srgbClr val="FF0000"/>
                </a:solidFill>
              </a:rPr>
              <a:t>la predisposición del alumnado a hablar ante él/ella</a:t>
            </a:r>
            <a:r>
              <a:rPr lang="es-ES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18493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1411</Words>
  <Application>Microsoft Office PowerPoint</Application>
  <PresentationFormat>Presentación en pantalla (4:3)</PresentationFormat>
  <Paragraphs>207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0" baseType="lpstr">
      <vt:lpstr>Aspecto</vt:lpstr>
      <vt:lpstr>ESCUELAS OFICIALES DE IDIOMAS</vt:lpstr>
      <vt:lpstr>                          Historia </vt:lpstr>
      <vt:lpstr>Plan de estudios</vt:lpstr>
      <vt:lpstr>Modalidades de enseñanza</vt:lpstr>
      <vt:lpstr>Exámenes </vt:lpstr>
      <vt:lpstr>Auxiliares de conversación (DOGA)</vt:lpstr>
      <vt:lpstr>Funciones de los auxiliares de conversación</vt:lpstr>
      <vt:lpstr>¿Cómo incorporar el Auxiliar a la clase de una EOI?</vt:lpstr>
      <vt:lpstr>Implicaciones pedagógicas del Auxiliar para su trabajo en clase</vt:lpstr>
      <vt:lpstr>Auxiliar de Conversación tipo</vt:lpstr>
      <vt:lpstr>¿Cómo integrar al Auxiliar en el trabajo de aula?</vt:lpstr>
      <vt:lpstr>Diapositiva 12</vt:lpstr>
      <vt:lpstr>Diapositiva 13</vt:lpstr>
      <vt:lpstr>Diapositiva 14</vt:lpstr>
      <vt:lpstr>El Auxiliar una vez integrado</vt:lpstr>
      <vt:lpstr>NIVEL DE LOS ALUMNOS</vt:lpstr>
      <vt:lpstr>El papel docente del Auxiliar debe:</vt:lpstr>
      <vt:lpstr>Ventajas del Auxiliar como hablante nativo.</vt:lpstr>
      <vt:lpstr>Diapositiva 19</vt:lpstr>
      <vt:lpstr>Actividades de aula</vt:lpstr>
      <vt:lpstr>Escenificar la clase </vt:lpstr>
      <vt:lpstr>Cambio frecuente de actividad</vt:lpstr>
      <vt:lpstr>Componentes de una situación comunicativa</vt:lpstr>
      <vt:lpstr>Tipos de ejercicios comunicativos</vt:lpstr>
      <vt:lpstr>Diálogos</vt:lpstr>
      <vt:lpstr>Juegos de roles</vt:lpstr>
      <vt:lpstr>Ejercicios de discusión</vt:lpstr>
      <vt:lpstr>“Juegos planificados”</vt:lpstr>
      <vt:lpstr>Infinitas actividades de aula</vt:lpstr>
    </vt:vector>
  </TitlesOfParts>
  <Company>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ESCUELAS OFICIALES DE IDIOMAS</dc:title>
  <dc:creator>Pc</dc:creator>
  <cp:lastModifiedBy>pccs</cp:lastModifiedBy>
  <cp:revision>29</cp:revision>
  <dcterms:created xsi:type="dcterms:W3CDTF">2014-10-08T13:50:50Z</dcterms:created>
  <dcterms:modified xsi:type="dcterms:W3CDTF">2014-10-09T11:55:45Z</dcterms:modified>
</cp:coreProperties>
</file>