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3" r:id="rId14"/>
    <p:sldId id="274" r:id="rId15"/>
    <p:sldId id="269" r:id="rId16"/>
    <p:sldId id="270" r:id="rId17"/>
    <p:sldId id="272" r:id="rId18"/>
    <p:sldId id="275" r:id="rId19"/>
    <p:sldId id="276" r:id="rId20"/>
    <p:sldId id="284" r:id="rId21"/>
    <p:sldId id="285" r:id="rId22"/>
    <p:sldId id="286" r:id="rId23"/>
    <p:sldId id="287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8" r:id="rId3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714" autoAdjust="0"/>
  </p:normalViewPr>
  <p:slideViewPr>
    <p:cSldViewPr>
      <p:cViewPr>
        <p:scale>
          <a:sx n="100" d="100"/>
          <a:sy n="100" d="100"/>
        </p:scale>
        <p:origin x="-1950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352E8-A916-4149-9C4D-DA10AF3147E9}" type="datetimeFigureOut">
              <a:rPr lang="gl-ES" smtClean="0"/>
              <a:pPr/>
              <a:t>29/10/13</a:t>
            </a:fld>
            <a:endParaRPr lang="gl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gl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F5DF43-4E0F-4153-ABC8-FB2A8B39A6A1}" type="slidenum">
              <a:rPr lang="gl-ES" smtClean="0"/>
              <a:pPr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Xa</a:t>
            </a:r>
            <a:r>
              <a:rPr lang="es-ES" dirty="0" smtClean="0"/>
              <a:t> </a:t>
            </a:r>
            <a:r>
              <a:rPr lang="es-ES" dirty="0" err="1" smtClean="0"/>
              <a:t>falamos</a:t>
            </a:r>
            <a:r>
              <a:rPr lang="es-ES" dirty="0" smtClean="0"/>
              <a:t> bastante de esto </a:t>
            </a:r>
            <a:r>
              <a:rPr lang="es-ES" dirty="0" err="1" smtClean="0"/>
              <a:t>nas</a:t>
            </a:r>
            <a:r>
              <a:rPr lang="es-ES" dirty="0" smtClean="0"/>
              <a:t> dinámicas de grupo. É </a:t>
            </a:r>
            <a:r>
              <a:rPr lang="es-ES" dirty="0" err="1" smtClean="0"/>
              <a:t>coñecerse</a:t>
            </a:r>
            <a:r>
              <a:rPr lang="es-ES" dirty="0" smtClean="0"/>
              <a:t> e saber o punto de partida</a:t>
            </a:r>
          </a:p>
          <a:p>
            <a:endParaRPr lang="gl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5DF43-4E0F-4153-ABC8-FB2A8B39A6A1}" type="slidenum">
              <a:rPr lang="gl-ES" smtClean="0"/>
              <a:pPr/>
              <a:t>4</a:t>
            </a:fld>
            <a:endParaRPr lang="gl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gl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5DF43-4E0F-4153-ABC8-FB2A8B39A6A1}" type="slidenum">
              <a:rPr lang="gl-ES" smtClean="0"/>
              <a:pPr/>
              <a:t>5</a:t>
            </a:fld>
            <a:endParaRPr lang="gl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gl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5DF43-4E0F-4153-ABC8-FB2A8B39A6A1}" type="slidenum">
              <a:rPr lang="gl-ES" smtClean="0"/>
              <a:pPr/>
              <a:t>6</a:t>
            </a:fld>
            <a:endParaRPr lang="gl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gl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5DF43-4E0F-4153-ABC8-FB2A8B39A6A1}" type="slidenum">
              <a:rPr lang="gl-ES" smtClean="0"/>
              <a:pPr/>
              <a:t>7</a:t>
            </a:fld>
            <a:endParaRPr lang="gl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gl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F5DF43-4E0F-4153-ABC8-FB2A8B39A6A1}" type="slidenum">
              <a:rPr lang="gl-ES" smtClean="0"/>
              <a:pPr/>
              <a:t>8</a:t>
            </a:fld>
            <a:endParaRPr lang="gl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24EC3FC-FC60-4D17-9749-21739CD4A334}" type="datetimeFigureOut">
              <a:rPr lang="es-ES" smtClean="0"/>
              <a:pPr/>
              <a:t>29/10/2013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CEB6659-77A6-4C00-8D6D-E1026542F6D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EC3FC-FC60-4D17-9749-21739CD4A334}" type="datetimeFigureOut">
              <a:rPr lang="es-ES" smtClean="0"/>
              <a:pPr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B6659-77A6-4C00-8D6D-E1026542F6D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EC3FC-FC60-4D17-9749-21739CD4A334}" type="datetimeFigureOut">
              <a:rPr lang="es-ES" smtClean="0"/>
              <a:pPr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B6659-77A6-4C00-8D6D-E1026542F6D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24EC3FC-FC60-4D17-9749-21739CD4A334}" type="datetimeFigureOut">
              <a:rPr lang="es-ES" smtClean="0"/>
              <a:pPr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B6659-77A6-4C00-8D6D-E1026542F6D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24EC3FC-FC60-4D17-9749-21739CD4A334}" type="datetimeFigureOut">
              <a:rPr lang="es-ES" smtClean="0"/>
              <a:pPr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CEB6659-77A6-4C00-8D6D-E1026542F6D6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24EC3FC-FC60-4D17-9749-21739CD4A334}" type="datetimeFigureOut">
              <a:rPr lang="es-ES" smtClean="0"/>
              <a:pPr/>
              <a:t>29/10/2013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CEB6659-77A6-4C00-8D6D-E1026542F6D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24EC3FC-FC60-4D17-9749-21739CD4A334}" type="datetimeFigureOut">
              <a:rPr lang="es-ES" smtClean="0"/>
              <a:pPr/>
              <a:t>29/10/2013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CEB6659-77A6-4C00-8D6D-E1026542F6D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EC3FC-FC60-4D17-9749-21739CD4A334}" type="datetimeFigureOut">
              <a:rPr lang="es-ES" smtClean="0"/>
              <a:pPr/>
              <a:t>29/10/2013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B6659-77A6-4C00-8D6D-E1026542F6D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24EC3FC-FC60-4D17-9749-21739CD4A334}" type="datetimeFigureOut">
              <a:rPr lang="es-ES" smtClean="0"/>
              <a:pPr/>
              <a:t>29/10/2013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CEB6659-77A6-4C00-8D6D-E1026542F6D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24EC3FC-FC60-4D17-9749-21739CD4A334}" type="datetimeFigureOut">
              <a:rPr lang="es-ES" smtClean="0"/>
              <a:pPr/>
              <a:t>29/10/2013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CEB6659-77A6-4C00-8D6D-E1026542F6D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24EC3FC-FC60-4D17-9749-21739CD4A334}" type="datetimeFigureOut">
              <a:rPr lang="es-ES" smtClean="0"/>
              <a:pPr/>
              <a:t>29/10/2013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CEB6659-77A6-4C00-8D6D-E1026542F6D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24EC3FC-FC60-4D17-9749-21739CD4A334}" type="datetimeFigureOut">
              <a:rPr lang="es-ES" smtClean="0"/>
              <a:pPr/>
              <a:t>29/10/2013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CEB6659-77A6-4C00-8D6D-E1026542F6D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e.educacion.es/formacion/materiales/90/cd/cursofor/glosario/glosario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e.educacion.es/formacion/materiales/90/cd/cursofor/glosario/glosario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e.educacion.es/formacion/materiales/90/cd/cursofor/glosario/glosario.ht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1340768"/>
            <a:ext cx="8423944" cy="2304256"/>
          </a:xfrm>
        </p:spPr>
        <p:txBody>
          <a:bodyPr>
            <a:normAutofit/>
          </a:bodyPr>
          <a:lstStyle/>
          <a:p>
            <a:pPr algn="l"/>
            <a:r>
              <a:rPr lang="es-ES" sz="5400" b="1" dirty="0" smtClean="0"/>
              <a:t>AVALIACION: </a:t>
            </a:r>
            <a:br>
              <a:rPr lang="es-ES" sz="5400" b="1" dirty="0" smtClean="0"/>
            </a:br>
            <a:r>
              <a:rPr lang="es-ES" sz="5400" b="1" dirty="0" smtClean="0"/>
              <a:t>NOVAS PERSPECTIVAS</a:t>
            </a:r>
            <a:endParaRPr lang="es-ES" sz="5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4" name="3 Rectángulo"/>
          <p:cNvSpPr/>
          <p:nvPr/>
        </p:nvSpPr>
        <p:spPr>
          <a:xfrm>
            <a:off x="179512" y="116632"/>
            <a:ext cx="432048" cy="66247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400" b="1" dirty="0" smtClean="0"/>
              <a:t>RESULTADOS DE APRENDIZAXE</a:t>
            </a:r>
            <a:endParaRPr lang="es-ES" sz="14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1547664" y="1196752"/>
            <a:ext cx="7200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É 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obxectivación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por parte do/da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estudante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do logro das partes de que está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composto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un Resultado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Aprendizaxe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err="1" smtClean="0">
                <a:latin typeface="Arial" pitchFamily="34" charset="0"/>
                <a:cs typeface="Arial" pitchFamily="34" charset="0"/>
              </a:rPr>
              <a:t>Enúnciase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en pasado, e forma parte do currículo do módulo.</a:t>
            </a: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subconxunto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de Criterios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constitúe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reflexo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da consecución dos distintos R.A.</a:t>
            </a: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err="1" smtClean="0">
                <a:latin typeface="Arial" pitchFamily="34" charset="0"/>
                <a:cs typeface="Arial" pitchFamily="34" charset="0"/>
              </a:rPr>
              <a:t>Sírvennos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como guía no proceso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que son os C.A. o que debemos cualificar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empregando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técnicas e instrumentos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err="1" smtClean="0">
                <a:latin typeface="Arial" pitchFamily="34" charset="0"/>
                <a:cs typeface="Arial" pitchFamily="34" charset="0"/>
              </a:rPr>
              <a:t>Dito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doutra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maneira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máis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sinxela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: “É O QUE O/A ESTUDANTE DEBE DEMOSTRAR QUE SABE FACER PARA APROBAR O MÓDULO”. </a:t>
            </a:r>
            <a:endParaRPr lang="gl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1619672" y="5661248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CA2.2.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Identificouse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tipoloxía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das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persoas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usuarias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, as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súas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motivacións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e as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súas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necesidades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gl-ES" b="1" i="1" dirty="0" smtClean="0">
                <a:solidFill>
                  <a:schemeClr val="accent5">
                    <a:lumMod val="75000"/>
                  </a:schemeClr>
                </a:solidFill>
              </a:rPr>
              <a:t>de compra.</a:t>
            </a:r>
            <a:endParaRPr lang="gl-ES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83568" y="332656"/>
            <a:ext cx="432048" cy="6292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400" b="1" dirty="0" smtClean="0"/>
              <a:t>Criterios de </a:t>
            </a:r>
            <a:r>
              <a:rPr lang="es-ES" sz="1400" b="1" dirty="0" err="1" smtClean="0"/>
              <a:t>Avaliación</a:t>
            </a:r>
            <a:endParaRPr lang="es-ES" sz="1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4" name="3 Rectángulo"/>
          <p:cNvSpPr/>
          <p:nvPr/>
        </p:nvSpPr>
        <p:spPr>
          <a:xfrm>
            <a:off x="179512" y="116632"/>
            <a:ext cx="432048" cy="66247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400" b="1" dirty="0" smtClean="0"/>
              <a:t>RESULTADOS DE APRENDIZAXE</a:t>
            </a:r>
            <a:endParaRPr lang="es-ES" sz="14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1547664" y="2348880"/>
            <a:ext cx="720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que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telos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conta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pois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programación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saen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os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oficiais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(en negro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plataforma) e os que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poidéramos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engadir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(en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vermello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azul).</a:t>
            </a: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Ese é o motivo polo que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tódolos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criterios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deben ter instrumentos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que os AVALÍEN.</a:t>
            </a:r>
            <a:endParaRPr lang="gl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1619672" y="5661248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CA2.2.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Identificouse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tipoloxía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das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persoas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usuarias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, as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súas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motivacións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e as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súas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t-BR" b="1" i="1" dirty="0" err="1" smtClean="0">
                <a:solidFill>
                  <a:schemeClr val="accent5">
                    <a:lumMod val="75000"/>
                  </a:schemeClr>
                </a:solidFill>
              </a:rPr>
              <a:t>necesidades</a:t>
            </a:r>
            <a:r>
              <a:rPr lang="pt-BR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gl-ES" b="1" i="1" dirty="0" smtClean="0">
                <a:solidFill>
                  <a:schemeClr val="accent5">
                    <a:lumMod val="75000"/>
                  </a:schemeClr>
                </a:solidFill>
              </a:rPr>
              <a:t>de compra.</a:t>
            </a:r>
            <a:endParaRPr lang="gl-ES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83568" y="332656"/>
            <a:ext cx="432048" cy="6292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400" b="1" dirty="0" smtClean="0"/>
              <a:t>Criterios de </a:t>
            </a:r>
            <a:r>
              <a:rPr lang="es-ES" sz="1400" b="1" dirty="0" err="1" smtClean="0"/>
              <a:t>Avaliación</a:t>
            </a:r>
            <a:endParaRPr lang="es-ES" sz="1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6" name="5 Rectángulo"/>
          <p:cNvSpPr/>
          <p:nvPr/>
        </p:nvSpPr>
        <p:spPr>
          <a:xfrm>
            <a:off x="2267744" y="1700808"/>
            <a:ext cx="4392488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Medios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2411760" y="3573016"/>
            <a:ext cx="3960440" cy="50405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Técnicas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2339752" y="5661248"/>
            <a:ext cx="3960440" cy="50405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Instrumentos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4499992" y="2420888"/>
            <a:ext cx="0" cy="93610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4499992" y="4365104"/>
            <a:ext cx="0" cy="93610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6" name="5 Rectángulo"/>
          <p:cNvSpPr/>
          <p:nvPr/>
        </p:nvSpPr>
        <p:spPr>
          <a:xfrm>
            <a:off x="2123728" y="836712"/>
            <a:ext cx="4392488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Medios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179512" y="5661248"/>
            <a:ext cx="3960440" cy="50405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Técnicas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4788024" y="5661248"/>
            <a:ext cx="3960440" cy="50405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Instrumentos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4499992" y="2420888"/>
            <a:ext cx="0" cy="93610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4499992" y="4365104"/>
            <a:ext cx="0" cy="93610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8 Imagen" descr="Herramientas_Granada_Junio_2012_v1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1412776"/>
            <a:ext cx="7058355" cy="406142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6" name="5 Rectángulo"/>
          <p:cNvSpPr/>
          <p:nvPr/>
        </p:nvSpPr>
        <p:spPr>
          <a:xfrm>
            <a:off x="2123728" y="836712"/>
            <a:ext cx="4392488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Medios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179512" y="5661248"/>
            <a:ext cx="3960440" cy="50405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Técnicas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4788024" y="5661248"/>
            <a:ext cx="3960440" cy="50405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Instrumentos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pic>
        <p:nvPicPr>
          <p:cNvPr id="14" name="13 Imagen" descr="Herramientas_Granada_Junio_2012_v2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1412776"/>
            <a:ext cx="5261199" cy="3974562"/>
          </a:xfrm>
          <a:prstGeom prst="rect">
            <a:avLst/>
          </a:prstGeom>
        </p:spPr>
      </p:pic>
      <p:sp>
        <p:nvSpPr>
          <p:cNvPr id="15" name="14 Flecha a la derecha con muesca"/>
          <p:cNvSpPr/>
          <p:nvPr/>
        </p:nvSpPr>
        <p:spPr>
          <a:xfrm>
            <a:off x="3491880" y="2420888"/>
            <a:ext cx="360040" cy="720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16" name="15 Flecha a la derecha con muesca"/>
          <p:cNvSpPr/>
          <p:nvPr/>
        </p:nvSpPr>
        <p:spPr>
          <a:xfrm>
            <a:off x="3563888" y="3212976"/>
            <a:ext cx="288032" cy="720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17" name="16 Flecha a la derecha con muesca"/>
          <p:cNvSpPr/>
          <p:nvPr/>
        </p:nvSpPr>
        <p:spPr>
          <a:xfrm flipH="1">
            <a:off x="6084168" y="2636912"/>
            <a:ext cx="504056" cy="14401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18" name="17 Flecha a la derecha con muesca"/>
          <p:cNvSpPr/>
          <p:nvPr/>
        </p:nvSpPr>
        <p:spPr>
          <a:xfrm flipH="1">
            <a:off x="5292080" y="2996952"/>
            <a:ext cx="279648" cy="135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19" name="18 Flecha a la derecha con muesca"/>
          <p:cNvSpPr/>
          <p:nvPr/>
        </p:nvSpPr>
        <p:spPr>
          <a:xfrm flipH="1">
            <a:off x="6084168" y="3429000"/>
            <a:ext cx="279648" cy="135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20" name="19 Flecha a la derecha con muesca"/>
          <p:cNvSpPr/>
          <p:nvPr/>
        </p:nvSpPr>
        <p:spPr>
          <a:xfrm flipH="1">
            <a:off x="5220072" y="3717032"/>
            <a:ext cx="279648" cy="135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21" name="20 Flecha a la derecha con muesca"/>
          <p:cNvSpPr/>
          <p:nvPr/>
        </p:nvSpPr>
        <p:spPr>
          <a:xfrm flipH="1">
            <a:off x="6084168" y="4005064"/>
            <a:ext cx="279648" cy="135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22" name="21 Flecha a la derecha con muesca"/>
          <p:cNvSpPr/>
          <p:nvPr/>
        </p:nvSpPr>
        <p:spPr>
          <a:xfrm>
            <a:off x="3563888" y="4293096"/>
            <a:ext cx="288032" cy="720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23" name="22 Flecha a la derecha con muesca"/>
          <p:cNvSpPr/>
          <p:nvPr/>
        </p:nvSpPr>
        <p:spPr>
          <a:xfrm>
            <a:off x="3563888" y="4581128"/>
            <a:ext cx="288032" cy="720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24" name="23 Flecha a la derecha con muesca"/>
          <p:cNvSpPr/>
          <p:nvPr/>
        </p:nvSpPr>
        <p:spPr>
          <a:xfrm>
            <a:off x="3563888" y="4869160"/>
            <a:ext cx="288032" cy="7200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6" name="5 Rectángulo"/>
          <p:cNvSpPr/>
          <p:nvPr/>
        </p:nvSpPr>
        <p:spPr>
          <a:xfrm>
            <a:off x="251520" y="404664"/>
            <a:ext cx="432048" cy="61926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b="1" dirty="0" smtClean="0">
                <a:latin typeface="Arial" pitchFamily="34" charset="0"/>
                <a:cs typeface="Arial" pitchFamily="34" charset="0"/>
              </a:rPr>
              <a:t>Medios 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331640" y="1196752"/>
            <a:ext cx="68407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Os Medios 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responden á pregunta …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3600" dirty="0" smtClean="0">
                <a:latin typeface="Arial" pitchFamily="34" charset="0"/>
                <a:cs typeface="Arial" pitchFamily="34" charset="0"/>
              </a:rPr>
              <a:t>QUÉ PRODUTO OU ACTUACIÓN DO/A ESTUDANTE IMOS A AVALIAR?</a:t>
            </a:r>
          </a:p>
          <a:p>
            <a:pPr algn="ctr"/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b="1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produtos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actuacións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evidencias realizados polo/a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estudante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informan sobre os Resultados 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Aprendizaxe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emprega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o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avaliador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para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facer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valoracións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correspondentes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.</a:t>
            </a:r>
            <a:endParaRPr lang="gl-ES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2843808" y="3140968"/>
            <a:ext cx="3672408" cy="187220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6" name="5 Rectángulo"/>
          <p:cNvSpPr/>
          <p:nvPr/>
        </p:nvSpPr>
        <p:spPr>
          <a:xfrm>
            <a:off x="251520" y="404664"/>
            <a:ext cx="432048" cy="61926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b="1" dirty="0" smtClean="0">
                <a:latin typeface="Arial" pitchFamily="34" charset="0"/>
                <a:cs typeface="Arial" pitchFamily="34" charset="0"/>
              </a:rPr>
              <a:t>Medios 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115617" y="1556792"/>
            <a:ext cx="77768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que ter en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conta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unha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premisa: os Medios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 os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Produtos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Evidencias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Actuacións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do/a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estudante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son 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mesma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cosa pero enfocados desde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dous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puntos de vista diferentes:</a:t>
            </a: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 smtClean="0"/>
          </a:p>
          <a:p>
            <a:endParaRPr lang="gl-ES" dirty="0"/>
          </a:p>
        </p:txBody>
      </p:sp>
      <p:sp>
        <p:nvSpPr>
          <p:cNvPr id="7" name="6 Rectángulo redondeado"/>
          <p:cNvSpPr/>
          <p:nvPr/>
        </p:nvSpPr>
        <p:spPr>
          <a:xfrm>
            <a:off x="2915816" y="3212976"/>
            <a:ext cx="172819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" pitchFamily="34" charset="0"/>
                <a:cs typeface="Arial" pitchFamily="34" charset="0"/>
              </a:rPr>
              <a:t>MEDIOS</a:t>
            </a:r>
          </a:p>
          <a:p>
            <a:pPr algn="ctr"/>
            <a:r>
              <a:rPr lang="es-ES" dirty="0" smtClean="0">
                <a:latin typeface="Arial" pitchFamily="34" charset="0"/>
                <a:cs typeface="Arial" pitchFamily="34" charset="0"/>
              </a:rPr>
              <a:t>DE</a:t>
            </a:r>
          </a:p>
          <a:p>
            <a:pPr algn="ctr"/>
            <a:r>
              <a:rPr lang="es-ES" dirty="0" smtClean="0">
                <a:latin typeface="Arial" pitchFamily="34" charset="0"/>
                <a:cs typeface="Arial" pitchFamily="34" charset="0"/>
              </a:rPr>
              <a:t>AVALIACIÓN</a:t>
            </a:r>
            <a:endParaRPr lang="gl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4644008" y="3212976"/>
            <a:ext cx="1800200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700" dirty="0" smtClean="0">
                <a:latin typeface="Arial" pitchFamily="34" charset="0"/>
                <a:cs typeface="Arial" pitchFamily="34" charset="0"/>
              </a:rPr>
              <a:t>PRODUTOS, EVIDENCIAS OU ACTUACIÓNS</a:t>
            </a:r>
            <a:endParaRPr lang="gl-ES" sz="17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Teacher\AppData\Local\Microsoft\Windows\Temporary Internet Files\Content.IE5\B3KLQSHU\MC90034334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140968"/>
            <a:ext cx="1795882" cy="1797710"/>
          </a:xfrm>
          <a:prstGeom prst="rect">
            <a:avLst/>
          </a:prstGeom>
          <a:noFill/>
        </p:spPr>
      </p:pic>
      <p:pic>
        <p:nvPicPr>
          <p:cNvPr id="1028" name="Picture 4" descr="C:\Users\Teacher\AppData\Local\Microsoft\Windows\Temporary Internet Files\Content.IE5\SRMNRZ0A\MC90008903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660232" y="3140968"/>
            <a:ext cx="1872208" cy="1724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654912" cy="657229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700" b="1" dirty="0" smtClean="0">
                <a:latin typeface="Arial" pitchFamily="34" charset="0"/>
                <a:cs typeface="Arial" pitchFamily="34" charset="0"/>
              </a:rPr>
              <a:t>Técnicas de </a:t>
            </a:r>
            <a:r>
              <a:rPr lang="es-ES" sz="17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7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214422"/>
            <a:ext cx="7629525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654912" cy="657229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700" b="1" dirty="0" smtClean="0">
                <a:latin typeface="Arial" pitchFamily="34" charset="0"/>
                <a:cs typeface="Arial" pitchFamily="34" charset="0"/>
              </a:rPr>
              <a:t>Técnicas de </a:t>
            </a:r>
            <a:r>
              <a:rPr lang="es-ES" sz="17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00100" y="1000108"/>
            <a:ext cx="739176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Son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estratexias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utilizadas para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obter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información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dun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xeito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sistemático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Observar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</a:p>
          <a:p>
            <a:endParaRPr lang="es-ES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endParaRPr lang="es-ES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endParaRPr lang="es-ES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endParaRPr lang="es-ES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endParaRPr lang="es-ES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endParaRPr lang="es-ES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				Entrevistar </a:t>
            </a:r>
          </a:p>
          <a:p>
            <a:endParaRPr lang="es-ES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endParaRPr lang="es-ES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endParaRPr lang="es-ES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endParaRPr lang="es-ES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Analizar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proxectos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, </a:t>
            </a:r>
          </a:p>
          <a:p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documentos,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produccións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, </a:t>
            </a:r>
          </a:p>
          <a:p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artefactos, … </a:t>
            </a:r>
            <a:endParaRPr lang="es-E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  <p:pic>
        <p:nvPicPr>
          <p:cNvPr id="2050" name="Picture 2" descr="C:\Documents and Settings\Usuario\Configuración local\Archivos temporales de Internet\Content.IE5\ZV4BHVS5\MC90021340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643050"/>
            <a:ext cx="1897960" cy="2528921"/>
          </a:xfrm>
          <a:prstGeom prst="rect">
            <a:avLst/>
          </a:prstGeom>
          <a:noFill/>
        </p:spPr>
      </p:pic>
      <p:pic>
        <p:nvPicPr>
          <p:cNvPr id="2051" name="Picture 3" descr="C:\Documents and Settings\Usuario\Configuración local\Archivos temporales de Internet\Content.IE5\D2H1LJX9\MC900289941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2857496"/>
            <a:ext cx="2380331" cy="1928826"/>
          </a:xfrm>
          <a:prstGeom prst="rect">
            <a:avLst/>
          </a:prstGeom>
          <a:noFill/>
        </p:spPr>
      </p:pic>
      <p:pic>
        <p:nvPicPr>
          <p:cNvPr id="2052" name="Picture 4" descr="C:\Documents and Settings\Usuario\Configuración local\Archivos temporales de Internet\Content.IE5\CWHGACHT\MC900436996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44950" y="4900613"/>
            <a:ext cx="1816100" cy="1819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857224" y="1196752"/>
            <a:ext cx="77867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>
                <a:latin typeface="Arial" pitchFamily="34" charset="0"/>
                <a:cs typeface="Arial" pitchFamily="34" charset="0"/>
              </a:rPr>
              <a:t>Os Instrumentos 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aquelas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ferramentas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reais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e físicas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empregadas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para valorar 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aprendizaxe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evidenciada a través dos diferentes medios 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b="1" dirty="0" smtClean="0">
                <a:latin typeface="Arial" pitchFamily="34" charset="0"/>
                <a:cs typeface="Arial" pitchFamily="34" charset="0"/>
              </a:rPr>
              <a:t>Responden á pregunta: </a:t>
            </a:r>
            <a:r>
              <a:rPr lang="es-E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“CON QUÉ VAMOS AVALIAR?”</a:t>
            </a:r>
          </a:p>
          <a:p>
            <a:pPr algn="just"/>
            <a:endParaRPr lang="es-ES" sz="2400" b="1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gl-E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358900" cy="6572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latin typeface="Arial" pitchFamily="34" charset="0"/>
                <a:cs typeface="Arial" pitchFamily="34" charset="0"/>
              </a:rPr>
              <a:t>Instrumentos de </a:t>
            </a:r>
            <a:r>
              <a:rPr lang="es-ES" sz="15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857496"/>
            <a:ext cx="6607285" cy="3729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4" name="3 Rectángulo"/>
          <p:cNvSpPr/>
          <p:nvPr/>
        </p:nvSpPr>
        <p:spPr>
          <a:xfrm>
            <a:off x="2339752" y="1988840"/>
            <a:ext cx="4464496" cy="50405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RESULTADOS DE APRENDIZAXE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2843808" y="2636912"/>
            <a:ext cx="3960440" cy="5040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Criterios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683568" y="3573016"/>
            <a:ext cx="4392488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Medios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3059832" y="4221088"/>
            <a:ext cx="3960440" cy="50405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Técnicas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4355976" y="4869160"/>
            <a:ext cx="3960440" cy="50405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Instrumentos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2339752" y="1196752"/>
            <a:ext cx="4464496" cy="50405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TIPOS DE AVALIACIÓN</a:t>
            </a:r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214414" y="1142984"/>
            <a:ext cx="74295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avaliacións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que miden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coñecementos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conteñen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ítems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que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poden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clasificarse en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dous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categorías básicas: </a:t>
            </a:r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AutoNum type="alphaLcParenR"/>
            </a:pPr>
            <a:r>
              <a:rPr lang="es-ES" b="1" dirty="0" smtClean="0">
                <a:latin typeface="Arial" pitchFamily="34" charset="0"/>
                <a:cs typeface="Arial" pitchFamily="34" charset="0"/>
              </a:rPr>
              <a:t>ítem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recoñecemento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e </a:t>
            </a:r>
          </a:p>
          <a:p>
            <a:pPr marL="342900" indent="-342900" algn="just">
              <a:buAutoNum type="alphaLcParenR"/>
            </a:pPr>
            <a:r>
              <a:rPr lang="es-ES" b="1" dirty="0" smtClean="0">
                <a:latin typeface="Arial" pitchFamily="34" charset="0"/>
                <a:cs typeface="Arial" pitchFamily="34" charset="0"/>
              </a:rPr>
              <a:t>ítem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redaccións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respostas</a:t>
            </a:r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Os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ítems de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recoñecemento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implican que cando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alumno se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lle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presenta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unha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pregunta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declaración,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este responde seleccionando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unha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resposta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correcta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determinando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se a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declaración é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correcta. Os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ítems de selección múltiple,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térmos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pareados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verdadeiro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/falso son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exemplos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de ítems 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recoñecemento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just"/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Os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ítems de redacción de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respostas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requiren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que 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alumno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construa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súa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propia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resposta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á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pregunta.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Exemplo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deste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tipo de ítems son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de 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resposta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corta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, 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ensaio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, 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definicións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identificación.</a:t>
            </a:r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gl-E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358900" cy="6572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latin typeface="Arial" pitchFamily="34" charset="0"/>
                <a:cs typeface="Arial" pitchFamily="34" charset="0"/>
              </a:rPr>
              <a:t>Instrumentos de </a:t>
            </a:r>
            <a:r>
              <a:rPr lang="es-ES" sz="15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71472" y="1000108"/>
            <a:ext cx="358900" cy="40005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COÑECEMENTOS</a:t>
            </a:r>
            <a:endParaRPr lang="es-ES" sz="1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358900" cy="6572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latin typeface="Arial" pitchFamily="34" charset="0"/>
                <a:cs typeface="Arial" pitchFamily="34" charset="0"/>
              </a:rPr>
              <a:t>Instrumentos de </a:t>
            </a:r>
            <a:r>
              <a:rPr lang="es-ES" sz="15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71472" y="1000108"/>
            <a:ext cx="358900" cy="40005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COÑECEMENTOS</a:t>
            </a:r>
            <a:endParaRPr lang="es-ES" sz="1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142976" y="1000108"/>
          <a:ext cx="7786742" cy="433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3214710"/>
                <a:gridCol w="307183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 smtClean="0"/>
                        <a:t>TIPO DE ITEM</a:t>
                      </a:r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VANTAXE</a:t>
                      </a:r>
                      <a:endParaRPr lang="es-E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INCONVENIENTE</a:t>
                      </a:r>
                      <a:endParaRPr lang="es-E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es-ES" b="1" dirty="0" smtClean="0"/>
                        <a:t>SELECCIÓN</a:t>
                      </a:r>
                      <a:endParaRPr lang="es-ES" dirty="0" smtClean="0"/>
                    </a:p>
                    <a:p>
                      <a:r>
                        <a:rPr lang="es-ES" b="1" dirty="0" smtClean="0"/>
                        <a:t>MÚLTIPLE</a:t>
                      </a:r>
                      <a:endParaRPr lang="es-ES" dirty="0" smtClean="0"/>
                    </a:p>
                    <a:p>
                      <a:endParaRPr lang="es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Elimina a </a:t>
                      </a:r>
                      <a:r>
                        <a:rPr lang="es-ES" sz="1400" dirty="0" err="1" smtClean="0">
                          <a:latin typeface="Arial" pitchFamily="34" charset="0"/>
                          <a:cs typeface="Arial" pitchFamily="34" charset="0"/>
                        </a:rPr>
                        <a:t>puntaxe</a:t>
                      </a:r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ES" sz="1400" dirty="0" err="1" smtClean="0">
                          <a:latin typeface="Arial" pitchFamily="34" charset="0"/>
                          <a:cs typeface="Arial" pitchFamily="34" charset="0"/>
                        </a:rPr>
                        <a:t>subxetiva</a:t>
                      </a:r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s-E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É difícil redactar </a:t>
                      </a:r>
                      <a:r>
                        <a:rPr lang="es-ES" sz="1400" dirty="0" err="1" smtClean="0">
                          <a:latin typeface="Arial" pitchFamily="34" charset="0"/>
                          <a:cs typeface="Arial" pitchFamily="34" charset="0"/>
                        </a:rPr>
                        <a:t>bos</a:t>
                      </a:r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 ítems.</a:t>
                      </a:r>
                      <a:endParaRPr lang="es-E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Reduce a adivinación.</a:t>
                      </a:r>
                      <a:endParaRPr lang="es-E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As veces é difícil encontrar boas </a:t>
                      </a:r>
                      <a:r>
                        <a:rPr lang="es-ES" sz="1400" dirty="0" err="1" smtClean="0">
                          <a:latin typeface="Arial" pitchFamily="34" charset="0"/>
                          <a:cs typeface="Arial" pitchFamily="34" charset="0"/>
                        </a:rPr>
                        <a:t>opcións</a:t>
                      </a:r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s-E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É versátil. Pode usarse para medir </a:t>
                      </a:r>
                      <a:r>
                        <a:rPr lang="es-ES" sz="1400" dirty="0" err="1" smtClean="0">
                          <a:latin typeface="Arial" pitchFamily="34" charset="0"/>
                          <a:cs typeface="Arial" pitchFamily="34" charset="0"/>
                        </a:rPr>
                        <a:t>recordos</a:t>
                      </a:r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ES" sz="1400" dirty="0" err="1" smtClean="0">
                          <a:latin typeface="Arial" pitchFamily="34" charset="0"/>
                          <a:cs typeface="Arial" pitchFamily="34" charset="0"/>
                        </a:rPr>
                        <a:t>ou</a:t>
                      </a:r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 aplicación de principios.</a:t>
                      </a:r>
                      <a:endParaRPr lang="es-E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 err="1" smtClean="0">
                          <a:latin typeface="Arial" pitchFamily="34" charset="0"/>
                          <a:cs typeface="Arial" pitchFamily="34" charset="0"/>
                        </a:rPr>
                        <a:t>Require</a:t>
                      </a:r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ES" sz="1400" dirty="0" err="1" smtClean="0">
                          <a:latin typeface="Arial" pitchFamily="34" charset="0"/>
                          <a:cs typeface="Arial" pitchFamily="34" charset="0"/>
                        </a:rPr>
                        <a:t>máis</a:t>
                      </a:r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 tempo para responder que </a:t>
                      </a:r>
                      <a:r>
                        <a:rPr lang="es-ES" sz="1400" dirty="0" err="1" smtClean="0">
                          <a:latin typeface="Arial" pitchFamily="34" charset="0"/>
                          <a:cs typeface="Arial" pitchFamily="34" charset="0"/>
                        </a:rPr>
                        <a:t>outros</a:t>
                      </a:r>
                      <a:r>
                        <a:rPr lang="es-ES" sz="1400" dirty="0" smtClean="0">
                          <a:latin typeface="Arial" pitchFamily="34" charset="0"/>
                          <a:cs typeface="Arial" pitchFamily="34" charset="0"/>
                        </a:rPr>
                        <a:t> tipos de ítems.</a:t>
                      </a:r>
                      <a:endParaRPr lang="es-E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70840">
                <a:tc rowSpan="4">
                  <a:txBody>
                    <a:bodyPr/>
                    <a:lstStyle/>
                    <a:p>
                      <a:r>
                        <a:rPr kumimoji="0" lang="es-E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VERDADEIRO / FALSO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Permite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ao</a:t>
                      </a:r>
                      <a:r>
                        <a:rPr kumimoji="0" lang="es-ES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docente preguntar sobre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unha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gran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cantidade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contidos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nun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corto lapso de tempo.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Estimula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ao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alumno a adivinar 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resposta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Elimina 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puntaxe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subxetiva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miúdo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abúsase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 información específica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ou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sen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importancia.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 útil para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xuzgar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veracidade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das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declaracións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na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vida real.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 limitado para información de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recordo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kumimoji="0" lang="es-ES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 difícil construir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bos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ítems que non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sexan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ambiguos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20" y="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358900" cy="6572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latin typeface="Arial" pitchFamily="34" charset="0"/>
                <a:cs typeface="Arial" pitchFamily="34" charset="0"/>
              </a:rPr>
              <a:t>Instrumentos de </a:t>
            </a:r>
            <a:r>
              <a:rPr lang="es-ES" sz="15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71472" y="1000108"/>
            <a:ext cx="358900" cy="40005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COÑECEMENTOS</a:t>
            </a:r>
            <a:endParaRPr lang="es-ES" sz="1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000101" y="571480"/>
          <a:ext cx="8001056" cy="6146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21"/>
                <a:gridCol w="3695998"/>
                <a:gridCol w="2947737"/>
              </a:tblGrid>
              <a:tr h="392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 smtClean="0"/>
                        <a:t>TIPO DE ITEM</a:t>
                      </a:r>
                      <a:endParaRPr lang="es-E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VANTAXE</a:t>
                      </a:r>
                      <a:endParaRPr lang="es-E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INCONVENIENTE</a:t>
                      </a:r>
                      <a:endParaRPr lang="es-E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8">
                <a:tc rowSpan="3">
                  <a:txBody>
                    <a:bodyPr/>
                    <a:lstStyle/>
                    <a:p>
                      <a:r>
                        <a:rPr kumimoji="0" lang="es-E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TÉRMINOS</a:t>
                      </a:r>
                    </a:p>
                    <a:p>
                      <a:r>
                        <a:rPr kumimoji="0" lang="es-E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PAREADOS</a:t>
                      </a:r>
                    </a:p>
                    <a:p>
                      <a:endParaRPr kumimoji="0" lang="es-ES" sz="16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Pode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avaliar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gran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cantidade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 información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nun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corto lapso de tempo.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As veces é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dificil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desarrollar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unha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boa serie de ítems de pareo.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920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Elimina 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puntaxe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subxetiva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kumimoji="0" lang="es-ES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735736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 útil para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avaliar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habilidade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do alumno para vincular palabras con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definicións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conceptos con palabras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ou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símbolos, etc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kumimoji="0" lang="es-ES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92040">
                <a:tc rowSpan="2">
                  <a:txBody>
                    <a:bodyPr/>
                    <a:lstStyle/>
                    <a:p>
                      <a:r>
                        <a:rPr kumimoji="0" lang="es-ES" sz="15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COMPLE-MENTACIÓN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Reduce as oportunidades de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adiviñar</a:t>
                      </a:r>
                      <a:endParaRPr kumimoji="0" lang="es-ES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Non é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obxetivo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como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outros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ítems.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733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 relativamente fácil de construir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 limitado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ao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recordo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 información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máis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que á aplicación de principios en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situacións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novas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2040">
                <a:tc rowSpan="5">
                  <a:txBody>
                    <a:bodyPr/>
                    <a:lstStyle/>
                    <a:p>
                      <a:r>
                        <a:rPr kumimoji="0" lang="es-E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RESPOSTA CORTA e ENSAIO</a:t>
                      </a:r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</a:t>
                      </a:r>
                      <a:r>
                        <a:rPr kumimoji="0" lang="es-ES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súa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construción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é relativamente fácil.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</a:t>
                      </a:r>
                      <a:r>
                        <a:rPr kumimoji="0" lang="es-ES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súa</a:t>
                      </a:r>
                      <a:r>
                        <a:rPr kumimoji="0" lang="es-ES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corrección leva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moito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tempo.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7733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Pode medir distintos tipos de logros.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Limita a área 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avaliar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porque cada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resposta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require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máis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tempo por parte do alumno.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383884">
                <a:tc vMerge="1">
                  <a:txBody>
                    <a:bodyPr/>
                    <a:lstStyle/>
                    <a:p>
                      <a:endParaRPr kumimoji="0" lang="es-ES" sz="17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Útil para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avaliar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UDs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moita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información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 difícil lograr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puntaxes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obxetivas</a:t>
                      </a:r>
                      <a:endParaRPr kumimoji="0" lang="es-ES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572715">
                <a:tc vMerge="1">
                  <a:txBody>
                    <a:bodyPr/>
                    <a:lstStyle/>
                    <a:p>
                      <a:endParaRPr kumimoji="0" lang="es-ES" sz="17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Require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que o alumno organice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respostas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orixinais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 confunde 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habilidade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do alumno  para comunicarse en forma escrita coa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habilidade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para responder á pregunta.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572715">
                <a:tc vMerge="1">
                  <a:txBody>
                    <a:bodyPr/>
                    <a:lstStyle/>
                    <a:p>
                      <a:endParaRPr kumimoji="0" lang="es-ES" sz="17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Reduce 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posibilidade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adiviñar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 </a:t>
                      </a:r>
                      <a:r>
                        <a:rPr kumimoji="0" lang="es-ES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resposta</a:t>
                      </a:r>
                      <a:r>
                        <a:rPr kumimoji="0" lang="es-ES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correcta.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just"/>
                      <a:endParaRPr kumimoji="0" lang="es-ES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214414" y="1142984"/>
            <a:ext cx="74295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 err="1" smtClean="0">
                <a:latin typeface="Arial" pitchFamily="34" charset="0"/>
                <a:cs typeface="Arial" pitchFamily="34" charset="0"/>
              </a:rPr>
              <a:t>Unha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das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áreas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máis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importantes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dos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alumnos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FP é medir as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súas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habilidades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adquiridas para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asegurarse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dun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bo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desempeño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nas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funcións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que realizarán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no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seu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traballo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b="1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método usado para determinar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nivel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de destrezas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adquiridas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polo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alumno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é 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rendemento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Neste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tipo de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, se específica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unha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destreza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tarefa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, por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exemplo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“instalar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un timbre”; 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alumno debe realizar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tarefa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usando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certos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equipos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ferramentas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materiais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necesarios para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efectuar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instalación con éxito.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docente debe preocuparse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da medición do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proceso,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do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producto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e/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ambos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b="1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tipos de instrumentos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máis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comúnmente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usados para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avaliar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o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rendemento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dos alumnos son a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Lista de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cotexo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e a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áboa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valoración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pero non son os únicos.</a:t>
            </a:r>
            <a:endParaRPr lang="gl-E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358900" cy="6572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latin typeface="Arial" pitchFamily="34" charset="0"/>
                <a:cs typeface="Arial" pitchFamily="34" charset="0"/>
              </a:rPr>
              <a:t>Instrumentos de </a:t>
            </a:r>
            <a:r>
              <a:rPr lang="es-ES" sz="15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71472" y="1000108"/>
            <a:ext cx="358900" cy="400052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PROCEDEMENTOS</a:t>
            </a:r>
            <a:endParaRPr lang="es-ES" sz="1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358900" cy="6572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latin typeface="Arial" pitchFamily="34" charset="0"/>
                <a:cs typeface="Arial" pitchFamily="34" charset="0"/>
              </a:rPr>
              <a:t>Instrumentos de </a:t>
            </a:r>
            <a:r>
              <a:rPr lang="es-ES" sz="15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786050" y="785794"/>
            <a:ext cx="38576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LISTA DE COTEXO</a:t>
            </a:r>
            <a:endParaRPr lang="es-E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428736"/>
            <a:ext cx="5929354" cy="300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CuadroTexto"/>
          <p:cNvSpPr txBox="1"/>
          <p:nvPr/>
        </p:nvSpPr>
        <p:spPr>
          <a:xfrm>
            <a:off x="785786" y="4714884"/>
            <a:ext cx="8001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err="1" smtClean="0">
                <a:latin typeface="Arial" pitchFamily="34" charset="0"/>
                <a:cs typeface="Arial" pitchFamily="34" charset="0"/>
              </a:rPr>
              <a:t>Preséntanse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unha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serie de atributos nos que a presencia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ausencia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deles,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débense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contrastar.  O/A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avaliador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/a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limítase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cotexar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se o atributo está presente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non no proceso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avaliado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Son útiles para recabar información sobre 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tarefas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procesos, sobre rasgos do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comportamento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… 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358900" cy="6572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latin typeface="Arial" pitchFamily="34" charset="0"/>
                <a:cs typeface="Arial" pitchFamily="34" charset="0"/>
              </a:rPr>
              <a:t>Instrumentos de </a:t>
            </a:r>
            <a:r>
              <a:rPr lang="es-ES" sz="15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071670" y="785794"/>
            <a:ext cx="5357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TÁBOA DE VALORACIÓN</a:t>
            </a:r>
            <a:endParaRPr lang="es-E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357298"/>
            <a:ext cx="7215238" cy="322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CuadroTexto"/>
          <p:cNvSpPr txBox="1"/>
          <p:nvPr/>
        </p:nvSpPr>
        <p:spPr>
          <a:xfrm>
            <a:off x="785786" y="4714884"/>
            <a:ext cx="8001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err="1" smtClean="0">
                <a:latin typeface="Arial" pitchFamily="34" charset="0"/>
                <a:cs typeface="Arial" pitchFamily="34" charset="0"/>
              </a:rPr>
              <a:t>Avalía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o grao o frecuencia de cumplimento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dun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atributo. Os atributos representan os distintos ítems da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esquerda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acompáñanse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conxunto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de categorías que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lle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dan valor.</a:t>
            </a: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Son útiles para recabar información sobre 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tarefas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procesos, sobre rasgos do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comportamento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… 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358900" cy="6572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latin typeface="Arial" pitchFamily="34" charset="0"/>
                <a:cs typeface="Arial" pitchFamily="34" charset="0"/>
              </a:rPr>
              <a:t>Instrumentos de </a:t>
            </a:r>
            <a:r>
              <a:rPr lang="es-ES" sz="15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928794" y="1000108"/>
            <a:ext cx="5500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DIFERENCIAL SEMÁNTICO</a:t>
            </a:r>
            <a:endParaRPr lang="es-E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857364"/>
            <a:ext cx="7593856" cy="3424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358900" cy="6572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latin typeface="Arial" pitchFamily="34" charset="0"/>
                <a:cs typeface="Arial" pitchFamily="34" charset="0"/>
              </a:rPr>
              <a:t>Instrumentos de </a:t>
            </a:r>
            <a:r>
              <a:rPr lang="es-ES" sz="15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928794" y="785794"/>
            <a:ext cx="5500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RÚBRICA</a:t>
            </a:r>
            <a:endParaRPr lang="es-E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357298"/>
            <a:ext cx="8117637" cy="3767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CuadroTexto"/>
          <p:cNvSpPr txBox="1"/>
          <p:nvPr/>
        </p:nvSpPr>
        <p:spPr>
          <a:xfrm>
            <a:off x="785786" y="5214950"/>
            <a:ext cx="8001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A rúbrica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matriz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posibilita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a v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aloración do grao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cumprimento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dun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atributo ofreciendo a descripción dos requisitos para situarse en cada nivel. Ademáis ten a opción de otorgar un valor numérico dentro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dun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rango asignado a cada nivel. 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20" y="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358900" cy="6572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latin typeface="Arial" pitchFamily="34" charset="0"/>
                <a:cs typeface="Arial" pitchFamily="34" charset="0"/>
              </a:rPr>
              <a:t>Instrumentos de </a:t>
            </a:r>
            <a:r>
              <a:rPr lang="es-ES" sz="15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928794" y="642918"/>
            <a:ext cx="5500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RÚBRICA</a:t>
            </a:r>
            <a:endParaRPr lang="es-E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14422"/>
            <a:ext cx="7429552" cy="3447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CuadroTexto"/>
          <p:cNvSpPr txBox="1"/>
          <p:nvPr/>
        </p:nvSpPr>
        <p:spPr>
          <a:xfrm>
            <a:off x="785786" y="4857760"/>
            <a:ext cx="8001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err="1" smtClean="0">
                <a:latin typeface="Arial" pitchFamily="34" charset="0"/>
                <a:cs typeface="Arial" pitchFamily="34" charset="0"/>
              </a:rPr>
              <a:t>Neste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caso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tres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niveis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 en cada un deles podemos localizar diferentes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descripcións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do que supón situarse en cada un deles e un rango de valores numéricos dentro de cada un.</a:t>
            </a:r>
          </a:p>
          <a:p>
            <a:pPr algn="just"/>
            <a:r>
              <a:rPr lang="es-ES" dirty="0" err="1" smtClean="0">
                <a:latin typeface="Arial" pitchFamily="34" charset="0"/>
                <a:cs typeface="Arial" pitchFamily="34" charset="0"/>
              </a:rPr>
              <a:t>Empréganse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normalmente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valoración do desempeño dos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estudantes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para que sepan o que se espera do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seu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traballo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valoralo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 facilitar a retroalimentación.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20" y="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358900" cy="6572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latin typeface="Arial" pitchFamily="34" charset="0"/>
                <a:cs typeface="Arial" pitchFamily="34" charset="0"/>
              </a:rPr>
              <a:t>Instrumentos de </a:t>
            </a:r>
            <a:r>
              <a:rPr lang="es-ES" sz="15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928794" y="642918"/>
            <a:ext cx="5500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RÚBRICA</a:t>
            </a:r>
            <a:endParaRPr lang="es-E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14422"/>
            <a:ext cx="7429552" cy="3447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CuadroTexto"/>
          <p:cNvSpPr txBox="1"/>
          <p:nvPr/>
        </p:nvSpPr>
        <p:spPr>
          <a:xfrm>
            <a:off x="785786" y="4857760"/>
            <a:ext cx="80010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É de destacar que son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moi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útiles para 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compartida,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que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ter claro as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condicións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acadar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en cada nivel,  facilita 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acordo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entre profesorado e alumnado.</a:t>
            </a:r>
          </a:p>
          <a:p>
            <a:pPr algn="just"/>
            <a:r>
              <a:rPr lang="es-ES" dirty="0" err="1" smtClean="0">
                <a:latin typeface="Arial" pitchFamily="34" charset="0"/>
                <a:cs typeface="Arial" pitchFamily="34" charset="0"/>
              </a:rPr>
              <a:t>Tamén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moi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útiles para 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autoavaliación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entre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iguais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estando comprobado que as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calificacións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moito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máis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obxectivas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 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0"/>
            <a:ext cx="8279928" cy="548681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9" name="8 Rectángulo"/>
          <p:cNvSpPr/>
          <p:nvPr/>
        </p:nvSpPr>
        <p:spPr>
          <a:xfrm>
            <a:off x="251520" y="188640"/>
            <a:ext cx="432048" cy="64087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dirty="0" smtClean="0"/>
              <a:t>TIPOS DE AVALIACIÓN</a:t>
            </a:r>
            <a:endParaRPr lang="es-ES" dirty="0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99592" y="682602"/>
            <a:ext cx="799288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28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O 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proceso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avaliador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é único. Pero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diferentes fases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ou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momentos que se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desenvolven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ao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longo do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mesmo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Estas fases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ou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momentos abordan a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avaliación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dende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diferentes perspectivas e con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obxectivos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específicos.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Podería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decirse que a cada un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destes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momentos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correspóndelle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un tipo de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avaliación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2800" dirty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Como é sabido existen tres tipos de </a:t>
            </a:r>
            <a:r>
              <a:rPr lang="es-ES" sz="2800" b="1" dirty="0" err="1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es-E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valiación</a:t>
            </a: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: inicial, formativa e </a:t>
            </a:r>
            <a:r>
              <a:rPr kumimoji="0" lang="es-E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sumativa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20" y="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358900" cy="6572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latin typeface="Arial" pitchFamily="34" charset="0"/>
                <a:cs typeface="Arial" pitchFamily="34" charset="0"/>
              </a:rPr>
              <a:t>Instrumentos de </a:t>
            </a:r>
            <a:r>
              <a:rPr lang="es-ES" sz="15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00166" y="571480"/>
            <a:ext cx="7000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ARGUMENTARIO AVALIATIVO</a:t>
            </a:r>
            <a:endParaRPr lang="es-E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85786" y="5357826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É un instrumento de carácter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máis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cualitativo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que o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avaliador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fai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unha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valoración argumentada de cada atributo 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  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214422"/>
            <a:ext cx="677227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214414" y="857232"/>
            <a:ext cx="742955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dominio afectivo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aprendizaxe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está relacionado coas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actitudes,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creenzas,sentimentos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valores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dos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alumnos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b="1" dirty="0" smtClean="0">
                <a:latin typeface="Arial" pitchFamily="34" charset="0"/>
                <a:cs typeface="Arial" pitchFamily="34" charset="0"/>
              </a:rPr>
              <a:t>Nos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programas de formación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profesional, os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docentes deben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incluir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avaliacións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para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alumnos 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que involucren o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dominio afectivo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dos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mesmos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. Debemos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orientar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aos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alumnos 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 desarrollar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unha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serie de actitudes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e valores relacionados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co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traballo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que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son complementarias á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formación técnica.</a:t>
            </a:r>
          </a:p>
          <a:p>
            <a:pPr algn="just"/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b="1" dirty="0" smtClean="0">
                <a:latin typeface="Arial" pitchFamily="34" charset="0"/>
                <a:cs typeface="Arial" pitchFamily="34" charset="0"/>
              </a:rPr>
              <a:t>Son instrumentos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que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pódense usar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para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avaliar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 as actitudes e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valores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dos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alumnos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es-ES" b="1" dirty="0" err="1" smtClean="0">
                <a:latin typeface="Arial" pitchFamily="34" charset="0"/>
                <a:cs typeface="Arial" pitchFamily="34" charset="0"/>
              </a:rPr>
              <a:t>seguintes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endParaRPr lang="es-ES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Lista de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cotexo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s-E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Táboa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observación:</a:t>
            </a:r>
          </a:p>
          <a:p>
            <a:pPr lvl="1"/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Argumentario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avaliativo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s-E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Estudo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 casos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ou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resolución de problemas: </a:t>
            </a:r>
          </a:p>
          <a:p>
            <a:pPr lvl="1"/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Probas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orais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(entrevistas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informais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ou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ensaios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):</a:t>
            </a:r>
          </a:p>
          <a:p>
            <a:pPr lvl="1"/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Diferencial semántico:</a:t>
            </a:r>
            <a:endParaRPr lang="es-ES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7.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Rúbricas:</a:t>
            </a:r>
            <a:endParaRPr lang="gl-E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42844" y="142852"/>
            <a:ext cx="358900" cy="6572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latin typeface="Arial" pitchFamily="34" charset="0"/>
                <a:cs typeface="Arial" pitchFamily="34" charset="0"/>
              </a:rPr>
              <a:t>Instrumentos de </a:t>
            </a:r>
            <a:r>
              <a:rPr lang="es-ES" sz="1500" b="1" dirty="0" err="1" smtClean="0">
                <a:latin typeface="Arial" pitchFamily="34" charset="0"/>
                <a:cs typeface="Arial" pitchFamily="34" charset="0"/>
              </a:rPr>
              <a:t>avaliación</a:t>
            </a:r>
            <a:endParaRPr lang="es-ES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71472" y="1000108"/>
            <a:ext cx="358900" cy="40005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ACTITUDES</a:t>
            </a:r>
            <a:endParaRPr lang="es-ES" sz="1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0"/>
            <a:ext cx="8279928" cy="548681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9" name="8 Rectángulo"/>
          <p:cNvSpPr/>
          <p:nvPr/>
        </p:nvSpPr>
        <p:spPr>
          <a:xfrm>
            <a:off x="251520" y="188640"/>
            <a:ext cx="432048" cy="64087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dirty="0" smtClean="0"/>
              <a:t>TIPOS DE AVALIACIÓN</a:t>
            </a:r>
            <a:endParaRPr lang="es-ES" dirty="0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99592" y="1544377"/>
            <a:ext cx="799288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s-ES" sz="2800" dirty="0" smtClean="0">
                <a:latin typeface="Arial" pitchFamily="34" charset="0"/>
                <a:cs typeface="Arial" pitchFamily="34" charset="0"/>
                <a:hlinkClick r:id="rId3"/>
              </a:rPr>
              <a:t>AVALIACIÓN INICIAL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ten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por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obxecto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o coñecemento do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marco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xeral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no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que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vai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ter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lugar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acción docente. </a:t>
            </a: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Isto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significa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ter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en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conta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non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soamente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o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punto de partida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do alumnado,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senón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o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punto de partida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é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dicir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posibilidades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e as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potencialidades)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da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institución docente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.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0"/>
            <a:ext cx="8279928" cy="548681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9" name="8 Rectángulo"/>
          <p:cNvSpPr/>
          <p:nvPr/>
        </p:nvSpPr>
        <p:spPr>
          <a:xfrm>
            <a:off x="251520" y="188640"/>
            <a:ext cx="432048" cy="64087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dirty="0" smtClean="0"/>
              <a:t>TIPOS DE AVALIACIÓN</a:t>
            </a:r>
            <a:endParaRPr lang="es-ES" dirty="0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99592" y="682605"/>
            <a:ext cx="799288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A  </a:t>
            </a:r>
            <a:r>
              <a:rPr lang="es-ES" sz="2800" dirty="0" smtClean="0">
                <a:latin typeface="Arial" pitchFamily="34" charset="0"/>
                <a:cs typeface="Arial" pitchFamily="34" charset="0"/>
                <a:hlinkClick r:id="rId3"/>
              </a:rPr>
              <a:t>AVALIACIÓN SUMATIVA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coincide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que tradicionalmente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enténdeuse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por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súa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finalidade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é calificar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ao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alumnado segundo o nivel que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alcanzou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. Ésta é a práctica habitual, o que nos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mesmos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vivimos como alumnos: o examen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sinala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o fin do proceso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dunha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parte do proceso (en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exámes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parciais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Naturalmente esta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finalidade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é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lexítima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e necesaria: a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nosa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obriga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é certificar o nivel de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aprendizaxe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noso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alumnado.</a:t>
            </a:r>
            <a:endParaRPr lang="es-ES" sz="2800" dirty="0" smtClean="0">
              <a:latin typeface="Arial" pitchFamily="34" charset="0"/>
              <a:cs typeface="Arial" pitchFamily="34" charset="0"/>
              <a:hlinkClick r:id="rId3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0"/>
            <a:ext cx="8279928" cy="548681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9" name="8 Rectángulo"/>
          <p:cNvSpPr/>
          <p:nvPr/>
        </p:nvSpPr>
        <p:spPr>
          <a:xfrm>
            <a:off x="251520" y="188640"/>
            <a:ext cx="432048" cy="64087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dirty="0" smtClean="0"/>
              <a:t>TIPOS DE AVALIACIÓN</a:t>
            </a:r>
            <a:endParaRPr lang="es-ES" dirty="0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99592" y="1051938"/>
            <a:ext cx="799288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A  </a:t>
            </a:r>
            <a:r>
              <a:rPr lang="es-ES" sz="2400" dirty="0" smtClean="0">
                <a:latin typeface="Arial" pitchFamily="34" charset="0"/>
                <a:cs typeface="Arial" pitchFamily="34" charset="0"/>
                <a:hlinkClick r:id="rId3"/>
              </a:rPr>
              <a:t>AVALIACIÓN FORMATIVA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non ten como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finalidade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simplemente calificar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senón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axudar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a aprender, condicionar un estudio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intelixente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corrixir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erros a tempo. </a:t>
            </a:r>
          </a:p>
          <a:p>
            <a:pPr lvl="0"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Esta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formativa non é un punto final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senón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que está integrada no proceso de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ensino-aprendizaxe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lvl="0"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empregar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unha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analoxía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agrícola,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unha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cousa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é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recoller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colleita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s-E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avaliación</a:t>
            </a:r>
            <a:r>
              <a:rPr lang="es-E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sumativa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) 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outra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distinta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coidar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e fertilizar o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noso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campo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dun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xeito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eficaz para que nos dé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unha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boa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colleita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s-E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avaliación</a:t>
            </a:r>
            <a:r>
              <a:rPr lang="es-E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formativa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0"/>
            <a:ext cx="8279928" cy="548681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9" name="8 Rectángulo"/>
          <p:cNvSpPr/>
          <p:nvPr/>
        </p:nvSpPr>
        <p:spPr>
          <a:xfrm>
            <a:off x="251520" y="188640"/>
            <a:ext cx="432048" cy="64087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dirty="0" smtClean="0"/>
              <a:t>TIPOS DE AVALIACIÓN</a:t>
            </a:r>
            <a:endParaRPr lang="es-ES" dirty="0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403648" y="497940"/>
            <a:ext cx="748883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A práctica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dunha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formativa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baseada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en probas frecuentes 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moi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integradas no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mesmo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proceso de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aprendizaxe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pode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poñernos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á defensiva se pensamos no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traballo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extra que pode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supoñer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para os docentes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unha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máis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frecuente.</a:t>
            </a:r>
          </a:p>
          <a:p>
            <a:pPr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É un erro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: non se trata de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poñer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corrixir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exámes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convencionais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tódolos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días.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modos 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maneiras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algúns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moi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sinxelos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de levar a cabo esta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formativa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dun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xeito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continuo.</a:t>
            </a:r>
          </a:p>
          <a:p>
            <a:pPr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Pero o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primeiro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paso é convencernos non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da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súa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utilidade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senón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da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súa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necesidade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se de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verdade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buscamos o éxito do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noso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alumnado e o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noso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propio éxito como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profesionais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da docencia.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55576" y="332656"/>
            <a:ext cx="432048" cy="61206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600" b="1" dirty="0" smtClean="0"/>
              <a:t>AVALIACIÓN FORMATIVA</a:t>
            </a:r>
            <a:endParaRPr lang="es-ES" sz="1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0"/>
            <a:ext cx="8279928" cy="548681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9" name="8 Rectángulo"/>
          <p:cNvSpPr/>
          <p:nvPr/>
        </p:nvSpPr>
        <p:spPr>
          <a:xfrm>
            <a:off x="251520" y="188640"/>
            <a:ext cx="432048" cy="64087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dirty="0" smtClean="0"/>
              <a:t>TIPOS DE AVALIACIÓN</a:t>
            </a:r>
            <a:endParaRPr lang="es-ES" dirty="0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403648" y="1236607"/>
            <a:ext cx="748883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AutoNum type="arabicParenR"/>
            </a:pP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Preguntas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orais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tódala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clase.</a:t>
            </a:r>
          </a:p>
          <a:p>
            <a:pPr marL="457200" indent="-457200">
              <a:buAutoNum type="arabicParenR"/>
            </a:pPr>
            <a:endParaRPr lang="es-ES" sz="2400" b="1" i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arenR"/>
            </a:pP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Tests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obxectivos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moi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breves (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quizzes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457200" indent="-457200">
              <a:buAutoNum type="arabicParenR"/>
            </a:pPr>
            <a:endParaRPr lang="es-ES" sz="24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3) Preguntas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abertas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resposta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moi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breve</a:t>
            </a:r>
          </a:p>
          <a:p>
            <a:endParaRPr lang="es-ES" sz="24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4) Os ‘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minute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paper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’</a:t>
            </a:r>
          </a:p>
          <a:p>
            <a:endParaRPr lang="es-ES" sz="24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5)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Traballos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pequenos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grupos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mesma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clase</a:t>
            </a:r>
          </a:p>
          <a:p>
            <a:endParaRPr lang="es-ES" sz="24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6) Uso das posibilidades das novas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tecnoloxías</a:t>
            </a:r>
            <a:endParaRPr lang="es-ES" sz="2400" b="1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55576" y="332656"/>
            <a:ext cx="432048" cy="61206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600" b="1" dirty="0" smtClean="0"/>
              <a:t>AVALIACIÓN FORMATIVA</a:t>
            </a:r>
            <a:endParaRPr lang="es-ES" sz="1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279928" cy="6480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AVALIACION: NOVAS PERSPECTIVAS</a:t>
            </a:r>
            <a:endParaRPr lang="es-ES" sz="3200" b="1" dirty="0"/>
          </a:p>
        </p:txBody>
      </p:sp>
      <p:sp>
        <p:nvSpPr>
          <p:cNvPr id="4" name="3 Rectángulo"/>
          <p:cNvSpPr/>
          <p:nvPr/>
        </p:nvSpPr>
        <p:spPr>
          <a:xfrm>
            <a:off x="179512" y="116632"/>
            <a:ext cx="432048" cy="66247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s-ES" sz="1400" b="1" dirty="0" smtClean="0"/>
              <a:t>RESULTADOS DE APRENDIZAXE</a:t>
            </a:r>
            <a:endParaRPr lang="es-ES" sz="14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827584" y="1196752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É o que esperamos que un/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unha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estudante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poida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coñecer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comprender e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SER CAPAZ DE DEMOSTRAR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como consecuencia do proceso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aprendizaxe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Son logros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acadados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baseados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en evidencias </a:t>
            </a:r>
            <a:r>
              <a:rPr lang="es-E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observables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s-E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avaliables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err="1" smtClean="0">
                <a:latin typeface="Arial" pitchFamily="34" charset="0"/>
                <a:cs typeface="Arial" pitchFamily="34" charset="0"/>
              </a:rPr>
              <a:t>Expoñen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o dominio que ten que demostrar o/a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estudante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nas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competencias que se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traballan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no módulo. Son o punto de partida para 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avaliación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  <a:endParaRPr lang="gl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1043608" y="4509120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RA2. Executa </a:t>
            </a:r>
            <a:r>
              <a:rPr lang="pt-BR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actividades</a:t>
            </a:r>
            <a:r>
              <a:rPr lang="pt-BR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de venda de produtos </a:t>
            </a:r>
            <a:r>
              <a:rPr lang="pt-BR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farmacéuticos</a:t>
            </a:r>
            <a:r>
              <a:rPr lang="pt-BR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e parafarmacéuticos tendo </a:t>
            </a:r>
            <a:r>
              <a:rPr lang="pt-BR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en</a:t>
            </a:r>
            <a:r>
              <a:rPr lang="pt-BR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conta as </a:t>
            </a:r>
            <a:r>
              <a:rPr lang="gl-ES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fases dun proceso de venda, e describe esas fases.</a:t>
            </a:r>
            <a:endParaRPr lang="gl-ES" b="1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479</TotalTime>
  <Words>2061</Words>
  <Application>Microsoft Office PowerPoint</Application>
  <PresentationFormat>Presentación en pantalla (4:3)</PresentationFormat>
  <Paragraphs>272</Paragraphs>
  <Slides>31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Brío</vt:lpstr>
      <vt:lpstr>AVALIACION: 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  <vt:lpstr>AVALIACION: NOVAS PERSPECTIVAS</vt:lpstr>
    </vt:vector>
  </TitlesOfParts>
  <Company>Conselleria de Educacion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AVALIACION:  NOVAS PERSPECTIVAS</dc:title>
  <dc:creator>Conselleria de Educacion</dc:creator>
  <cp:lastModifiedBy>PEPE FRANCO</cp:lastModifiedBy>
  <cp:revision>40</cp:revision>
  <dcterms:created xsi:type="dcterms:W3CDTF">2013-10-29T10:18:32Z</dcterms:created>
  <dcterms:modified xsi:type="dcterms:W3CDTF">2013-10-29T22:48:59Z</dcterms:modified>
</cp:coreProperties>
</file>