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5" r:id="rId1"/>
    <p:sldMasterId id="2147483917" r:id="rId2"/>
  </p:sldMasterIdLst>
  <p:notesMasterIdLst>
    <p:notesMasterId r:id="rId33"/>
  </p:notesMasterIdLst>
  <p:sldIdLst>
    <p:sldId id="257" r:id="rId3"/>
    <p:sldId id="271" r:id="rId4"/>
    <p:sldId id="272" r:id="rId5"/>
    <p:sldId id="285" r:id="rId6"/>
    <p:sldId id="286" r:id="rId7"/>
    <p:sldId id="312" r:id="rId8"/>
    <p:sldId id="313" r:id="rId9"/>
    <p:sldId id="314" r:id="rId10"/>
    <p:sldId id="315" r:id="rId11"/>
    <p:sldId id="316" r:id="rId12"/>
    <p:sldId id="317" r:id="rId13"/>
    <p:sldId id="318" r:id="rId14"/>
    <p:sldId id="319" r:id="rId15"/>
    <p:sldId id="320" r:id="rId16"/>
    <p:sldId id="321" r:id="rId17"/>
    <p:sldId id="322" r:id="rId18"/>
    <p:sldId id="323" r:id="rId19"/>
    <p:sldId id="324" r:id="rId20"/>
    <p:sldId id="325" r:id="rId21"/>
    <p:sldId id="326" r:id="rId22"/>
    <p:sldId id="328" r:id="rId23"/>
    <p:sldId id="329" r:id="rId24"/>
    <p:sldId id="327" r:id="rId25"/>
    <p:sldId id="330" r:id="rId26"/>
    <p:sldId id="331" r:id="rId27"/>
    <p:sldId id="332" r:id="rId28"/>
    <p:sldId id="344" r:id="rId29"/>
    <p:sldId id="345" r:id="rId30"/>
    <p:sldId id="346" r:id="rId31"/>
    <p:sldId id="343" r:id="rId32"/>
  </p:sldIdLst>
  <p:sldSz cx="9144000" cy="6858000" type="screen4x3"/>
  <p:notesSz cx="6858000" cy="9144000"/>
  <p:custDataLst>
    <p:tags r:id="rId34"/>
  </p:custDataLst>
  <p:defaultTextStyle>
    <a:defPPr>
      <a:defRPr lang="es-E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a:srgbClr val="000099"/>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87" autoAdjust="0"/>
    <p:restoredTop sz="94671" autoAdjust="0"/>
  </p:normalViewPr>
  <p:slideViewPr>
    <p:cSldViewPr>
      <p:cViewPr>
        <p:scale>
          <a:sx n="118" d="100"/>
          <a:sy n="118" d="100"/>
        </p:scale>
        <p:origin x="-1440" y="1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427A777-3E10-4890-BAF9-2DA61A5E61E7}" type="datetimeFigureOut">
              <a:rPr lang="es-ES"/>
              <a:pPr>
                <a:defRPr/>
              </a:pPr>
              <a:t>22/09/2013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CDF3C51-E1AF-46EC-9858-9D603CB273FD}"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8705CE-397F-48DF-9491-5E42FE11C556}" type="slidenum">
              <a:rPr lang="en-US" smtClean="0"/>
              <a:pPr fontAlgn="base">
                <a:spcBef>
                  <a:spcPct val="0"/>
                </a:spcBef>
                <a:spcAft>
                  <a:spcPct val="0"/>
                </a:spcAft>
                <a:defRPr/>
              </a:pPr>
              <a:t>1</a:t>
            </a:fld>
            <a:endParaRPr lang="en-US" smtClean="0"/>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50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6C0015-17DF-4BBC-8207-A8D56F2DB36E}" type="slidenum">
              <a:rPr lang="en-US" smtClean="0"/>
              <a:pPr fontAlgn="base">
                <a:spcBef>
                  <a:spcPct val="0"/>
                </a:spcBef>
                <a:spcAft>
                  <a:spcPct val="0"/>
                </a:spcAft>
                <a:defRPr/>
              </a:pPr>
              <a:t>2</a:t>
            </a:fld>
            <a:endParaRPr lang="en-US" smtClean="0"/>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156D56-40BA-4685-9525-B303E56D8D4E}" type="slidenum">
              <a:rPr lang="en-US" smtClean="0"/>
              <a:pPr fontAlgn="base">
                <a:spcBef>
                  <a:spcPct val="0"/>
                </a:spcBef>
                <a:spcAft>
                  <a:spcPct val="0"/>
                </a:spcAft>
                <a:defRPr/>
              </a:pPr>
              <a:t>3</a:t>
            </a:fld>
            <a:endParaRPr lang="en-US" smtClean="0"/>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710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1FDE303-C2D2-4660-BB6E-91C356017D74}" type="slidenum">
              <a:rPr lang="es-ES"/>
              <a:pPr>
                <a:defRPr/>
              </a:pPr>
              <a:t>4</a:t>
            </a:fld>
            <a:endParaRPr lang="es-ES"/>
          </a:p>
        </p:txBody>
      </p:sp>
      <p:sp>
        <p:nvSpPr>
          <p:cNvPr id="593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s-E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A4ECE2E-3D18-4247-AA0F-48C513DE66EE}" type="slidenum">
              <a:rPr lang="es-ES"/>
              <a:pPr>
                <a:defRPr/>
              </a:pPr>
              <a:t>5</a:t>
            </a:fld>
            <a:endParaRPr lang="es-ES"/>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2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pPr>
              <a:defRPr/>
            </a:pPr>
            <a:fld id="{54AB02A5-4FE5-49D9-9E24-09F23B90C450}" type="datetimeFigureOut">
              <a:rPr lang="en-US" smtClean="0"/>
              <a:pPr>
                <a:defRPr/>
              </a:pPr>
              <a:t>9/22/2013</a:t>
            </a:fld>
            <a:endParaRPr lang="en-US"/>
          </a:p>
        </p:txBody>
      </p:sp>
      <p:sp>
        <p:nvSpPr>
          <p:cNvPr id="17" name="16 Marcador de pie de página"/>
          <p:cNvSpPr>
            <a:spLocks noGrp="1"/>
          </p:cNvSpPr>
          <p:nvPr>
            <p:ph type="ftr" sz="quarter" idx="11"/>
          </p:nvPr>
        </p:nvSpPr>
        <p:spPr/>
        <p:txBody>
          <a:bodyPr/>
          <a:lstStyle/>
          <a:p>
            <a:pPr>
              <a:defRPr/>
            </a:pPr>
            <a:endParaRPr lang="en-U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C17340FD-3B86-457E-ADEB-46459B613C4F}" type="slidenum">
              <a:rPr lang="es-ES" smtClean="0"/>
              <a:pPr>
                <a:defRPr/>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
        <p:nvSpPr>
          <p:cNvPr id="14" name="13 Rectángulo"/>
          <p:cNvSpPr/>
          <p:nvPr userDrawn="1"/>
        </p:nvSpPr>
        <p:spPr>
          <a:xfrm>
            <a:off x="357188" y="6429375"/>
            <a:ext cx="950912" cy="277813"/>
          </a:xfrm>
          <a:prstGeom prst="rect">
            <a:avLst/>
          </a:prstGeom>
        </p:spPr>
        <p:txBody>
          <a:bodyPr wrap="none">
            <a:spAutoFit/>
          </a:bodyPr>
          <a:lstStyle/>
          <a:p>
            <a:pPr>
              <a:defRPr/>
            </a:pPr>
            <a:fld id="{3079990D-30D3-4DD0-94F4-F4B11272C251}" type="datetime1">
              <a:rPr lang="es-ES" sz="1200"/>
              <a:pPr>
                <a:defRPr/>
              </a:pPr>
              <a:t>22/09/2013</a:t>
            </a:fld>
            <a:endParaRPr lang="es-ES" sz="1200"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fld id="{A3C04EA2-8D71-4E5E-929F-0A271F552496}" type="datetime1">
              <a:rPr lang="es-ES" smtClean="0"/>
              <a:pPr>
                <a:defRPr/>
              </a:pPr>
              <a:t>22/09/2013</a:t>
            </a:fld>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6DD2249D-FE9B-4C5E-837E-CD789F149854}" type="slidenum">
              <a:rPr lang="es-ES" smtClean="0"/>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fld id="{E751E8CE-1A6C-4D3B-AA27-A2200C735150}" type="datetime1">
              <a:rPr lang="es-ES" smtClean="0"/>
              <a:pPr>
                <a:defRPr/>
              </a:pPr>
              <a:t>22/09/2013</a:t>
            </a:fld>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58E8CFC4-F0BC-428F-82F6-FF5DA593C09B}" type="slidenum">
              <a:rPr lang="es-ES" smtClean="0"/>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pPr>
              <a:defRPr/>
            </a:pPr>
            <a:fld id="{54AB02A5-4FE5-49D9-9E24-09F23B90C450}" type="datetimeFigureOut">
              <a:rPr lang="en-US" smtClean="0"/>
              <a:pPr>
                <a:defRPr/>
              </a:pPr>
              <a:t>9/22/2013</a:t>
            </a:fld>
            <a:endParaRPr lang="en-U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pPr>
              <a:defRPr/>
            </a:pPr>
            <a:endParaRPr lang="en-U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pPr>
              <a:defRPr/>
            </a:pPr>
            <a:fld id="{C17340FD-3B86-457E-ADEB-46459B613C4F}" type="slidenum">
              <a:rPr lang="es-ES" smtClean="0"/>
              <a:pPr>
                <a:defRPr/>
              </a:pPr>
              <a:t>‹Nº›</a:t>
            </a:fld>
            <a:endParaRPr lang="es-ES"/>
          </a:p>
        </p:txBody>
      </p:sp>
      <p:sp>
        <p:nvSpPr>
          <p:cNvPr id="30" name="29 Rectángulo"/>
          <p:cNvSpPr/>
          <p:nvPr userDrawn="1"/>
        </p:nvSpPr>
        <p:spPr>
          <a:xfrm>
            <a:off x="357188" y="6429375"/>
            <a:ext cx="950912" cy="277813"/>
          </a:xfrm>
          <a:prstGeom prst="rect">
            <a:avLst/>
          </a:prstGeom>
        </p:spPr>
        <p:txBody>
          <a:bodyPr wrap="none">
            <a:spAutoFit/>
          </a:bodyPr>
          <a:lstStyle/>
          <a:p>
            <a:pPr>
              <a:defRPr/>
            </a:pPr>
            <a:fld id="{3079990D-30D3-4DD0-94F4-F4B11272C251}" type="datetime1">
              <a:rPr lang="es-ES" sz="1200"/>
              <a:pPr>
                <a:defRPr/>
              </a:pPr>
              <a:t>22/09/2013</a:t>
            </a:fld>
            <a:endParaRPr lang="es-ES" sz="1200" dirty="0"/>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pPr>
              <a:defRPr/>
            </a:pPr>
            <a:fld id="{CCC52DB1-19E8-4E43-971D-901A3C235C84}" type="datetime1">
              <a:rPr lang="es-ES" smtClean="0"/>
              <a:pPr>
                <a:defRPr/>
              </a:pPr>
              <a:t>22/09/2013</a:t>
            </a:fld>
            <a:endParaRPr lang="es-ES"/>
          </a:p>
        </p:txBody>
      </p:sp>
      <p:sp>
        <p:nvSpPr>
          <p:cNvPr id="9" name="8 Marcador de número de diapositiva"/>
          <p:cNvSpPr>
            <a:spLocks noGrp="1"/>
          </p:cNvSpPr>
          <p:nvPr>
            <p:ph type="sldNum" sz="quarter" idx="15"/>
          </p:nvPr>
        </p:nvSpPr>
        <p:spPr/>
        <p:txBody>
          <a:bodyPr rtlCol="0"/>
          <a:lstStyle/>
          <a:p>
            <a:pPr>
              <a:defRPr/>
            </a:pPr>
            <a:fld id="{AEC2F57B-5A26-420F-AC65-5D52FDF74D43}" type="slidenum">
              <a:rPr lang="es-ES" smtClean="0"/>
              <a:pPr>
                <a:defRPr/>
              </a:pPr>
              <a:t>‹Nº›</a:t>
            </a:fld>
            <a:endParaRPr lang="es-ES"/>
          </a:p>
        </p:txBody>
      </p:sp>
      <p:sp>
        <p:nvSpPr>
          <p:cNvPr id="10" name="9 Marcador de pie de página"/>
          <p:cNvSpPr>
            <a:spLocks noGrp="1"/>
          </p:cNvSpPr>
          <p:nvPr>
            <p:ph type="ftr" sz="quarter" idx="16"/>
          </p:nvPr>
        </p:nvSpPr>
        <p:spPr/>
        <p:txBody>
          <a:bodyPr rtlCol="0"/>
          <a:lstStyle/>
          <a:p>
            <a:pPr>
              <a:defRPr/>
            </a:pPr>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pPr>
              <a:defRPr/>
            </a:pPr>
            <a:fld id="{0EA11817-9ED8-4131-884E-23365CFF1F34}" type="datetime1">
              <a:rPr lang="es-ES" smtClean="0"/>
              <a:pPr>
                <a:defRPr/>
              </a:pPr>
              <a:t>22/09/2013</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pPr>
              <a:defRPr/>
            </a:pPr>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pPr>
              <a:defRPr/>
            </a:pPr>
            <a:fld id="{C3DC4BD5-B452-4251-A36E-3699D7092B83}" type="slidenum">
              <a:rPr lang="es-ES" smtClean="0"/>
              <a:pPr>
                <a:defRPr/>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pPr>
              <a:defRPr/>
            </a:pPr>
            <a:fld id="{33B5B9E3-F266-4388-9804-D12A9E39DC7A}" type="datetime1">
              <a:rPr lang="es-ES" smtClean="0"/>
              <a:pPr>
                <a:defRPr/>
              </a:pPr>
              <a:t>22/09/2013</a:t>
            </a:fld>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p:txBody>
          <a:bodyPr/>
          <a:lstStyle/>
          <a:p>
            <a:pPr>
              <a:defRPr/>
            </a:pPr>
            <a:fld id="{DD296203-D27E-4860-B718-632625B55B2D}" type="slidenum">
              <a:rPr lang="es-ES" smtClean="0"/>
              <a:pPr>
                <a:defRPr/>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pPr>
              <a:defRPr/>
            </a:pPr>
            <a:fld id="{47A8A52B-8936-493E-AA11-9074DF376AE4}" type="datetime1">
              <a:rPr lang="es-ES" smtClean="0"/>
              <a:pPr>
                <a:defRPr/>
              </a:pPr>
              <a:t>22/09/2013</a:t>
            </a:fld>
            <a:endParaRPr lang="es-ES"/>
          </a:p>
        </p:txBody>
      </p:sp>
      <p:sp>
        <p:nvSpPr>
          <p:cNvPr id="8" name="7 Marcador de pie de página"/>
          <p:cNvSpPr>
            <a:spLocks noGrp="1"/>
          </p:cNvSpPr>
          <p:nvPr>
            <p:ph type="ftr" sz="quarter" idx="11"/>
          </p:nvPr>
        </p:nvSpPr>
        <p:spPr/>
        <p:txBody>
          <a:bodyPr/>
          <a:lstStyle/>
          <a:p>
            <a:pPr>
              <a:defRPr/>
            </a:pPr>
            <a:endParaRPr lang="es-ES"/>
          </a:p>
        </p:txBody>
      </p:sp>
      <p:sp>
        <p:nvSpPr>
          <p:cNvPr id="9" name="8 Marcador de número de diapositiva"/>
          <p:cNvSpPr>
            <a:spLocks noGrp="1"/>
          </p:cNvSpPr>
          <p:nvPr>
            <p:ph type="sldNum" sz="quarter" idx="12"/>
          </p:nvPr>
        </p:nvSpPr>
        <p:spPr/>
        <p:txBody>
          <a:bodyPr/>
          <a:lstStyle/>
          <a:p>
            <a:pPr>
              <a:defRPr/>
            </a:pPr>
            <a:fld id="{FB24C683-2331-41F6-87E5-E5C3260BA983}" type="slidenum">
              <a:rPr lang="es-ES" smtClean="0"/>
              <a:pPr>
                <a:defRPr/>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pPr>
              <a:defRPr/>
            </a:pPr>
            <a:fld id="{7CF51405-A777-4DAA-A89D-FFE0F0897BEC}" type="datetime1">
              <a:rPr lang="es-ES" smtClean="0"/>
              <a:pPr>
                <a:defRPr/>
              </a:pPr>
              <a:t>22/09/2013</a:t>
            </a:fld>
            <a:endParaRPr lang="es-ES"/>
          </a:p>
        </p:txBody>
      </p:sp>
      <p:sp>
        <p:nvSpPr>
          <p:cNvPr id="7" name="6 Marcador de número de diapositiva"/>
          <p:cNvSpPr>
            <a:spLocks noGrp="1"/>
          </p:cNvSpPr>
          <p:nvPr>
            <p:ph type="sldNum" sz="quarter" idx="11"/>
          </p:nvPr>
        </p:nvSpPr>
        <p:spPr/>
        <p:txBody>
          <a:bodyPr rtlCol="0"/>
          <a:lstStyle/>
          <a:p>
            <a:pPr>
              <a:defRPr/>
            </a:pPr>
            <a:fld id="{CAAD4930-A262-4966-AEEF-9F52B8ACE855}" type="slidenum">
              <a:rPr lang="es-ES" smtClean="0"/>
              <a:pPr>
                <a:defRPr/>
              </a:pPr>
              <a:t>‹Nº›</a:t>
            </a:fld>
            <a:endParaRPr lang="es-ES"/>
          </a:p>
        </p:txBody>
      </p:sp>
      <p:sp>
        <p:nvSpPr>
          <p:cNvPr id="8" name="7 Marcador de pie de página"/>
          <p:cNvSpPr>
            <a:spLocks noGrp="1"/>
          </p:cNvSpPr>
          <p:nvPr>
            <p:ph type="ftr" sz="quarter" idx="12"/>
          </p:nvPr>
        </p:nvSpPr>
        <p:spPr/>
        <p:txBody>
          <a:bodyPr rtlCol="0"/>
          <a:lstStyle/>
          <a:p>
            <a:pPr>
              <a:defRPr/>
            </a:pPr>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fld id="{B32FEF04-7759-4A3B-BC19-805A42E43CDA}" type="datetime1">
              <a:rPr lang="es-ES" smtClean="0"/>
              <a:pPr>
                <a:defRPr/>
              </a:pPr>
              <a:t>22/09/2013</a:t>
            </a:fld>
            <a:endParaRPr lang="es-ES"/>
          </a:p>
        </p:txBody>
      </p:sp>
      <p:sp>
        <p:nvSpPr>
          <p:cNvPr id="3" name="2 Marcador de pie de página"/>
          <p:cNvSpPr>
            <a:spLocks noGrp="1"/>
          </p:cNvSpPr>
          <p:nvPr>
            <p:ph type="ftr" sz="quarter" idx="11"/>
          </p:nvPr>
        </p:nvSpPr>
        <p:spPr/>
        <p:txBody>
          <a:bodyPr/>
          <a:lstStyle/>
          <a:p>
            <a:pPr>
              <a:defRPr/>
            </a:pPr>
            <a:endParaRPr lang="es-ES"/>
          </a:p>
        </p:txBody>
      </p:sp>
      <p:sp>
        <p:nvSpPr>
          <p:cNvPr id="4" name="3 Marcador de número de diapositiva"/>
          <p:cNvSpPr>
            <a:spLocks noGrp="1"/>
          </p:cNvSpPr>
          <p:nvPr>
            <p:ph type="sldNum" sz="quarter" idx="12"/>
          </p:nvPr>
        </p:nvSpPr>
        <p:spPr/>
        <p:txBody>
          <a:bodyPr/>
          <a:lstStyle/>
          <a:p>
            <a:pPr>
              <a:defRPr/>
            </a:pPr>
            <a:fld id="{C4788520-C452-4B64-952A-915948ED9942}" type="slidenum">
              <a:rPr lang="es-ES" smtClean="0"/>
              <a:pPr>
                <a:defRPr/>
              </a:pPr>
              <a:t>‹Nº›</a:t>
            </a:fld>
            <a:endParaRPr lang="es-E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pPr>
              <a:defRPr/>
            </a:pPr>
            <a:fld id="{A5BF193E-FEA6-43D7-A948-2A59C6418843}" type="datetime1">
              <a:rPr lang="es-ES" smtClean="0"/>
              <a:pPr>
                <a:defRPr/>
              </a:pPr>
              <a:t>22/09/2013</a:t>
            </a:fld>
            <a:endParaRPr lang="es-ES"/>
          </a:p>
        </p:txBody>
      </p:sp>
      <p:sp>
        <p:nvSpPr>
          <p:cNvPr id="22" name="21 Marcador de número de diapositiva"/>
          <p:cNvSpPr>
            <a:spLocks noGrp="1"/>
          </p:cNvSpPr>
          <p:nvPr>
            <p:ph type="sldNum" sz="quarter" idx="15"/>
          </p:nvPr>
        </p:nvSpPr>
        <p:spPr/>
        <p:txBody>
          <a:bodyPr rtlCol="0"/>
          <a:lstStyle/>
          <a:p>
            <a:pPr>
              <a:defRPr/>
            </a:pPr>
            <a:fld id="{FCE1C736-03F8-4FA8-A020-73C42AF23B6B}" type="slidenum">
              <a:rPr lang="es-ES" smtClean="0"/>
              <a:pPr>
                <a:defRPr/>
              </a:pPr>
              <a:t>‹Nº›</a:t>
            </a:fld>
            <a:endParaRPr lang="es-ES"/>
          </a:p>
        </p:txBody>
      </p:sp>
      <p:sp>
        <p:nvSpPr>
          <p:cNvPr id="23" name="22 Marcador de pie de página"/>
          <p:cNvSpPr>
            <a:spLocks noGrp="1"/>
          </p:cNvSpPr>
          <p:nvPr>
            <p:ph type="ftr" sz="quarter" idx="16"/>
          </p:nvPr>
        </p:nvSpPr>
        <p:spPr/>
        <p:txBody>
          <a:bodyPr rtlCol="0"/>
          <a:lstStyle/>
          <a:p>
            <a:pPr>
              <a:defRPr/>
            </a:pPr>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AEC2F57B-5A26-420F-AC65-5D52FDF74D43}" type="slidenum">
              <a:rPr lang="es-ES" smtClean="0"/>
              <a:pPr>
                <a:defRPr/>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pPr>
              <a:defRPr/>
            </a:pPr>
            <a:fld id="{1BB7D5EF-6A8B-4C8F-97E4-A56540DCFFFA}" type="datetime1">
              <a:rPr lang="es-ES" smtClean="0"/>
              <a:pPr>
                <a:defRPr/>
              </a:pPr>
              <a:t>22/09/2013</a:t>
            </a:fld>
            <a:endParaRPr lang="es-ES"/>
          </a:p>
        </p:txBody>
      </p:sp>
      <p:sp>
        <p:nvSpPr>
          <p:cNvPr id="18" name="17 Marcador de número de diapositiva"/>
          <p:cNvSpPr>
            <a:spLocks noGrp="1"/>
          </p:cNvSpPr>
          <p:nvPr>
            <p:ph type="sldNum" sz="quarter" idx="11"/>
          </p:nvPr>
        </p:nvSpPr>
        <p:spPr/>
        <p:txBody>
          <a:bodyPr rtlCol="0"/>
          <a:lstStyle/>
          <a:p>
            <a:pPr>
              <a:defRPr/>
            </a:pPr>
            <a:fld id="{11FC0DA3-4DE5-48F1-A000-AE9B6ECE2528}" type="slidenum">
              <a:rPr lang="es-ES" smtClean="0"/>
              <a:pPr>
                <a:defRPr/>
              </a:pPr>
              <a:t>‹Nº›</a:t>
            </a:fld>
            <a:endParaRPr lang="es-ES"/>
          </a:p>
        </p:txBody>
      </p:sp>
      <p:sp>
        <p:nvSpPr>
          <p:cNvPr id="21" name="20 Marcador de pie de página"/>
          <p:cNvSpPr>
            <a:spLocks noGrp="1"/>
          </p:cNvSpPr>
          <p:nvPr>
            <p:ph type="ftr" sz="quarter" idx="12"/>
          </p:nvPr>
        </p:nvSpPr>
        <p:spPr/>
        <p:txBody>
          <a:bodyPr rtlCol="0"/>
          <a:lstStyle/>
          <a:p>
            <a:pPr>
              <a:defRPr/>
            </a:pPr>
            <a:endParaRPr lang="es-E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fld id="{A3C04EA2-8D71-4E5E-929F-0A271F552496}" type="datetime1">
              <a:rPr lang="es-ES" smtClean="0"/>
              <a:pPr>
                <a:defRPr/>
              </a:pPr>
              <a:t>22/09/2013</a:t>
            </a:fld>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6DD2249D-FE9B-4C5E-837E-CD789F149854}" type="slidenum">
              <a:rPr lang="es-ES" smtClean="0"/>
              <a:pPr>
                <a:defRPr/>
              </a:pPr>
              <a:t>‹Nº›</a:t>
            </a:fld>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fld id="{E751E8CE-1A6C-4D3B-AA27-A2200C735150}" type="datetime1">
              <a:rPr lang="es-ES" smtClean="0"/>
              <a:pPr>
                <a:defRPr/>
              </a:pPr>
              <a:t>22/09/2013</a:t>
            </a:fld>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58E8CFC4-F0BC-428F-82F6-FF5DA593C09B}" type="slidenum">
              <a:rPr lang="es-ES" smtClean="0"/>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pPr>
              <a:defRPr/>
            </a:pPr>
            <a:fld id="{0EA11817-9ED8-4131-884E-23365CFF1F34}" type="datetime1">
              <a:rPr lang="es-ES" smtClean="0"/>
              <a:pPr>
                <a:defRPr/>
              </a:pPr>
              <a:t>22/09/2013</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pPr>
              <a:defRPr/>
            </a:pPr>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pPr>
              <a:defRPr/>
            </a:pPr>
            <a:fld id="{C3DC4BD5-B452-4251-A36E-3699D7092B83}" type="slidenum">
              <a:rPr lang="es-ES" smtClean="0"/>
              <a:pPr>
                <a:defRPr/>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pPr>
              <a:defRPr/>
            </a:pPr>
            <a:fld id="{33B5B9E3-F266-4388-9804-D12A9E39DC7A}" type="datetime1">
              <a:rPr lang="es-ES" smtClean="0"/>
              <a:pPr>
                <a:defRPr/>
              </a:pPr>
              <a:t>22/09/2013</a:t>
            </a:fld>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p:txBody>
          <a:bodyPr/>
          <a:lstStyle/>
          <a:p>
            <a:pPr>
              <a:defRPr/>
            </a:pPr>
            <a:fld id="{DD296203-D27E-4860-B718-632625B55B2D}" type="slidenum">
              <a:rPr lang="es-ES" smtClean="0"/>
              <a:pPr>
                <a:defRPr/>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pPr>
              <a:defRPr/>
            </a:pPr>
            <a:fld id="{47A8A52B-8936-493E-AA11-9074DF376AE4}" type="datetime1">
              <a:rPr lang="es-ES" smtClean="0"/>
              <a:pPr>
                <a:defRPr/>
              </a:pPr>
              <a:t>22/09/2013</a:t>
            </a:fld>
            <a:endParaRPr lang="es-ES"/>
          </a:p>
        </p:txBody>
      </p:sp>
      <p:sp>
        <p:nvSpPr>
          <p:cNvPr id="8" name="7 Marcador de pie de página"/>
          <p:cNvSpPr>
            <a:spLocks noGrp="1"/>
          </p:cNvSpPr>
          <p:nvPr>
            <p:ph type="ftr" sz="quarter" idx="11"/>
          </p:nvPr>
        </p:nvSpPr>
        <p:spPr/>
        <p:txBody>
          <a:bodyPr/>
          <a:lstStyle/>
          <a:p>
            <a:pPr>
              <a:defRPr/>
            </a:pPr>
            <a:endParaRPr lang="es-ES"/>
          </a:p>
        </p:txBody>
      </p:sp>
      <p:sp>
        <p:nvSpPr>
          <p:cNvPr id="9" name="8 Marcador de número de diapositiva"/>
          <p:cNvSpPr>
            <a:spLocks noGrp="1"/>
          </p:cNvSpPr>
          <p:nvPr>
            <p:ph type="sldNum" sz="quarter" idx="12"/>
          </p:nvPr>
        </p:nvSpPr>
        <p:spPr/>
        <p:txBody>
          <a:bodyPr/>
          <a:lstStyle/>
          <a:p>
            <a:pPr>
              <a:defRPr/>
            </a:pPr>
            <a:fld id="{FB24C683-2331-41F6-87E5-E5C3260BA983}" type="slidenum">
              <a:rPr lang="es-ES" smtClean="0"/>
              <a:pPr>
                <a:defRPr/>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pPr>
              <a:defRPr/>
            </a:pPr>
            <a:fld id="{7CF51405-A777-4DAA-A89D-FFE0F0897BEC}" type="datetime1">
              <a:rPr lang="es-ES" smtClean="0"/>
              <a:pPr>
                <a:defRPr/>
              </a:pPr>
              <a:t>22/09/2013</a:t>
            </a:fld>
            <a:endParaRPr lang="es-ES"/>
          </a:p>
        </p:txBody>
      </p:sp>
      <p:sp>
        <p:nvSpPr>
          <p:cNvPr id="4" name="3 Marcador de pie de página"/>
          <p:cNvSpPr>
            <a:spLocks noGrp="1"/>
          </p:cNvSpPr>
          <p:nvPr>
            <p:ph type="ftr" sz="quarter" idx="11"/>
          </p:nvPr>
        </p:nvSpPr>
        <p:spPr/>
        <p:txBody>
          <a:bodyPr/>
          <a:lstStyle/>
          <a:p>
            <a:pPr>
              <a:defRPr/>
            </a:pPr>
            <a:endParaRPr lang="es-ES"/>
          </a:p>
        </p:txBody>
      </p:sp>
      <p:sp>
        <p:nvSpPr>
          <p:cNvPr id="5" name="4 Marcador de número de diapositiva"/>
          <p:cNvSpPr>
            <a:spLocks noGrp="1"/>
          </p:cNvSpPr>
          <p:nvPr>
            <p:ph type="sldNum" sz="quarter" idx="12"/>
          </p:nvPr>
        </p:nvSpPr>
        <p:spPr/>
        <p:txBody>
          <a:bodyPr/>
          <a:lstStyle/>
          <a:p>
            <a:pPr>
              <a:defRPr/>
            </a:pPr>
            <a:fld id="{CAAD4930-A262-4966-AEEF-9F52B8ACE855}" type="slidenum">
              <a:rPr lang="es-ES" smtClean="0"/>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fld id="{B32FEF04-7759-4A3B-BC19-805A42E43CDA}" type="datetime1">
              <a:rPr lang="es-ES" smtClean="0"/>
              <a:pPr>
                <a:defRPr/>
              </a:pPr>
              <a:t>22/09/2013</a:t>
            </a:fld>
            <a:endParaRPr lang="es-ES"/>
          </a:p>
        </p:txBody>
      </p:sp>
      <p:sp>
        <p:nvSpPr>
          <p:cNvPr id="3" name="2 Marcador de pie de página"/>
          <p:cNvSpPr>
            <a:spLocks noGrp="1"/>
          </p:cNvSpPr>
          <p:nvPr>
            <p:ph type="ftr" sz="quarter" idx="11"/>
          </p:nvPr>
        </p:nvSpPr>
        <p:spPr/>
        <p:txBody>
          <a:bodyPr/>
          <a:lstStyle/>
          <a:p>
            <a:pPr>
              <a:defRPr/>
            </a:pPr>
            <a:endParaRPr lang="es-ES"/>
          </a:p>
        </p:txBody>
      </p:sp>
      <p:sp>
        <p:nvSpPr>
          <p:cNvPr id="4" name="3 Marcador de número de diapositiva"/>
          <p:cNvSpPr>
            <a:spLocks noGrp="1"/>
          </p:cNvSpPr>
          <p:nvPr>
            <p:ph type="sldNum" sz="quarter" idx="12"/>
          </p:nvPr>
        </p:nvSpPr>
        <p:spPr/>
        <p:txBody>
          <a:bodyPr/>
          <a:lstStyle/>
          <a:p>
            <a:pPr>
              <a:defRPr/>
            </a:pPr>
            <a:fld id="{C4788520-C452-4B64-952A-915948ED9942}" type="slidenum">
              <a:rPr lang="es-ES" smtClean="0"/>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pPr>
              <a:defRPr/>
            </a:pPr>
            <a:fld id="{A5BF193E-FEA6-43D7-A948-2A59C6418843}" type="datetime1">
              <a:rPr lang="es-ES" smtClean="0"/>
              <a:pPr>
                <a:defRPr/>
              </a:pPr>
              <a:t>22/09/2013</a:t>
            </a:fld>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p:txBody>
          <a:bodyPr/>
          <a:lstStyle/>
          <a:p>
            <a:pPr>
              <a:defRPr/>
            </a:pPr>
            <a:fld id="{FCE1C736-03F8-4FA8-A020-73C42AF23B6B}" type="slidenum">
              <a:rPr lang="es-ES" smtClean="0"/>
              <a:pPr>
                <a:defRPr/>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pPr>
              <a:defRPr/>
            </a:pPr>
            <a:fld id="{1BB7D5EF-6A8B-4C8F-97E4-A56540DCFFFA}" type="datetime1">
              <a:rPr lang="es-ES" smtClean="0"/>
              <a:pPr>
                <a:defRPr/>
              </a:pPr>
              <a:t>22/09/2013</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pPr>
              <a:defRPr/>
            </a:pPr>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pPr>
              <a:defRPr/>
            </a:pPr>
            <a:fld id="{11FC0DA3-4DE5-48F1-A000-AE9B6ECE2528}" type="slidenum">
              <a:rPr lang="es-ES" smtClean="0"/>
              <a:pPr>
                <a:defRPr/>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87254CFF-7D71-4894-A1E6-CC069BA44864}" type="datetime1">
              <a:rPr lang="es-ES" smtClean="0"/>
              <a:pPr>
                <a:defRPr/>
              </a:pPr>
              <a:t>22/09/2013</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B357167C-D01E-4051-A8DA-93A43E03BEB8}" type="slidenum">
              <a:rPr lang="es-ES" smtClean="0"/>
              <a:pPr>
                <a:defRPr/>
              </a:pPr>
              <a:t>‹Nº›</a:t>
            </a:fld>
            <a:endParaRPr lang="es-ES"/>
          </a:p>
        </p:txBody>
      </p:sp>
    </p:spTree>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hf hdr="0" ft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87254CFF-7D71-4894-A1E6-CC069BA44864}" type="datetime1">
              <a:rPr lang="es-ES" smtClean="0"/>
              <a:pPr>
                <a:defRPr/>
              </a:pPr>
              <a:t>22/09/2013</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B357167C-D01E-4051-A8DA-93A43E03BEB8}" type="slidenum">
              <a:rPr lang="es-ES" smtClean="0"/>
              <a:pPr>
                <a:defRPr/>
              </a:pPr>
              <a:t>‹Nº›</a:t>
            </a:fld>
            <a:endParaRPr lang="es-ES"/>
          </a:p>
        </p:txBody>
      </p:sp>
    </p:spTree>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hf hdr="0" ft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13.xml"/><Relationship Id="rId1" Type="http://schemas.openxmlformats.org/officeDocument/2006/relationships/video" Target="file:///C:\Documents%20and%20Settings\Usuario\Escritorio\_Resistencia%20al%20cambio_la%20escalera.wmv"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notesSlide" Target="../notesSlides/notesSlide4.xml"/><Relationship Id="rId7"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número de diapositiva"/>
          <p:cNvSpPr>
            <a:spLocks noGrp="1"/>
          </p:cNvSpPr>
          <p:nvPr>
            <p:ph type="sldNum" sz="quarter" idx="12"/>
          </p:nvPr>
        </p:nvSpPr>
        <p:spPr/>
        <p:txBody>
          <a:bodyPr/>
          <a:lstStyle/>
          <a:p>
            <a:pPr>
              <a:defRPr/>
            </a:pPr>
            <a:fld id="{DA70E891-3351-4522-9E54-11F453CA350F}" type="slidenum">
              <a:rPr lang="es-ES"/>
              <a:pPr>
                <a:defRPr/>
              </a:pPr>
              <a:t>1</a:t>
            </a:fld>
            <a:endParaRPr lang="es-ES"/>
          </a:p>
        </p:txBody>
      </p:sp>
      <p:sp>
        <p:nvSpPr>
          <p:cNvPr id="4099" name="Rectangle 47"/>
          <p:cNvSpPr>
            <a:spLocks noGrp="1" noChangeArrowheads="1"/>
          </p:cNvSpPr>
          <p:nvPr>
            <p:ph type="ctrTitle"/>
          </p:nvPr>
        </p:nvSpPr>
        <p:spPr>
          <a:xfrm>
            <a:off x="2643174" y="1714488"/>
            <a:ext cx="6500826" cy="2928958"/>
          </a:xfrm>
        </p:spPr>
        <p:txBody>
          <a:bodyPr/>
          <a:lstStyle/>
          <a:p>
            <a:pPr algn="l" fontAlgn="auto">
              <a:spcAft>
                <a:spcPts val="0"/>
              </a:spcAft>
              <a:defRPr/>
            </a:pPr>
            <a:r>
              <a:rPr lang="es-MX" sz="4000" b="1" dirty="0" smtClean="0">
                <a:solidFill>
                  <a:srgbClr val="002060"/>
                </a:solidFill>
                <a:latin typeface="Calibri" pitchFamily="34" charset="0"/>
              </a:rPr>
              <a:t>METODOLOGÍAS docentes innovadoras PARA LA FORMACIÓN PROFESIONAL</a:t>
            </a:r>
            <a:endParaRPr lang="uk-UA" sz="4000" b="1" dirty="0" smtClean="0">
              <a:solidFill>
                <a:srgbClr val="002060"/>
              </a:solidFill>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omo-nace-paradigma-5"/>
          <p:cNvPicPr>
            <a:picLocks noChangeAspect="1" noChangeArrowheads="1"/>
          </p:cNvPicPr>
          <p:nvPr/>
        </p:nvPicPr>
        <p:blipFill>
          <a:blip r:embed="rId2"/>
          <a:srcRect/>
          <a:stretch>
            <a:fillRect/>
          </a:stretch>
        </p:blipFill>
        <p:spPr bwMode="auto">
          <a:xfrm>
            <a:off x="36513" y="-44450"/>
            <a:ext cx="9070975" cy="6946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omo-nace-paradigma-6"/>
          <p:cNvPicPr>
            <a:picLocks noChangeAspect="1" noChangeArrowheads="1"/>
          </p:cNvPicPr>
          <p:nvPr/>
        </p:nvPicPr>
        <p:blipFill>
          <a:blip r:embed="rId2"/>
          <a:srcRect/>
          <a:stretch>
            <a:fillRect/>
          </a:stretch>
        </p:blipFill>
        <p:spPr bwMode="auto">
          <a:xfrm>
            <a:off x="36513" y="53975"/>
            <a:ext cx="9070975" cy="675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omo-nace-paradigma-7"/>
          <p:cNvPicPr>
            <a:picLocks noChangeAspect="1" noChangeArrowheads="1"/>
          </p:cNvPicPr>
          <p:nvPr/>
        </p:nvPicPr>
        <p:blipFill>
          <a:blip r:embed="rId2"/>
          <a:srcRect/>
          <a:stretch>
            <a:fillRect/>
          </a:stretch>
        </p:blipFill>
        <p:spPr bwMode="auto">
          <a:xfrm>
            <a:off x="36513" y="-38100"/>
            <a:ext cx="9070975" cy="693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omo-nace-paradigma-8"/>
          <p:cNvPicPr>
            <a:picLocks noChangeAspect="1" noChangeArrowheads="1"/>
          </p:cNvPicPr>
          <p:nvPr/>
        </p:nvPicPr>
        <p:blipFill>
          <a:blip r:embed="rId2"/>
          <a:srcRect b="81927"/>
          <a:stretch>
            <a:fillRect/>
          </a:stretch>
        </p:blipFill>
        <p:spPr bwMode="auto">
          <a:xfrm>
            <a:off x="36513" y="2174875"/>
            <a:ext cx="9070975" cy="1182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omo-nace-paradigma-8"/>
          <p:cNvPicPr>
            <a:picLocks noChangeAspect="1" noChangeArrowheads="1"/>
          </p:cNvPicPr>
          <p:nvPr/>
        </p:nvPicPr>
        <p:blipFill>
          <a:blip r:embed="rId2"/>
          <a:srcRect t="18073"/>
          <a:stretch>
            <a:fillRect/>
          </a:stretch>
        </p:blipFill>
        <p:spPr bwMode="auto">
          <a:xfrm>
            <a:off x="36513" y="1341438"/>
            <a:ext cx="9070975" cy="5357812"/>
          </a:xfrm>
          <a:prstGeom prst="rect">
            <a:avLst/>
          </a:prstGeom>
          <a:noFill/>
          <a:ln w="9525">
            <a:noFill/>
            <a:miter lim="800000"/>
            <a:headEnd/>
            <a:tailEnd/>
          </a:ln>
        </p:spPr>
      </p:pic>
      <p:sp>
        <p:nvSpPr>
          <p:cNvPr id="11267" name="2 Rectángulo"/>
          <p:cNvSpPr>
            <a:spLocks noChangeArrowheads="1"/>
          </p:cNvSpPr>
          <p:nvPr/>
        </p:nvSpPr>
        <p:spPr bwMode="auto">
          <a:xfrm>
            <a:off x="2411413" y="1844675"/>
            <a:ext cx="4248150" cy="431800"/>
          </a:xfrm>
          <a:prstGeom prst="rect">
            <a:avLst/>
          </a:prstGeom>
          <a:solidFill>
            <a:schemeClr val="bg1"/>
          </a:solidFill>
          <a:ln w="9525" algn="ctr">
            <a:solidFill>
              <a:schemeClr val="bg1"/>
            </a:solidFill>
            <a:round/>
            <a:headEnd/>
            <a:tailEnd/>
          </a:ln>
        </p:spPr>
        <p:txBody>
          <a:bodyPr/>
          <a:lstStyle/>
          <a:p>
            <a:endParaRPr lang="es-E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omo-nace-paradigma-8"/>
          <p:cNvPicPr>
            <a:picLocks noChangeAspect="1" noChangeArrowheads="1"/>
          </p:cNvPicPr>
          <p:nvPr/>
        </p:nvPicPr>
        <p:blipFill>
          <a:blip r:embed="rId2"/>
          <a:srcRect t="23578"/>
          <a:stretch>
            <a:fillRect/>
          </a:stretch>
        </p:blipFill>
        <p:spPr bwMode="auto">
          <a:xfrm>
            <a:off x="36513" y="1700213"/>
            <a:ext cx="9070975" cy="499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654032"/>
          </a:xfrm>
          <a:solidFill>
            <a:srgbClr val="FFC000"/>
          </a:solidFill>
        </p:spPr>
        <p:txBody>
          <a:bodyPr>
            <a:normAutofit/>
          </a:bodyPr>
          <a:lstStyle/>
          <a:p>
            <a:pPr algn="ctr"/>
            <a:r>
              <a:rPr lang="es-ES" sz="2800" b="1" dirty="0" smtClean="0">
                <a:latin typeface="Calibri" pitchFamily="34" charset="0"/>
              </a:rPr>
              <a:t>COMPONENTES BÁSICOS DEL MÉTODO DOCENTE</a:t>
            </a:r>
            <a:endParaRPr lang="es-ES" sz="2800" b="1" dirty="0">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16</a:t>
            </a:fld>
            <a:endParaRPr lang="es-ES"/>
          </a:p>
        </p:txBody>
      </p:sp>
      <p:sp>
        <p:nvSpPr>
          <p:cNvPr id="5" name="4 Marcador de contenido"/>
          <p:cNvSpPr>
            <a:spLocks noGrp="1"/>
          </p:cNvSpPr>
          <p:nvPr>
            <p:ph sz="quarter" idx="1"/>
          </p:nvPr>
        </p:nvSpPr>
        <p:spPr>
          <a:xfrm>
            <a:off x="571472" y="1447800"/>
            <a:ext cx="8115328" cy="4572000"/>
          </a:xfrm>
        </p:spPr>
        <p:txBody>
          <a:bodyPr/>
          <a:lstStyle/>
          <a:p>
            <a:pPr algn="just"/>
            <a:r>
              <a:rPr lang="es-ES" dirty="0" smtClean="0">
                <a:latin typeface="Calibri" pitchFamily="34" charset="0"/>
              </a:rPr>
              <a:t>Es una especie de </a:t>
            </a:r>
            <a:r>
              <a:rPr lang="es-ES" i="1" dirty="0" smtClean="0">
                <a:latin typeface="Calibri" pitchFamily="34" charset="0"/>
              </a:rPr>
              <a:t>batido</a:t>
            </a:r>
            <a:r>
              <a:rPr lang="es-ES" dirty="0" smtClean="0">
                <a:latin typeface="Calibri" pitchFamily="34" charset="0"/>
              </a:rPr>
              <a:t>  en el que podemos integrar las diversas tomas de decisiones que los profesores adoptamos para gestionar el desarrollo de las actividades docentes:</a:t>
            </a:r>
          </a:p>
          <a:p>
            <a:pPr algn="just">
              <a:buNone/>
            </a:pPr>
            <a:endParaRPr lang="es-ES" dirty="0" smtClean="0">
              <a:latin typeface="Calibri" pitchFamily="34" charset="0"/>
            </a:endParaRPr>
          </a:p>
          <a:p>
            <a:pPr lvl="2" algn="just"/>
            <a:r>
              <a:rPr lang="es-ES" b="1" dirty="0" smtClean="0">
                <a:latin typeface="Calibri" pitchFamily="34" charset="0"/>
              </a:rPr>
              <a:t>La organización de los espacios</a:t>
            </a:r>
          </a:p>
          <a:p>
            <a:pPr lvl="2" algn="just"/>
            <a:r>
              <a:rPr lang="es-ES" b="1" dirty="0" smtClean="0">
                <a:latin typeface="Calibri" pitchFamily="34" charset="0"/>
              </a:rPr>
              <a:t>La selección del método</a:t>
            </a:r>
          </a:p>
          <a:p>
            <a:pPr lvl="2" algn="just"/>
            <a:r>
              <a:rPr lang="es-ES" b="1" dirty="0" smtClean="0">
                <a:latin typeface="Calibri" pitchFamily="34" charset="0"/>
              </a:rPr>
              <a:t>La orientación y gestión de las actividades de aprendizaje</a:t>
            </a:r>
          </a:p>
          <a:p>
            <a:pPr lvl="2" algn="just"/>
            <a:r>
              <a:rPr lang="es-ES" b="1" dirty="0" smtClean="0">
                <a:latin typeface="Calibri" pitchFamily="34" charset="0"/>
              </a:rPr>
              <a:t>Las relaciones interpersonales </a:t>
            </a:r>
            <a:endParaRPr lang="es-ES" b="1" dirty="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latin typeface="Calibri" pitchFamily="34" charset="0"/>
              </a:rPr>
              <a:t>a) </a:t>
            </a:r>
            <a:r>
              <a:rPr lang="es-ES" sz="2800" b="1" u="sng" dirty="0" smtClean="0">
                <a:latin typeface="Calibri" pitchFamily="34" charset="0"/>
              </a:rPr>
              <a:t>Organización de espacios</a:t>
            </a:r>
            <a:endParaRPr lang="es-ES" sz="2800" b="1" u="sng" dirty="0">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17</a:t>
            </a:fld>
            <a:endParaRPr lang="es-ES"/>
          </a:p>
        </p:txBody>
      </p:sp>
      <p:sp>
        <p:nvSpPr>
          <p:cNvPr id="5" name="4 Marcador de contenido"/>
          <p:cNvSpPr>
            <a:spLocks noGrp="1"/>
          </p:cNvSpPr>
          <p:nvPr>
            <p:ph sz="quarter" idx="1"/>
          </p:nvPr>
        </p:nvSpPr>
        <p:spPr>
          <a:xfrm>
            <a:off x="3857620" y="1447800"/>
            <a:ext cx="5072098" cy="4572000"/>
          </a:xfrm>
        </p:spPr>
        <p:txBody>
          <a:bodyPr>
            <a:normAutofit fontScale="47500" lnSpcReduction="20000"/>
          </a:bodyPr>
          <a:lstStyle/>
          <a:p>
            <a:pPr algn="just"/>
            <a:r>
              <a:rPr lang="es-ES" sz="4800" dirty="0" smtClean="0">
                <a:latin typeface="Calibri" pitchFamily="34" charset="0"/>
              </a:rPr>
              <a:t>En las aulas tradicionales, es conocido que </a:t>
            </a:r>
            <a:r>
              <a:rPr lang="es-ES_tradnl" sz="4800" dirty="0" smtClean="0">
                <a:latin typeface="Calibri" pitchFamily="34" charset="0"/>
              </a:rPr>
              <a:t>la zona delantera y central de la clase se configura como zona de acción, mientras que los laterales y la parte posterior de las clases aparece como zona marginal. </a:t>
            </a:r>
          </a:p>
          <a:p>
            <a:pPr algn="just"/>
            <a:endParaRPr lang="es-ES_tradnl" sz="4800" dirty="0" smtClean="0">
              <a:latin typeface="Calibri" pitchFamily="34" charset="0"/>
            </a:endParaRPr>
          </a:p>
          <a:p>
            <a:pPr algn="just"/>
            <a:r>
              <a:rPr lang="es-ES_tradnl" sz="4800" dirty="0" smtClean="0">
                <a:latin typeface="Calibri" pitchFamily="34" charset="0"/>
              </a:rPr>
              <a:t>Los alumnos situados en la zona de acción aparecen como más implicados e interesados en el trabajo mientras que los que se sitúan en las zonas marginales tienden a meterse menos en la actividad y a desconectar del proceso con mayor facilidad. </a:t>
            </a:r>
            <a:endParaRPr lang="es-ES" sz="4800" dirty="0" smtClean="0">
              <a:latin typeface="Calibri" pitchFamily="34" charset="0"/>
            </a:endParaRPr>
          </a:p>
          <a:p>
            <a:pPr algn="just"/>
            <a:endParaRPr lang="es-ES" b="1" dirty="0">
              <a:latin typeface="Calibri" pitchFamily="34" charset="0"/>
            </a:endParaRPr>
          </a:p>
        </p:txBody>
      </p:sp>
      <p:pic>
        <p:nvPicPr>
          <p:cNvPr id="6" name="5 Imagen" descr="zonas.jpg"/>
          <p:cNvPicPr>
            <a:picLocks noChangeAspect="1"/>
          </p:cNvPicPr>
          <p:nvPr/>
        </p:nvPicPr>
        <p:blipFill>
          <a:blip r:embed="rId2"/>
          <a:stretch>
            <a:fillRect/>
          </a:stretch>
        </p:blipFill>
        <p:spPr>
          <a:xfrm>
            <a:off x="428597" y="1428736"/>
            <a:ext cx="3786214" cy="293950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latin typeface="Calibri" pitchFamily="34" charset="0"/>
              </a:rPr>
              <a:t>a) </a:t>
            </a:r>
            <a:r>
              <a:rPr lang="es-ES" sz="2800" b="1" u="sng" dirty="0" smtClean="0">
                <a:latin typeface="Calibri" pitchFamily="34" charset="0"/>
              </a:rPr>
              <a:t>Organización de espacios</a:t>
            </a:r>
            <a:endParaRPr lang="es-ES" sz="2800" b="1" u="sng" dirty="0">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18</a:t>
            </a:fld>
            <a:endParaRPr lang="es-ES"/>
          </a:p>
        </p:txBody>
      </p:sp>
      <p:sp>
        <p:nvSpPr>
          <p:cNvPr id="5" name="4 Marcador de contenido"/>
          <p:cNvSpPr>
            <a:spLocks noGrp="1"/>
          </p:cNvSpPr>
          <p:nvPr>
            <p:ph sz="quarter" idx="1"/>
          </p:nvPr>
        </p:nvSpPr>
        <p:spPr>
          <a:xfrm>
            <a:off x="571472" y="1714488"/>
            <a:ext cx="8115328" cy="4305312"/>
          </a:xfrm>
        </p:spPr>
        <p:txBody>
          <a:bodyPr>
            <a:normAutofit lnSpcReduction="10000"/>
          </a:bodyPr>
          <a:lstStyle/>
          <a:p>
            <a:pPr algn="just"/>
            <a:r>
              <a:rPr lang="es-ES_tradnl" dirty="0" smtClean="0">
                <a:latin typeface="Calibri" pitchFamily="34" charset="0"/>
              </a:rPr>
              <a:t>Algunos investigadores distribuyeron los sujetos al azar en las zonas y pudieron comprobar efectos como el descrito por  </a:t>
            </a:r>
            <a:r>
              <a:rPr lang="es-ES_tradnl" dirty="0" err="1" smtClean="0">
                <a:latin typeface="Calibri" pitchFamily="34" charset="0"/>
              </a:rPr>
              <a:t>Stires</a:t>
            </a:r>
            <a:r>
              <a:rPr lang="es-ES_tradnl" dirty="0" smtClean="0">
                <a:latin typeface="Calibri" pitchFamily="34" charset="0"/>
              </a:rPr>
              <a:t> (1980) o por </a:t>
            </a:r>
            <a:r>
              <a:rPr lang="es-ES_tradnl" dirty="0" err="1" smtClean="0">
                <a:latin typeface="Calibri" pitchFamily="34" charset="0"/>
              </a:rPr>
              <a:t>Weinstein</a:t>
            </a:r>
            <a:r>
              <a:rPr lang="es-ES_tradnl" dirty="0" smtClean="0">
                <a:latin typeface="Calibri" pitchFamily="34" charset="0"/>
              </a:rPr>
              <a:t> (1981) que en diversas investigaciones llegan a la siguiente conclusión: </a:t>
            </a:r>
          </a:p>
          <a:p>
            <a:pPr algn="just"/>
            <a:endParaRPr lang="es-ES_tradnl" dirty="0" smtClean="0">
              <a:latin typeface="Calibri" pitchFamily="34" charset="0"/>
            </a:endParaRPr>
          </a:p>
          <a:p>
            <a:pPr algn="just">
              <a:buNone/>
            </a:pPr>
            <a:r>
              <a:rPr lang="es-ES_tradnl" i="1" dirty="0" smtClean="0">
                <a:latin typeface="Calibri" pitchFamily="34" charset="0"/>
              </a:rPr>
              <a:t>   “tanto en una clase donde los alumnos pudieron sentarse a su </a:t>
            </a:r>
            <a:r>
              <a:rPr lang="es-ES_tradnl" b="1" i="1" dirty="0" smtClean="0">
                <a:latin typeface="Calibri" pitchFamily="34" charset="0"/>
              </a:rPr>
              <a:t>elección</a:t>
            </a:r>
            <a:r>
              <a:rPr lang="es-ES_tradnl" i="1" dirty="0" smtClean="0">
                <a:latin typeface="Calibri" pitchFamily="34" charset="0"/>
              </a:rPr>
              <a:t> como en otra paralela donde fueron colocados por orden </a:t>
            </a:r>
            <a:r>
              <a:rPr lang="es-ES_tradnl" b="1" i="1" dirty="0" smtClean="0">
                <a:latin typeface="Calibri" pitchFamily="34" charset="0"/>
              </a:rPr>
              <a:t>alfabético</a:t>
            </a:r>
            <a:r>
              <a:rPr lang="es-ES_tradnl" i="1" dirty="0" smtClean="0">
                <a:latin typeface="Calibri" pitchFamily="34" charset="0"/>
              </a:rPr>
              <a:t>, aquellos que estaban en la zona de acción recibieron mayores notas, les gustó más el curso y les cayeron más simpáticos los profesores”. </a:t>
            </a:r>
          </a:p>
          <a:p>
            <a:pPr algn="just"/>
            <a:endParaRPr lang="es-ES" b="1" dirty="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latin typeface="Calibri" pitchFamily="34" charset="0"/>
              </a:rPr>
              <a:t>a) </a:t>
            </a:r>
            <a:r>
              <a:rPr lang="es-ES" sz="2800" b="1" u="sng" dirty="0" smtClean="0">
                <a:latin typeface="Calibri" pitchFamily="34" charset="0"/>
              </a:rPr>
              <a:t>Organización de espacios</a:t>
            </a:r>
            <a:endParaRPr lang="es-ES" sz="2800" b="1" u="sng" dirty="0">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19</a:t>
            </a:fld>
            <a:endParaRPr lang="es-ES"/>
          </a:p>
        </p:txBody>
      </p:sp>
      <p:sp>
        <p:nvSpPr>
          <p:cNvPr id="5" name="4 Marcador de contenido"/>
          <p:cNvSpPr>
            <a:spLocks noGrp="1"/>
          </p:cNvSpPr>
          <p:nvPr>
            <p:ph sz="quarter" idx="1"/>
          </p:nvPr>
        </p:nvSpPr>
        <p:spPr>
          <a:xfrm>
            <a:off x="571472" y="2143116"/>
            <a:ext cx="8115328" cy="3876684"/>
          </a:xfrm>
        </p:spPr>
        <p:txBody>
          <a:bodyPr>
            <a:normAutofit/>
          </a:bodyPr>
          <a:lstStyle/>
          <a:p>
            <a:pPr algn="just"/>
            <a:r>
              <a:rPr lang="es-ES_tradnl" dirty="0" smtClean="0">
                <a:latin typeface="Calibri" pitchFamily="34" charset="0"/>
              </a:rPr>
              <a:t>Una posición circular de las mesas, por ejemplo, rompe las zonas. </a:t>
            </a:r>
          </a:p>
          <a:p>
            <a:pPr algn="just"/>
            <a:r>
              <a:rPr lang="es-ES_tradnl" dirty="0" smtClean="0">
                <a:latin typeface="Calibri" pitchFamily="34" charset="0"/>
              </a:rPr>
              <a:t>Si el profesor se mueve a través de la clase (algo que es difícil si uno ha de utilizar el encerado o algún medio de proyección),</a:t>
            </a:r>
          </a:p>
          <a:p>
            <a:pPr algn="just"/>
            <a:r>
              <a:rPr lang="es-ES_tradnl" dirty="0" smtClean="0">
                <a:latin typeface="Calibri" pitchFamily="34" charset="0"/>
              </a:rPr>
              <a:t>Si se solicita constantemente la intervención de los alumnos situados en zonas marginales</a:t>
            </a:r>
          </a:p>
          <a:p>
            <a:pPr algn="just"/>
            <a:r>
              <a:rPr lang="es-ES_tradnl" dirty="0" smtClean="0">
                <a:latin typeface="Calibri" pitchFamily="34" charset="0"/>
              </a:rPr>
              <a:t>Si se organizan fases de trabajo por grupos, etc.</a:t>
            </a:r>
            <a:endParaRPr lang="es-ES" dirty="0" smtClean="0">
              <a:latin typeface="Calibri" pitchFamily="34" charset="0"/>
            </a:endParaRPr>
          </a:p>
          <a:p>
            <a:pPr algn="just"/>
            <a:endParaRPr lang="es-ES" b="1" dirty="0">
              <a:latin typeface="Calibri" pitchFamily="34" charset="0"/>
            </a:endParaRPr>
          </a:p>
        </p:txBody>
      </p:sp>
      <p:sp>
        <p:nvSpPr>
          <p:cNvPr id="6" name="5 CuadroTexto"/>
          <p:cNvSpPr txBox="1"/>
          <p:nvPr/>
        </p:nvSpPr>
        <p:spPr>
          <a:xfrm>
            <a:off x="571472" y="1571612"/>
            <a:ext cx="7929618" cy="461665"/>
          </a:xfrm>
          <a:prstGeom prst="rect">
            <a:avLst/>
          </a:prstGeom>
          <a:noFill/>
        </p:spPr>
        <p:txBody>
          <a:bodyPr wrap="square" rtlCol="0">
            <a:spAutoFit/>
          </a:bodyPr>
          <a:lstStyle/>
          <a:p>
            <a:pPr algn="ctr"/>
            <a:r>
              <a:rPr lang="es-ES" sz="2400" b="1" dirty="0" smtClean="0">
                <a:solidFill>
                  <a:srgbClr val="FF0000"/>
                </a:solidFill>
              </a:rPr>
              <a:t>¿Y COMO EVITAR ESTAS ZONAS MARGINALES?</a:t>
            </a:r>
            <a:endParaRPr lang="es-ES" sz="24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arcador de fecha"/>
          <p:cNvSpPr>
            <a:spLocks noGrp="1"/>
          </p:cNvSpPr>
          <p:nvPr>
            <p:ph type="dt" sz="half" idx="10"/>
          </p:nvPr>
        </p:nvSpPr>
        <p:spPr/>
        <p:txBody>
          <a:bodyPr/>
          <a:lstStyle/>
          <a:p>
            <a:pPr>
              <a:defRPr/>
            </a:pPr>
            <a:fld id="{9E377617-EE14-41DE-B62C-CB6A547D57DE}" type="datetime1">
              <a:rPr lang="es-ES"/>
              <a:pPr>
                <a:defRPr/>
              </a:pPr>
              <a:t>22/09/2013</a:t>
            </a:fld>
            <a:endParaRPr lang="es-ES"/>
          </a:p>
        </p:txBody>
      </p:sp>
      <p:sp>
        <p:nvSpPr>
          <p:cNvPr id="11" name="10 Marcador de número de diapositiva"/>
          <p:cNvSpPr>
            <a:spLocks noGrp="1"/>
          </p:cNvSpPr>
          <p:nvPr>
            <p:ph type="sldNum" sz="quarter" idx="12"/>
          </p:nvPr>
        </p:nvSpPr>
        <p:spPr/>
        <p:txBody>
          <a:bodyPr/>
          <a:lstStyle/>
          <a:p>
            <a:pPr>
              <a:defRPr/>
            </a:pPr>
            <a:fld id="{FCAF4976-F2DC-4062-B05D-0591B01F65C6}" type="slidenum">
              <a:rPr lang="es-ES"/>
              <a:pPr>
                <a:defRPr/>
              </a:pPr>
              <a:t>2</a:t>
            </a:fld>
            <a:endParaRPr lang="es-ES"/>
          </a:p>
        </p:txBody>
      </p:sp>
      <p:sp>
        <p:nvSpPr>
          <p:cNvPr id="13" name="Rectangle 2"/>
          <p:cNvSpPr>
            <a:spLocks noChangeArrowheads="1"/>
          </p:cNvSpPr>
          <p:nvPr/>
        </p:nvSpPr>
        <p:spPr bwMode="auto">
          <a:xfrm>
            <a:off x="428596" y="714356"/>
            <a:ext cx="8445500" cy="114300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nchor="ctr"/>
          <a:lstStyle/>
          <a:p>
            <a:pPr algn="ctr">
              <a:defRPr/>
            </a:pPr>
            <a:r>
              <a:rPr lang="es-MX" sz="4000" dirty="0">
                <a:latin typeface="Calibri" pitchFamily="34" charset="0"/>
              </a:rPr>
              <a:t>A P R E N D I Z A J E</a:t>
            </a:r>
            <a:endParaRPr lang="es-ES" sz="4000" dirty="0">
              <a:latin typeface="Calibri" pitchFamily="34" charset="0"/>
            </a:endParaRPr>
          </a:p>
        </p:txBody>
      </p:sp>
      <p:sp>
        <p:nvSpPr>
          <p:cNvPr id="14" name="Rectangle 3"/>
          <p:cNvSpPr>
            <a:spLocks noChangeArrowheads="1"/>
          </p:cNvSpPr>
          <p:nvPr/>
        </p:nvSpPr>
        <p:spPr bwMode="auto">
          <a:xfrm>
            <a:off x="428596" y="2357430"/>
            <a:ext cx="8386762" cy="32004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lstStyle/>
          <a:p>
            <a:pPr marL="342900" indent="-342900" algn="just">
              <a:spcBef>
                <a:spcPct val="20000"/>
              </a:spcBef>
              <a:defRPr/>
            </a:pPr>
            <a:r>
              <a:rPr lang="es-MX" sz="4000" b="1" dirty="0">
                <a:solidFill>
                  <a:srgbClr val="FFFF00"/>
                </a:solidFill>
                <a:latin typeface="Arial" pitchFamily="34" charset="0"/>
              </a:rPr>
              <a:t>  </a:t>
            </a:r>
            <a:r>
              <a:rPr lang="es-MX" sz="4000" b="1" dirty="0">
                <a:solidFill>
                  <a:srgbClr val="FFFF00"/>
                </a:solidFill>
                <a:latin typeface="Calibri" pitchFamily="34" charset="0"/>
              </a:rPr>
              <a:t>Proceso por el cual un aprendiz, sobre la base de su propia actividad y con el estímulo de agentes externos, logra modificaciones en su conducta.</a:t>
            </a:r>
            <a:endParaRPr lang="es-ES" sz="4000" b="1" dirty="0">
              <a:solidFill>
                <a:srgbClr val="FFFF00"/>
              </a:solidFill>
              <a:latin typeface="Calibri"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dissolve">
                                      <p:cBhvr>
                                        <p:cTn id="13" dur="500"/>
                                        <p:tgtEl>
                                          <p:spTgt spid="14"/>
                                        </p:tgtEl>
                                      </p:cBhvr>
                                    </p:animEffect>
                                  </p:childTnLst>
                                  <p:subTnLst>
                                    <p:audio>
                                      <p:cMediaNode>
                                        <p:cTn display="0" masterRel="sameClick">
                                          <p:stCondLst>
                                            <p:cond evt="begin" delay="0">
                                              <p:tn val="11"/>
                                            </p:cond>
                                          </p:stCondLst>
                                          <p:endCondLst>
                                            <p:cond evt="onStopAudio" delay="0">
                                              <p:tgtEl>
                                                <p:sldTgt/>
                                              </p:tgtEl>
                                            </p:cond>
                                          </p:endCondLst>
                                        </p:cTn>
                                        <p:tgtEl>
                                          <p:sndTgt r:embed="rId4" name="projcto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autoUpdateAnimBg="0"/>
      <p:bldP spid="14"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solidFill>
                  <a:srgbClr val="0070C0"/>
                </a:solidFill>
                <a:latin typeface="Calibri" pitchFamily="34" charset="0"/>
              </a:rPr>
              <a:t>b) </a:t>
            </a:r>
            <a:r>
              <a:rPr lang="es-ES" sz="2800" b="1" u="sng" dirty="0" smtClean="0">
                <a:solidFill>
                  <a:srgbClr val="0070C0"/>
                </a:solidFill>
                <a:latin typeface="Calibri" pitchFamily="34" charset="0"/>
              </a:rPr>
              <a:t>Selección del método</a:t>
            </a:r>
            <a:endParaRPr lang="es-ES" sz="2800" b="1" u="sng" dirty="0">
              <a:solidFill>
                <a:srgbClr val="0070C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20</a:t>
            </a:fld>
            <a:endParaRPr lang="es-ES"/>
          </a:p>
        </p:txBody>
      </p:sp>
      <p:sp>
        <p:nvSpPr>
          <p:cNvPr id="5" name="4 Marcador de contenido"/>
          <p:cNvSpPr>
            <a:spLocks noGrp="1"/>
          </p:cNvSpPr>
          <p:nvPr>
            <p:ph sz="quarter" idx="1"/>
          </p:nvPr>
        </p:nvSpPr>
        <p:spPr>
          <a:xfrm>
            <a:off x="571472" y="1714488"/>
            <a:ext cx="8115328" cy="4305312"/>
          </a:xfrm>
        </p:spPr>
        <p:txBody>
          <a:bodyPr>
            <a:normAutofit/>
          </a:bodyPr>
          <a:lstStyle/>
          <a:p>
            <a:pPr algn="just"/>
            <a:r>
              <a:rPr lang="es-ES" dirty="0" smtClean="0">
                <a:latin typeface="Calibri" pitchFamily="34" charset="0"/>
              </a:rPr>
              <a:t>El número de métodos de enseñanza no es ilimitado. Se puede hablar de alrededor de 30 métodos de enseñanza incluidas las variaciones sobre un mismo método. Estos métodos se pueden reagrupar en tres categorías:</a:t>
            </a:r>
          </a:p>
          <a:p>
            <a:pPr algn="just"/>
            <a:endParaRPr lang="es-ES" dirty="0" smtClean="0">
              <a:latin typeface="Calibri" pitchFamily="34" charset="0"/>
            </a:endParaRPr>
          </a:p>
          <a:p>
            <a:pPr lvl="1" algn="just"/>
            <a:r>
              <a:rPr lang="es-ES" b="1" dirty="0" smtClean="0">
                <a:latin typeface="Calibri" pitchFamily="34" charset="0"/>
              </a:rPr>
              <a:t>Basados en las distintas formas de exposiciones magistrales.</a:t>
            </a:r>
          </a:p>
          <a:p>
            <a:pPr lvl="1" algn="just"/>
            <a:r>
              <a:rPr lang="es-ES" b="1" dirty="0" smtClean="0">
                <a:latin typeface="Calibri" pitchFamily="34" charset="0"/>
              </a:rPr>
              <a:t>Orientados a la discusión y/o al trabajo en equipo.</a:t>
            </a:r>
          </a:p>
          <a:p>
            <a:pPr lvl="1" algn="just"/>
            <a:r>
              <a:rPr lang="es-ES" b="1" dirty="0" smtClean="0">
                <a:latin typeface="Calibri" pitchFamily="34" charset="0"/>
              </a:rPr>
              <a:t>Fundamentados en el aprendizaje individual.</a:t>
            </a:r>
          </a:p>
          <a:p>
            <a:pPr algn="just"/>
            <a:endParaRPr lang="es-ES" b="1" dirty="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solidFill>
                  <a:srgbClr val="0070C0"/>
                </a:solidFill>
                <a:latin typeface="Calibri" pitchFamily="34" charset="0"/>
              </a:rPr>
              <a:t>b) </a:t>
            </a:r>
            <a:r>
              <a:rPr lang="es-ES" sz="2800" b="1" u="sng" dirty="0" smtClean="0">
                <a:solidFill>
                  <a:srgbClr val="0070C0"/>
                </a:solidFill>
                <a:latin typeface="Calibri" pitchFamily="34" charset="0"/>
              </a:rPr>
              <a:t>Selección del método</a:t>
            </a:r>
            <a:endParaRPr lang="es-ES" sz="2800" b="1" u="sng" dirty="0">
              <a:solidFill>
                <a:srgbClr val="0070C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21</a:t>
            </a:fld>
            <a:endParaRPr lang="es-ES"/>
          </a:p>
        </p:txBody>
      </p:sp>
      <p:sp>
        <p:nvSpPr>
          <p:cNvPr id="5" name="4 Marcador de contenido"/>
          <p:cNvSpPr>
            <a:spLocks noGrp="1"/>
          </p:cNvSpPr>
          <p:nvPr>
            <p:ph sz="quarter" idx="1"/>
          </p:nvPr>
        </p:nvSpPr>
        <p:spPr>
          <a:xfrm>
            <a:off x="571472" y="2214554"/>
            <a:ext cx="8115328" cy="3805246"/>
          </a:xfrm>
        </p:spPr>
        <p:txBody>
          <a:bodyPr>
            <a:normAutofit/>
          </a:bodyPr>
          <a:lstStyle/>
          <a:p>
            <a:pPr algn="just"/>
            <a:r>
              <a:rPr lang="es-ES" dirty="0" smtClean="0">
                <a:latin typeface="Calibri" pitchFamily="34" charset="0"/>
              </a:rPr>
              <a:t>El número de métodos de enseñanza no es ilimitado. Se puede hablar de alrededor de 30 métodos de enseñanza incluidas las variaciones sobre un mismo método. Estos métodos se pueden reagrupar en tres categorías:</a:t>
            </a:r>
          </a:p>
          <a:p>
            <a:pPr algn="just"/>
            <a:endParaRPr lang="es-ES" dirty="0" smtClean="0">
              <a:latin typeface="Calibri" pitchFamily="34" charset="0"/>
            </a:endParaRPr>
          </a:p>
          <a:p>
            <a:pPr lvl="1" algn="just"/>
            <a:r>
              <a:rPr lang="es-ES" b="1" dirty="0" smtClean="0">
                <a:latin typeface="Calibri" pitchFamily="34" charset="0"/>
              </a:rPr>
              <a:t>Basados en las distintas formas de exposiciones magistrales.</a:t>
            </a:r>
          </a:p>
          <a:p>
            <a:pPr lvl="1" algn="just"/>
            <a:r>
              <a:rPr lang="es-ES" b="1" dirty="0" smtClean="0">
                <a:latin typeface="Calibri" pitchFamily="34" charset="0"/>
              </a:rPr>
              <a:t>Orientados a la discusión y/o al trabajo en equipo.</a:t>
            </a:r>
          </a:p>
          <a:p>
            <a:pPr lvl="1" algn="just"/>
            <a:r>
              <a:rPr lang="es-ES" b="1" dirty="0" smtClean="0">
                <a:latin typeface="Calibri" pitchFamily="34" charset="0"/>
              </a:rPr>
              <a:t>Fundamentados en el aprendizaje individual.</a:t>
            </a:r>
          </a:p>
          <a:p>
            <a:pPr algn="just"/>
            <a:endParaRPr lang="es-ES" b="1" dirty="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solidFill>
                  <a:srgbClr val="0070C0"/>
                </a:solidFill>
                <a:latin typeface="Calibri" pitchFamily="34" charset="0"/>
              </a:rPr>
              <a:t>b) </a:t>
            </a:r>
            <a:r>
              <a:rPr lang="es-ES" sz="2800" b="1" u="sng" dirty="0" smtClean="0">
                <a:solidFill>
                  <a:srgbClr val="0070C0"/>
                </a:solidFill>
                <a:latin typeface="Calibri" pitchFamily="34" charset="0"/>
              </a:rPr>
              <a:t>Selección del método</a:t>
            </a:r>
            <a:endParaRPr lang="es-ES" sz="2800" b="1" u="sng" dirty="0">
              <a:solidFill>
                <a:srgbClr val="0070C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22</a:t>
            </a:fld>
            <a:endParaRPr lang="es-ES"/>
          </a:p>
        </p:txBody>
      </p:sp>
      <p:sp>
        <p:nvSpPr>
          <p:cNvPr id="5" name="4 Marcador de contenido"/>
          <p:cNvSpPr>
            <a:spLocks noGrp="1"/>
          </p:cNvSpPr>
          <p:nvPr>
            <p:ph sz="quarter" idx="1"/>
          </p:nvPr>
        </p:nvSpPr>
        <p:spPr>
          <a:xfrm>
            <a:off x="571472" y="2500306"/>
            <a:ext cx="8115328" cy="2643206"/>
          </a:xfrm>
        </p:spPr>
        <p:txBody>
          <a:bodyPr>
            <a:normAutofit/>
          </a:bodyPr>
          <a:lstStyle/>
          <a:p>
            <a:pPr algn="just"/>
            <a:r>
              <a:rPr lang="es-ES" dirty="0" smtClean="0">
                <a:latin typeface="Calibri" pitchFamily="34" charset="0"/>
              </a:rPr>
              <a:t>Desgraciadamente no existe el “mejor” método. Todo dependerá de qué deseamos obtener, ya que hasta el “denostado” método expositivo clásico tiene sus ventajas para algunos objetivos como la presentación de una información o el refuerzo de la comprensión.</a:t>
            </a:r>
          </a:p>
          <a:p>
            <a:pPr algn="just"/>
            <a:endParaRPr lang="es-ES" b="1" dirty="0">
              <a:latin typeface="Calibri" pitchFamily="34" charset="0"/>
            </a:endParaRPr>
          </a:p>
        </p:txBody>
      </p:sp>
      <p:sp>
        <p:nvSpPr>
          <p:cNvPr id="6" name="5 CuadroTexto"/>
          <p:cNvSpPr txBox="1"/>
          <p:nvPr/>
        </p:nvSpPr>
        <p:spPr>
          <a:xfrm>
            <a:off x="571472" y="1571612"/>
            <a:ext cx="7929618" cy="461665"/>
          </a:xfrm>
          <a:prstGeom prst="rect">
            <a:avLst/>
          </a:prstGeom>
          <a:noFill/>
        </p:spPr>
        <p:txBody>
          <a:bodyPr wrap="square" rtlCol="0">
            <a:spAutoFit/>
          </a:bodyPr>
          <a:lstStyle/>
          <a:p>
            <a:pPr algn="ctr"/>
            <a:r>
              <a:rPr lang="es-ES" sz="2400" b="1" dirty="0" smtClean="0">
                <a:solidFill>
                  <a:srgbClr val="FF0000"/>
                </a:solidFill>
              </a:rPr>
              <a:t>¿Y CUÁL ES EL MEJOR MÉTODO?</a:t>
            </a:r>
            <a:endParaRPr lang="es-ES" sz="2400" b="1"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fontScale="90000"/>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solidFill>
                  <a:srgbClr val="FF3300"/>
                </a:solidFill>
                <a:latin typeface="Calibri" pitchFamily="34" charset="0"/>
              </a:rPr>
              <a:t>c) Orientación/gestión de las actividades de aprendizaje</a:t>
            </a:r>
            <a:endParaRPr lang="es-ES" sz="2800" b="1" u="sng" dirty="0">
              <a:solidFill>
                <a:srgbClr val="FF330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23</a:t>
            </a:fld>
            <a:endParaRPr lang="es-ES"/>
          </a:p>
        </p:txBody>
      </p:sp>
      <p:sp>
        <p:nvSpPr>
          <p:cNvPr id="5" name="4 Marcador de contenido"/>
          <p:cNvSpPr>
            <a:spLocks noGrp="1"/>
          </p:cNvSpPr>
          <p:nvPr>
            <p:ph sz="quarter" idx="1"/>
          </p:nvPr>
        </p:nvSpPr>
        <p:spPr>
          <a:xfrm>
            <a:off x="571472" y="1714488"/>
            <a:ext cx="8115328" cy="3786214"/>
          </a:xfrm>
        </p:spPr>
        <p:txBody>
          <a:bodyPr>
            <a:normAutofit/>
          </a:bodyPr>
          <a:lstStyle/>
          <a:p>
            <a:pPr algn="just"/>
            <a:r>
              <a:rPr lang="es-ES" dirty="0" smtClean="0">
                <a:latin typeface="Calibri" pitchFamily="34" charset="0"/>
              </a:rPr>
              <a:t>Las </a:t>
            </a:r>
            <a:r>
              <a:rPr lang="es-ES" b="1" dirty="0" smtClean="0">
                <a:latin typeface="Calibri" pitchFamily="34" charset="0"/>
              </a:rPr>
              <a:t>tareas</a:t>
            </a:r>
            <a:r>
              <a:rPr lang="es-ES" dirty="0" smtClean="0">
                <a:latin typeface="Calibri" pitchFamily="34" charset="0"/>
              </a:rPr>
              <a:t> (recordad tp1… ta1… de las nuevas programaciones) constituyen las unidades de actuación en el proceso de enseñanza-aprendizaje. Constituyen, además, unidades integradas, esto es, en ellas están presente tanto los objetivos formativos (que son los que les dan sentido) como la actuación de los profesores (que son los que definen la demanda) y la de los alumnos (que son quienes han de llevar a cabo la actividad demandada).</a:t>
            </a:r>
            <a:endParaRPr lang="es-ES" b="1" dirty="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fontScale="90000"/>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solidFill>
                  <a:srgbClr val="FF3300"/>
                </a:solidFill>
                <a:latin typeface="Calibri" pitchFamily="34" charset="0"/>
              </a:rPr>
              <a:t>c) Orientación/gestión de las actividades de aprendizaje</a:t>
            </a:r>
            <a:endParaRPr lang="es-ES" sz="2800" b="1" u="sng" dirty="0">
              <a:solidFill>
                <a:srgbClr val="FF330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24</a:t>
            </a:fld>
            <a:endParaRPr lang="es-ES"/>
          </a:p>
        </p:txBody>
      </p:sp>
      <p:sp>
        <p:nvSpPr>
          <p:cNvPr id="5" name="4 Marcador de contenido"/>
          <p:cNvSpPr>
            <a:spLocks noGrp="1"/>
          </p:cNvSpPr>
          <p:nvPr>
            <p:ph sz="quarter" idx="1"/>
          </p:nvPr>
        </p:nvSpPr>
        <p:spPr>
          <a:xfrm>
            <a:off x="571472" y="1714488"/>
            <a:ext cx="8115328" cy="3786214"/>
          </a:xfrm>
        </p:spPr>
        <p:txBody>
          <a:bodyPr>
            <a:normAutofit fontScale="92500" lnSpcReduction="10000"/>
          </a:bodyPr>
          <a:lstStyle/>
          <a:p>
            <a:pPr algn="just"/>
            <a:r>
              <a:rPr lang="es-ES" dirty="0" smtClean="0">
                <a:latin typeface="Calibri" pitchFamily="34" charset="0"/>
              </a:rPr>
              <a:t>Es particularmente importante la forma en que los alumnos perciban las tareas que se les proponen, la importancia de las consignas que el profesor suministre para su realización y del nivel de guía con que acompañe su desarrollo, la importancia del </a:t>
            </a:r>
            <a:r>
              <a:rPr lang="es-ES" dirty="0" err="1" smtClean="0">
                <a:latin typeface="Calibri" pitchFamily="34" charset="0"/>
              </a:rPr>
              <a:t>feed</a:t>
            </a:r>
            <a:r>
              <a:rPr lang="es-ES" dirty="0" smtClean="0">
                <a:latin typeface="Calibri" pitchFamily="34" charset="0"/>
              </a:rPr>
              <a:t> back como oportunidad para ajustar los procesos de aprendizaje, etc. Es fundamental fijarse en:</a:t>
            </a:r>
          </a:p>
          <a:p>
            <a:pPr algn="just">
              <a:buNone/>
            </a:pPr>
            <a:endParaRPr lang="es-ES" dirty="0" smtClean="0">
              <a:latin typeface="Calibri" pitchFamily="34" charset="0"/>
            </a:endParaRPr>
          </a:p>
          <a:p>
            <a:pPr lvl="2" algn="just"/>
            <a:r>
              <a:rPr lang="es-ES_tradnl" sz="2200" b="1" dirty="0" smtClean="0">
                <a:latin typeface="Calibri" pitchFamily="34" charset="0"/>
              </a:rPr>
              <a:t>La variedad  de las tareas</a:t>
            </a:r>
            <a:endParaRPr lang="es-ES" sz="2200" dirty="0" smtClean="0">
              <a:latin typeface="Calibri" pitchFamily="34" charset="0"/>
            </a:endParaRPr>
          </a:p>
          <a:p>
            <a:pPr lvl="2" algn="just"/>
            <a:r>
              <a:rPr lang="es-ES_tradnl" sz="2200" b="1" dirty="0" smtClean="0">
                <a:latin typeface="Calibri" pitchFamily="34" charset="0"/>
              </a:rPr>
              <a:t>La importancia de la demanda cognitiva que incluye cada tarea</a:t>
            </a:r>
            <a:endParaRPr lang="es-ES" sz="2200" dirty="0" smtClean="0">
              <a:latin typeface="Calibri" pitchFamily="34" charset="0"/>
            </a:endParaRPr>
          </a:p>
          <a:p>
            <a:pPr lvl="2" algn="just"/>
            <a:r>
              <a:rPr lang="es-ES_tradnl" sz="2200" b="1" dirty="0" smtClean="0">
                <a:latin typeface="Calibri" pitchFamily="34" charset="0"/>
              </a:rPr>
              <a:t>La importancia de los productos de la actividad</a:t>
            </a:r>
            <a:endParaRPr lang="es-ES" sz="2200" dirty="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solidFill>
                  <a:srgbClr val="FFFF00"/>
                </a:solidFill>
                <a:latin typeface="Calibri" pitchFamily="34" charset="0"/>
              </a:rPr>
              <a:t>d) Las relaciones interpersonales</a:t>
            </a:r>
            <a:endParaRPr lang="es-ES" sz="2800" b="1" u="sng" dirty="0">
              <a:solidFill>
                <a:srgbClr val="FFFF0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25</a:t>
            </a:fld>
            <a:endParaRPr lang="es-ES"/>
          </a:p>
        </p:txBody>
      </p:sp>
      <p:sp>
        <p:nvSpPr>
          <p:cNvPr id="5" name="4 Marcador de contenido"/>
          <p:cNvSpPr>
            <a:spLocks noGrp="1"/>
          </p:cNvSpPr>
          <p:nvPr>
            <p:ph sz="quarter" idx="1"/>
          </p:nvPr>
        </p:nvSpPr>
        <p:spPr>
          <a:xfrm>
            <a:off x="571472" y="1714488"/>
            <a:ext cx="8115328" cy="3786214"/>
          </a:xfrm>
        </p:spPr>
        <p:txBody>
          <a:bodyPr>
            <a:normAutofit/>
          </a:bodyPr>
          <a:lstStyle/>
          <a:p>
            <a:r>
              <a:rPr lang="es-ES" dirty="0" smtClean="0">
                <a:latin typeface="Calibri" pitchFamily="34" charset="0"/>
              </a:rPr>
              <a:t>La forma en que las instituciones y cada uno de los docentes interpretan y aplican dicha regulación es lo que constituye el “estilo de liderazgo”. Suelen </a:t>
            </a:r>
            <a:r>
              <a:rPr lang="es-ES_tradnl" dirty="0" smtClean="0">
                <a:latin typeface="Calibri" pitchFamily="34" charset="0"/>
              </a:rPr>
              <a:t>establecerse tres estilos básicos:</a:t>
            </a:r>
            <a:endParaRPr lang="es-ES" dirty="0" smtClean="0">
              <a:latin typeface="Calibri" pitchFamily="34" charset="0"/>
            </a:endParaRPr>
          </a:p>
          <a:p>
            <a:pPr lvl="1"/>
            <a:r>
              <a:rPr lang="es-ES_tradnl" b="1" dirty="0" smtClean="0">
                <a:latin typeface="Calibri" pitchFamily="34" charset="0"/>
              </a:rPr>
              <a:t>Estilo autoritario  o directivo.</a:t>
            </a:r>
            <a:endParaRPr lang="es-ES" b="1" dirty="0" smtClean="0">
              <a:latin typeface="Calibri" pitchFamily="34" charset="0"/>
            </a:endParaRPr>
          </a:p>
          <a:p>
            <a:pPr lvl="1"/>
            <a:r>
              <a:rPr lang="es-ES_tradnl" b="1" dirty="0" smtClean="0">
                <a:latin typeface="Calibri" pitchFamily="34" charset="0"/>
              </a:rPr>
              <a:t>Estilo democrático o participativo.</a:t>
            </a:r>
            <a:endParaRPr lang="es-ES" b="1" dirty="0" smtClean="0">
              <a:latin typeface="Calibri" pitchFamily="34" charset="0"/>
            </a:endParaRPr>
          </a:p>
          <a:p>
            <a:pPr lvl="1"/>
            <a:r>
              <a:rPr lang="es-ES_tradnl" b="1" dirty="0" smtClean="0">
                <a:latin typeface="Calibri" pitchFamily="34" charset="0"/>
              </a:rPr>
              <a:t>Estilo laissez-faire o pasivo.</a:t>
            </a:r>
            <a:endParaRPr lang="es-ES" b="1" dirty="0">
              <a:latin typeface="Calibri"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329642" cy="1082660"/>
          </a:xfrm>
          <a:solidFill>
            <a:srgbClr val="FFC000"/>
          </a:solidFill>
        </p:spPr>
        <p:txBody>
          <a:bodyPr>
            <a:normAutofit/>
          </a:bodyPr>
          <a:lstStyle/>
          <a:p>
            <a:pPr algn="ctr"/>
            <a:r>
              <a:rPr lang="es-ES" sz="2800" b="1" dirty="0" smtClean="0">
                <a:latin typeface="Calibri" pitchFamily="34" charset="0"/>
              </a:rPr>
              <a:t>COMPONENTES BÁSICOS DEL MÉTODO DOCENTE:</a:t>
            </a:r>
            <a:br>
              <a:rPr lang="es-ES" sz="2800" b="1" dirty="0" smtClean="0">
                <a:latin typeface="Calibri" pitchFamily="34" charset="0"/>
              </a:rPr>
            </a:br>
            <a:r>
              <a:rPr lang="es-ES" sz="2800" b="1" dirty="0" smtClean="0">
                <a:solidFill>
                  <a:srgbClr val="FFFF00"/>
                </a:solidFill>
                <a:latin typeface="Calibri" pitchFamily="34" charset="0"/>
              </a:rPr>
              <a:t>d) Las relaciones interpersonales</a:t>
            </a:r>
            <a:endParaRPr lang="es-ES" sz="2800" b="1" u="sng" dirty="0">
              <a:solidFill>
                <a:srgbClr val="FFFF0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26</a:t>
            </a:fld>
            <a:endParaRPr lang="es-ES"/>
          </a:p>
        </p:txBody>
      </p:sp>
      <p:sp>
        <p:nvSpPr>
          <p:cNvPr id="5" name="4 Marcador de contenido"/>
          <p:cNvSpPr>
            <a:spLocks noGrp="1"/>
          </p:cNvSpPr>
          <p:nvPr>
            <p:ph sz="quarter" idx="1"/>
          </p:nvPr>
        </p:nvSpPr>
        <p:spPr>
          <a:xfrm>
            <a:off x="571472" y="1714488"/>
            <a:ext cx="8115328" cy="3786214"/>
          </a:xfrm>
        </p:spPr>
        <p:txBody>
          <a:bodyPr>
            <a:normAutofit fontScale="85000" lnSpcReduction="20000"/>
          </a:bodyPr>
          <a:lstStyle/>
          <a:p>
            <a:pPr algn="just"/>
            <a:r>
              <a:rPr lang="es-ES" dirty="0" smtClean="0">
                <a:latin typeface="Calibri" pitchFamily="34" charset="0"/>
              </a:rPr>
              <a:t>El clima de una clase resulta:</a:t>
            </a:r>
          </a:p>
          <a:p>
            <a:pPr algn="just">
              <a:buNone/>
            </a:pPr>
            <a:endParaRPr lang="es-ES" dirty="0" smtClean="0">
              <a:latin typeface="Calibri" pitchFamily="34" charset="0"/>
            </a:endParaRPr>
          </a:p>
          <a:p>
            <a:pPr lvl="1" algn="just"/>
            <a:r>
              <a:rPr lang="es-ES" b="1" dirty="0" smtClean="0">
                <a:latin typeface="Calibri" pitchFamily="34" charset="0"/>
              </a:rPr>
              <a:t>del tipo de programa</a:t>
            </a:r>
          </a:p>
          <a:p>
            <a:pPr lvl="1" algn="just"/>
            <a:r>
              <a:rPr lang="es-ES" b="1" dirty="0" smtClean="0">
                <a:latin typeface="Calibri" pitchFamily="34" charset="0"/>
              </a:rPr>
              <a:t>de los procesos utilizados</a:t>
            </a:r>
          </a:p>
          <a:p>
            <a:pPr lvl="1" algn="just"/>
            <a:r>
              <a:rPr lang="es-ES" b="1" dirty="0" smtClean="0">
                <a:latin typeface="Calibri" pitchFamily="34" charset="0"/>
              </a:rPr>
              <a:t>de las condiciones ambientales que la caracterizan como una clase y como un agrupamiento de alumnos</a:t>
            </a:r>
          </a:p>
          <a:p>
            <a:pPr lvl="1" algn="just"/>
            <a:r>
              <a:rPr lang="es-ES" b="1" dirty="0" smtClean="0">
                <a:latin typeface="Calibri" pitchFamily="34" charset="0"/>
              </a:rPr>
              <a:t>del docente</a:t>
            </a:r>
          </a:p>
          <a:p>
            <a:pPr lvl="1" algn="just"/>
            <a:r>
              <a:rPr lang="es-ES" b="1" dirty="0" smtClean="0">
                <a:latin typeface="Calibri" pitchFamily="34" charset="0"/>
              </a:rPr>
              <a:t>…</a:t>
            </a:r>
          </a:p>
          <a:p>
            <a:pPr algn="just"/>
            <a:endParaRPr lang="es-ES" dirty="0" smtClean="0">
              <a:latin typeface="Calibri" pitchFamily="34" charset="0"/>
            </a:endParaRPr>
          </a:p>
          <a:p>
            <a:pPr algn="just"/>
            <a:r>
              <a:rPr lang="es-ES" dirty="0" smtClean="0">
                <a:latin typeface="Calibri" pitchFamily="34" charset="0"/>
              </a:rPr>
              <a:t>Es importante conocer las relaciones que se establecen en la misma, de ahí que una parte del cursillo lo dedicaremos a hacer </a:t>
            </a:r>
            <a:r>
              <a:rPr lang="es-ES" dirty="0" err="1" smtClean="0">
                <a:latin typeface="Calibri" pitchFamily="34" charset="0"/>
              </a:rPr>
              <a:t>sociogramas</a:t>
            </a:r>
            <a:r>
              <a:rPr lang="es-ES" dirty="0" smtClean="0">
                <a:latin typeface="Calibri" pitchFamily="34" charset="0"/>
              </a:rPr>
              <a:t>. </a:t>
            </a:r>
            <a:endParaRPr lang="es-ES" b="1" dirty="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85728"/>
            <a:ext cx="8329642" cy="654032"/>
          </a:xfrm>
          <a:solidFill>
            <a:srgbClr val="FFC000"/>
          </a:solidFill>
        </p:spPr>
        <p:txBody>
          <a:bodyPr>
            <a:normAutofit/>
          </a:bodyPr>
          <a:lstStyle/>
          <a:p>
            <a:pPr algn="ctr"/>
            <a:r>
              <a:rPr lang="es-ES" sz="2800" b="1" u="sng" dirty="0" smtClean="0">
                <a:solidFill>
                  <a:srgbClr val="FF0000"/>
                </a:solidFill>
                <a:latin typeface="Calibri" pitchFamily="34" charset="0"/>
              </a:rPr>
              <a:t>SER PROFESOR HOY EN DÍA</a:t>
            </a:r>
            <a:endParaRPr lang="es-ES" sz="2800" b="1" u="sng" dirty="0">
              <a:solidFill>
                <a:srgbClr val="FF000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27</a:t>
            </a:fld>
            <a:endParaRPr lang="es-ES"/>
          </a:p>
        </p:txBody>
      </p:sp>
      <p:sp>
        <p:nvSpPr>
          <p:cNvPr id="6" name="Rectangle 3"/>
          <p:cNvSpPr txBox="1">
            <a:spLocks noChangeArrowheads="1"/>
          </p:cNvSpPr>
          <p:nvPr/>
        </p:nvSpPr>
        <p:spPr bwMode="auto">
          <a:xfrm>
            <a:off x="285720" y="1214423"/>
            <a:ext cx="8215370" cy="5189113"/>
          </a:xfrm>
          <a:prstGeom prst="rect">
            <a:avLst/>
          </a:prstGeom>
          <a:noFill/>
          <a:ln w="9525">
            <a:noFill/>
            <a:miter lim="800000"/>
            <a:headEnd/>
            <a:tailEnd/>
          </a:ln>
        </p:spPr>
        <p:txBody>
          <a:bodyPr wrap="square">
            <a:spAutoFit/>
          </a:bodyPr>
          <a:lstStyle/>
          <a:p>
            <a:pPr marL="84138" indent="4763">
              <a:spcBef>
                <a:spcPct val="20000"/>
              </a:spcBef>
            </a:pPr>
            <a:endParaRPr lang="es-ES" sz="2400" dirty="0">
              <a:solidFill>
                <a:srgbClr val="000000"/>
              </a:solidFill>
              <a:latin typeface="Calibri" pitchFamily="34" charset="0"/>
            </a:endParaRPr>
          </a:p>
          <a:p>
            <a:pPr marL="84138" indent="4763">
              <a:spcBef>
                <a:spcPct val="20000"/>
              </a:spcBef>
            </a:pPr>
            <a:r>
              <a:rPr lang="es-ES" sz="2400" dirty="0">
                <a:solidFill>
                  <a:srgbClr val="000000"/>
                </a:solidFill>
                <a:latin typeface="Calibri" pitchFamily="34" charset="0"/>
              </a:rPr>
              <a:t>Estamos asistiendo al paso de un tipo de sociedad a otro en el que se crean dos tipos de personas:</a:t>
            </a:r>
          </a:p>
          <a:p>
            <a:pPr marL="84138" indent="4763">
              <a:spcBef>
                <a:spcPct val="20000"/>
              </a:spcBef>
            </a:pPr>
            <a:endParaRPr lang="es-ES" sz="2400" dirty="0">
              <a:solidFill>
                <a:srgbClr val="000000"/>
              </a:solidFill>
              <a:latin typeface="Calibri" pitchFamily="34" charset="0"/>
            </a:endParaRPr>
          </a:p>
          <a:p>
            <a:pPr marL="84138" indent="4763">
              <a:spcBef>
                <a:spcPct val="20000"/>
              </a:spcBef>
            </a:pPr>
            <a:r>
              <a:rPr lang="es-ES" sz="2400" dirty="0">
                <a:solidFill>
                  <a:srgbClr val="000000"/>
                </a:solidFill>
                <a:latin typeface="Calibri" pitchFamily="34" charset="0"/>
              </a:rPr>
              <a:t>  </a:t>
            </a:r>
          </a:p>
          <a:p>
            <a:pPr marL="84138" indent="4763">
              <a:spcBef>
                <a:spcPct val="20000"/>
              </a:spcBef>
            </a:pPr>
            <a:endParaRPr lang="es-ES" sz="2400" dirty="0">
              <a:solidFill>
                <a:srgbClr val="000000"/>
              </a:solidFill>
              <a:latin typeface="Calibri" pitchFamily="34" charset="0"/>
            </a:endParaRPr>
          </a:p>
          <a:p>
            <a:pPr marL="84138" indent="4763">
              <a:spcBef>
                <a:spcPct val="20000"/>
              </a:spcBef>
            </a:pPr>
            <a:r>
              <a:rPr lang="es-ES" sz="2400" dirty="0">
                <a:solidFill>
                  <a:srgbClr val="000000"/>
                </a:solidFill>
                <a:latin typeface="Calibri" pitchFamily="34" charset="0"/>
              </a:rPr>
              <a:t>Los que tienen acceso                                Los que no tienen acceso al conocimiento</a:t>
            </a:r>
          </a:p>
          <a:p>
            <a:pPr marL="84138" indent="4763">
              <a:spcBef>
                <a:spcPct val="20000"/>
              </a:spcBef>
            </a:pPr>
            <a:r>
              <a:rPr lang="es-ES" sz="2400" dirty="0">
                <a:solidFill>
                  <a:srgbClr val="000000"/>
                </a:solidFill>
                <a:latin typeface="Calibri" pitchFamily="34" charset="0"/>
              </a:rPr>
              <a:t>    </a:t>
            </a:r>
          </a:p>
          <a:p>
            <a:pPr marL="84138" indent="4763">
              <a:spcBef>
                <a:spcPct val="20000"/>
              </a:spcBef>
            </a:pP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p:txBody>
      </p:sp>
      <p:sp>
        <p:nvSpPr>
          <p:cNvPr id="7" name="Line 5"/>
          <p:cNvSpPr>
            <a:spLocks noChangeShapeType="1"/>
          </p:cNvSpPr>
          <p:nvPr/>
        </p:nvSpPr>
        <p:spPr bwMode="auto">
          <a:xfrm flipH="1">
            <a:off x="1928794" y="2643182"/>
            <a:ext cx="2087563" cy="1252537"/>
          </a:xfrm>
          <a:prstGeom prst="line">
            <a:avLst/>
          </a:prstGeom>
          <a:noFill/>
          <a:ln w="76200">
            <a:solidFill>
              <a:schemeClr val="bg2">
                <a:lumMod val="75000"/>
              </a:schemeClr>
            </a:solidFill>
            <a:round/>
            <a:headEnd/>
            <a:tailEnd type="triangle" w="med" len="med"/>
          </a:ln>
          <a:effectLst/>
          <a:extLst>
            <a:ext uri="{909E8E84-426E-40DD-AFC4-6F175D3DCCD1}"/>
            <a:ext uri="{AF507438-7753-43E0-B8FC-AC1667EBCBE1}"/>
          </a:extLst>
        </p:spPr>
        <p:txBody>
          <a:bodyPr/>
          <a:lstStyle/>
          <a:p>
            <a:pPr>
              <a:defRPr/>
            </a:pPr>
            <a:endParaRPr lang="es-ES"/>
          </a:p>
        </p:txBody>
      </p:sp>
      <p:sp>
        <p:nvSpPr>
          <p:cNvPr id="8" name="Line 5"/>
          <p:cNvSpPr>
            <a:spLocks noChangeShapeType="1"/>
          </p:cNvSpPr>
          <p:nvPr/>
        </p:nvSpPr>
        <p:spPr bwMode="auto">
          <a:xfrm>
            <a:off x="4592619" y="2600319"/>
            <a:ext cx="2160588" cy="1254125"/>
          </a:xfrm>
          <a:prstGeom prst="line">
            <a:avLst/>
          </a:prstGeom>
          <a:noFill/>
          <a:ln w="76200">
            <a:solidFill>
              <a:schemeClr val="bg2">
                <a:lumMod val="75000"/>
              </a:schemeClr>
            </a:solidFill>
            <a:round/>
            <a:headEnd/>
            <a:tailEnd type="triangle" w="med" len="med"/>
          </a:ln>
          <a:effectLst/>
          <a:extLst>
            <a:ext uri="{909E8E84-426E-40DD-AFC4-6F175D3DCCD1}"/>
            <a:ext uri="{AF507438-7753-43E0-B8FC-AC1667EBCBE1}"/>
          </a:extLst>
        </p:spPr>
        <p:txBody>
          <a:bodyPr/>
          <a:lstStyle/>
          <a:p>
            <a:pPr>
              <a:defRPr/>
            </a:pPr>
            <a:endParaRPr lang="es-E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85728"/>
            <a:ext cx="8329642" cy="654032"/>
          </a:xfrm>
          <a:solidFill>
            <a:srgbClr val="FFC000"/>
          </a:solidFill>
        </p:spPr>
        <p:txBody>
          <a:bodyPr>
            <a:normAutofit/>
          </a:bodyPr>
          <a:lstStyle/>
          <a:p>
            <a:pPr algn="ctr"/>
            <a:r>
              <a:rPr lang="es-ES" sz="2800" b="1" u="sng" dirty="0" smtClean="0">
                <a:solidFill>
                  <a:srgbClr val="FF0000"/>
                </a:solidFill>
                <a:latin typeface="Calibri" pitchFamily="34" charset="0"/>
              </a:rPr>
              <a:t>SER PROFESOR HOY EN DÍA</a:t>
            </a:r>
            <a:endParaRPr lang="es-ES" sz="2800" b="1" u="sng" dirty="0">
              <a:solidFill>
                <a:srgbClr val="FF000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28</a:t>
            </a:fld>
            <a:endParaRPr lang="es-ES"/>
          </a:p>
        </p:txBody>
      </p:sp>
      <p:sp>
        <p:nvSpPr>
          <p:cNvPr id="6" name="Rectangle 3"/>
          <p:cNvSpPr txBox="1">
            <a:spLocks noChangeArrowheads="1"/>
          </p:cNvSpPr>
          <p:nvPr/>
        </p:nvSpPr>
        <p:spPr bwMode="auto">
          <a:xfrm>
            <a:off x="285720" y="1214423"/>
            <a:ext cx="8215370" cy="1791260"/>
          </a:xfrm>
          <a:prstGeom prst="rect">
            <a:avLst/>
          </a:prstGeom>
          <a:noFill/>
          <a:ln w="9525">
            <a:noFill/>
            <a:miter lim="800000"/>
            <a:headEnd/>
            <a:tailEnd/>
          </a:ln>
        </p:spPr>
        <p:txBody>
          <a:bodyPr wrap="square">
            <a:spAutoFit/>
          </a:bodyPr>
          <a:lstStyle/>
          <a:p>
            <a:pPr marL="84138" indent="4763">
              <a:spcBef>
                <a:spcPct val="20000"/>
              </a:spcBef>
            </a:pPr>
            <a:r>
              <a:rPr lang="es-ES" sz="2400" dirty="0" smtClean="0">
                <a:solidFill>
                  <a:srgbClr val="000000"/>
                </a:solidFill>
                <a:latin typeface="Calibri" pitchFamily="34" charset="0"/>
              </a:rPr>
              <a:t>    </a:t>
            </a: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p:txBody>
      </p:sp>
      <p:sp>
        <p:nvSpPr>
          <p:cNvPr id="9" name="8 Rectángulo"/>
          <p:cNvSpPr/>
          <p:nvPr/>
        </p:nvSpPr>
        <p:spPr>
          <a:xfrm>
            <a:off x="357158" y="1285860"/>
            <a:ext cx="8072494" cy="3804118"/>
          </a:xfrm>
          <a:prstGeom prst="rect">
            <a:avLst/>
          </a:prstGeom>
        </p:spPr>
        <p:txBody>
          <a:bodyPr wrap="square">
            <a:spAutoFit/>
          </a:bodyPr>
          <a:lstStyle/>
          <a:p>
            <a:pPr algn="just">
              <a:spcBef>
                <a:spcPct val="20000"/>
              </a:spcBef>
              <a:defRPr/>
            </a:pPr>
            <a:r>
              <a:rPr lang="es-ES" dirty="0" smtClean="0">
                <a:latin typeface="Calibri" pitchFamily="34" charset="0"/>
              </a:rPr>
              <a:t>El reto del sistema educativo es</a:t>
            </a:r>
            <a:r>
              <a:rPr lang="es-ES" dirty="0" smtClean="0">
                <a:latin typeface="Calibri" pitchFamily="34" charset="0"/>
              </a:rPr>
              <a:t>:</a:t>
            </a:r>
          </a:p>
          <a:p>
            <a:pPr algn="just">
              <a:spcBef>
                <a:spcPct val="20000"/>
              </a:spcBef>
              <a:defRPr/>
            </a:pPr>
            <a:endParaRPr lang="es-ES" dirty="0" smtClean="0">
              <a:latin typeface="Calibri" pitchFamily="34" charset="0"/>
            </a:endParaRPr>
          </a:p>
          <a:p>
            <a:pPr marL="266700" indent="-177800" algn="just">
              <a:spcBef>
                <a:spcPct val="20000"/>
              </a:spcBef>
              <a:buClr>
                <a:schemeClr val="accent1">
                  <a:lumMod val="60000"/>
                  <a:lumOff val="40000"/>
                </a:schemeClr>
              </a:buClr>
              <a:buSzPct val="100000"/>
              <a:buFont typeface="Arial" pitchFamily="34" charset="0"/>
              <a:buChar char="•"/>
              <a:defRPr/>
            </a:pPr>
            <a:r>
              <a:rPr lang="es-ES" kern="0" dirty="0" smtClean="0">
                <a:solidFill>
                  <a:srgbClr val="000000"/>
                </a:solidFill>
                <a:latin typeface="Calibri" pitchFamily="34" charset="0"/>
              </a:rPr>
              <a:t> Lograr que los alumnos dominen los conocimientos</a:t>
            </a:r>
          </a:p>
          <a:p>
            <a:pPr marL="266700" indent="-177800" algn="just">
              <a:spcBef>
                <a:spcPct val="20000"/>
              </a:spcBef>
              <a:buClr>
                <a:schemeClr val="accent1">
                  <a:lumMod val="60000"/>
                  <a:lumOff val="40000"/>
                </a:schemeClr>
              </a:buClr>
              <a:buSzPct val="100000"/>
              <a:buFont typeface="Arial" pitchFamily="34" charset="0"/>
              <a:buChar char="•"/>
              <a:defRPr/>
            </a:pPr>
            <a:r>
              <a:rPr lang="es-ES" kern="0" dirty="0" smtClean="0">
                <a:solidFill>
                  <a:srgbClr val="000000"/>
                </a:solidFill>
                <a:latin typeface="Calibri" pitchFamily="34" charset="0"/>
              </a:rPr>
              <a:t> Propiciar nuevos aprendizajes en situaciones diversas </a:t>
            </a:r>
            <a:endParaRPr lang="en-US" kern="0" dirty="0" smtClean="0">
              <a:solidFill>
                <a:srgbClr val="000000"/>
              </a:solidFill>
              <a:latin typeface="Calibri" pitchFamily="34" charset="0"/>
            </a:endParaRPr>
          </a:p>
          <a:p>
            <a:pPr algn="just">
              <a:spcBef>
                <a:spcPct val="20000"/>
              </a:spcBef>
              <a:defRPr/>
            </a:pPr>
            <a:endParaRPr lang="es-ES" dirty="0" smtClean="0">
              <a:latin typeface="Calibri" pitchFamily="34" charset="0"/>
            </a:endParaRPr>
          </a:p>
          <a:p>
            <a:pPr algn="just">
              <a:spcBef>
                <a:spcPct val="20000"/>
              </a:spcBef>
              <a:defRPr/>
            </a:pPr>
            <a:r>
              <a:rPr lang="es-ES" dirty="0" smtClean="0">
                <a:latin typeface="Calibri" pitchFamily="34" charset="0"/>
              </a:rPr>
              <a:t>Las demandas que la sociedad realiza a la escuela son múltiples y a veces </a:t>
            </a:r>
            <a:r>
              <a:rPr lang="es-ES" b="1" dirty="0" smtClean="0">
                <a:latin typeface="Calibri" pitchFamily="34" charset="0"/>
              </a:rPr>
              <a:t>paradójicas:</a:t>
            </a:r>
            <a:r>
              <a:rPr lang="es-ES" dirty="0" smtClean="0">
                <a:latin typeface="Calibri" pitchFamily="34" charset="0"/>
              </a:rPr>
              <a:t> los padres demandan a las escuelas un tipo de educación que ellos mismos no proporcionan en sus casas</a:t>
            </a:r>
          </a:p>
          <a:p>
            <a:pPr algn="just">
              <a:spcBef>
                <a:spcPct val="20000"/>
              </a:spcBef>
              <a:defRPr/>
            </a:pPr>
            <a:endParaRPr lang="es-ES" dirty="0" smtClean="0">
              <a:latin typeface="Calibri" pitchFamily="34" charset="0"/>
            </a:endParaRPr>
          </a:p>
          <a:p>
            <a:pPr algn="just">
              <a:spcBef>
                <a:spcPct val="20000"/>
              </a:spcBef>
              <a:defRPr/>
            </a:pPr>
            <a:r>
              <a:rPr lang="es-ES" dirty="0" smtClean="0">
                <a:latin typeface="Calibri" pitchFamily="34" charset="0"/>
              </a:rPr>
              <a:t>Se exige que el profesor: tenga habilidades, competencias y compromisos cada vez más complejos sin las consiguientes contraprestaciones de formación, motivación o salario</a:t>
            </a:r>
            <a:endParaRPr lang="es-E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85728"/>
            <a:ext cx="8329642" cy="654032"/>
          </a:xfrm>
          <a:solidFill>
            <a:srgbClr val="FFC000"/>
          </a:solidFill>
        </p:spPr>
        <p:txBody>
          <a:bodyPr>
            <a:normAutofit/>
          </a:bodyPr>
          <a:lstStyle/>
          <a:p>
            <a:pPr algn="ctr"/>
            <a:r>
              <a:rPr lang="es-ES" sz="2800" b="1" u="sng" dirty="0" smtClean="0">
                <a:solidFill>
                  <a:srgbClr val="FF0000"/>
                </a:solidFill>
                <a:latin typeface="Calibri" pitchFamily="34" charset="0"/>
              </a:rPr>
              <a:t>SER PROFESOR HOY EN DÍA</a:t>
            </a:r>
            <a:endParaRPr lang="es-ES" sz="2800" b="1" u="sng" dirty="0">
              <a:solidFill>
                <a:srgbClr val="FF0000"/>
              </a:solidFill>
              <a:latin typeface="Calibri" pitchFamily="34" charset="0"/>
            </a:endParaRPr>
          </a:p>
        </p:txBody>
      </p:sp>
      <p:sp>
        <p:nvSpPr>
          <p:cNvPr id="3" name="2 Marcador de fecha"/>
          <p:cNvSpPr>
            <a:spLocks noGrp="1"/>
          </p:cNvSpPr>
          <p:nvPr>
            <p:ph type="dt" sz="half" idx="10"/>
          </p:nvPr>
        </p:nvSpPr>
        <p:spPr/>
        <p:txBody>
          <a:bodyPr/>
          <a:lstStyle/>
          <a:p>
            <a:pPr>
              <a:defRPr/>
            </a:pPr>
            <a:fld id="{CCC52DB1-19E8-4E43-971D-901A3C235C84}" type="datetime1">
              <a:rPr lang="es-ES" smtClean="0"/>
              <a:pPr>
                <a:defRPr/>
              </a:pPr>
              <a:t>22/09/2013</a:t>
            </a:fld>
            <a:endParaRPr lang="es-ES"/>
          </a:p>
        </p:txBody>
      </p:sp>
      <p:sp>
        <p:nvSpPr>
          <p:cNvPr id="4" name="3 Marcador de número de diapositiva"/>
          <p:cNvSpPr>
            <a:spLocks noGrp="1"/>
          </p:cNvSpPr>
          <p:nvPr>
            <p:ph type="sldNum" sz="quarter" idx="12"/>
          </p:nvPr>
        </p:nvSpPr>
        <p:spPr/>
        <p:txBody>
          <a:bodyPr/>
          <a:lstStyle/>
          <a:p>
            <a:pPr>
              <a:defRPr/>
            </a:pPr>
            <a:fld id="{AEC2F57B-5A26-420F-AC65-5D52FDF74D43}" type="slidenum">
              <a:rPr lang="es-ES" smtClean="0"/>
              <a:pPr>
                <a:defRPr/>
              </a:pPr>
              <a:t>29</a:t>
            </a:fld>
            <a:endParaRPr lang="es-ES"/>
          </a:p>
        </p:txBody>
      </p:sp>
      <p:sp>
        <p:nvSpPr>
          <p:cNvPr id="6" name="Rectangle 3"/>
          <p:cNvSpPr txBox="1">
            <a:spLocks noChangeArrowheads="1"/>
          </p:cNvSpPr>
          <p:nvPr/>
        </p:nvSpPr>
        <p:spPr bwMode="auto">
          <a:xfrm>
            <a:off x="285720" y="1214423"/>
            <a:ext cx="8215370" cy="1791260"/>
          </a:xfrm>
          <a:prstGeom prst="rect">
            <a:avLst/>
          </a:prstGeom>
          <a:noFill/>
          <a:ln w="9525">
            <a:noFill/>
            <a:miter lim="800000"/>
            <a:headEnd/>
            <a:tailEnd/>
          </a:ln>
        </p:spPr>
        <p:txBody>
          <a:bodyPr wrap="square">
            <a:spAutoFit/>
          </a:bodyPr>
          <a:lstStyle/>
          <a:p>
            <a:pPr marL="84138" indent="4763">
              <a:spcBef>
                <a:spcPct val="20000"/>
              </a:spcBef>
            </a:pPr>
            <a:r>
              <a:rPr lang="es-ES" sz="2400" dirty="0" smtClean="0">
                <a:solidFill>
                  <a:srgbClr val="000000"/>
                </a:solidFill>
                <a:latin typeface="Calibri" pitchFamily="34" charset="0"/>
              </a:rPr>
              <a:t>    </a:t>
            </a: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a:p>
            <a:pPr marL="84138" indent="4763">
              <a:spcBef>
                <a:spcPct val="20000"/>
              </a:spcBef>
            </a:pPr>
            <a:endParaRPr lang="es-ES" sz="2400" dirty="0">
              <a:solidFill>
                <a:srgbClr val="000000"/>
              </a:solidFill>
              <a:latin typeface="Calibri" pitchFamily="34" charset="0"/>
            </a:endParaRPr>
          </a:p>
        </p:txBody>
      </p:sp>
      <p:sp>
        <p:nvSpPr>
          <p:cNvPr id="7" name="6 Rectángulo"/>
          <p:cNvSpPr/>
          <p:nvPr/>
        </p:nvSpPr>
        <p:spPr>
          <a:xfrm>
            <a:off x="357158" y="1285860"/>
            <a:ext cx="8072494" cy="4468916"/>
          </a:xfrm>
          <a:prstGeom prst="rect">
            <a:avLst/>
          </a:prstGeom>
        </p:spPr>
        <p:txBody>
          <a:bodyPr wrap="square">
            <a:spAutoFit/>
          </a:bodyPr>
          <a:lstStyle/>
          <a:p>
            <a:pPr algn="just">
              <a:spcBef>
                <a:spcPct val="20000"/>
              </a:spcBef>
              <a:defRPr/>
            </a:pPr>
            <a:r>
              <a:rPr lang="es-ES" b="1" dirty="0" smtClean="0">
                <a:latin typeface="Calibri" pitchFamily="34" charset="0"/>
              </a:rPr>
              <a:t>Redefinición </a:t>
            </a:r>
            <a:r>
              <a:rPr lang="es-ES" b="1" dirty="0" smtClean="0">
                <a:latin typeface="Calibri" pitchFamily="34" charset="0"/>
              </a:rPr>
              <a:t>del trabajo del profesor:</a:t>
            </a:r>
          </a:p>
          <a:p>
            <a:pPr algn="just">
              <a:spcBef>
                <a:spcPct val="20000"/>
              </a:spcBef>
              <a:defRPr/>
            </a:pPr>
            <a:endParaRPr lang="es-ES" dirty="0" smtClean="0">
              <a:latin typeface="Calibri" pitchFamily="34" charset="0"/>
            </a:endParaRPr>
          </a:p>
          <a:p>
            <a:pPr marL="266700" indent="-177800" algn="just">
              <a:spcBef>
                <a:spcPct val="20000"/>
              </a:spcBef>
              <a:buClr>
                <a:schemeClr val="accent1">
                  <a:lumMod val="60000"/>
                  <a:lumOff val="40000"/>
                </a:schemeClr>
              </a:buClr>
              <a:buSzPct val="100000"/>
              <a:buFont typeface="Arial" pitchFamily="34" charset="0"/>
              <a:buChar char="•"/>
              <a:defRPr/>
            </a:pPr>
            <a:r>
              <a:rPr lang="es-ES" kern="0" dirty="0" smtClean="0">
                <a:solidFill>
                  <a:srgbClr val="000000"/>
                </a:solidFill>
                <a:latin typeface="Calibri" pitchFamily="34" charset="0"/>
              </a:rPr>
              <a:t>Desde un simple transmisor de información al de un diseñador, un director de orquesta.</a:t>
            </a:r>
          </a:p>
          <a:p>
            <a:pPr marL="266700" indent="-177800" algn="just">
              <a:spcBef>
                <a:spcPct val="20000"/>
              </a:spcBef>
              <a:buClr>
                <a:schemeClr val="accent1">
                  <a:lumMod val="60000"/>
                  <a:lumOff val="40000"/>
                </a:schemeClr>
              </a:buClr>
              <a:buSzPct val="100000"/>
              <a:buFont typeface="Arial" pitchFamily="34" charset="0"/>
              <a:buChar char="•"/>
              <a:defRPr/>
            </a:pPr>
            <a:r>
              <a:rPr lang="es-ES" kern="0" dirty="0" smtClean="0">
                <a:solidFill>
                  <a:srgbClr val="000000"/>
                </a:solidFill>
                <a:latin typeface="Calibri" pitchFamily="34" charset="0"/>
              </a:rPr>
              <a:t>Entre sus obligaciones está el desempeño de un papel de liderazgo y el desarrollo de su capacidad de motivación.</a:t>
            </a:r>
          </a:p>
          <a:p>
            <a:pPr marL="266700" indent="-177800" algn="just">
              <a:spcBef>
                <a:spcPct val="20000"/>
              </a:spcBef>
              <a:buClr>
                <a:schemeClr val="accent1">
                  <a:lumMod val="60000"/>
                  <a:lumOff val="40000"/>
                </a:schemeClr>
              </a:buClr>
              <a:buSzPct val="100000"/>
              <a:buFont typeface="Arial" pitchFamily="34" charset="0"/>
              <a:buChar char="•"/>
              <a:defRPr/>
            </a:pPr>
            <a:r>
              <a:rPr lang="es-ES" kern="0" dirty="0" smtClean="0">
                <a:solidFill>
                  <a:srgbClr val="000000"/>
                </a:solidFill>
                <a:latin typeface="Calibri" pitchFamily="34" charset="0"/>
              </a:rPr>
              <a:t>Obligación de educar en tiempos de cambios e incertidumbres sin perder el equilibrio y la serenidad</a:t>
            </a:r>
            <a:r>
              <a:rPr lang="es-ES" kern="0" dirty="0" smtClean="0">
                <a:solidFill>
                  <a:srgbClr val="000000"/>
                </a:solidFill>
                <a:latin typeface="Calibri" pitchFamily="34" charset="0"/>
              </a:rPr>
              <a:t>.</a:t>
            </a:r>
          </a:p>
          <a:p>
            <a:pPr marL="266700" indent="-177800" algn="just">
              <a:spcBef>
                <a:spcPct val="20000"/>
              </a:spcBef>
              <a:buClr>
                <a:schemeClr val="accent1">
                  <a:lumMod val="60000"/>
                  <a:lumOff val="40000"/>
                </a:schemeClr>
              </a:buClr>
              <a:buSzPct val="100000"/>
              <a:buFont typeface="Arial" pitchFamily="34" charset="0"/>
              <a:buChar char="•"/>
              <a:defRPr/>
            </a:pPr>
            <a:endParaRPr lang="es-ES" kern="0" dirty="0" smtClean="0">
              <a:solidFill>
                <a:srgbClr val="000000"/>
              </a:solidFill>
              <a:latin typeface="Calibri" pitchFamily="34" charset="0"/>
            </a:endParaRPr>
          </a:p>
          <a:p>
            <a:pPr marL="266700" indent="-177800" algn="just">
              <a:spcBef>
                <a:spcPct val="20000"/>
              </a:spcBef>
              <a:buClr>
                <a:schemeClr val="accent1">
                  <a:lumMod val="60000"/>
                  <a:lumOff val="40000"/>
                </a:schemeClr>
              </a:buClr>
              <a:buSzPct val="100000"/>
              <a:buFont typeface="Arial" pitchFamily="34" charset="0"/>
              <a:buChar char="•"/>
              <a:defRPr/>
            </a:pPr>
            <a:endParaRPr lang="es-ES" kern="0" dirty="0" smtClean="0">
              <a:solidFill>
                <a:srgbClr val="000000"/>
              </a:solidFill>
              <a:latin typeface="Calibri" pitchFamily="34" charset="0"/>
            </a:endParaRPr>
          </a:p>
          <a:p>
            <a:pPr marL="266700" indent="-177800" algn="just">
              <a:spcBef>
                <a:spcPct val="20000"/>
              </a:spcBef>
              <a:buClr>
                <a:schemeClr val="accent1">
                  <a:lumMod val="60000"/>
                  <a:lumOff val="40000"/>
                </a:schemeClr>
              </a:buClr>
              <a:buSzPct val="100000"/>
              <a:buFont typeface="Arial" pitchFamily="34" charset="0"/>
              <a:buChar char="•"/>
              <a:defRPr/>
            </a:pPr>
            <a:endParaRPr lang="es-ES" kern="0" dirty="0" smtClean="0">
              <a:solidFill>
                <a:srgbClr val="000000"/>
              </a:solidFill>
              <a:latin typeface="Calibri" pitchFamily="34" charset="0"/>
            </a:endParaRPr>
          </a:p>
          <a:p>
            <a:pPr marL="266700" indent="-177800" algn="just">
              <a:spcBef>
                <a:spcPct val="20000"/>
              </a:spcBef>
              <a:buClr>
                <a:schemeClr val="accent1">
                  <a:lumMod val="60000"/>
                  <a:lumOff val="40000"/>
                </a:schemeClr>
              </a:buClr>
              <a:buSzPct val="100000"/>
              <a:buFont typeface="Arial" pitchFamily="34" charset="0"/>
              <a:buChar char="•"/>
              <a:defRPr/>
            </a:pPr>
            <a:r>
              <a:rPr lang="es-ES" b="1" dirty="0" smtClean="0">
                <a:solidFill>
                  <a:srgbClr val="FF0000"/>
                </a:solidFill>
                <a:latin typeface="Calibri" pitchFamily="34" charset="0"/>
                <a:cs typeface="Times New Roman" pitchFamily="18" charset="0"/>
              </a:rPr>
              <a:t>Los docentes tienen que estar dispuestos a adaptarse a los cambios aunque estos se vivan rápidamente fuera del sistema educativo.</a:t>
            </a:r>
            <a:r>
              <a:rPr lang="es-ES" b="1" dirty="0" smtClean="0">
                <a:solidFill>
                  <a:srgbClr val="FF0000"/>
                </a:solidFill>
                <a:latin typeface="Calibri" pitchFamily="34" charset="0"/>
              </a:rPr>
              <a:t> </a:t>
            </a:r>
          </a:p>
          <a:p>
            <a:pPr marL="266700" indent="-177800" algn="just">
              <a:spcBef>
                <a:spcPct val="20000"/>
              </a:spcBef>
              <a:buClr>
                <a:schemeClr val="accent1">
                  <a:lumMod val="60000"/>
                  <a:lumOff val="40000"/>
                </a:schemeClr>
              </a:buClr>
              <a:buSzPct val="100000"/>
              <a:buFont typeface="Arial" pitchFamily="34" charset="0"/>
              <a:buChar char="•"/>
              <a:defRPr/>
            </a:pPr>
            <a:endParaRPr lang="es-ES" kern="0"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arcador de fecha"/>
          <p:cNvSpPr>
            <a:spLocks noGrp="1"/>
          </p:cNvSpPr>
          <p:nvPr>
            <p:ph type="dt" sz="half" idx="10"/>
          </p:nvPr>
        </p:nvSpPr>
        <p:spPr/>
        <p:txBody>
          <a:bodyPr/>
          <a:lstStyle/>
          <a:p>
            <a:pPr>
              <a:defRPr/>
            </a:pPr>
            <a:fld id="{9E377617-EE14-41DE-B62C-CB6A547D57DE}" type="datetime1">
              <a:rPr lang="es-ES"/>
              <a:pPr>
                <a:defRPr/>
              </a:pPr>
              <a:t>22/09/2013</a:t>
            </a:fld>
            <a:endParaRPr lang="es-ES"/>
          </a:p>
        </p:txBody>
      </p:sp>
      <p:sp>
        <p:nvSpPr>
          <p:cNvPr id="11" name="10 Marcador de número de diapositiva"/>
          <p:cNvSpPr>
            <a:spLocks noGrp="1"/>
          </p:cNvSpPr>
          <p:nvPr>
            <p:ph type="sldNum" sz="quarter" idx="12"/>
          </p:nvPr>
        </p:nvSpPr>
        <p:spPr/>
        <p:txBody>
          <a:bodyPr/>
          <a:lstStyle/>
          <a:p>
            <a:pPr>
              <a:defRPr/>
            </a:pPr>
            <a:fld id="{6D8E56CD-D18A-4F89-A0F7-5E542D2E334D}" type="slidenum">
              <a:rPr lang="es-ES"/>
              <a:pPr>
                <a:defRPr/>
              </a:pPr>
              <a:t>3</a:t>
            </a:fld>
            <a:endParaRPr lang="es-ES"/>
          </a:p>
        </p:txBody>
      </p:sp>
      <p:sp>
        <p:nvSpPr>
          <p:cNvPr id="7" name="Text Box 2"/>
          <p:cNvSpPr txBox="1">
            <a:spLocks noChangeArrowheads="1"/>
          </p:cNvSpPr>
          <p:nvPr/>
        </p:nvSpPr>
        <p:spPr bwMode="auto">
          <a:xfrm>
            <a:off x="714375" y="1214438"/>
            <a:ext cx="7467600" cy="584200"/>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a:spAutoFit/>
          </a:bodyPr>
          <a:lstStyle/>
          <a:p>
            <a:pPr algn="ctr" eaLnBrk="0" hangingPunct="0">
              <a:lnSpc>
                <a:spcPct val="95000"/>
              </a:lnSpc>
              <a:spcBef>
                <a:spcPct val="50000"/>
              </a:spcBef>
              <a:defRPr/>
            </a:pPr>
            <a:r>
              <a:rPr lang="es-ES_tradnl" sz="3400" b="1" dirty="0">
                <a:solidFill>
                  <a:srgbClr val="003399"/>
                </a:solidFill>
                <a:effectLst>
                  <a:outerShdw blurRad="38100" dist="38100" dir="2700000" algn="tl">
                    <a:srgbClr val="000000"/>
                  </a:outerShdw>
                </a:effectLst>
                <a:latin typeface="Arial" pitchFamily="34" charset="0"/>
              </a:rPr>
              <a:t>PROCESOS DEL APRENDIZAJE</a:t>
            </a:r>
            <a:endParaRPr lang="es-ES_tradnl" sz="3400" dirty="0">
              <a:solidFill>
                <a:srgbClr val="000000"/>
              </a:solidFill>
              <a:effectLst>
                <a:outerShdw blurRad="38100" dist="38100" dir="2700000" algn="tl">
                  <a:srgbClr val="FFFFFF"/>
                </a:outerShdw>
              </a:effectLst>
              <a:latin typeface="Arial" pitchFamily="34" charset="0"/>
            </a:endParaRPr>
          </a:p>
        </p:txBody>
      </p:sp>
      <p:sp>
        <p:nvSpPr>
          <p:cNvPr id="8" name="Text Box 3"/>
          <p:cNvSpPr txBox="1">
            <a:spLocks noChangeArrowheads="1"/>
          </p:cNvSpPr>
          <p:nvPr/>
        </p:nvSpPr>
        <p:spPr bwMode="auto">
          <a:xfrm>
            <a:off x="409575" y="2586038"/>
            <a:ext cx="2039938" cy="685800"/>
          </a:xfrm>
          <a:prstGeom prst="rect">
            <a:avLst/>
          </a:prstGeom>
          <a:noFill/>
          <a:ln>
            <a:headEnd type="none" w="sm" len="sm"/>
            <a:tailEnd type="none" w="sm" len="sm"/>
          </a:ln>
        </p:spPr>
        <p:style>
          <a:lnRef idx="2">
            <a:schemeClr val="accent3">
              <a:shade val="50000"/>
            </a:schemeClr>
          </a:lnRef>
          <a:fillRef idx="1">
            <a:schemeClr val="accent3"/>
          </a:fillRef>
          <a:effectRef idx="0">
            <a:schemeClr val="accent3"/>
          </a:effectRef>
          <a:fontRef idx="minor">
            <a:schemeClr val="lt1"/>
          </a:fontRef>
        </p:style>
        <p:txBody>
          <a:bodyPr wrap="none" anchor="ctr"/>
          <a:lstStyle/>
          <a:p>
            <a:pPr algn="ctr" eaLnBrk="0" hangingPunct="0">
              <a:spcBef>
                <a:spcPct val="50000"/>
              </a:spcBef>
              <a:defRPr/>
            </a:pPr>
            <a:r>
              <a:rPr lang="es-ES_tradnl" b="1" dirty="0">
                <a:solidFill>
                  <a:srgbClr val="000000"/>
                </a:solidFill>
                <a:latin typeface="Arial" pitchFamily="34" charset="0"/>
              </a:rPr>
              <a:t>ENTRADA</a:t>
            </a:r>
          </a:p>
        </p:txBody>
      </p:sp>
      <p:sp>
        <p:nvSpPr>
          <p:cNvPr id="9" name="Text Box 4"/>
          <p:cNvSpPr txBox="1">
            <a:spLocks noChangeArrowheads="1"/>
          </p:cNvSpPr>
          <p:nvPr/>
        </p:nvSpPr>
        <p:spPr bwMode="auto">
          <a:xfrm>
            <a:off x="2847975" y="2586038"/>
            <a:ext cx="3048000" cy="685800"/>
          </a:xfrm>
          <a:prstGeom prst="rect">
            <a:avLst/>
          </a:prstGeom>
          <a:noFill/>
          <a:ln>
            <a:headEnd type="none" w="sm" len="sm"/>
            <a:tailEnd type="none" w="sm" len="sm"/>
          </a:ln>
        </p:spPr>
        <p:style>
          <a:lnRef idx="1">
            <a:schemeClr val="accent6"/>
          </a:lnRef>
          <a:fillRef idx="3">
            <a:schemeClr val="accent6"/>
          </a:fillRef>
          <a:effectRef idx="2">
            <a:schemeClr val="accent6"/>
          </a:effectRef>
          <a:fontRef idx="minor">
            <a:schemeClr val="lt1"/>
          </a:fontRef>
        </p:style>
        <p:txBody>
          <a:bodyPr wrap="none" anchor="ctr"/>
          <a:lstStyle/>
          <a:p>
            <a:pPr algn="ctr" eaLnBrk="0" hangingPunct="0">
              <a:spcBef>
                <a:spcPct val="50000"/>
              </a:spcBef>
              <a:defRPr/>
            </a:pPr>
            <a:r>
              <a:rPr lang="es-ES_tradnl" b="1" dirty="0">
                <a:solidFill>
                  <a:srgbClr val="000000"/>
                </a:solidFill>
                <a:latin typeface="Arial" pitchFamily="34" charset="0"/>
              </a:rPr>
              <a:t>PROCESAMIENTO</a:t>
            </a:r>
          </a:p>
        </p:txBody>
      </p:sp>
      <p:sp>
        <p:nvSpPr>
          <p:cNvPr id="12" name="Text Box 5"/>
          <p:cNvSpPr txBox="1">
            <a:spLocks noChangeArrowheads="1"/>
          </p:cNvSpPr>
          <p:nvPr/>
        </p:nvSpPr>
        <p:spPr bwMode="auto">
          <a:xfrm>
            <a:off x="6370611" y="2586022"/>
            <a:ext cx="2039937" cy="685800"/>
          </a:xfrm>
          <a:prstGeom prst="rect">
            <a:avLst/>
          </a:prstGeom>
          <a:noFill/>
          <a:ln>
            <a:headEnd type="none" w="sm" len="sm"/>
            <a:tailEnd type="none" w="sm" len="sm"/>
          </a:ln>
        </p:spPr>
        <p:style>
          <a:lnRef idx="0">
            <a:schemeClr val="accent2"/>
          </a:lnRef>
          <a:fillRef idx="3">
            <a:schemeClr val="accent2"/>
          </a:fillRef>
          <a:effectRef idx="3">
            <a:schemeClr val="accent2"/>
          </a:effectRef>
          <a:fontRef idx="minor">
            <a:schemeClr val="lt1"/>
          </a:fontRef>
        </p:style>
        <p:txBody>
          <a:bodyPr wrap="none" anchor="ctr"/>
          <a:lstStyle/>
          <a:p>
            <a:pPr algn="ctr" eaLnBrk="0" hangingPunct="0">
              <a:spcBef>
                <a:spcPct val="50000"/>
              </a:spcBef>
              <a:defRPr/>
            </a:pPr>
            <a:r>
              <a:rPr lang="es-ES_tradnl" b="1" dirty="0">
                <a:solidFill>
                  <a:srgbClr val="000000"/>
                </a:solidFill>
                <a:latin typeface="Arial" pitchFamily="34" charset="0"/>
              </a:rPr>
              <a:t>SALIDA</a:t>
            </a:r>
          </a:p>
        </p:txBody>
      </p:sp>
      <p:sp>
        <p:nvSpPr>
          <p:cNvPr id="15" name="Line 6"/>
          <p:cNvSpPr>
            <a:spLocks noChangeShapeType="1"/>
          </p:cNvSpPr>
          <p:nvPr/>
        </p:nvSpPr>
        <p:spPr bwMode="auto">
          <a:xfrm>
            <a:off x="2466975" y="2967038"/>
            <a:ext cx="422275" cy="0"/>
          </a:xfrm>
          <a:prstGeom prst="line">
            <a:avLst/>
          </a:prstGeom>
          <a:noFill/>
          <a:ln w="76200" cap="sq">
            <a:solidFill>
              <a:srgbClr val="FF3300"/>
            </a:solidFill>
            <a:round/>
            <a:headEnd type="none" w="sm" len="sm"/>
            <a:tailEnd type="triangle" w="sm" len="sm"/>
          </a:ln>
        </p:spPr>
        <p:txBody>
          <a:bodyPr wrap="none" anchor="ctr"/>
          <a:lstStyle/>
          <a:p>
            <a:endParaRPr lang="es-ES"/>
          </a:p>
        </p:txBody>
      </p:sp>
      <p:sp>
        <p:nvSpPr>
          <p:cNvPr id="16" name="Line 7"/>
          <p:cNvSpPr>
            <a:spLocks noChangeShapeType="1"/>
          </p:cNvSpPr>
          <p:nvPr/>
        </p:nvSpPr>
        <p:spPr bwMode="auto">
          <a:xfrm>
            <a:off x="5930900" y="2967038"/>
            <a:ext cx="422275" cy="0"/>
          </a:xfrm>
          <a:prstGeom prst="line">
            <a:avLst/>
          </a:prstGeom>
          <a:noFill/>
          <a:ln w="76200" cap="sq">
            <a:solidFill>
              <a:srgbClr val="FF3300"/>
            </a:solidFill>
            <a:round/>
            <a:headEnd type="none" w="sm" len="sm"/>
            <a:tailEnd type="triangle" w="sm" len="sm"/>
          </a:ln>
        </p:spPr>
        <p:txBody>
          <a:bodyPr wrap="none" anchor="ctr"/>
          <a:lstStyle/>
          <a:p>
            <a:endParaRPr lang="es-ES"/>
          </a:p>
        </p:txBody>
      </p:sp>
      <p:sp>
        <p:nvSpPr>
          <p:cNvPr id="17" name="Text Box 8"/>
          <p:cNvSpPr txBox="1">
            <a:spLocks noChangeArrowheads="1"/>
          </p:cNvSpPr>
          <p:nvPr/>
        </p:nvSpPr>
        <p:spPr bwMode="auto">
          <a:xfrm>
            <a:off x="333375" y="3500438"/>
            <a:ext cx="2039938" cy="2362200"/>
          </a:xfrm>
          <a:prstGeom prst="rect">
            <a:avLst/>
          </a:prstGeom>
          <a:noFill/>
          <a:ln w="28575" cap="sq">
            <a:noFill/>
            <a:miter lim="800000"/>
            <a:headEnd type="none" w="sm" len="sm"/>
            <a:tailEnd type="none" w="sm" len="sm"/>
          </a:ln>
        </p:spPr>
        <p:txBody>
          <a:bodyPr wrap="none"/>
          <a:lstStyle/>
          <a:p>
            <a:pPr eaLnBrk="0" hangingPunct="0">
              <a:spcBef>
                <a:spcPct val="50000"/>
              </a:spcBef>
            </a:pPr>
            <a:r>
              <a:rPr lang="es-ES_tradnl" sz="2400" b="1">
                <a:solidFill>
                  <a:srgbClr val="FF0000"/>
                </a:solidFill>
              </a:rPr>
              <a:t>Estímulos</a:t>
            </a:r>
          </a:p>
          <a:p>
            <a:pPr eaLnBrk="0" hangingPunct="0">
              <a:spcBef>
                <a:spcPct val="50000"/>
              </a:spcBef>
            </a:pPr>
            <a:r>
              <a:rPr lang="es-ES_tradnl" sz="2400" b="1">
                <a:solidFill>
                  <a:srgbClr val="FF0000"/>
                </a:solidFill>
              </a:rPr>
              <a:t>Informaciones</a:t>
            </a:r>
          </a:p>
          <a:p>
            <a:pPr eaLnBrk="0" hangingPunct="0">
              <a:spcBef>
                <a:spcPct val="50000"/>
              </a:spcBef>
            </a:pPr>
            <a:r>
              <a:rPr lang="es-ES_tradnl" sz="2400" b="1">
                <a:solidFill>
                  <a:srgbClr val="FF0000"/>
                </a:solidFill>
              </a:rPr>
              <a:t>Mensajes</a:t>
            </a:r>
          </a:p>
        </p:txBody>
      </p:sp>
      <p:sp>
        <p:nvSpPr>
          <p:cNvPr id="18" name="Text Box 9"/>
          <p:cNvSpPr txBox="1">
            <a:spLocks noChangeArrowheads="1"/>
          </p:cNvSpPr>
          <p:nvPr/>
        </p:nvSpPr>
        <p:spPr bwMode="auto">
          <a:xfrm>
            <a:off x="3000375" y="3500438"/>
            <a:ext cx="2039938" cy="2362200"/>
          </a:xfrm>
          <a:prstGeom prst="rect">
            <a:avLst/>
          </a:prstGeom>
          <a:noFill/>
          <a:ln w="28575" cap="sq">
            <a:noFill/>
            <a:miter lim="800000"/>
            <a:headEnd type="none" w="sm" len="sm"/>
            <a:tailEnd type="none" w="sm" len="sm"/>
          </a:ln>
        </p:spPr>
        <p:txBody>
          <a:bodyPr wrap="none"/>
          <a:lstStyle/>
          <a:p>
            <a:pPr eaLnBrk="0" hangingPunct="0">
              <a:spcBef>
                <a:spcPct val="50000"/>
              </a:spcBef>
            </a:pPr>
            <a:r>
              <a:rPr lang="es-ES_tradnl" sz="2000" b="1" dirty="0">
                <a:solidFill>
                  <a:srgbClr val="0000FF"/>
                </a:solidFill>
              </a:rPr>
              <a:t>Procesos mentales:</a:t>
            </a:r>
          </a:p>
          <a:p>
            <a:pPr lvl="1" eaLnBrk="0" hangingPunct="0">
              <a:spcBef>
                <a:spcPct val="50000"/>
              </a:spcBef>
              <a:buFont typeface="Arial" pitchFamily="34" charset="0"/>
              <a:buChar char="•"/>
            </a:pPr>
            <a:r>
              <a:rPr lang="es-ES_tradnl" sz="2000" b="1" dirty="0">
                <a:solidFill>
                  <a:srgbClr val="0000FF"/>
                </a:solidFill>
              </a:rPr>
              <a:t>Atención</a:t>
            </a:r>
          </a:p>
          <a:p>
            <a:pPr lvl="1" eaLnBrk="0" hangingPunct="0">
              <a:spcBef>
                <a:spcPct val="50000"/>
              </a:spcBef>
              <a:buFont typeface="Arial" pitchFamily="34" charset="0"/>
              <a:buChar char="•"/>
            </a:pPr>
            <a:r>
              <a:rPr lang="es-ES_tradnl" sz="2000" b="1" dirty="0">
                <a:solidFill>
                  <a:srgbClr val="0000FF"/>
                </a:solidFill>
              </a:rPr>
              <a:t>Percepción</a:t>
            </a:r>
          </a:p>
          <a:p>
            <a:pPr lvl="1" eaLnBrk="0" hangingPunct="0">
              <a:spcBef>
                <a:spcPct val="50000"/>
              </a:spcBef>
              <a:buFont typeface="Arial" pitchFamily="34" charset="0"/>
              <a:buChar char="•"/>
            </a:pPr>
            <a:r>
              <a:rPr lang="es-ES_tradnl" sz="2000" b="1" dirty="0">
                <a:solidFill>
                  <a:srgbClr val="0000FF"/>
                </a:solidFill>
              </a:rPr>
              <a:t>Memoria</a:t>
            </a:r>
          </a:p>
          <a:p>
            <a:pPr lvl="1" eaLnBrk="0" hangingPunct="0">
              <a:spcBef>
                <a:spcPct val="50000"/>
              </a:spcBef>
              <a:buFont typeface="Arial" pitchFamily="34" charset="0"/>
              <a:buChar char="•"/>
            </a:pPr>
            <a:r>
              <a:rPr lang="es-ES_tradnl" sz="2000" b="1" dirty="0">
                <a:solidFill>
                  <a:srgbClr val="0000FF"/>
                </a:solidFill>
              </a:rPr>
              <a:t>Imaginación</a:t>
            </a:r>
          </a:p>
          <a:p>
            <a:pPr lvl="1" eaLnBrk="0" hangingPunct="0">
              <a:spcBef>
                <a:spcPct val="50000"/>
              </a:spcBef>
              <a:buFont typeface="Arial" pitchFamily="34" charset="0"/>
              <a:buChar char="•"/>
            </a:pPr>
            <a:r>
              <a:rPr lang="es-ES_tradnl" sz="2000" b="1" dirty="0">
                <a:solidFill>
                  <a:srgbClr val="0000FF"/>
                </a:solidFill>
              </a:rPr>
              <a:t>Pensamiento</a:t>
            </a:r>
          </a:p>
        </p:txBody>
      </p:sp>
      <p:sp>
        <p:nvSpPr>
          <p:cNvPr id="19" name="Text Box 10"/>
          <p:cNvSpPr txBox="1">
            <a:spLocks noChangeArrowheads="1"/>
          </p:cNvSpPr>
          <p:nvPr/>
        </p:nvSpPr>
        <p:spPr bwMode="auto">
          <a:xfrm>
            <a:off x="6294438" y="3500438"/>
            <a:ext cx="2039937" cy="2362200"/>
          </a:xfrm>
          <a:prstGeom prst="rect">
            <a:avLst/>
          </a:prstGeom>
          <a:noFill/>
          <a:ln w="28575" cap="sq">
            <a:noFill/>
            <a:miter lim="800000"/>
            <a:headEnd type="none" w="sm" len="sm"/>
            <a:tailEnd type="none" w="sm" len="sm"/>
          </a:ln>
        </p:spPr>
        <p:txBody>
          <a:bodyPr wrap="none"/>
          <a:lstStyle/>
          <a:p>
            <a:pPr eaLnBrk="0" hangingPunct="0">
              <a:spcBef>
                <a:spcPct val="50000"/>
              </a:spcBef>
            </a:pPr>
            <a:r>
              <a:rPr lang="es-ES_tradnl" sz="2400" b="1">
                <a:solidFill>
                  <a:srgbClr val="C00000"/>
                </a:solidFill>
              </a:rPr>
              <a:t>Conocimientos</a:t>
            </a:r>
          </a:p>
          <a:p>
            <a:pPr eaLnBrk="0" hangingPunct="0">
              <a:spcBef>
                <a:spcPct val="50000"/>
              </a:spcBef>
            </a:pPr>
            <a:r>
              <a:rPr lang="es-ES_tradnl" sz="2400" b="1">
                <a:solidFill>
                  <a:srgbClr val="C00000"/>
                </a:solidFill>
              </a:rPr>
              <a:t>Habilidades</a:t>
            </a:r>
          </a:p>
          <a:p>
            <a:pPr eaLnBrk="0" hangingPunct="0">
              <a:spcBef>
                <a:spcPct val="50000"/>
              </a:spcBef>
            </a:pPr>
            <a:r>
              <a:rPr lang="es-ES_tradnl" sz="2400" b="1">
                <a:solidFill>
                  <a:srgbClr val="C00000"/>
                </a:solidFill>
              </a:rPr>
              <a:t>Actitudes</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0-#ppt_w/2"/>
                                          </p:val>
                                        </p:tav>
                                        <p:tav tm="100000">
                                          <p:val>
                                            <p:strVal val="#ppt_x"/>
                                          </p:val>
                                        </p:tav>
                                      </p:tavLst>
                                    </p:anim>
                                    <p:anim calcmode="lin" valueType="num">
                                      <p:cBhvr additive="base">
                                        <p:cTn id="26"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0-#ppt_w/2"/>
                                          </p:val>
                                        </p:tav>
                                        <p:tav tm="100000">
                                          <p:val>
                                            <p:strVal val="#ppt_x"/>
                                          </p:val>
                                        </p:tav>
                                      </p:tavLst>
                                    </p:anim>
                                    <p:anim calcmode="lin" valueType="num">
                                      <p:cBhvr additive="base">
                                        <p:cTn id="32"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0-#ppt_w/2"/>
                                          </p:val>
                                        </p:tav>
                                        <p:tav tm="100000">
                                          <p:val>
                                            <p:strVal val="#ppt_x"/>
                                          </p:val>
                                        </p:tav>
                                      </p:tavLst>
                                    </p:anim>
                                    <p:anim calcmode="lin" valueType="num">
                                      <p:cBhvr additive="base">
                                        <p:cTn id="3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0-#ppt_w/2"/>
                                          </p:val>
                                        </p:tav>
                                        <p:tav tm="100000">
                                          <p:val>
                                            <p:strVal val="#ppt_x"/>
                                          </p:val>
                                        </p:tav>
                                      </p:tavLst>
                                    </p:anim>
                                    <p:anim calcmode="lin" valueType="num">
                                      <p:cBhvr additive="base">
                                        <p:cTn id="44"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0-#ppt_w/2"/>
                                          </p:val>
                                        </p:tav>
                                        <p:tav tm="100000">
                                          <p:val>
                                            <p:strVal val="#ppt_x"/>
                                          </p:val>
                                        </p:tav>
                                      </p:tavLst>
                                    </p:anim>
                                    <p:anim calcmode="lin" valueType="num">
                                      <p:cBhvr additive="base">
                                        <p:cTn id="50"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0-#ppt_w/2"/>
                                          </p:val>
                                        </p:tav>
                                        <p:tav tm="100000">
                                          <p:val>
                                            <p:strVal val="#ppt_x"/>
                                          </p:val>
                                        </p:tav>
                                      </p:tavLst>
                                    </p:anim>
                                    <p:anim calcmode="lin" valueType="num">
                                      <p:cBhvr additive="base">
                                        <p:cTn id="56"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P spid="15" grpId="0" animBg="1"/>
      <p:bldP spid="16" grpId="0" animBg="1"/>
      <p:bldP spid="17" grpId="0" autoUpdateAnimBg="0"/>
      <p:bldP spid="18" grpId="0" autoUpdateAnimBg="0"/>
      <p:bldP spid="19"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4"/>
          </p:nvPr>
        </p:nvSpPr>
        <p:spPr/>
        <p:txBody>
          <a:bodyPr/>
          <a:lstStyle/>
          <a:p>
            <a:pPr>
              <a:defRPr/>
            </a:pPr>
            <a:fld id="{CCC52DB1-19E8-4E43-971D-901A3C235C84}" type="datetime1">
              <a:rPr lang="es-ES" smtClean="0"/>
              <a:pPr>
                <a:defRPr/>
              </a:pPr>
              <a:t>22/09/2013</a:t>
            </a:fld>
            <a:endParaRPr lang="es-ES"/>
          </a:p>
        </p:txBody>
      </p:sp>
      <p:sp>
        <p:nvSpPr>
          <p:cNvPr id="5" name="4 Marcador de número de diapositiva"/>
          <p:cNvSpPr>
            <a:spLocks noGrp="1"/>
          </p:cNvSpPr>
          <p:nvPr>
            <p:ph type="sldNum" sz="quarter" idx="15"/>
          </p:nvPr>
        </p:nvSpPr>
        <p:spPr/>
        <p:txBody>
          <a:bodyPr/>
          <a:lstStyle/>
          <a:p>
            <a:pPr>
              <a:defRPr/>
            </a:pPr>
            <a:fld id="{AEC2F57B-5A26-420F-AC65-5D52FDF74D43}" type="slidenum">
              <a:rPr lang="es-ES" smtClean="0"/>
              <a:pPr>
                <a:defRPr/>
              </a:pPr>
              <a:t>30</a:t>
            </a:fld>
            <a:endParaRPr lang="es-ES"/>
          </a:p>
        </p:txBody>
      </p:sp>
      <p:pic>
        <p:nvPicPr>
          <p:cNvPr id="6" name="_Resistencia al cambio_la escalera.wmv">
            <a:hlinkClick r:id="" action="ppaction://media"/>
          </p:cNvPr>
          <p:cNvPicPr>
            <a:picLocks noRot="1" noChangeAspect="1"/>
          </p:cNvPicPr>
          <p:nvPr>
            <a:videoFile r:link="rId1"/>
          </p:nvPr>
        </p:nvPicPr>
        <p:blipFill>
          <a:blip r:embed="rId3"/>
          <a:stretch>
            <a:fillRect/>
          </a:stretch>
        </p:blipFill>
        <p:spPr>
          <a:xfrm>
            <a:off x="342869" y="785794"/>
            <a:ext cx="8115357" cy="5072098"/>
          </a:xfrm>
          <a:prstGeom prst="rect">
            <a:avLst/>
          </a:prstGeom>
        </p:spPr>
      </p:pic>
      <p:sp>
        <p:nvSpPr>
          <p:cNvPr id="7" name="6 CuadroTexto"/>
          <p:cNvSpPr txBox="1"/>
          <p:nvPr/>
        </p:nvSpPr>
        <p:spPr>
          <a:xfrm>
            <a:off x="2143108" y="285728"/>
            <a:ext cx="4429156" cy="369332"/>
          </a:xfrm>
          <a:prstGeom prst="rect">
            <a:avLst/>
          </a:prstGeom>
          <a:noFill/>
        </p:spPr>
        <p:txBody>
          <a:bodyPr wrap="square" rtlCol="0">
            <a:spAutoFit/>
          </a:bodyPr>
          <a:lstStyle/>
          <a:p>
            <a:pPr algn="ctr"/>
            <a:r>
              <a:rPr lang="es-ES" b="1" dirty="0" smtClean="0">
                <a:solidFill>
                  <a:srgbClr val="FF0000"/>
                </a:solidFill>
              </a:rPr>
              <a:t>Estamos dispuestos a cambiar ???</a:t>
            </a:r>
            <a:endParaRPr lang="es-ES" b="1" dirty="0">
              <a:solidFill>
                <a:srgbClr val="FF0000"/>
              </a:solidFill>
            </a:endParaRPr>
          </a:p>
        </p:txBody>
      </p:sp>
      <p:sp>
        <p:nvSpPr>
          <p:cNvPr id="8" name="7 CuadroTexto"/>
          <p:cNvSpPr txBox="1"/>
          <p:nvPr/>
        </p:nvSpPr>
        <p:spPr>
          <a:xfrm>
            <a:off x="1000100" y="6215082"/>
            <a:ext cx="6643734" cy="369332"/>
          </a:xfrm>
          <a:prstGeom prst="rect">
            <a:avLst/>
          </a:prstGeom>
          <a:noFill/>
        </p:spPr>
        <p:txBody>
          <a:bodyPr wrap="square" rtlCol="0">
            <a:spAutoFit/>
          </a:bodyPr>
          <a:lstStyle/>
          <a:p>
            <a:pPr algn="ctr"/>
            <a:r>
              <a:rPr lang="es-ES" b="1" dirty="0" smtClean="0">
                <a:solidFill>
                  <a:srgbClr val="FF0000"/>
                </a:solidFill>
              </a:rPr>
              <a:t>O permanecemos inmóviles en lo ya conocido???</a:t>
            </a:r>
            <a:endParaRPr lang="es-E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video>
              <p:cMediaNode>
                <p:cTn id="13" fill="hold" display="0">
                  <p:stCondLst>
                    <p:cond delay="indefinite"/>
                  </p:stCondLst>
                  <p:endCondLst>
                    <p:cond evt="onNext" delay="0">
                      <p:tgtEl>
                        <p:sldTgt/>
                      </p:tgtEl>
                    </p:cond>
                    <p:cond evt="onPrev" delay="0">
                      <p:tgtEl>
                        <p:sldTgt/>
                      </p:tgtEl>
                    </p:cond>
                  </p:endCondLst>
                </p:cTn>
                <p:tgtEl>
                  <p:spTgt spid="6"/>
                </p:tgtEl>
              </p:cMediaNode>
            </p:video>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Object 6"/>
          <p:cNvGraphicFramePr>
            <a:graphicFrameLocks noChangeAspect="1"/>
          </p:cNvGraphicFramePr>
          <p:nvPr/>
        </p:nvGraphicFramePr>
        <p:xfrm>
          <a:off x="1230313" y="533400"/>
          <a:ext cx="6683375" cy="885825"/>
        </p:xfrm>
        <a:graphic>
          <a:graphicData uri="http://schemas.openxmlformats.org/presentationml/2006/ole">
            <p:oleObj spid="_x0000_s1026" name="CorelDRAW" r:id="rId4" imgW="6683040" imgH="581400" progId="">
              <p:embed/>
            </p:oleObj>
          </a:graphicData>
        </a:graphic>
      </p:graphicFrame>
      <p:sp>
        <p:nvSpPr>
          <p:cNvPr id="20" name="Rectangle 7"/>
          <p:cNvSpPr>
            <a:spLocks noChangeArrowheads="1"/>
          </p:cNvSpPr>
          <p:nvPr/>
        </p:nvSpPr>
        <p:spPr bwMode="auto">
          <a:xfrm>
            <a:off x="533400" y="2286000"/>
            <a:ext cx="1492250" cy="198438"/>
          </a:xfrm>
          <a:prstGeom prst="rect">
            <a:avLst/>
          </a:prstGeom>
          <a:noFill/>
          <a:ln w="9525">
            <a:noFill/>
            <a:miter lim="800000"/>
            <a:headEnd/>
            <a:tailEnd/>
          </a:ln>
        </p:spPr>
        <p:txBody>
          <a:bodyPr wrap="none" lIns="0" tIns="0" rIns="0" bIns="0">
            <a:spAutoFit/>
          </a:bodyPr>
          <a:lstStyle/>
          <a:p>
            <a:pPr eaLnBrk="0" hangingPunct="0">
              <a:defRPr/>
            </a:pPr>
            <a:r>
              <a:rPr lang="es-ES" sz="1300" b="1">
                <a:solidFill>
                  <a:srgbClr val="FF3300"/>
                </a:solidFill>
                <a:effectLst>
                  <a:outerShdw blurRad="38100" dist="38100" dir="2700000" algn="tl">
                    <a:srgbClr val="C0C0C0"/>
                  </a:outerShdw>
                </a:effectLst>
              </a:rPr>
              <a:t>ENSAYO Y ERROR</a:t>
            </a:r>
            <a:endParaRPr lang="es-ES" b="1">
              <a:solidFill>
                <a:srgbClr val="FF3300"/>
              </a:solidFill>
              <a:effectLst>
                <a:outerShdw blurRad="38100" dist="38100" dir="2700000" algn="tl">
                  <a:srgbClr val="C0C0C0"/>
                </a:outerShdw>
              </a:effectLst>
            </a:endParaRPr>
          </a:p>
        </p:txBody>
      </p:sp>
      <p:sp>
        <p:nvSpPr>
          <p:cNvPr id="21" name="Rectangle 8"/>
          <p:cNvSpPr>
            <a:spLocks noChangeArrowheads="1"/>
          </p:cNvSpPr>
          <p:nvPr/>
        </p:nvSpPr>
        <p:spPr bwMode="auto">
          <a:xfrm>
            <a:off x="3200400" y="2286000"/>
            <a:ext cx="863600" cy="198438"/>
          </a:xfrm>
          <a:prstGeom prst="rect">
            <a:avLst/>
          </a:prstGeom>
          <a:noFill/>
          <a:ln w="9525">
            <a:noFill/>
            <a:miter lim="800000"/>
            <a:headEnd/>
            <a:tailEnd/>
          </a:ln>
        </p:spPr>
        <p:txBody>
          <a:bodyPr wrap="none" lIns="0" tIns="0" rIns="0" bIns="0">
            <a:spAutoFit/>
          </a:bodyPr>
          <a:lstStyle/>
          <a:p>
            <a:pPr eaLnBrk="0" hangingPunct="0">
              <a:defRPr/>
            </a:pPr>
            <a:r>
              <a:rPr lang="es-ES" sz="1300" b="1">
                <a:solidFill>
                  <a:srgbClr val="FF3300"/>
                </a:solidFill>
                <a:effectLst>
                  <a:outerShdw blurRad="38100" dist="38100" dir="2700000" algn="tl">
                    <a:srgbClr val="C0C0C0"/>
                  </a:outerShdw>
                </a:effectLst>
              </a:rPr>
              <a:t>IMITACIÓN</a:t>
            </a:r>
            <a:endParaRPr lang="es-ES" b="1">
              <a:solidFill>
                <a:srgbClr val="FF3300"/>
              </a:solidFill>
              <a:effectLst>
                <a:outerShdw blurRad="38100" dist="38100" dir="2700000" algn="tl">
                  <a:srgbClr val="C0C0C0"/>
                </a:outerShdw>
              </a:effectLst>
            </a:endParaRPr>
          </a:p>
        </p:txBody>
      </p:sp>
      <p:sp>
        <p:nvSpPr>
          <p:cNvPr id="22" name="Rectangle 9"/>
          <p:cNvSpPr>
            <a:spLocks noChangeArrowheads="1"/>
          </p:cNvSpPr>
          <p:nvPr/>
        </p:nvSpPr>
        <p:spPr bwMode="auto">
          <a:xfrm>
            <a:off x="4876800" y="2286000"/>
            <a:ext cx="1706563" cy="198438"/>
          </a:xfrm>
          <a:prstGeom prst="rect">
            <a:avLst/>
          </a:prstGeom>
          <a:noFill/>
          <a:ln w="9525">
            <a:noFill/>
            <a:miter lim="800000"/>
            <a:headEnd/>
            <a:tailEnd/>
          </a:ln>
        </p:spPr>
        <p:txBody>
          <a:bodyPr wrap="none" lIns="0" tIns="0" rIns="0" bIns="0">
            <a:spAutoFit/>
          </a:bodyPr>
          <a:lstStyle/>
          <a:p>
            <a:pPr eaLnBrk="0" hangingPunct="0">
              <a:defRPr/>
            </a:pPr>
            <a:r>
              <a:rPr lang="es-ES" sz="1300" b="1">
                <a:solidFill>
                  <a:srgbClr val="FF3300"/>
                </a:solidFill>
                <a:effectLst>
                  <a:outerShdw blurRad="38100" dist="38100" dir="2700000" algn="tl">
                    <a:srgbClr val="C0C0C0"/>
                  </a:outerShdw>
                </a:effectLst>
              </a:rPr>
              <a:t>CONDICIONAMIENTO</a:t>
            </a:r>
            <a:endParaRPr lang="es-ES" b="1">
              <a:solidFill>
                <a:srgbClr val="FF3300"/>
              </a:solidFill>
              <a:effectLst>
                <a:outerShdw blurRad="38100" dist="38100" dir="2700000" algn="tl">
                  <a:srgbClr val="C0C0C0"/>
                </a:outerShdw>
              </a:effectLst>
            </a:endParaRPr>
          </a:p>
        </p:txBody>
      </p:sp>
      <p:sp>
        <p:nvSpPr>
          <p:cNvPr id="23" name="Rectangle 10"/>
          <p:cNvSpPr>
            <a:spLocks noChangeArrowheads="1"/>
          </p:cNvSpPr>
          <p:nvPr/>
        </p:nvSpPr>
        <p:spPr bwMode="auto">
          <a:xfrm>
            <a:off x="7239000" y="2286000"/>
            <a:ext cx="1301750" cy="198438"/>
          </a:xfrm>
          <a:prstGeom prst="rect">
            <a:avLst/>
          </a:prstGeom>
          <a:noFill/>
          <a:ln w="9525">
            <a:noFill/>
            <a:miter lim="800000"/>
            <a:headEnd/>
            <a:tailEnd/>
          </a:ln>
        </p:spPr>
        <p:txBody>
          <a:bodyPr wrap="none" lIns="0" tIns="0" rIns="0" bIns="0">
            <a:spAutoFit/>
          </a:bodyPr>
          <a:lstStyle/>
          <a:p>
            <a:pPr eaLnBrk="0" hangingPunct="0">
              <a:defRPr/>
            </a:pPr>
            <a:r>
              <a:rPr lang="es-ES" sz="1300" b="1">
                <a:solidFill>
                  <a:srgbClr val="FF3300"/>
                </a:solidFill>
                <a:effectLst>
                  <a:outerShdw blurRad="38100" dist="38100" dir="2700000" algn="tl">
                    <a:srgbClr val="C0C0C0"/>
                  </a:outerShdw>
                </a:effectLst>
              </a:rPr>
              <a:t>INVESTIGACIÓN</a:t>
            </a:r>
            <a:endParaRPr lang="es-ES" b="1">
              <a:solidFill>
                <a:srgbClr val="FF3300"/>
              </a:solidFill>
              <a:effectLst>
                <a:outerShdw blurRad="38100" dist="38100" dir="2700000" algn="tl">
                  <a:srgbClr val="C0C0C0"/>
                </a:outerShdw>
              </a:effectLst>
            </a:endParaRPr>
          </a:p>
        </p:txBody>
      </p:sp>
      <p:sp>
        <p:nvSpPr>
          <p:cNvPr id="24" name="Rectangle 11"/>
          <p:cNvSpPr>
            <a:spLocks noChangeArrowheads="1"/>
          </p:cNvSpPr>
          <p:nvPr/>
        </p:nvSpPr>
        <p:spPr bwMode="auto">
          <a:xfrm>
            <a:off x="228600" y="2133600"/>
            <a:ext cx="8686800" cy="3352800"/>
          </a:xfrm>
          <a:prstGeom prst="rect">
            <a:avLst/>
          </a:prstGeom>
          <a:noFill/>
          <a:ln w="57150">
            <a:solidFill>
              <a:schemeClr val="accent2"/>
            </a:solidFill>
            <a:miter lim="800000"/>
            <a:headEnd/>
            <a:tailEnd/>
          </a:ln>
        </p:spPr>
        <p:txBody>
          <a:bodyPr wrap="none" anchor="ctr"/>
          <a:lstStyle/>
          <a:p>
            <a:endParaRPr lang="es-ES"/>
          </a:p>
        </p:txBody>
      </p:sp>
      <p:sp>
        <p:nvSpPr>
          <p:cNvPr id="25" name="Line 12"/>
          <p:cNvSpPr>
            <a:spLocks noChangeShapeType="1"/>
          </p:cNvSpPr>
          <p:nvPr/>
        </p:nvSpPr>
        <p:spPr bwMode="auto">
          <a:xfrm>
            <a:off x="2438400" y="2133600"/>
            <a:ext cx="1588" cy="3352800"/>
          </a:xfrm>
          <a:prstGeom prst="line">
            <a:avLst/>
          </a:prstGeom>
          <a:noFill/>
          <a:ln w="57150">
            <a:solidFill>
              <a:schemeClr val="accent2"/>
            </a:solidFill>
            <a:round/>
            <a:headEnd/>
            <a:tailEnd/>
          </a:ln>
        </p:spPr>
        <p:txBody>
          <a:bodyPr/>
          <a:lstStyle/>
          <a:p>
            <a:endParaRPr lang="es-ES"/>
          </a:p>
        </p:txBody>
      </p:sp>
      <p:sp>
        <p:nvSpPr>
          <p:cNvPr id="26" name="Line 13"/>
          <p:cNvSpPr>
            <a:spLocks noChangeShapeType="1"/>
          </p:cNvSpPr>
          <p:nvPr/>
        </p:nvSpPr>
        <p:spPr bwMode="auto">
          <a:xfrm>
            <a:off x="4724400" y="2133600"/>
            <a:ext cx="1588" cy="3352800"/>
          </a:xfrm>
          <a:prstGeom prst="line">
            <a:avLst/>
          </a:prstGeom>
          <a:noFill/>
          <a:ln w="57150">
            <a:solidFill>
              <a:schemeClr val="accent2"/>
            </a:solidFill>
            <a:round/>
            <a:headEnd/>
            <a:tailEnd/>
          </a:ln>
        </p:spPr>
        <p:txBody>
          <a:bodyPr/>
          <a:lstStyle/>
          <a:p>
            <a:endParaRPr lang="es-ES"/>
          </a:p>
        </p:txBody>
      </p:sp>
      <p:sp>
        <p:nvSpPr>
          <p:cNvPr id="27" name="Line 14"/>
          <p:cNvSpPr>
            <a:spLocks noChangeShapeType="1"/>
          </p:cNvSpPr>
          <p:nvPr/>
        </p:nvSpPr>
        <p:spPr bwMode="auto">
          <a:xfrm>
            <a:off x="6781800" y="2133600"/>
            <a:ext cx="1588" cy="3352800"/>
          </a:xfrm>
          <a:prstGeom prst="line">
            <a:avLst/>
          </a:prstGeom>
          <a:noFill/>
          <a:ln w="57150">
            <a:solidFill>
              <a:schemeClr val="accent2"/>
            </a:solidFill>
            <a:round/>
            <a:headEnd/>
            <a:tailEnd/>
          </a:ln>
        </p:spPr>
        <p:txBody>
          <a:bodyPr/>
          <a:lstStyle/>
          <a:p>
            <a:endParaRPr lang="es-ES"/>
          </a:p>
        </p:txBody>
      </p:sp>
      <p:pic>
        <p:nvPicPr>
          <p:cNvPr id="28" name="Picture 15" descr="C:\Documents and Settings\eramirez\Mis documentos\METODO DE PROYECTOS\1.jpg"/>
          <p:cNvPicPr>
            <a:picLocks noChangeAspect="1" noChangeArrowheads="1"/>
          </p:cNvPicPr>
          <p:nvPr/>
        </p:nvPicPr>
        <p:blipFill>
          <a:blip r:embed="rId5"/>
          <a:srcRect/>
          <a:stretch>
            <a:fillRect/>
          </a:stretch>
        </p:blipFill>
        <p:spPr bwMode="auto">
          <a:xfrm>
            <a:off x="304800" y="2895600"/>
            <a:ext cx="2057400" cy="2133600"/>
          </a:xfrm>
          <a:prstGeom prst="rect">
            <a:avLst/>
          </a:prstGeom>
          <a:noFill/>
          <a:ln w="9525">
            <a:noFill/>
            <a:miter lim="800000"/>
            <a:headEnd/>
            <a:tailEnd/>
          </a:ln>
        </p:spPr>
      </p:pic>
      <p:pic>
        <p:nvPicPr>
          <p:cNvPr id="29" name="Picture 16" descr="C:\Documents and Settings\eramirez\Mis documentos\METODO DE PROYECTOS\2.jpg"/>
          <p:cNvPicPr>
            <a:picLocks noChangeAspect="1" noChangeArrowheads="1"/>
          </p:cNvPicPr>
          <p:nvPr/>
        </p:nvPicPr>
        <p:blipFill>
          <a:blip r:embed="rId6"/>
          <a:srcRect/>
          <a:stretch>
            <a:fillRect/>
          </a:stretch>
        </p:blipFill>
        <p:spPr bwMode="auto">
          <a:xfrm>
            <a:off x="2590800" y="2743200"/>
            <a:ext cx="1981200" cy="2286000"/>
          </a:xfrm>
          <a:prstGeom prst="rect">
            <a:avLst/>
          </a:prstGeom>
          <a:noFill/>
          <a:ln w="9525">
            <a:noFill/>
            <a:miter lim="800000"/>
            <a:headEnd/>
            <a:tailEnd/>
          </a:ln>
        </p:spPr>
      </p:pic>
      <p:pic>
        <p:nvPicPr>
          <p:cNvPr id="30" name="Picture 17" descr="C:\Documents and Settings\eramirez\Mis documentos\METODO DE PROYECTOS\3.jpg"/>
          <p:cNvPicPr>
            <a:picLocks noChangeAspect="1" noChangeArrowheads="1"/>
          </p:cNvPicPr>
          <p:nvPr/>
        </p:nvPicPr>
        <p:blipFill>
          <a:blip r:embed="rId7"/>
          <a:srcRect/>
          <a:stretch>
            <a:fillRect/>
          </a:stretch>
        </p:blipFill>
        <p:spPr bwMode="auto">
          <a:xfrm>
            <a:off x="4876800" y="2743200"/>
            <a:ext cx="1804988" cy="2362200"/>
          </a:xfrm>
          <a:prstGeom prst="rect">
            <a:avLst/>
          </a:prstGeom>
          <a:noFill/>
          <a:ln w="9525">
            <a:noFill/>
            <a:miter lim="800000"/>
            <a:headEnd/>
            <a:tailEnd/>
          </a:ln>
        </p:spPr>
      </p:pic>
      <p:pic>
        <p:nvPicPr>
          <p:cNvPr id="31" name="Picture 18" descr="C:\Documents and Settings\eramirez\Mis documentos\METODO DE PROYECTOS\4.jpg"/>
          <p:cNvPicPr>
            <a:picLocks noChangeAspect="1" noChangeArrowheads="1"/>
          </p:cNvPicPr>
          <p:nvPr/>
        </p:nvPicPr>
        <p:blipFill>
          <a:blip r:embed="rId8"/>
          <a:srcRect/>
          <a:stretch>
            <a:fillRect/>
          </a:stretch>
        </p:blipFill>
        <p:spPr bwMode="auto">
          <a:xfrm>
            <a:off x="6934200" y="2895600"/>
            <a:ext cx="1828800" cy="2286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0-#ppt_w/2"/>
                                          </p:val>
                                        </p:tav>
                                        <p:tav tm="100000">
                                          <p:val>
                                            <p:strVal val="#ppt_x"/>
                                          </p:val>
                                        </p:tav>
                                      </p:tavLst>
                                    </p:anim>
                                    <p:anim calcmode="lin" valueType="num">
                                      <p:cBhvr additive="base">
                                        <p:cTn id="8"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0-#ppt_w/2"/>
                                          </p:val>
                                        </p:tav>
                                        <p:tav tm="100000">
                                          <p:val>
                                            <p:strVal val="#ppt_x"/>
                                          </p:val>
                                        </p:tav>
                                      </p:tavLst>
                                    </p:anim>
                                    <p:anim calcmode="lin" valueType="num">
                                      <p:cBhvr additive="base">
                                        <p:cTn id="14"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0-#ppt_w/2"/>
                                          </p:val>
                                        </p:tav>
                                        <p:tav tm="100000">
                                          <p:val>
                                            <p:strVal val="#ppt_x"/>
                                          </p:val>
                                        </p:tav>
                                      </p:tavLst>
                                    </p:anim>
                                    <p:anim calcmode="lin" valueType="num">
                                      <p:cBhvr additive="base">
                                        <p:cTn id="20"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0-#ppt_w/2"/>
                                          </p:val>
                                        </p:tav>
                                        <p:tav tm="100000">
                                          <p:val>
                                            <p:strVal val="#ppt_x"/>
                                          </p:val>
                                        </p:tav>
                                      </p:tavLst>
                                    </p:anim>
                                    <p:anim calcmode="lin" valueType="num">
                                      <p:cBhvr additive="base">
                                        <p:cTn id="26" dur="500" fill="hold"/>
                                        <p:tgtEl>
                                          <p:spTgt spid="2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additive="base">
                                        <p:cTn id="31" dur="500" fill="hold"/>
                                        <p:tgtEl>
                                          <p:spTgt spid="25"/>
                                        </p:tgtEl>
                                        <p:attrNameLst>
                                          <p:attrName>ppt_x</p:attrName>
                                        </p:attrNameLst>
                                      </p:cBhvr>
                                      <p:tavLst>
                                        <p:tav tm="0">
                                          <p:val>
                                            <p:strVal val="0-#ppt_w/2"/>
                                          </p:val>
                                        </p:tav>
                                        <p:tav tm="100000">
                                          <p:val>
                                            <p:strVal val="#ppt_x"/>
                                          </p:val>
                                        </p:tav>
                                      </p:tavLst>
                                    </p:anim>
                                    <p:anim calcmode="lin" valueType="num">
                                      <p:cBhvr additive="base">
                                        <p:cTn id="32" dur="500" fill="hold"/>
                                        <p:tgtEl>
                                          <p:spTgt spid="2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0-#ppt_w/2"/>
                                          </p:val>
                                        </p:tav>
                                        <p:tav tm="100000">
                                          <p:val>
                                            <p:strVal val="#ppt_x"/>
                                          </p:val>
                                        </p:tav>
                                      </p:tavLst>
                                    </p:anim>
                                    <p:anim calcmode="lin" valueType="num">
                                      <p:cBhvr additive="base">
                                        <p:cTn id="3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29"/>
                                        </p:tgtEl>
                                        <p:attrNameLst>
                                          <p:attrName>style.visibility</p:attrName>
                                        </p:attrNameLst>
                                      </p:cBhvr>
                                      <p:to>
                                        <p:strVal val="visible"/>
                                      </p:to>
                                    </p:set>
                                    <p:anim calcmode="lin" valueType="num">
                                      <p:cBhvr additive="base">
                                        <p:cTn id="43" dur="500" fill="hold"/>
                                        <p:tgtEl>
                                          <p:spTgt spid="29"/>
                                        </p:tgtEl>
                                        <p:attrNameLst>
                                          <p:attrName>ppt_x</p:attrName>
                                        </p:attrNameLst>
                                      </p:cBhvr>
                                      <p:tavLst>
                                        <p:tav tm="0">
                                          <p:val>
                                            <p:strVal val="0-#ppt_w/2"/>
                                          </p:val>
                                        </p:tav>
                                        <p:tav tm="100000">
                                          <p:val>
                                            <p:strVal val="#ppt_x"/>
                                          </p:val>
                                        </p:tav>
                                      </p:tavLst>
                                    </p:anim>
                                    <p:anim calcmode="lin" valueType="num">
                                      <p:cBhvr additive="base">
                                        <p:cTn id="44" dur="500" fill="hold"/>
                                        <p:tgtEl>
                                          <p:spTgt spid="29"/>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0-#ppt_w/2"/>
                                          </p:val>
                                        </p:tav>
                                        <p:tav tm="100000">
                                          <p:val>
                                            <p:strVal val="#ppt_x"/>
                                          </p:val>
                                        </p:tav>
                                      </p:tavLst>
                                    </p:anim>
                                    <p:anim calcmode="lin" valueType="num">
                                      <p:cBhvr additive="base">
                                        <p:cTn id="50" dur="500" fill="hold"/>
                                        <p:tgtEl>
                                          <p:spTgt spid="26"/>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0-#ppt_w/2"/>
                                          </p:val>
                                        </p:tav>
                                        <p:tav tm="100000">
                                          <p:val>
                                            <p:strVal val="#ppt_x"/>
                                          </p:val>
                                        </p:tav>
                                      </p:tavLst>
                                    </p:anim>
                                    <p:anim calcmode="lin" valueType="num">
                                      <p:cBhvr additive="base">
                                        <p:cTn id="56"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30"/>
                                        </p:tgtEl>
                                        <p:attrNameLst>
                                          <p:attrName>style.visibility</p:attrName>
                                        </p:attrNameLst>
                                      </p:cBhvr>
                                      <p:to>
                                        <p:strVal val="visible"/>
                                      </p:to>
                                    </p:set>
                                    <p:anim calcmode="lin" valueType="num">
                                      <p:cBhvr additive="base">
                                        <p:cTn id="61" dur="500" fill="hold"/>
                                        <p:tgtEl>
                                          <p:spTgt spid="30"/>
                                        </p:tgtEl>
                                        <p:attrNameLst>
                                          <p:attrName>ppt_x</p:attrName>
                                        </p:attrNameLst>
                                      </p:cBhvr>
                                      <p:tavLst>
                                        <p:tav tm="0">
                                          <p:val>
                                            <p:strVal val="0-#ppt_w/2"/>
                                          </p:val>
                                        </p:tav>
                                        <p:tav tm="100000">
                                          <p:val>
                                            <p:strVal val="#ppt_x"/>
                                          </p:val>
                                        </p:tav>
                                      </p:tavLst>
                                    </p:anim>
                                    <p:anim calcmode="lin" valueType="num">
                                      <p:cBhvr additive="base">
                                        <p:cTn id="62" dur="500" fill="hold"/>
                                        <p:tgtEl>
                                          <p:spTgt spid="30"/>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anim calcmode="lin" valueType="num">
                                      <p:cBhvr additive="base">
                                        <p:cTn id="67" dur="500" fill="hold"/>
                                        <p:tgtEl>
                                          <p:spTgt spid="27"/>
                                        </p:tgtEl>
                                        <p:attrNameLst>
                                          <p:attrName>ppt_x</p:attrName>
                                        </p:attrNameLst>
                                      </p:cBhvr>
                                      <p:tavLst>
                                        <p:tav tm="0">
                                          <p:val>
                                            <p:strVal val="0-#ppt_w/2"/>
                                          </p:val>
                                        </p:tav>
                                        <p:tav tm="100000">
                                          <p:val>
                                            <p:strVal val="#ppt_x"/>
                                          </p:val>
                                        </p:tav>
                                      </p:tavLst>
                                    </p:anim>
                                    <p:anim calcmode="lin" valueType="num">
                                      <p:cBhvr additive="base">
                                        <p:cTn id="68"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 calcmode="lin" valueType="num">
                                      <p:cBhvr additive="base">
                                        <p:cTn id="73" dur="500" fill="hold"/>
                                        <p:tgtEl>
                                          <p:spTgt spid="23"/>
                                        </p:tgtEl>
                                        <p:attrNameLst>
                                          <p:attrName>ppt_x</p:attrName>
                                        </p:attrNameLst>
                                      </p:cBhvr>
                                      <p:tavLst>
                                        <p:tav tm="0">
                                          <p:val>
                                            <p:strVal val="0-#ppt_w/2"/>
                                          </p:val>
                                        </p:tav>
                                        <p:tav tm="100000">
                                          <p:val>
                                            <p:strVal val="#ppt_x"/>
                                          </p:val>
                                        </p:tav>
                                      </p:tavLst>
                                    </p:anim>
                                    <p:anim calcmode="lin" valueType="num">
                                      <p:cBhvr additive="base">
                                        <p:cTn id="74"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nodeType="clickEffect">
                                  <p:stCondLst>
                                    <p:cond delay="0"/>
                                  </p:stCondLst>
                                  <p:childTnLst>
                                    <p:set>
                                      <p:cBhvr>
                                        <p:cTn id="78" dur="1" fill="hold">
                                          <p:stCondLst>
                                            <p:cond delay="0"/>
                                          </p:stCondLst>
                                        </p:cTn>
                                        <p:tgtEl>
                                          <p:spTgt spid="31"/>
                                        </p:tgtEl>
                                        <p:attrNameLst>
                                          <p:attrName>style.visibility</p:attrName>
                                        </p:attrNameLst>
                                      </p:cBhvr>
                                      <p:to>
                                        <p:strVal val="visible"/>
                                      </p:to>
                                    </p:set>
                                    <p:anim calcmode="lin" valueType="num">
                                      <p:cBhvr additive="base">
                                        <p:cTn id="79" dur="500" fill="hold"/>
                                        <p:tgtEl>
                                          <p:spTgt spid="31"/>
                                        </p:tgtEl>
                                        <p:attrNameLst>
                                          <p:attrName>ppt_x</p:attrName>
                                        </p:attrNameLst>
                                      </p:cBhvr>
                                      <p:tavLst>
                                        <p:tav tm="0">
                                          <p:val>
                                            <p:strVal val="0-#ppt_w/2"/>
                                          </p:val>
                                        </p:tav>
                                        <p:tav tm="100000">
                                          <p:val>
                                            <p:strVal val="#ppt_x"/>
                                          </p:val>
                                        </p:tav>
                                      </p:tavLst>
                                    </p:anim>
                                    <p:anim calcmode="lin" valueType="num">
                                      <p:cBhvr additive="base">
                                        <p:cTn id="80" dur="500" fill="hold"/>
                                        <p:tgtEl>
                                          <p:spTgt spid="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utoUpdateAnimBg="0"/>
      <p:bldP spid="21" grpId="0" autoUpdateAnimBg="0"/>
      <p:bldP spid="22" grpId="0" autoUpdateAnimBg="0"/>
      <p:bldP spid="23" grpId="0" autoUpdateAnimBg="0"/>
      <p:bldP spid="24" grpId="0" animBg="1"/>
      <p:bldP spid="25" grpId="0" animBg="1"/>
      <p:bldP spid="26"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2"/>
          <p:cNvSpPr txBox="1">
            <a:spLocks noChangeArrowheads="1"/>
          </p:cNvSpPr>
          <p:nvPr/>
        </p:nvSpPr>
        <p:spPr bwMode="auto">
          <a:xfrm>
            <a:off x="428625" y="571500"/>
            <a:ext cx="8458200" cy="1068388"/>
          </a:xfrm>
          <a:prstGeom prst="rect">
            <a:avLst/>
          </a:prstGeom>
          <a:solidFill>
            <a:srgbClr val="FFCCFF"/>
          </a:solidFill>
          <a:ln w="9525">
            <a:noFill/>
            <a:miter lim="800000"/>
            <a:headEnd/>
            <a:tailEnd/>
          </a:ln>
          <a:effectLst/>
        </p:spPr>
        <p:txBody>
          <a:bodyPr>
            <a:spAutoFit/>
          </a:bodyPr>
          <a:lstStyle/>
          <a:p>
            <a:pPr algn="ctr" eaLnBrk="0" hangingPunct="0">
              <a:lnSpc>
                <a:spcPct val="80000"/>
              </a:lnSpc>
              <a:spcBef>
                <a:spcPct val="40000"/>
              </a:spcBef>
              <a:defRPr/>
            </a:pPr>
            <a:r>
              <a:rPr lang="es-ES_tradnl" sz="3200" b="1">
                <a:solidFill>
                  <a:srgbClr val="003399"/>
                </a:solidFill>
                <a:effectLst>
                  <a:outerShdw blurRad="38100" dist="38100" dir="2700000" algn="tl">
                    <a:srgbClr val="000000"/>
                  </a:outerShdw>
                </a:effectLst>
              </a:rPr>
              <a:t>INNOVACIÓN EN LA METODOLOGÍA DE</a:t>
            </a:r>
          </a:p>
          <a:p>
            <a:pPr algn="ctr" eaLnBrk="0" hangingPunct="0">
              <a:lnSpc>
                <a:spcPct val="80000"/>
              </a:lnSpc>
              <a:spcBef>
                <a:spcPct val="40000"/>
              </a:spcBef>
              <a:defRPr/>
            </a:pPr>
            <a:r>
              <a:rPr lang="es-ES_tradnl" sz="3200" b="1">
                <a:solidFill>
                  <a:srgbClr val="003399"/>
                </a:solidFill>
                <a:effectLst>
                  <a:outerShdw blurRad="38100" dist="38100" dir="2700000" algn="tl">
                    <a:srgbClr val="000000"/>
                  </a:outerShdw>
                </a:effectLst>
              </a:rPr>
              <a:t>ENSEÑANZA - APRENDIZAJE</a:t>
            </a:r>
          </a:p>
        </p:txBody>
      </p:sp>
      <p:sp>
        <p:nvSpPr>
          <p:cNvPr id="16" name="Oval 3"/>
          <p:cNvSpPr>
            <a:spLocks noChangeArrowheads="1"/>
          </p:cNvSpPr>
          <p:nvPr/>
        </p:nvSpPr>
        <p:spPr bwMode="auto">
          <a:xfrm>
            <a:off x="1495425" y="2582863"/>
            <a:ext cx="2590800" cy="2514600"/>
          </a:xfrm>
          <a:prstGeom prst="ellipse">
            <a:avLst/>
          </a:prstGeom>
          <a:solidFill>
            <a:srgbClr val="FF0000"/>
          </a:solidFill>
          <a:ln w="9525">
            <a:solidFill>
              <a:srgbClr val="FF3300"/>
            </a:solidFill>
            <a:round/>
            <a:headEnd/>
            <a:tailEnd/>
          </a:ln>
        </p:spPr>
        <p:txBody>
          <a:bodyPr wrap="none" anchor="ctr"/>
          <a:lstStyle/>
          <a:p>
            <a:endParaRPr lang="es-ES"/>
          </a:p>
        </p:txBody>
      </p:sp>
      <p:sp>
        <p:nvSpPr>
          <p:cNvPr id="17" name="Oval 4"/>
          <p:cNvSpPr>
            <a:spLocks noChangeArrowheads="1"/>
          </p:cNvSpPr>
          <p:nvPr/>
        </p:nvSpPr>
        <p:spPr bwMode="auto">
          <a:xfrm>
            <a:off x="5153025" y="2582863"/>
            <a:ext cx="2590800" cy="2514600"/>
          </a:xfrm>
          <a:prstGeom prst="ellipse">
            <a:avLst/>
          </a:prstGeom>
          <a:solidFill>
            <a:srgbClr val="339966"/>
          </a:solidFill>
          <a:ln w="9525">
            <a:solidFill>
              <a:srgbClr val="339966"/>
            </a:solidFill>
            <a:round/>
            <a:headEnd/>
            <a:tailEnd/>
          </a:ln>
        </p:spPr>
        <p:txBody>
          <a:bodyPr wrap="none" anchor="ctr"/>
          <a:lstStyle/>
          <a:p>
            <a:endParaRPr lang="es-ES"/>
          </a:p>
        </p:txBody>
      </p:sp>
      <p:sp>
        <p:nvSpPr>
          <p:cNvPr id="18" name="Text Box 5"/>
          <p:cNvSpPr txBox="1">
            <a:spLocks noChangeArrowheads="1"/>
          </p:cNvSpPr>
          <p:nvPr/>
        </p:nvSpPr>
        <p:spPr bwMode="auto">
          <a:xfrm>
            <a:off x="1647825" y="3087688"/>
            <a:ext cx="2209800" cy="1247775"/>
          </a:xfrm>
          <a:prstGeom prst="rect">
            <a:avLst/>
          </a:prstGeom>
          <a:noFill/>
          <a:ln w="9525">
            <a:noFill/>
            <a:miter lim="800000"/>
            <a:headEnd/>
            <a:tailEnd/>
          </a:ln>
          <a:effectLst/>
        </p:spPr>
        <p:txBody>
          <a:bodyPr>
            <a:spAutoFit/>
          </a:bodyPr>
          <a:lstStyle/>
          <a:p>
            <a:pPr algn="ctr" eaLnBrk="0" hangingPunct="0">
              <a:spcBef>
                <a:spcPct val="50000"/>
              </a:spcBef>
              <a:defRPr/>
            </a:pPr>
            <a:r>
              <a:rPr lang="es-ES_tradnl" sz="1900" b="1">
                <a:solidFill>
                  <a:schemeClr val="bg1"/>
                </a:solidFill>
                <a:effectLst>
                  <a:outerShdw blurRad="38100" dist="38100" dir="2700000" algn="tl">
                    <a:srgbClr val="C0C0C0"/>
                  </a:outerShdw>
                </a:effectLst>
              </a:rPr>
              <a:t>APRENDIZAJE </a:t>
            </a:r>
          </a:p>
          <a:p>
            <a:pPr algn="ctr" eaLnBrk="0" hangingPunct="0">
              <a:spcBef>
                <a:spcPct val="50000"/>
              </a:spcBef>
              <a:defRPr/>
            </a:pPr>
            <a:r>
              <a:rPr lang="es-ES_tradnl" sz="1900" b="1">
                <a:solidFill>
                  <a:schemeClr val="bg1"/>
                </a:solidFill>
                <a:effectLst>
                  <a:outerShdw blurRad="38100" dist="38100" dir="2700000" algn="tl">
                    <a:srgbClr val="C0C0C0"/>
                  </a:outerShdw>
                </a:effectLst>
              </a:rPr>
              <a:t>ACTIVO</a:t>
            </a:r>
          </a:p>
          <a:p>
            <a:pPr algn="ctr" eaLnBrk="0" hangingPunct="0">
              <a:spcBef>
                <a:spcPct val="50000"/>
              </a:spcBef>
              <a:defRPr/>
            </a:pPr>
            <a:r>
              <a:rPr lang="es-ES_tradnl" sz="1900" b="1">
                <a:solidFill>
                  <a:schemeClr val="bg1"/>
                </a:solidFill>
                <a:effectLst>
                  <a:outerShdw blurRad="38100" dist="38100" dir="2700000" algn="tl">
                    <a:srgbClr val="C0C0C0"/>
                  </a:outerShdw>
                </a:effectLst>
              </a:rPr>
              <a:t>IMITATIVO</a:t>
            </a:r>
          </a:p>
        </p:txBody>
      </p:sp>
      <p:sp>
        <p:nvSpPr>
          <p:cNvPr id="32" name="Text Box 6"/>
          <p:cNvSpPr txBox="1">
            <a:spLocks noChangeArrowheads="1"/>
          </p:cNvSpPr>
          <p:nvPr/>
        </p:nvSpPr>
        <p:spPr bwMode="auto">
          <a:xfrm>
            <a:off x="5305425" y="3211513"/>
            <a:ext cx="2286000" cy="1247775"/>
          </a:xfrm>
          <a:prstGeom prst="rect">
            <a:avLst/>
          </a:prstGeom>
          <a:noFill/>
          <a:ln w="9525">
            <a:noFill/>
            <a:miter lim="800000"/>
            <a:headEnd/>
            <a:tailEnd/>
          </a:ln>
          <a:effectLst/>
        </p:spPr>
        <p:txBody>
          <a:bodyPr>
            <a:spAutoFit/>
          </a:bodyPr>
          <a:lstStyle/>
          <a:p>
            <a:pPr algn="ctr" eaLnBrk="0" hangingPunct="0">
              <a:spcBef>
                <a:spcPct val="50000"/>
              </a:spcBef>
              <a:defRPr/>
            </a:pPr>
            <a:r>
              <a:rPr lang="es-ES_tradnl" sz="1900" b="1">
                <a:solidFill>
                  <a:schemeClr val="bg1"/>
                </a:solidFill>
                <a:effectLst>
                  <a:outerShdw blurRad="38100" dist="38100" dir="2700000" algn="tl">
                    <a:srgbClr val="C0C0C0"/>
                  </a:outerShdw>
                </a:effectLst>
              </a:rPr>
              <a:t>APRENDIZAJE </a:t>
            </a:r>
          </a:p>
          <a:p>
            <a:pPr algn="ctr" eaLnBrk="0" hangingPunct="0">
              <a:spcBef>
                <a:spcPct val="50000"/>
              </a:spcBef>
              <a:defRPr/>
            </a:pPr>
            <a:r>
              <a:rPr lang="es-ES_tradnl" sz="1900" b="1">
                <a:solidFill>
                  <a:schemeClr val="bg1"/>
                </a:solidFill>
                <a:effectLst>
                  <a:outerShdw blurRad="38100" dist="38100" dir="2700000" algn="tl">
                    <a:srgbClr val="C0C0C0"/>
                  </a:outerShdw>
                </a:effectLst>
              </a:rPr>
              <a:t>ACTIVO</a:t>
            </a:r>
          </a:p>
          <a:p>
            <a:pPr algn="ctr" eaLnBrk="0" hangingPunct="0">
              <a:spcBef>
                <a:spcPct val="50000"/>
              </a:spcBef>
              <a:defRPr/>
            </a:pPr>
            <a:r>
              <a:rPr lang="es-ES_tradnl" sz="1900" b="1">
                <a:solidFill>
                  <a:schemeClr val="bg1"/>
                </a:solidFill>
                <a:effectLst>
                  <a:outerShdw blurRad="38100" dist="38100" dir="2700000" algn="tl">
                    <a:srgbClr val="C0C0C0"/>
                  </a:outerShdw>
                </a:effectLst>
              </a:rPr>
              <a:t>INVESTIGATIVO</a:t>
            </a:r>
          </a:p>
        </p:txBody>
      </p:sp>
      <p:sp>
        <p:nvSpPr>
          <p:cNvPr id="33" name="AutoShape 7"/>
          <p:cNvSpPr>
            <a:spLocks noChangeArrowheads="1"/>
          </p:cNvSpPr>
          <p:nvPr/>
        </p:nvSpPr>
        <p:spPr bwMode="auto">
          <a:xfrm>
            <a:off x="4238625" y="3497263"/>
            <a:ext cx="838200" cy="8382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chemeClr val="tx1"/>
            </a:solidFill>
            <a:miter lim="800000"/>
            <a:headEnd/>
            <a:tailEnd/>
          </a:ln>
        </p:spPr>
        <p:txBody>
          <a:bodyPr wrap="none" anchor="ctr"/>
          <a:lstStyle/>
          <a:p>
            <a:endParaRPr lang="es-ES"/>
          </a:p>
        </p:txBody>
      </p:sp>
      <p:sp>
        <p:nvSpPr>
          <p:cNvPr id="34" name="Text Box 8"/>
          <p:cNvSpPr txBox="1">
            <a:spLocks noChangeArrowheads="1"/>
          </p:cNvSpPr>
          <p:nvPr/>
        </p:nvSpPr>
        <p:spPr bwMode="auto">
          <a:xfrm>
            <a:off x="1419225" y="5402263"/>
            <a:ext cx="2743200" cy="1006475"/>
          </a:xfrm>
          <a:prstGeom prst="rect">
            <a:avLst/>
          </a:prstGeom>
          <a:noFill/>
          <a:ln w="9525">
            <a:noFill/>
            <a:miter lim="800000"/>
            <a:headEnd/>
            <a:tailEnd/>
          </a:ln>
        </p:spPr>
        <p:txBody>
          <a:bodyPr>
            <a:spAutoFit/>
          </a:bodyPr>
          <a:lstStyle/>
          <a:p>
            <a:pPr algn="ctr" eaLnBrk="0" hangingPunct="0">
              <a:spcBef>
                <a:spcPct val="50000"/>
              </a:spcBef>
            </a:pPr>
            <a:r>
              <a:rPr lang="es-ES_tradnl" sz="2000" b="1">
                <a:solidFill>
                  <a:srgbClr val="000000"/>
                </a:solidFill>
              </a:rPr>
              <a:t>Presentación de respuestas o soluciones</a:t>
            </a:r>
          </a:p>
        </p:txBody>
      </p:sp>
      <p:sp>
        <p:nvSpPr>
          <p:cNvPr id="35" name="Text Box 9"/>
          <p:cNvSpPr txBox="1">
            <a:spLocks noChangeArrowheads="1"/>
          </p:cNvSpPr>
          <p:nvPr/>
        </p:nvSpPr>
        <p:spPr bwMode="auto">
          <a:xfrm>
            <a:off x="5153025" y="5402263"/>
            <a:ext cx="2743200" cy="1006475"/>
          </a:xfrm>
          <a:prstGeom prst="rect">
            <a:avLst/>
          </a:prstGeom>
          <a:noFill/>
          <a:ln w="9525">
            <a:noFill/>
            <a:miter lim="800000"/>
            <a:headEnd/>
            <a:tailEnd/>
          </a:ln>
        </p:spPr>
        <p:txBody>
          <a:bodyPr>
            <a:spAutoFit/>
          </a:bodyPr>
          <a:lstStyle/>
          <a:p>
            <a:pPr algn="ctr" eaLnBrk="0" hangingPunct="0">
              <a:spcBef>
                <a:spcPct val="50000"/>
              </a:spcBef>
            </a:pPr>
            <a:r>
              <a:rPr lang="es-ES_tradnl" sz="2000" b="1">
                <a:solidFill>
                  <a:srgbClr val="000000"/>
                </a:solidFill>
              </a:rPr>
              <a:t>Presentación de preguntas o problemas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0-#ppt_w/2"/>
                                          </p:val>
                                        </p:tav>
                                        <p:tav tm="100000">
                                          <p:val>
                                            <p:strVal val="#ppt_x"/>
                                          </p:val>
                                        </p:tav>
                                      </p:tavLst>
                                    </p:anim>
                                    <p:anim calcmode="lin" valueType="num">
                                      <p:cBhvr additive="base">
                                        <p:cTn id="1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0-#ppt_w/2"/>
                                          </p:val>
                                        </p:tav>
                                        <p:tav tm="100000">
                                          <p:val>
                                            <p:strVal val="#ppt_x"/>
                                          </p:val>
                                        </p:tav>
                                      </p:tavLst>
                                    </p:anim>
                                    <p:anim calcmode="lin" valueType="num">
                                      <p:cBhvr additive="base">
                                        <p:cTn id="20"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anim calcmode="lin" valueType="num">
                                      <p:cBhvr additive="base">
                                        <p:cTn id="25" dur="500" fill="hold"/>
                                        <p:tgtEl>
                                          <p:spTgt spid="33"/>
                                        </p:tgtEl>
                                        <p:attrNameLst>
                                          <p:attrName>ppt_x</p:attrName>
                                        </p:attrNameLst>
                                      </p:cBhvr>
                                      <p:tavLst>
                                        <p:tav tm="0">
                                          <p:val>
                                            <p:strVal val="0-#ppt_w/2"/>
                                          </p:val>
                                        </p:tav>
                                        <p:tav tm="100000">
                                          <p:val>
                                            <p:strVal val="#ppt_x"/>
                                          </p:val>
                                        </p:tav>
                                      </p:tavLst>
                                    </p:anim>
                                    <p:anim calcmode="lin" valueType="num">
                                      <p:cBhvr additive="base">
                                        <p:cTn id="26"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0-#ppt_w/2"/>
                                          </p:val>
                                        </p:tav>
                                        <p:tav tm="100000">
                                          <p:val>
                                            <p:strVal val="#ppt_x"/>
                                          </p:val>
                                        </p:tav>
                                      </p:tavLst>
                                    </p:anim>
                                    <p:anim calcmode="lin" valueType="num">
                                      <p:cBhvr additive="base">
                                        <p:cTn id="32"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0-#ppt_w/2"/>
                                          </p:val>
                                        </p:tav>
                                        <p:tav tm="100000">
                                          <p:val>
                                            <p:strVal val="#ppt_x"/>
                                          </p:val>
                                        </p:tav>
                                      </p:tavLst>
                                    </p:anim>
                                    <p:anim calcmode="lin" valueType="num">
                                      <p:cBhvr additive="base">
                                        <p:cTn id="38" dur="5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anim calcmode="lin" valueType="num">
                                      <p:cBhvr additive="base">
                                        <p:cTn id="43" dur="500" fill="hold"/>
                                        <p:tgtEl>
                                          <p:spTgt spid="34"/>
                                        </p:tgtEl>
                                        <p:attrNameLst>
                                          <p:attrName>ppt_x</p:attrName>
                                        </p:attrNameLst>
                                      </p:cBhvr>
                                      <p:tavLst>
                                        <p:tav tm="0">
                                          <p:val>
                                            <p:strVal val="0-#ppt_w/2"/>
                                          </p:val>
                                        </p:tav>
                                        <p:tav tm="100000">
                                          <p:val>
                                            <p:strVal val="#ppt_x"/>
                                          </p:val>
                                        </p:tav>
                                      </p:tavLst>
                                    </p:anim>
                                    <p:anim calcmode="lin" valueType="num">
                                      <p:cBhvr additive="base">
                                        <p:cTn id="44" dur="500" fill="hold"/>
                                        <p:tgtEl>
                                          <p:spTgt spid="34"/>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5"/>
                                        </p:tgtEl>
                                        <p:attrNameLst>
                                          <p:attrName>style.visibility</p:attrName>
                                        </p:attrNameLst>
                                      </p:cBhvr>
                                      <p:to>
                                        <p:strVal val="visible"/>
                                      </p:to>
                                    </p:set>
                                    <p:anim calcmode="lin" valueType="num">
                                      <p:cBhvr additive="base">
                                        <p:cTn id="49" dur="500" fill="hold"/>
                                        <p:tgtEl>
                                          <p:spTgt spid="35"/>
                                        </p:tgtEl>
                                        <p:attrNameLst>
                                          <p:attrName>ppt_x</p:attrName>
                                        </p:attrNameLst>
                                      </p:cBhvr>
                                      <p:tavLst>
                                        <p:tav tm="0">
                                          <p:val>
                                            <p:strVal val="0-#ppt_w/2"/>
                                          </p:val>
                                        </p:tav>
                                        <p:tav tm="100000">
                                          <p:val>
                                            <p:strVal val="#ppt_x"/>
                                          </p:val>
                                        </p:tav>
                                      </p:tavLst>
                                    </p:anim>
                                    <p:anim calcmode="lin" valueType="num">
                                      <p:cBhvr additive="base">
                                        <p:cTn id="50" dur="500" fill="hold"/>
                                        <p:tgtEl>
                                          <p:spTgt spid="3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autoUpdateAnimBg="0"/>
      <p:bldP spid="16" grpId="0" animBg="1"/>
      <p:bldP spid="17" grpId="0" animBg="1"/>
      <p:bldP spid="18" grpId="0" autoUpdateAnimBg="0"/>
      <p:bldP spid="32" grpId="0" autoUpdateAnimBg="0"/>
      <p:bldP spid="33" grpId="0" animBg="1"/>
      <p:bldP spid="34" grpId="0" autoUpdateAnimBg="0"/>
      <p:bldP spid="3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omo-nace-paradigma-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4925" y="195263"/>
            <a:ext cx="9072563" cy="6516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omo-nace-paradigma-2"/>
          <p:cNvPicPr>
            <a:picLocks noChangeAspect="1" noChangeArrowheads="1"/>
          </p:cNvPicPr>
          <p:nvPr/>
        </p:nvPicPr>
        <p:blipFill>
          <a:blip r:embed="rId2"/>
          <a:srcRect/>
          <a:stretch>
            <a:fillRect/>
          </a:stretch>
        </p:blipFill>
        <p:spPr bwMode="auto">
          <a:xfrm>
            <a:off x="36513" y="114300"/>
            <a:ext cx="9070975" cy="662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omo-nace-paradigma-3"/>
          <p:cNvPicPr>
            <a:picLocks noChangeAspect="1" noChangeArrowheads="1"/>
          </p:cNvPicPr>
          <p:nvPr/>
        </p:nvPicPr>
        <p:blipFill>
          <a:blip r:embed="rId2"/>
          <a:srcRect/>
          <a:stretch>
            <a:fillRect/>
          </a:stretch>
        </p:blipFill>
        <p:spPr bwMode="auto">
          <a:xfrm>
            <a:off x="36513" y="428625"/>
            <a:ext cx="9070975" cy="6000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omo-nace-paradigma-4"/>
          <p:cNvPicPr>
            <a:picLocks noChangeAspect="1" noChangeArrowheads="1"/>
          </p:cNvPicPr>
          <p:nvPr/>
        </p:nvPicPr>
        <p:blipFill>
          <a:blip r:embed="rId2"/>
          <a:srcRect/>
          <a:stretch>
            <a:fillRect/>
          </a:stretch>
        </p:blipFill>
        <p:spPr bwMode="auto">
          <a:xfrm>
            <a:off x="36513" y="165100"/>
            <a:ext cx="9070975" cy="652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1178</TotalTime>
  <Words>1173</Words>
  <Application>Microsoft Office PowerPoint</Application>
  <PresentationFormat>Presentación en pantalla (4:3)</PresentationFormat>
  <Paragraphs>166</Paragraphs>
  <Slides>30</Slides>
  <Notes>5</Notes>
  <HiddenSlides>0</HiddenSlides>
  <MMClips>1</MMClips>
  <ScaleCrop>false</ScaleCrop>
  <HeadingPairs>
    <vt:vector size="6" baseType="variant">
      <vt:variant>
        <vt:lpstr>Tema</vt:lpstr>
      </vt:variant>
      <vt:variant>
        <vt:i4>2</vt:i4>
      </vt:variant>
      <vt:variant>
        <vt:lpstr>Servidores OLE incrustados</vt:lpstr>
      </vt:variant>
      <vt:variant>
        <vt:i4>1</vt:i4>
      </vt:variant>
      <vt:variant>
        <vt:lpstr>Títulos de diapositiva</vt:lpstr>
      </vt:variant>
      <vt:variant>
        <vt:i4>30</vt:i4>
      </vt:variant>
    </vt:vector>
  </HeadingPairs>
  <TitlesOfParts>
    <vt:vector size="33" baseType="lpstr">
      <vt:lpstr>Equidad</vt:lpstr>
      <vt:lpstr>Mirador</vt:lpstr>
      <vt:lpstr>CorelDRAW</vt:lpstr>
      <vt:lpstr>METODOLOGÍAS docentes innovadoras PARA LA FORMACIÓN PROFESIONAL</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COMPONENTES BÁSICOS DEL MÉTODO DOCENTE</vt:lpstr>
      <vt:lpstr>COMPONENTES BÁSICOS DEL MÉTODO DOCENTE: a) Organización de espacios</vt:lpstr>
      <vt:lpstr>COMPONENTES BÁSICOS DEL MÉTODO DOCENTE: a) Organización de espacios</vt:lpstr>
      <vt:lpstr>COMPONENTES BÁSICOS DEL MÉTODO DOCENTE: a) Organización de espacios</vt:lpstr>
      <vt:lpstr>COMPONENTES BÁSICOS DEL MÉTODO DOCENTE: b) Selección del método</vt:lpstr>
      <vt:lpstr>COMPONENTES BÁSICOS DEL MÉTODO DOCENTE: b) Selección del método</vt:lpstr>
      <vt:lpstr>COMPONENTES BÁSICOS DEL MÉTODO DOCENTE: b) Selección del método</vt:lpstr>
      <vt:lpstr>COMPONENTES BÁSICOS DEL MÉTODO DOCENTE: c) Orientación/gestión de las actividades de aprendizaje</vt:lpstr>
      <vt:lpstr>COMPONENTES BÁSICOS DEL MÉTODO DOCENTE: c) Orientación/gestión de las actividades de aprendizaje</vt:lpstr>
      <vt:lpstr>COMPONENTES BÁSICOS DEL MÉTODO DOCENTE: d) Las relaciones interpersonales</vt:lpstr>
      <vt:lpstr>COMPONENTES BÁSICOS DEL MÉTODO DOCENTE: d) Las relaciones interpersonales</vt:lpstr>
      <vt:lpstr>SER PROFESOR HOY EN DÍA</vt:lpstr>
      <vt:lpstr>SER PROFESOR HOY EN DÍA</vt:lpstr>
      <vt:lpstr>SER PROFESOR HOY EN DÍA</vt:lpstr>
      <vt:lpstr>Diapositiva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METODOLOGÍA DE LA FORMACIÓN PROFESIONAL</dc:title>
  <dc:creator>Aroa</dc:creator>
  <cp:lastModifiedBy>PEPE FRANCO</cp:lastModifiedBy>
  <cp:revision>72</cp:revision>
  <dcterms:created xsi:type="dcterms:W3CDTF">2009-04-21T02:58:26Z</dcterms:created>
  <dcterms:modified xsi:type="dcterms:W3CDTF">2013-09-22T21:21:49Z</dcterms:modified>
</cp:coreProperties>
</file>