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6858000" cy="9906000" type="A4"/>
  <p:notesSz cx="7099300" cy="10234613"/>
  <p:defaultTextStyle>
    <a:defPPr>
      <a:defRPr lang="gl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2910" y="-10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 smtClean="0"/>
            </a:lvl1pPr>
          </a:lstStyle>
          <a:p>
            <a:pPr>
              <a:defRPr/>
            </a:pPr>
            <a:fld id="{E5C7D6A0-75AD-4EF3-A868-A39B58893B53}" type="datetimeFigureOut">
              <a:rPr lang="es-ES"/>
              <a:pPr>
                <a:defRPr/>
              </a:pPr>
              <a:t>15/04/2013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222500" y="768350"/>
            <a:ext cx="26543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 smtClean="0"/>
            </a:lvl1pPr>
          </a:lstStyle>
          <a:p>
            <a:pPr>
              <a:defRPr/>
            </a:pPr>
            <a:fld id="{4D46EFF8-54D5-4750-ADC4-74E5976517C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8E039-AFDD-4340-8D50-49789C5EE0A3}" type="slidenum">
              <a:rPr lang="gl-ES"/>
              <a:pPr>
                <a:defRPr/>
              </a:pPr>
              <a:t>‹Nº›</a:t>
            </a:fld>
            <a:endParaRPr lang="gl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131F8-6B25-480B-B52D-B111789E3D20}" type="slidenum">
              <a:rPr lang="gl-ES"/>
              <a:pPr>
                <a:defRPr/>
              </a:pPr>
              <a:t>‹Nº›</a:t>
            </a:fld>
            <a:endParaRPr lang="gl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B5F7A-7A11-4589-8F91-561FDE42024A}" type="slidenum">
              <a:rPr lang="gl-ES"/>
              <a:pPr>
                <a:defRPr/>
              </a:pPr>
              <a:t>‹Nº›</a:t>
            </a:fld>
            <a:endParaRPr lang="gl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ítulo y objetos encima del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6172200" cy="31924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5656263"/>
            <a:ext cx="6172200" cy="31924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E67BD5-26D6-49AA-A734-BD4DBB0D9E00}" type="slidenum">
              <a:rPr lang="gl-ES"/>
              <a:pPr>
                <a:defRPr/>
              </a:pPr>
              <a:t>‹Nº›</a:t>
            </a:fld>
            <a:endParaRPr lang="gl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7FF20C-2A0B-40A2-924E-4005516A612D}" type="slidenum">
              <a:rPr lang="gl-ES"/>
              <a:pPr>
                <a:defRPr/>
              </a:pPr>
              <a:t>‹Nº›</a:t>
            </a:fld>
            <a:endParaRPr lang="gl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190916-2AF4-4522-9A01-BA210D1ABA7C}" type="slidenum">
              <a:rPr lang="gl-ES"/>
              <a:pPr>
                <a:defRPr/>
              </a:pPr>
              <a:t>‹Nº›</a:t>
            </a:fld>
            <a:endParaRPr lang="gl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AA850D-7B3A-42D8-B15D-96B298B550E7}" type="slidenum">
              <a:rPr lang="gl-ES"/>
              <a:pPr>
                <a:defRPr/>
              </a:pPr>
              <a:t>‹Nº›</a:t>
            </a:fld>
            <a:endParaRPr lang="gl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86374-F0EE-4EA6-A630-996FE01FAD98}" type="slidenum">
              <a:rPr lang="gl-ES"/>
              <a:pPr>
                <a:defRPr/>
              </a:pPr>
              <a:t>‹Nº›</a:t>
            </a:fld>
            <a:endParaRPr lang="gl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6821D3-5F2A-40E9-8632-F96F3CAAC35B}" type="slidenum">
              <a:rPr lang="gl-ES"/>
              <a:pPr>
                <a:defRPr/>
              </a:pPr>
              <a:t>‹Nº›</a:t>
            </a:fld>
            <a:endParaRPr lang="gl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1843A-09BA-496C-A0CD-92ED8E9F32FB}" type="slidenum">
              <a:rPr lang="gl-ES"/>
              <a:pPr>
                <a:defRPr/>
              </a:pPr>
              <a:t>‹Nº›</a:t>
            </a:fld>
            <a:endParaRPr lang="gl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20A1F7-DE8C-4BC3-89C8-D240405360F4}" type="slidenum">
              <a:rPr lang="gl-ES"/>
              <a:pPr>
                <a:defRPr/>
              </a:pPr>
              <a:t>‹Nº›</a:t>
            </a:fld>
            <a:endParaRPr lang="gl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2BC015-269C-458A-A581-D69F2E2DCE6A}" type="slidenum">
              <a:rPr lang="gl-ES"/>
              <a:pPr>
                <a:defRPr/>
              </a:pPr>
              <a:t>‹Nº›</a:t>
            </a:fld>
            <a:endParaRPr lang="gl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gl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gl-ES" smtClean="0"/>
              <a:t>Haga clic para modificar el estilo de texto del patrón</a:t>
            </a:r>
          </a:p>
          <a:p>
            <a:pPr lvl="1"/>
            <a:r>
              <a:rPr lang="gl-ES" smtClean="0"/>
              <a:t>Segundo nivel</a:t>
            </a:r>
          </a:p>
          <a:p>
            <a:pPr lvl="2"/>
            <a:r>
              <a:rPr lang="gl-ES" smtClean="0"/>
              <a:t>Tercer nivel</a:t>
            </a:r>
          </a:p>
          <a:p>
            <a:pPr lvl="3"/>
            <a:r>
              <a:rPr lang="gl-ES" smtClean="0"/>
              <a:t>Cuarto nivel</a:t>
            </a:r>
          </a:p>
          <a:p>
            <a:pPr lvl="4"/>
            <a:r>
              <a:rPr lang="gl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51A0DB73-1145-45C6-9312-AB40D4BDB79A}" type="slidenum">
              <a:rPr lang="gl-ES"/>
              <a:pPr>
                <a:defRPr/>
              </a:pPr>
              <a:t>‹Nº›</a:t>
            </a:fld>
            <a:endParaRPr lang="gl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38.jpeg"/><Relationship Id="rId4" Type="http://schemas.openxmlformats.org/officeDocument/2006/relationships/hyperlink" Target="https://www.google.es/imgres?imgurl=http://www.diarioaragones.com/thumbnail.php?file=Noticias/fotos_noticias/img_scroll_1699_471711742.jpg&amp;size=article_medium&amp;imgrefurl=http://www.diarioaragones.com/especiales/canalcultura/31140-la-flauta-magica-en-el-principal.html&amp;docid=g7_8Mj9bZbMkZM&amp;tbnid=RyxXyfAX2Hk5iM&amp;w=400&amp;h=257&amp;ei=yjdHUZqNB4bD7Ab_4YDoCw&amp;ved=0CAcQxiAwBQ&amp;iact=rics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2.xml"/><Relationship Id="rId6" Type="http://schemas.openxmlformats.org/officeDocument/2006/relationships/hyperlink" Target="../&#201;RASE%20QUE%20SE%20ERA.ppsx#52. Diapositiva 52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85860" y="4310091"/>
            <a:ext cx="4643470" cy="4714875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</a:pPr>
            <a:r>
              <a:rPr lang="es-ES_tradnl" sz="1400" dirty="0" smtClean="0"/>
              <a:t>En tempos de </a:t>
            </a:r>
            <a:r>
              <a:rPr lang="es-ES_tradnl" sz="1400" dirty="0" err="1" smtClean="0"/>
              <a:t>crise</a:t>
            </a:r>
            <a:r>
              <a:rPr lang="es-ES_tradnl" sz="1400" dirty="0" smtClean="0"/>
              <a:t> a Biblioteca </a:t>
            </a:r>
            <a:r>
              <a:rPr lang="es-ES_tradnl" sz="1400" dirty="0" err="1" smtClean="0"/>
              <a:t>faivos</a:t>
            </a:r>
            <a:r>
              <a:rPr lang="es-ES_tradnl" sz="1400" dirty="0" smtClean="0"/>
              <a:t> </a:t>
            </a:r>
            <a:r>
              <a:rPr lang="es-ES_tradnl" sz="1400" dirty="0" err="1" smtClean="0"/>
              <a:t>unha</a:t>
            </a:r>
            <a:r>
              <a:rPr lang="es-ES_tradnl" sz="1400" dirty="0" smtClean="0"/>
              <a:t> oferta para as </a:t>
            </a:r>
            <a:r>
              <a:rPr lang="es-ES_tradnl" sz="1400" dirty="0" err="1" smtClean="0"/>
              <a:t>vacacións</a:t>
            </a:r>
            <a:r>
              <a:rPr lang="es-ES_tradnl" sz="1400" dirty="0" smtClean="0"/>
              <a:t> de </a:t>
            </a:r>
            <a:r>
              <a:rPr lang="es-ES_tradnl" sz="1400" dirty="0" err="1" smtClean="0"/>
              <a:t>Páscoa</a:t>
            </a:r>
            <a:r>
              <a:rPr lang="es-ES_tradnl" sz="1400" dirty="0" smtClean="0"/>
              <a:t> que non </a:t>
            </a:r>
            <a:r>
              <a:rPr lang="es-ES_tradnl" sz="1400" dirty="0" err="1" smtClean="0"/>
              <a:t>poderedes</a:t>
            </a:r>
            <a:r>
              <a:rPr lang="es-ES_tradnl" sz="1400" dirty="0" smtClean="0"/>
              <a:t> </a:t>
            </a:r>
            <a:r>
              <a:rPr lang="es-ES_tradnl" sz="1400" dirty="0" err="1" smtClean="0"/>
              <a:t>rexeitar</a:t>
            </a:r>
            <a:r>
              <a:rPr lang="es-ES_tradnl" sz="1400" dirty="0" smtClean="0"/>
              <a:t>. </a:t>
            </a:r>
            <a:r>
              <a:rPr lang="es-ES_tradnl" sz="1400" dirty="0" err="1" smtClean="0"/>
              <a:t>Dámos</a:t>
            </a:r>
            <a:r>
              <a:rPr lang="es-ES_tradnl" sz="1400" dirty="0" smtClean="0"/>
              <a:t> </a:t>
            </a:r>
            <a:r>
              <a:rPr lang="es-ES_tradnl" sz="1400" dirty="0" err="1" smtClean="0"/>
              <a:t>dous</a:t>
            </a:r>
            <a:r>
              <a:rPr lang="es-ES_tradnl" sz="1400" dirty="0" smtClean="0"/>
              <a:t> por un: libro e </a:t>
            </a:r>
            <a:r>
              <a:rPr lang="es-ES_tradnl" sz="1400" dirty="0" err="1" smtClean="0"/>
              <a:t>máis</a:t>
            </a:r>
            <a:r>
              <a:rPr lang="es-ES_tradnl" sz="1400" dirty="0" smtClean="0"/>
              <a:t> película, </a:t>
            </a:r>
            <a:r>
              <a:rPr lang="es-ES_tradnl" sz="1400" dirty="0" err="1" smtClean="0"/>
              <a:t>videoxogo</a:t>
            </a:r>
            <a:r>
              <a:rPr lang="es-ES_tradnl" sz="1400" dirty="0" smtClean="0"/>
              <a:t> e </a:t>
            </a:r>
            <a:r>
              <a:rPr lang="es-ES_tradnl" sz="1400" dirty="0" err="1" smtClean="0"/>
              <a:t>máis</a:t>
            </a:r>
            <a:r>
              <a:rPr lang="es-ES_tradnl" sz="1400" dirty="0" smtClean="0"/>
              <a:t> libro, cómic e </a:t>
            </a:r>
            <a:r>
              <a:rPr lang="es-ES_tradnl" sz="1400" dirty="0" err="1" smtClean="0"/>
              <a:t>máis</a:t>
            </a:r>
            <a:r>
              <a:rPr lang="es-ES_tradnl" sz="1400" dirty="0" smtClean="0"/>
              <a:t> libro, música e libro... </a:t>
            </a:r>
          </a:p>
          <a:p>
            <a:pPr eaLnBrk="1" hangingPunct="1">
              <a:spcBef>
                <a:spcPct val="0"/>
              </a:spcBef>
            </a:pPr>
            <a:r>
              <a:rPr lang="es-ES_tradnl" sz="2000" dirty="0" smtClean="0"/>
              <a:t>E todo FANTÁSTICO! </a:t>
            </a:r>
          </a:p>
          <a:p>
            <a:pPr algn="just" eaLnBrk="1" hangingPunct="1">
              <a:spcBef>
                <a:spcPct val="0"/>
              </a:spcBef>
            </a:pPr>
            <a:r>
              <a:rPr lang="es-ES_tradnl" sz="1400" dirty="0" smtClean="0"/>
              <a:t>Porque en Fantasía todo é </a:t>
            </a:r>
            <a:r>
              <a:rPr lang="es-ES_tradnl" sz="1400" dirty="0" err="1" smtClean="0"/>
              <a:t>posíbel</a:t>
            </a:r>
            <a:r>
              <a:rPr lang="es-ES_tradnl" sz="1400" dirty="0" smtClean="0"/>
              <a:t>. </a:t>
            </a:r>
            <a:r>
              <a:rPr lang="es-ES_tradnl" sz="1400" dirty="0" err="1" smtClean="0"/>
              <a:t>Poderedes</a:t>
            </a:r>
            <a:r>
              <a:rPr lang="es-ES_tradnl" sz="1400" dirty="0" smtClean="0"/>
              <a:t> gozar dos deliciosos contos de </a:t>
            </a:r>
            <a:r>
              <a:rPr lang="es-ES_tradnl" sz="1400" dirty="0" err="1" smtClean="0"/>
              <a:t>Andersen</a:t>
            </a:r>
            <a:r>
              <a:rPr lang="es-ES_tradnl" sz="1400" dirty="0" smtClean="0"/>
              <a:t> </a:t>
            </a:r>
            <a:r>
              <a:rPr lang="es-ES_tradnl" sz="1400" dirty="0" err="1" smtClean="0"/>
              <a:t>ou</a:t>
            </a:r>
            <a:r>
              <a:rPr lang="es-ES_tradnl" sz="1400" dirty="0" smtClean="0"/>
              <a:t> </a:t>
            </a:r>
            <a:r>
              <a:rPr lang="es-ES_tradnl" sz="1400" dirty="0" err="1" smtClean="0"/>
              <a:t>estarrecer</a:t>
            </a:r>
            <a:r>
              <a:rPr lang="es-ES_tradnl" sz="1400" dirty="0" smtClean="0"/>
              <a:t> </a:t>
            </a:r>
            <a:r>
              <a:rPr lang="es-ES_tradnl" sz="1400" dirty="0" err="1" smtClean="0"/>
              <a:t>co</a:t>
            </a:r>
            <a:r>
              <a:rPr lang="es-ES_tradnl" sz="1400" dirty="0" smtClean="0"/>
              <a:t> medo que se </a:t>
            </a:r>
            <a:r>
              <a:rPr lang="es-ES_tradnl" sz="1400" dirty="0" err="1" smtClean="0"/>
              <a:t>agocha</a:t>
            </a:r>
            <a:r>
              <a:rPr lang="es-ES_tradnl" sz="1400" dirty="0" smtClean="0"/>
              <a:t> </a:t>
            </a:r>
            <a:r>
              <a:rPr lang="es-ES_tradnl" sz="1400" dirty="0" err="1" smtClean="0"/>
              <a:t>na</a:t>
            </a:r>
            <a:r>
              <a:rPr lang="es-ES_tradnl" sz="1400" dirty="0" smtClean="0"/>
              <a:t> novela gótica, no terror clásico </a:t>
            </a:r>
            <a:r>
              <a:rPr lang="es-ES_tradnl" sz="1400" dirty="0" err="1" smtClean="0"/>
              <a:t>ou</a:t>
            </a:r>
            <a:r>
              <a:rPr lang="es-ES_tradnl" sz="1400" dirty="0" smtClean="0"/>
              <a:t> nos </a:t>
            </a:r>
            <a:r>
              <a:rPr lang="es-ES_tradnl" sz="1400" dirty="0" err="1" smtClean="0"/>
              <a:t>escuros</a:t>
            </a:r>
            <a:r>
              <a:rPr lang="es-ES_tradnl" sz="1400" dirty="0" smtClean="0"/>
              <a:t> e </a:t>
            </a:r>
            <a:r>
              <a:rPr lang="es-ES_tradnl" sz="1400" dirty="0" err="1" smtClean="0"/>
              <a:t>sanguiñentos</a:t>
            </a:r>
            <a:r>
              <a:rPr lang="es-ES_tradnl" sz="1400" dirty="0" smtClean="0"/>
              <a:t> amores de vampiros e  </a:t>
            </a:r>
            <a:r>
              <a:rPr lang="es-ES_tradnl" sz="1400" dirty="0" err="1" smtClean="0"/>
              <a:t>lobishomes</a:t>
            </a:r>
            <a:r>
              <a:rPr lang="es-ES_tradnl" sz="1400" dirty="0" smtClean="0"/>
              <a:t> </a:t>
            </a:r>
            <a:r>
              <a:rPr lang="es-ES_tradnl" sz="1400" dirty="0" err="1" smtClean="0"/>
              <a:t>apavorantes</a:t>
            </a:r>
            <a:r>
              <a:rPr lang="es-ES_tradnl" sz="1400" dirty="0" smtClean="0"/>
              <a:t> que vos </a:t>
            </a:r>
            <a:r>
              <a:rPr lang="es-ES_tradnl" sz="1400" dirty="0" err="1" smtClean="0"/>
              <a:t>seduciran</a:t>
            </a:r>
            <a:r>
              <a:rPr lang="es-ES_tradnl" sz="1400" dirty="0" smtClean="0"/>
              <a:t> desde a pantalla da </a:t>
            </a:r>
            <a:r>
              <a:rPr lang="es-ES_tradnl" sz="1400" dirty="0" err="1" smtClean="0"/>
              <a:t>vosa</a:t>
            </a:r>
            <a:r>
              <a:rPr lang="es-ES_tradnl" sz="1400" dirty="0" smtClean="0"/>
              <a:t> tele. E para </a:t>
            </a:r>
            <a:r>
              <a:rPr lang="es-ES_tradnl" sz="1400" dirty="0" err="1" smtClean="0"/>
              <a:t>aqueles</a:t>
            </a:r>
            <a:r>
              <a:rPr lang="es-ES_tradnl" sz="1400" dirty="0" smtClean="0"/>
              <a:t> que non </a:t>
            </a:r>
            <a:r>
              <a:rPr lang="es-ES_tradnl" sz="1400" dirty="0" err="1" smtClean="0"/>
              <a:t>gostedes</a:t>
            </a:r>
            <a:r>
              <a:rPr lang="es-ES_tradnl" sz="1400" dirty="0" smtClean="0"/>
              <a:t> da literatura de </a:t>
            </a:r>
            <a:r>
              <a:rPr lang="es-ES_tradnl" sz="1400" dirty="0" err="1" smtClean="0"/>
              <a:t>xénero</a:t>
            </a:r>
            <a:r>
              <a:rPr lang="es-ES_tradnl" sz="1400" dirty="0" smtClean="0"/>
              <a:t>, </a:t>
            </a:r>
            <a:r>
              <a:rPr lang="es-ES_tradnl" sz="1400" dirty="0" err="1" smtClean="0"/>
              <a:t>temos</a:t>
            </a:r>
            <a:r>
              <a:rPr lang="es-ES_tradnl" sz="1400" dirty="0" smtClean="0"/>
              <a:t> </a:t>
            </a:r>
            <a:r>
              <a:rPr lang="es-ES_tradnl" sz="1400" dirty="0" err="1" smtClean="0"/>
              <a:t>tamén</a:t>
            </a:r>
            <a:r>
              <a:rPr lang="es-ES_tradnl" sz="1400" dirty="0" smtClean="0"/>
              <a:t> </a:t>
            </a:r>
            <a:r>
              <a:rPr lang="es-ES_tradnl" sz="1400" dirty="0" err="1" smtClean="0"/>
              <a:t>unha</a:t>
            </a:r>
            <a:r>
              <a:rPr lang="es-ES_tradnl" sz="1400" dirty="0" smtClean="0"/>
              <a:t> representación de obras que van do surrealismo </a:t>
            </a:r>
            <a:r>
              <a:rPr lang="es-ES_tradnl" sz="1400" dirty="0" err="1" smtClean="0"/>
              <a:t>ao</a:t>
            </a:r>
            <a:r>
              <a:rPr lang="es-ES_tradnl" sz="1400" dirty="0" smtClean="0"/>
              <a:t> realismo </a:t>
            </a:r>
            <a:r>
              <a:rPr lang="es-ES_tradnl" sz="1400" dirty="0" err="1" smtClean="0"/>
              <a:t>máxico</a:t>
            </a:r>
            <a:r>
              <a:rPr lang="es-ES_tradnl" sz="1400" dirty="0" smtClean="0"/>
              <a:t> </a:t>
            </a:r>
            <a:r>
              <a:rPr lang="es-ES_tradnl" sz="1400" dirty="0" err="1" smtClean="0"/>
              <a:t>na</a:t>
            </a:r>
            <a:r>
              <a:rPr lang="es-ES_tradnl" sz="1400" dirty="0" smtClean="0"/>
              <a:t> </a:t>
            </a:r>
            <a:r>
              <a:rPr lang="es-ES_tradnl" sz="1400" dirty="0" err="1" smtClean="0"/>
              <a:t>súa</a:t>
            </a:r>
            <a:r>
              <a:rPr lang="es-ES_tradnl" sz="1400" dirty="0" smtClean="0"/>
              <a:t> </a:t>
            </a:r>
            <a:r>
              <a:rPr lang="es-ES_tradnl" sz="1400" dirty="0" err="1" smtClean="0"/>
              <a:t>lingua</a:t>
            </a:r>
            <a:r>
              <a:rPr lang="es-ES_tradnl" sz="1400" dirty="0" smtClean="0"/>
              <a:t> </a:t>
            </a:r>
            <a:r>
              <a:rPr lang="es-ES_tradnl" sz="1400" dirty="0" err="1" smtClean="0"/>
              <a:t>orixinal</a:t>
            </a:r>
            <a:r>
              <a:rPr lang="es-ES_tradnl" sz="1400" dirty="0" smtClean="0"/>
              <a:t> </a:t>
            </a:r>
            <a:r>
              <a:rPr lang="es-ES_tradnl" sz="1400" dirty="0" err="1" smtClean="0"/>
              <a:t>ou</a:t>
            </a:r>
            <a:r>
              <a:rPr lang="es-ES_tradnl" sz="1400" dirty="0" smtClean="0"/>
              <a:t> </a:t>
            </a:r>
            <a:r>
              <a:rPr lang="es-ES_tradnl" sz="1400" dirty="0" err="1" smtClean="0"/>
              <a:t>nas</a:t>
            </a:r>
            <a:r>
              <a:rPr lang="es-ES_tradnl" sz="1400" dirty="0" smtClean="0"/>
              <a:t> </a:t>
            </a:r>
            <a:r>
              <a:rPr lang="es-ES_tradnl" sz="1400" dirty="0" err="1" smtClean="0"/>
              <a:t>traducións</a:t>
            </a:r>
            <a:r>
              <a:rPr lang="es-ES_tradnl" sz="1400" dirty="0" smtClean="0"/>
              <a:t>. </a:t>
            </a:r>
          </a:p>
          <a:p>
            <a:pPr algn="just" eaLnBrk="1" hangingPunct="1">
              <a:spcBef>
                <a:spcPct val="0"/>
              </a:spcBef>
            </a:pPr>
            <a:r>
              <a:rPr lang="es-ES_tradnl" sz="1400" dirty="0" err="1" smtClean="0"/>
              <a:t>Vide</a:t>
            </a:r>
            <a:r>
              <a:rPr lang="es-ES_tradnl" sz="1400" dirty="0" smtClean="0"/>
              <a:t> e </a:t>
            </a:r>
            <a:r>
              <a:rPr lang="es-ES_tradnl" sz="1400" dirty="0" err="1" smtClean="0"/>
              <a:t>levade</a:t>
            </a:r>
            <a:r>
              <a:rPr lang="es-ES_tradnl" sz="1400" dirty="0" smtClean="0"/>
              <a:t>. En inglés, en francés, en </a:t>
            </a:r>
            <a:r>
              <a:rPr lang="es-ES_tradnl" sz="1400" dirty="0" err="1" smtClean="0"/>
              <a:t>galego</a:t>
            </a:r>
            <a:r>
              <a:rPr lang="es-ES_tradnl" sz="1400" dirty="0" smtClean="0"/>
              <a:t>, en </a:t>
            </a:r>
            <a:r>
              <a:rPr lang="es-ES_tradnl" sz="1400" dirty="0" err="1" smtClean="0"/>
              <a:t>castelán</a:t>
            </a:r>
            <a:r>
              <a:rPr lang="es-ES_tradnl" sz="1400" dirty="0" smtClean="0"/>
              <a:t>! </a:t>
            </a:r>
            <a:r>
              <a:rPr lang="es-ES_tradnl" sz="1400" dirty="0" err="1" smtClean="0"/>
              <a:t>Temos</a:t>
            </a:r>
            <a:r>
              <a:rPr lang="es-ES_tradnl" sz="1400" dirty="0" smtClean="0"/>
              <a:t> de todo: filosofía, mitos, surrealismo, realismo </a:t>
            </a:r>
            <a:r>
              <a:rPr lang="es-ES_tradnl" sz="1400" dirty="0" err="1" smtClean="0"/>
              <a:t>máxico</a:t>
            </a:r>
            <a:r>
              <a:rPr lang="es-ES_tradnl" sz="1400" dirty="0" smtClean="0"/>
              <a:t>, conto infantil, terror do duro, terror do brando…Para todos os públicos e para todos os sentidos: para </a:t>
            </a:r>
            <a:r>
              <a:rPr lang="es-ES_tradnl" sz="1400" dirty="0" err="1" smtClean="0"/>
              <a:t>ler</a:t>
            </a:r>
            <a:r>
              <a:rPr lang="es-ES_tradnl" sz="1400" dirty="0" smtClean="0"/>
              <a:t>, para ver, para </a:t>
            </a:r>
            <a:r>
              <a:rPr lang="es-ES_tradnl" sz="1400" dirty="0" err="1" smtClean="0"/>
              <a:t>ouvir</a:t>
            </a:r>
            <a:r>
              <a:rPr lang="es-ES_tradnl" sz="1400" dirty="0" smtClean="0"/>
              <a:t>… </a:t>
            </a:r>
            <a:r>
              <a:rPr lang="es-ES_tradnl" sz="1400" dirty="0" err="1" smtClean="0"/>
              <a:t>ou</a:t>
            </a:r>
            <a:r>
              <a:rPr lang="es-ES_tradnl" sz="1400" dirty="0" smtClean="0"/>
              <a:t> para regalarse </a:t>
            </a:r>
            <a:r>
              <a:rPr lang="es-ES_tradnl" sz="1400" dirty="0" err="1" smtClean="0"/>
              <a:t>facendo</a:t>
            </a:r>
            <a:r>
              <a:rPr lang="es-ES_tradnl" sz="1400" dirty="0" smtClean="0"/>
              <a:t> todo á vez. </a:t>
            </a:r>
            <a:endParaRPr lang="gl-ES" sz="1400" dirty="0" smtClean="0"/>
          </a:p>
        </p:txBody>
      </p:sp>
      <p:pic>
        <p:nvPicPr>
          <p:cNvPr id="205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1023938"/>
            <a:ext cx="4960938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C8E039-AFDD-4340-8D50-49789C5EE0A3}" type="slidenum">
              <a:rPr lang="gl-ES" smtClean="0"/>
              <a:pPr>
                <a:defRPr/>
              </a:pPr>
              <a:t>1</a:t>
            </a:fld>
            <a:endParaRPr lang="gl-E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>
          <a:xfrm>
            <a:off x="285728" y="881034"/>
            <a:ext cx="6172200" cy="1651000"/>
          </a:xfrm>
        </p:spPr>
        <p:txBody>
          <a:bodyPr/>
          <a:lstStyle/>
          <a:p>
            <a:pPr eaLnBrk="1" hangingPunct="1"/>
            <a:r>
              <a:rPr lang="gl-ES" b="1" dirty="0" smtClean="0">
                <a:latin typeface="DK Thievery" pitchFamily="66" charset="0"/>
              </a:rPr>
              <a:t>Dr. </a:t>
            </a:r>
            <a:r>
              <a:rPr lang="gl-ES" b="1" dirty="0" err="1" smtClean="0">
                <a:latin typeface="DK Thievery" pitchFamily="66" charset="0"/>
              </a:rPr>
              <a:t>Jekyll</a:t>
            </a:r>
            <a:r>
              <a:rPr lang="gl-ES" b="1" dirty="0" smtClean="0">
                <a:latin typeface="DK Thievery" pitchFamily="66" charset="0"/>
              </a:rPr>
              <a:t> e </a:t>
            </a:r>
            <a:r>
              <a:rPr lang="gl-ES" b="1" dirty="0" err="1" smtClean="0">
                <a:latin typeface="DK Thievery" pitchFamily="66" charset="0"/>
              </a:rPr>
              <a:t>Mr</a:t>
            </a:r>
            <a:r>
              <a:rPr lang="gl-ES" b="1" dirty="0" smtClean="0">
                <a:latin typeface="DK Thievery" pitchFamily="66" charset="0"/>
              </a:rPr>
              <a:t>. </a:t>
            </a:r>
            <a:r>
              <a:rPr lang="gl-ES" b="1" dirty="0" err="1" smtClean="0">
                <a:latin typeface="DK Thievery" pitchFamily="66" charset="0"/>
              </a:rPr>
              <a:t>Hyde</a:t>
            </a:r>
            <a:endParaRPr lang="gl-ES" b="1" dirty="0" smtClean="0">
              <a:latin typeface="DK Thievery" pitchFamily="66" charset="0"/>
            </a:endParaRPr>
          </a:p>
        </p:txBody>
      </p:sp>
      <p:sp>
        <p:nvSpPr>
          <p:cNvPr id="1126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857232" y="5656263"/>
            <a:ext cx="4929222" cy="3192462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gl-ES" sz="2000" dirty="0" smtClean="0"/>
              <a:t>	Os días son para </a:t>
            </a:r>
            <a:r>
              <a:rPr lang="gl-ES" sz="2000" dirty="0" err="1" smtClean="0"/>
              <a:t>Jekyll</a:t>
            </a:r>
            <a:r>
              <a:rPr lang="gl-ES" sz="2000" dirty="0" smtClean="0"/>
              <a:t>; a noite, para </a:t>
            </a:r>
            <a:r>
              <a:rPr lang="gl-ES" sz="2000" dirty="0" err="1" smtClean="0"/>
              <a:t>Hyde</a:t>
            </a:r>
            <a:r>
              <a:rPr lang="gl-ES" sz="2000" dirty="0" smtClean="0"/>
              <a:t>.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gl-ES" sz="2000" dirty="0" smtClean="0"/>
              <a:t>	E se o ser escuro que vive abafado en todos nós, puidese saír á superficie? 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gl-ES" sz="2000" dirty="0" smtClean="0"/>
              <a:t>	Apenas unha </a:t>
            </a:r>
            <a:r>
              <a:rPr lang="gl-ES" sz="2000" dirty="0" err="1" smtClean="0"/>
              <a:t>pócema</a:t>
            </a:r>
            <a:r>
              <a:rPr lang="gl-ES" sz="2000" dirty="0" smtClean="0"/>
              <a:t> separa a virtude da abominación. </a:t>
            </a:r>
          </a:p>
        </p:txBody>
      </p:sp>
      <p:pic>
        <p:nvPicPr>
          <p:cNvPr id="11269" name="Picture 8" descr="dr-jekyll-and-mr-hyde-stevenson-longman_MLA-O-56053425_149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84" y="2656759"/>
            <a:ext cx="1928826" cy="2828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10" descr="boxsho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76167" y="2666984"/>
            <a:ext cx="1945196" cy="2740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70240" y="2738422"/>
            <a:ext cx="6159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8 CuadroTexto"/>
          <p:cNvSpPr txBox="1"/>
          <p:nvPr/>
        </p:nvSpPr>
        <p:spPr>
          <a:xfrm rot="21042499">
            <a:off x="2786058" y="7790612"/>
            <a:ext cx="2428892" cy="1200329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PIDE TAMÉN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A PELÍCULA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E MÁIS VIDEOXOGOS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67BD5-26D6-49AA-A734-BD4DBB0D9E00}" type="slidenum">
              <a:rPr lang="gl-ES" smtClean="0"/>
              <a:pPr>
                <a:defRPr/>
              </a:pPr>
              <a:t>10</a:t>
            </a:fld>
            <a:endParaRPr lang="gl-E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357166" y="1023910"/>
            <a:ext cx="6172200" cy="1651000"/>
          </a:xfrm>
        </p:spPr>
        <p:txBody>
          <a:bodyPr/>
          <a:lstStyle/>
          <a:p>
            <a:pPr eaLnBrk="1" hangingPunct="1"/>
            <a:r>
              <a:rPr lang="gl-ES" b="1" dirty="0" smtClean="0">
                <a:latin typeface="DK Thievery" pitchFamily="66" charset="0"/>
              </a:rPr>
              <a:t>O mundo perdido</a:t>
            </a:r>
          </a:p>
        </p:txBody>
      </p:sp>
      <p:sp>
        <p:nvSpPr>
          <p:cNvPr id="1229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714356" y="5310190"/>
            <a:ext cx="5143536" cy="2500330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gl-ES" sz="2400" dirty="0" smtClean="0"/>
              <a:t>	Unha aventura das de sempre, con viaxes, perigos, exploración e extraordinarias </a:t>
            </a:r>
            <a:r>
              <a:rPr lang="gl-ES" sz="2400" dirty="0" err="1" smtClean="0"/>
              <a:t>descobertas</a:t>
            </a:r>
            <a:r>
              <a:rPr lang="gl-ES" sz="2400" dirty="0" smtClean="0"/>
              <a:t>. Indíxenas e simios, homes e dinosauros: un regalo para os lectores valentes. </a:t>
            </a:r>
          </a:p>
        </p:txBody>
      </p:sp>
      <p:pic>
        <p:nvPicPr>
          <p:cNvPr id="12293" name="Picture 8" descr="97884667156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52513" y="2524107"/>
            <a:ext cx="1975067" cy="2574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10" descr="81e-Q4Nbp3L"/>
          <p:cNvPicPr>
            <a:picLocks noChangeAspect="1" noChangeArrowheads="1"/>
          </p:cNvPicPr>
          <p:nvPr/>
        </p:nvPicPr>
        <p:blipFill>
          <a:blip r:embed="rId3" cstate="print"/>
          <a:srcRect l="23543" t="8261" r="22011" b="8900"/>
          <a:stretch>
            <a:fillRect/>
          </a:stretch>
        </p:blipFill>
        <p:spPr bwMode="auto">
          <a:xfrm>
            <a:off x="3877554" y="2452669"/>
            <a:ext cx="1999371" cy="2646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8" y="2595546"/>
            <a:ext cx="6159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8 CuadroTexto"/>
          <p:cNvSpPr txBox="1"/>
          <p:nvPr/>
        </p:nvSpPr>
        <p:spPr>
          <a:xfrm rot="21042499">
            <a:off x="2786058" y="7929111"/>
            <a:ext cx="2428892" cy="923330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PIDE TAMÉN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PARQUE JURÁSICO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67BD5-26D6-49AA-A734-BD4DBB0D9E00}" type="slidenum">
              <a:rPr lang="gl-ES" smtClean="0"/>
              <a:pPr>
                <a:defRPr/>
              </a:pPr>
              <a:t>11</a:t>
            </a:fld>
            <a:endParaRPr lang="gl-E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357166" y="1238224"/>
            <a:ext cx="6172200" cy="1651000"/>
          </a:xfrm>
        </p:spPr>
        <p:txBody>
          <a:bodyPr/>
          <a:lstStyle/>
          <a:p>
            <a:pPr eaLnBrk="1" hangingPunct="1"/>
            <a:r>
              <a:rPr lang="gl-ES" sz="4000" b="1" dirty="0" smtClean="0">
                <a:latin typeface="DK Thievery" pitchFamily="66" charset="0"/>
              </a:rPr>
              <a:t>Cando os animais falaban... </a:t>
            </a:r>
            <a:br>
              <a:rPr lang="gl-ES" sz="4000" b="1" dirty="0" smtClean="0">
                <a:latin typeface="DK Thievery" pitchFamily="66" charset="0"/>
              </a:rPr>
            </a:br>
            <a:r>
              <a:rPr lang="gl-ES" sz="4000" b="1" dirty="0" smtClean="0">
                <a:latin typeface="DK Thievery" pitchFamily="66" charset="0"/>
              </a:rPr>
              <a:t>“O vento nos salgueiros”</a:t>
            </a:r>
          </a:p>
        </p:txBody>
      </p:sp>
      <p:sp>
        <p:nvSpPr>
          <p:cNvPr id="1331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00042" y="5595942"/>
            <a:ext cx="5500727" cy="2500330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gl-ES" sz="2400" dirty="0" smtClean="0"/>
              <a:t>	O Rato, a Toupeira, o Sapo, o Teixugo... o Río, as Estacións. Moita </a:t>
            </a:r>
            <a:r>
              <a:rPr lang="gl-ES" sz="2400" dirty="0" err="1" smtClean="0"/>
              <a:t>camaradaxe</a:t>
            </a:r>
            <a:r>
              <a:rPr lang="gl-ES" sz="2400" dirty="0" smtClean="0"/>
              <a:t> e mensaxes que os animais pequenos, os que se axitan aos nosos pés teñen para nós. Só hai que querer </a:t>
            </a:r>
            <a:r>
              <a:rPr lang="gl-ES" sz="2400" dirty="0" err="1" smtClean="0"/>
              <a:t>ouvilos</a:t>
            </a:r>
            <a:r>
              <a:rPr lang="gl-ES" sz="2400" dirty="0" smtClean="0"/>
              <a:t>. </a:t>
            </a:r>
          </a:p>
        </p:txBody>
      </p:sp>
      <p:sp>
        <p:nvSpPr>
          <p:cNvPr id="13317" name="AutoShape 8" descr="9k=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pic>
        <p:nvPicPr>
          <p:cNvPr id="13318" name="Picture 10" descr="978847507724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22" y="2881298"/>
            <a:ext cx="1785950" cy="253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12" descr="vhsvientosauces1"/>
          <p:cNvPicPr>
            <a:picLocks noChangeAspect="1" noChangeArrowheads="1"/>
          </p:cNvPicPr>
          <p:nvPr/>
        </p:nvPicPr>
        <p:blipFill>
          <a:blip r:embed="rId3"/>
          <a:srcRect l="40834"/>
          <a:stretch>
            <a:fillRect/>
          </a:stretch>
        </p:blipFill>
        <p:spPr bwMode="auto">
          <a:xfrm>
            <a:off x="3857628" y="2881298"/>
            <a:ext cx="1998659" cy="2519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8" y="2881298"/>
            <a:ext cx="6159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9 CuadroTexto"/>
          <p:cNvSpPr txBox="1"/>
          <p:nvPr/>
        </p:nvSpPr>
        <p:spPr>
          <a:xfrm rot="21042499">
            <a:off x="3081341" y="8275730"/>
            <a:ext cx="2428892" cy="646331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PIDE TAMÉN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MADAGASCAR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67BD5-26D6-49AA-A734-BD4DBB0D9E00}" type="slidenum">
              <a:rPr lang="gl-ES" smtClean="0"/>
              <a:pPr>
                <a:defRPr/>
              </a:pPr>
              <a:t>12</a:t>
            </a:fld>
            <a:endParaRPr lang="gl-E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>
          <a:xfrm>
            <a:off x="357166" y="809596"/>
            <a:ext cx="6172200" cy="1651000"/>
          </a:xfrm>
        </p:spPr>
        <p:txBody>
          <a:bodyPr/>
          <a:lstStyle/>
          <a:p>
            <a:pPr eaLnBrk="1" hangingPunct="1"/>
            <a:r>
              <a:rPr lang="gl-ES" sz="5400" b="1" dirty="0" err="1" smtClean="0">
                <a:latin typeface="DK Thievery" pitchFamily="66" charset="0"/>
              </a:rPr>
              <a:t>Astérix</a:t>
            </a:r>
            <a:endParaRPr lang="gl-ES" b="1" dirty="0" smtClean="0">
              <a:latin typeface="DK Thievery" pitchFamily="66" charset="0"/>
            </a:endParaRPr>
          </a:p>
        </p:txBody>
      </p:sp>
      <p:sp>
        <p:nvSpPr>
          <p:cNvPr id="1434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714356" y="5095876"/>
            <a:ext cx="5286412" cy="2643206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gl-ES" sz="2400" dirty="0" smtClean="0"/>
              <a:t>	Sempre é un bo momento para visitar a aldea gala. Comerás, beberás e (agora tamén) cantarás, derrotarás a eses romanos tolos e o único que tes que temer é a posibilidade de que o ceo che caia enriba. </a:t>
            </a:r>
          </a:p>
        </p:txBody>
      </p:sp>
      <p:pic>
        <p:nvPicPr>
          <p:cNvPr id="14341" name="Picture 8" descr="asterix-el-golpe-de-menhi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8" y="2095480"/>
            <a:ext cx="2002362" cy="2884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10" descr="Resacosix+en+Hispani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76" y="2881298"/>
            <a:ext cx="207170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52" y="2309794"/>
            <a:ext cx="6159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8 CuadroTexto"/>
          <p:cNvSpPr txBox="1"/>
          <p:nvPr/>
        </p:nvSpPr>
        <p:spPr>
          <a:xfrm rot="21042499">
            <a:off x="2786058" y="7790612"/>
            <a:ext cx="2428892" cy="1200329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PIDE TAMÉN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TODO ASTÉRIX EN VARIOS IDIOMAS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67BD5-26D6-49AA-A734-BD4DBB0D9E00}" type="slidenum">
              <a:rPr lang="gl-ES" smtClean="0"/>
              <a:pPr>
                <a:defRPr/>
              </a:pPr>
              <a:t>13</a:t>
            </a:fld>
            <a:endParaRPr lang="gl-E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500042" y="1095348"/>
            <a:ext cx="6038850" cy="1531938"/>
          </a:xfrm>
        </p:spPr>
        <p:txBody>
          <a:bodyPr/>
          <a:lstStyle/>
          <a:p>
            <a:pPr eaLnBrk="1" hangingPunct="1"/>
            <a:r>
              <a:rPr lang="gl-ES" b="1" dirty="0" smtClean="0">
                <a:latin typeface="DK Thievery" pitchFamily="66" charset="0"/>
              </a:rPr>
              <a:t>Un clásico </a:t>
            </a:r>
            <a:r>
              <a:rPr lang="gl-ES" b="1" dirty="0" err="1" smtClean="0">
                <a:latin typeface="DK Thievery" pitchFamily="66" charset="0"/>
              </a:rPr>
              <a:t>comtemporáneo</a:t>
            </a:r>
            <a:endParaRPr lang="gl-ES" b="1" dirty="0" smtClean="0">
              <a:latin typeface="DK Thievery" pitchFamily="66" charset="0"/>
            </a:endParaRPr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857232" y="5595942"/>
            <a:ext cx="4929222" cy="2176463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gl-ES" sz="2400" dirty="0" smtClean="0"/>
              <a:t>	O amor e a paixón como forzas que desafían calquera imposición da sociedade ou da tradición, sempre a piques de </a:t>
            </a:r>
            <a:r>
              <a:rPr lang="gl-ES" sz="2400" dirty="0" err="1" smtClean="0"/>
              <a:t>explodir</a:t>
            </a:r>
            <a:r>
              <a:rPr lang="gl-ES" sz="2400" dirty="0" smtClean="0"/>
              <a:t>.</a:t>
            </a:r>
          </a:p>
        </p:txBody>
      </p:sp>
      <p:pic>
        <p:nvPicPr>
          <p:cNvPr id="15365" name="Picture 8" descr="como-agua-para-chocolate-bolsillo_libro_image_b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12863" y="2881297"/>
            <a:ext cx="1746281" cy="2647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AutoShape 10" descr="Z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5367" name="AutoShape 12" descr="Z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pic>
        <p:nvPicPr>
          <p:cNvPr id="15368" name="Picture 14" descr="ANd9GcT9YUJQCT1Mgp1B34qauhArXDWmjK-RTkQbA1DCrKJtiS9ONak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44435" y="2881298"/>
            <a:ext cx="1880090" cy="2679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70240" y="2881298"/>
            <a:ext cx="6159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10 CuadroTexto"/>
          <p:cNvSpPr txBox="1"/>
          <p:nvPr/>
        </p:nvSpPr>
        <p:spPr>
          <a:xfrm rot="21042499">
            <a:off x="2786058" y="7790612"/>
            <a:ext cx="2428892" cy="1200329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PIDE TAMÉN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OUTRAS HISTORIAS DE AMOR ETERNO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67BD5-26D6-49AA-A734-BD4DBB0D9E00}" type="slidenum">
              <a:rPr lang="gl-ES" smtClean="0"/>
              <a:pPr>
                <a:defRPr/>
              </a:pPr>
              <a:t>14</a:t>
            </a:fld>
            <a:endParaRPr lang="gl-E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>
          <a:xfrm>
            <a:off x="357166" y="1095348"/>
            <a:ext cx="6172200" cy="1651000"/>
          </a:xfrm>
        </p:spPr>
        <p:txBody>
          <a:bodyPr/>
          <a:lstStyle/>
          <a:p>
            <a:pPr eaLnBrk="1" hangingPunct="1"/>
            <a:r>
              <a:rPr lang="gl-ES" b="1" dirty="0" smtClean="0">
                <a:latin typeface="DK Thievery" pitchFamily="66" charset="0"/>
              </a:rPr>
              <a:t>El bosque animado</a:t>
            </a:r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785794" y="5595942"/>
            <a:ext cx="4786346" cy="1744663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gl-ES" sz="2400" dirty="0" smtClean="0"/>
              <a:t> 	Unha obra chea de humor e tenrura, chea do recendo dos nosos montes. Leva xuntos a versión de </a:t>
            </a:r>
            <a:r>
              <a:rPr lang="gl-ES" sz="2400" dirty="0" err="1" smtClean="0"/>
              <a:t>Cuerda</a:t>
            </a:r>
            <a:r>
              <a:rPr lang="gl-ES" sz="2400" dirty="0" smtClean="0"/>
              <a:t> e os relatos de Fernández </a:t>
            </a:r>
            <a:r>
              <a:rPr lang="gl-ES" sz="2400" dirty="0" err="1" smtClean="0"/>
              <a:t>Florez</a:t>
            </a:r>
            <a:endParaRPr lang="gl-ES" sz="2400" dirty="0" smtClean="0"/>
          </a:p>
        </p:txBody>
      </p:sp>
      <p:pic>
        <p:nvPicPr>
          <p:cNvPr id="16389" name="Picture 8" descr="El_bosque_animado-649406538-lar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6975" y="2881298"/>
            <a:ext cx="1755019" cy="2503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AutoShape 10" descr="Z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pic>
        <p:nvPicPr>
          <p:cNvPr id="16391" name="Picture 12" descr="1449288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9050" y="2881297"/>
            <a:ext cx="1847199" cy="2576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72" y="2952736"/>
            <a:ext cx="6159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9 CuadroTexto"/>
          <p:cNvSpPr txBox="1"/>
          <p:nvPr/>
        </p:nvSpPr>
        <p:spPr>
          <a:xfrm rot="21042499">
            <a:off x="2786058" y="7929111"/>
            <a:ext cx="2428892" cy="923330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PIDE TAMÉN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A PELÍCULA DE ANIMACIÓN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67BD5-26D6-49AA-A734-BD4DBB0D9E00}" type="slidenum">
              <a:rPr lang="gl-ES" smtClean="0"/>
              <a:pPr>
                <a:defRPr/>
              </a:pPr>
              <a:t>15</a:t>
            </a:fld>
            <a:endParaRPr lang="gl-E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>
          <a:xfrm>
            <a:off x="428604" y="809596"/>
            <a:ext cx="6172200" cy="1651000"/>
          </a:xfrm>
        </p:spPr>
        <p:txBody>
          <a:bodyPr/>
          <a:lstStyle/>
          <a:p>
            <a:pPr eaLnBrk="1" hangingPunct="1"/>
            <a:r>
              <a:rPr lang="gl-ES" b="1" dirty="0" smtClean="0">
                <a:latin typeface="DK Thievery" pitchFamily="66" charset="0"/>
              </a:rPr>
              <a:t>Os irmáns </a:t>
            </a:r>
            <a:r>
              <a:rPr lang="gl-ES" b="1" dirty="0" err="1" smtClean="0">
                <a:latin typeface="DK Thievery" pitchFamily="66" charset="0"/>
              </a:rPr>
              <a:t>Grimm</a:t>
            </a:r>
            <a:endParaRPr lang="gl-ES" b="1" dirty="0" smtClean="0">
              <a:latin typeface="DK Thievery" pitchFamily="66" charset="0"/>
            </a:endParaRPr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714356" y="5024438"/>
            <a:ext cx="5357850" cy="2743200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gl-ES" sz="2000" dirty="0" smtClean="0"/>
              <a:t>	</a:t>
            </a:r>
            <a:r>
              <a:rPr lang="gl-ES" sz="2000" i="1" dirty="0" smtClean="0"/>
              <a:t>A bela adormecida, </a:t>
            </a:r>
            <a:r>
              <a:rPr lang="gl-ES" sz="2000" i="1" dirty="0" err="1" smtClean="0"/>
              <a:t>Rapunzel</a:t>
            </a:r>
            <a:r>
              <a:rPr lang="gl-ES" sz="2000" dirty="0" smtClean="0"/>
              <a:t>, </a:t>
            </a:r>
            <a:r>
              <a:rPr lang="gl-ES" sz="2000" i="1" dirty="0" err="1" smtClean="0"/>
              <a:t>Hansel</a:t>
            </a:r>
            <a:r>
              <a:rPr lang="gl-ES" sz="2000" i="1" dirty="0" smtClean="0"/>
              <a:t> e </a:t>
            </a:r>
            <a:r>
              <a:rPr lang="gl-ES" sz="2000" i="1" dirty="0" err="1" smtClean="0"/>
              <a:t>Gretel</a:t>
            </a:r>
            <a:r>
              <a:rPr lang="gl-ES" sz="2000" dirty="0" smtClean="0"/>
              <a:t>, a </a:t>
            </a:r>
            <a:r>
              <a:rPr lang="gl-ES" sz="2000" i="1" dirty="0" smtClean="0"/>
              <a:t>Cincenta</a:t>
            </a:r>
            <a:r>
              <a:rPr lang="gl-ES" sz="2000" dirty="0" smtClean="0"/>
              <a:t>, </a:t>
            </a:r>
            <a:r>
              <a:rPr lang="gl-ES" sz="2000" i="1" dirty="0" smtClean="0"/>
              <a:t>O lobo e as sete cabriñas</a:t>
            </a:r>
            <a:r>
              <a:rPr lang="gl-ES" sz="2000" dirty="0" smtClean="0"/>
              <a:t>, </a:t>
            </a:r>
            <a:r>
              <a:rPr lang="gl-ES" sz="2000" i="1" dirty="0" err="1" smtClean="0"/>
              <a:t>Polegariño</a:t>
            </a:r>
            <a:r>
              <a:rPr lang="gl-ES" sz="2000" i="1" dirty="0" smtClean="0"/>
              <a:t>. </a:t>
            </a:r>
          </a:p>
          <a:p>
            <a:pPr algn="just" eaLnBrk="1" hangingPunct="1">
              <a:buFontTx/>
              <a:buNone/>
            </a:pPr>
            <a:r>
              <a:rPr lang="gl-ES" sz="2000" i="1" dirty="0" smtClean="0"/>
              <a:t>    </a:t>
            </a:r>
            <a:r>
              <a:rPr lang="gl-ES" sz="2000" dirty="0" smtClean="0"/>
              <a:t>Todos os contos da túa infancia, os que che lían na casa, os que lerás aos teus fillos e que non sempre foron contos para nenos. </a:t>
            </a:r>
          </a:p>
        </p:txBody>
      </p:sp>
      <p:pic>
        <p:nvPicPr>
          <p:cNvPr id="17413" name="Picture 8" descr="cuentos-de-los-hermanos-grimm-vol2-97884241577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84" y="2238356"/>
            <a:ext cx="2076552" cy="2538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10" descr="tes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80" y="2278389"/>
            <a:ext cx="1797045" cy="2536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13116" y="2309794"/>
            <a:ext cx="6159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8 CuadroTexto"/>
          <p:cNvSpPr txBox="1"/>
          <p:nvPr/>
        </p:nvSpPr>
        <p:spPr>
          <a:xfrm rot="21042499">
            <a:off x="2867026" y="7288729"/>
            <a:ext cx="2428892" cy="1477328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PIDE TAMÉN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A ÚLTIMA VERSIÓN EN CINE DE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BLANCANIEVER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67BD5-26D6-49AA-A734-BD4DBB0D9E00}" type="slidenum">
              <a:rPr lang="gl-ES" smtClean="0"/>
              <a:pPr>
                <a:defRPr/>
              </a:pPr>
              <a:t>16</a:t>
            </a:fld>
            <a:endParaRPr lang="gl-E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285728" y="881034"/>
            <a:ext cx="6172200" cy="1651000"/>
          </a:xfrm>
        </p:spPr>
        <p:txBody>
          <a:bodyPr/>
          <a:lstStyle/>
          <a:p>
            <a:pPr eaLnBrk="1" hangingPunct="1"/>
            <a:r>
              <a:rPr lang="gl-ES" b="1" dirty="0" smtClean="0">
                <a:latin typeface="DK Thievery" pitchFamily="66" charset="0"/>
              </a:rPr>
              <a:t>Para ler, para ver,</a:t>
            </a:r>
            <a:br>
              <a:rPr lang="gl-ES" b="1" dirty="0" smtClean="0">
                <a:latin typeface="DK Thievery" pitchFamily="66" charset="0"/>
              </a:rPr>
            </a:br>
            <a:r>
              <a:rPr lang="gl-ES" b="1" dirty="0" smtClean="0">
                <a:latin typeface="DK Thievery" pitchFamily="66" charset="0"/>
              </a:rPr>
              <a:t>para oír</a:t>
            </a:r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1000108" y="5667380"/>
            <a:ext cx="4929222" cy="2016125"/>
          </a:xfrm>
        </p:spPr>
        <p:txBody>
          <a:bodyPr/>
          <a:lstStyle/>
          <a:p>
            <a:pPr algn="just" eaLnBrk="1" hangingPunct="1">
              <a:spcBef>
                <a:spcPts val="0"/>
              </a:spcBef>
              <a:buFontTx/>
              <a:buNone/>
            </a:pPr>
            <a:r>
              <a:rPr lang="gl-ES" sz="2000" dirty="0" smtClean="0"/>
              <a:t>	A maxia da Cincenta, a gatiña borralleira que se sentaba ao pé do lume...máis máxica, se callar, cando se nos presenta </a:t>
            </a:r>
            <a:r>
              <a:rPr lang="gl-ES" sz="2000" dirty="0" err="1" smtClean="0"/>
              <a:t>envolveita</a:t>
            </a:r>
            <a:r>
              <a:rPr lang="gl-ES" sz="2000" dirty="0" smtClean="0"/>
              <a:t> no engado da música de </a:t>
            </a:r>
            <a:r>
              <a:rPr lang="gl-ES" sz="2000" dirty="0" err="1" smtClean="0"/>
              <a:t>Rossini</a:t>
            </a:r>
            <a:r>
              <a:rPr lang="gl-ES" sz="2000" dirty="0" smtClean="0"/>
              <a:t>. Volver a ler, recrearse nas imaxes e escoitar, escoitar... </a:t>
            </a:r>
          </a:p>
        </p:txBody>
      </p:sp>
      <p:pic>
        <p:nvPicPr>
          <p:cNvPr id="18437" name="Picture 8" descr="cenerentol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2390" y="2524108"/>
            <a:ext cx="1383169" cy="3025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10" descr="O_prodixi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96" y="3299150"/>
            <a:ext cx="3095626" cy="2188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96" y="2738422"/>
            <a:ext cx="6159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8 CuadroTexto"/>
          <p:cNvSpPr txBox="1"/>
          <p:nvPr/>
        </p:nvSpPr>
        <p:spPr>
          <a:xfrm rot="21042499">
            <a:off x="2786058" y="8067610"/>
            <a:ext cx="2428892" cy="646331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PIDE TAMÉN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A PELÍCULA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67BD5-26D6-49AA-A734-BD4DBB0D9E00}" type="slidenum">
              <a:rPr lang="gl-ES" smtClean="0"/>
              <a:pPr>
                <a:defRPr/>
              </a:pPr>
              <a:t>17</a:t>
            </a:fld>
            <a:endParaRPr lang="gl-E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title"/>
          </p:nvPr>
        </p:nvSpPr>
        <p:spPr>
          <a:xfrm>
            <a:off x="357166" y="1095348"/>
            <a:ext cx="6172200" cy="1651000"/>
          </a:xfrm>
        </p:spPr>
        <p:txBody>
          <a:bodyPr/>
          <a:lstStyle/>
          <a:p>
            <a:pPr eaLnBrk="1" hangingPunct="1"/>
            <a:r>
              <a:rPr lang="gl-ES" sz="4800" b="1" dirty="0" smtClean="0">
                <a:latin typeface="DK Thievery" pitchFamily="66" charset="0"/>
              </a:rPr>
              <a:t>A frauta máxica</a:t>
            </a:r>
          </a:p>
        </p:txBody>
      </p:sp>
      <p:sp>
        <p:nvSpPr>
          <p:cNvPr id="2048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785794" y="5453066"/>
            <a:ext cx="4857784" cy="2825750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gl-ES" sz="2400" dirty="0" smtClean="0"/>
              <a:t>	</a:t>
            </a:r>
            <a:r>
              <a:rPr lang="gl-ES" sz="2400" i="1" dirty="0" smtClean="0"/>
              <a:t>A frauta máxica</a:t>
            </a:r>
            <a:r>
              <a:rPr lang="gl-ES" sz="2400" dirty="0" smtClean="0"/>
              <a:t> é unha peza de ópera que lles gusta ata ás vacas. Está demostrado que dan mellor o leite cando a escoitan. Serás ti menos sensíbel ca unha vaca?</a:t>
            </a:r>
          </a:p>
        </p:txBody>
      </p:sp>
      <p:pic>
        <p:nvPicPr>
          <p:cNvPr id="20486" name="Picture 10" descr="978842469568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1868" y="2809859"/>
            <a:ext cx="1565182" cy="2503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1025" y="4762500"/>
            <a:ext cx="6159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1025" y="4762500"/>
            <a:ext cx="6159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3" name="Picture 7" descr="https://encrypted-tbn3.gstatic.com/images?q=tbn:ANd9GcTDxuBcY18-wzrobQqA4YgOui_-Hw8WSQt9FDyUuzOwyKgkiZIO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4422" y="2881298"/>
            <a:ext cx="2667000" cy="1714501"/>
          </a:xfrm>
          <a:prstGeom prst="rect">
            <a:avLst/>
          </a:prstGeom>
          <a:noFill/>
        </p:spPr>
      </p:pic>
      <p:sp>
        <p:nvSpPr>
          <p:cNvPr id="12" name="11 CuadroTexto"/>
          <p:cNvSpPr txBox="1"/>
          <p:nvPr/>
        </p:nvSpPr>
        <p:spPr>
          <a:xfrm rot="21042499">
            <a:off x="2786058" y="8067610"/>
            <a:ext cx="2428892" cy="646331"/>
          </a:xfrm>
          <a:prstGeom prst="rect">
            <a:avLst/>
          </a:prstGeom>
          <a:blipFill>
            <a:blip r:embed="rId6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PIDE TAMÉN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DON GIOVANNI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4" name="1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67BD5-26D6-49AA-A734-BD4DBB0D9E00}" type="slidenum">
              <a:rPr lang="gl-ES" smtClean="0"/>
              <a:pPr>
                <a:defRPr/>
              </a:pPr>
              <a:t>18</a:t>
            </a:fld>
            <a:endParaRPr lang="gl-E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Grp="1" noChangeArrowheads="1"/>
          </p:cNvSpPr>
          <p:nvPr>
            <p:ph type="title"/>
          </p:nvPr>
        </p:nvSpPr>
        <p:spPr>
          <a:xfrm>
            <a:off x="428604" y="1166786"/>
            <a:ext cx="6172200" cy="1651000"/>
          </a:xfrm>
        </p:spPr>
        <p:txBody>
          <a:bodyPr/>
          <a:lstStyle/>
          <a:p>
            <a:pPr eaLnBrk="1" hangingPunct="1"/>
            <a:r>
              <a:rPr lang="gl-ES" b="1" dirty="0" smtClean="0">
                <a:latin typeface="DK Thievery" pitchFamily="66" charset="0"/>
              </a:rPr>
              <a:t>Cando os animais falaban...</a:t>
            </a:r>
          </a:p>
        </p:txBody>
      </p:sp>
      <p:sp>
        <p:nvSpPr>
          <p:cNvPr id="2150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785794" y="5738818"/>
            <a:ext cx="5072098" cy="1785950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gl-ES" sz="2400" dirty="0" smtClean="0"/>
              <a:t>	As fábulas mostran aos animais coma uns excelentes mestres. A lección máis importante: o respecto á Natureza.</a:t>
            </a:r>
          </a:p>
        </p:txBody>
      </p:sp>
      <p:pic>
        <p:nvPicPr>
          <p:cNvPr id="21509" name="Picture 8" descr="ANd9GcQD8mvZQN8-0Z58gKcr529BFGIEihunbjbBSgPEY_PrDmh2e2fi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71064" y="2881298"/>
            <a:ext cx="1740760" cy="2592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10" descr="fabulas-felix-maria-samaniego_MLA-F-144087626_226"/>
          <p:cNvPicPr>
            <a:picLocks noChangeAspect="1" noChangeArrowheads="1"/>
          </p:cNvPicPr>
          <p:nvPr/>
        </p:nvPicPr>
        <p:blipFill>
          <a:blip r:embed="rId3"/>
          <a:srcRect l="20023" t="12093" r="13336" b="22531"/>
          <a:stretch>
            <a:fillRect/>
          </a:stretch>
        </p:blipFill>
        <p:spPr bwMode="auto">
          <a:xfrm>
            <a:off x="1125538" y="2816825"/>
            <a:ext cx="2089148" cy="271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24" y="2952736"/>
            <a:ext cx="6159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8 CuadroTexto"/>
          <p:cNvSpPr txBox="1"/>
          <p:nvPr/>
        </p:nvSpPr>
        <p:spPr>
          <a:xfrm rot="21042499">
            <a:off x="2916101" y="7714796"/>
            <a:ext cx="2428892" cy="923330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PIDE TAMÉN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A SERIE DE SHREK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67BD5-26D6-49AA-A734-BD4DBB0D9E00}" type="slidenum">
              <a:rPr lang="gl-ES" smtClean="0"/>
              <a:pPr>
                <a:defRPr/>
              </a:pPr>
              <a:t>19</a:t>
            </a:fld>
            <a:endParaRPr lang="gl-E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88" y="881063"/>
            <a:ext cx="6172200" cy="1651000"/>
          </a:xfrm>
        </p:spPr>
        <p:txBody>
          <a:bodyPr/>
          <a:lstStyle/>
          <a:p>
            <a:pPr eaLnBrk="1" hangingPunct="1"/>
            <a:r>
              <a:rPr lang="gl-ES" b="1" dirty="0" smtClean="0">
                <a:latin typeface="DK Thievery" pitchFamily="66" charset="0"/>
              </a:rPr>
              <a:t>Un galego na corte</a:t>
            </a:r>
            <a:br>
              <a:rPr lang="gl-ES" b="1" dirty="0" smtClean="0">
                <a:latin typeface="DK Thievery" pitchFamily="66" charset="0"/>
              </a:rPr>
            </a:br>
            <a:r>
              <a:rPr lang="gl-ES" b="1" dirty="0" smtClean="0">
                <a:latin typeface="DK Thievery" pitchFamily="66" charset="0"/>
              </a:rPr>
              <a:t>de </a:t>
            </a:r>
            <a:r>
              <a:rPr lang="gl-ES" b="1" dirty="0" err="1" smtClean="0">
                <a:latin typeface="DK Thievery" pitchFamily="66" charset="0"/>
              </a:rPr>
              <a:t>Harum</a:t>
            </a:r>
            <a:r>
              <a:rPr lang="gl-ES" b="1" dirty="0" smtClean="0">
                <a:latin typeface="DK Thievery" pitchFamily="66" charset="0"/>
              </a:rPr>
              <a:t> al </a:t>
            </a:r>
            <a:r>
              <a:rPr lang="gl-ES" b="1" dirty="0" err="1" smtClean="0">
                <a:latin typeface="DK Thievery" pitchFamily="66" charset="0"/>
              </a:rPr>
              <a:t>Rashid</a:t>
            </a:r>
            <a:endParaRPr lang="gl-ES" b="1" dirty="0" smtClean="0">
              <a:latin typeface="DK Thievery" pitchFamily="66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549275" y="5673724"/>
            <a:ext cx="5522913" cy="4232275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es-ES_tradnl" sz="2000" dirty="0" smtClean="0"/>
              <a:t>	En </a:t>
            </a:r>
            <a:r>
              <a:rPr lang="es-ES_tradnl" sz="2000" dirty="0" err="1" smtClean="0"/>
              <a:t>Bolanda</a:t>
            </a:r>
            <a:r>
              <a:rPr lang="es-ES_tradnl" sz="2000" dirty="0" smtClean="0"/>
              <a:t>  </a:t>
            </a:r>
            <a:r>
              <a:rPr lang="es-ES_tradnl" sz="2000" dirty="0" err="1" smtClean="0"/>
              <a:t>perdeuse</a:t>
            </a:r>
            <a:r>
              <a:rPr lang="es-ES_tradnl" sz="2000" dirty="0" smtClean="0"/>
              <a:t> o amor polos contos que traían os vellos navegantes e </a:t>
            </a:r>
            <a:r>
              <a:rPr lang="es-ES_tradnl" sz="2000" dirty="0" err="1" smtClean="0"/>
              <a:t>xa</a:t>
            </a:r>
            <a:r>
              <a:rPr lang="es-ES_tradnl" sz="2000" dirty="0" smtClean="0"/>
              <a:t> non </a:t>
            </a:r>
            <a:r>
              <a:rPr lang="es-ES_tradnl" sz="2000" dirty="0" err="1" smtClean="0"/>
              <a:t>chegan</a:t>
            </a:r>
            <a:r>
              <a:rPr lang="es-ES_tradnl" sz="2000" dirty="0" smtClean="0"/>
              <a:t> de </a:t>
            </a:r>
            <a:r>
              <a:rPr lang="es-ES_tradnl" sz="2000" dirty="0" err="1" smtClean="0"/>
              <a:t>lonxe</a:t>
            </a:r>
            <a:r>
              <a:rPr lang="es-ES_tradnl" sz="2000" dirty="0" smtClean="0"/>
              <a:t> os </a:t>
            </a:r>
            <a:r>
              <a:rPr lang="es-ES_tradnl" sz="2000" dirty="0" err="1" smtClean="0"/>
              <a:t>recendos</a:t>
            </a:r>
            <a:r>
              <a:rPr lang="es-ES_tradnl" sz="2000" dirty="0" smtClean="0"/>
              <a:t> da aventura. O vello </a:t>
            </a:r>
            <a:r>
              <a:rPr lang="es-ES_tradnl" sz="2000" dirty="0" err="1" smtClean="0"/>
              <a:t>Sinbad</a:t>
            </a:r>
            <a:r>
              <a:rPr lang="es-ES_tradnl" sz="2000" dirty="0" smtClean="0"/>
              <a:t> no patio da </a:t>
            </a:r>
            <a:r>
              <a:rPr lang="es-ES_tradnl" sz="2000" dirty="0" err="1" smtClean="0"/>
              <a:t>súa</a:t>
            </a:r>
            <a:r>
              <a:rPr lang="es-ES_tradnl" sz="2000" dirty="0" smtClean="0"/>
              <a:t> casa </a:t>
            </a:r>
            <a:r>
              <a:rPr lang="es-ES_tradnl" sz="2000" dirty="0" err="1" smtClean="0"/>
              <a:t>fará</a:t>
            </a:r>
            <a:r>
              <a:rPr lang="es-ES_tradnl" sz="2000" dirty="0" smtClean="0"/>
              <a:t> por </a:t>
            </a:r>
            <a:r>
              <a:rPr lang="es-ES_tradnl" sz="2000" dirty="0" err="1" smtClean="0"/>
              <a:t>recobralo</a:t>
            </a:r>
            <a:r>
              <a:rPr lang="es-ES_tradnl" sz="2000" dirty="0" smtClean="0"/>
              <a:t>, cando menos, </a:t>
            </a:r>
            <a:r>
              <a:rPr lang="es-ES_tradnl" sz="2000" dirty="0" err="1" smtClean="0"/>
              <a:t>na</a:t>
            </a:r>
            <a:r>
              <a:rPr lang="es-ES_tradnl" sz="2000" dirty="0" smtClean="0"/>
              <a:t> fe </a:t>
            </a:r>
            <a:r>
              <a:rPr lang="es-ES_tradnl" sz="2000" dirty="0" err="1" smtClean="0"/>
              <a:t>inxel</a:t>
            </a:r>
            <a:r>
              <a:rPr lang="es-ES_tradnl" sz="2000" dirty="0" smtClean="0"/>
              <a:t> do </a:t>
            </a:r>
            <a:r>
              <a:rPr lang="es-ES_tradnl" sz="2000" dirty="0" err="1" smtClean="0"/>
              <a:t>seu</a:t>
            </a:r>
            <a:r>
              <a:rPr lang="es-ES_tradnl" sz="2000" dirty="0" smtClean="0"/>
              <a:t> grumete Sari. </a:t>
            </a:r>
            <a:r>
              <a:rPr lang="es-ES_tradnl" sz="2000" dirty="0" err="1" smtClean="0"/>
              <a:t>Só</a:t>
            </a:r>
            <a:r>
              <a:rPr lang="es-ES_tradnl" sz="2000" dirty="0" smtClean="0"/>
              <a:t> </a:t>
            </a:r>
            <a:r>
              <a:rPr lang="es-ES_tradnl" sz="2000" dirty="0" err="1" smtClean="0"/>
              <a:t>unha</a:t>
            </a:r>
            <a:r>
              <a:rPr lang="es-ES_tradnl" sz="2000" dirty="0" smtClean="0"/>
              <a:t> nova </a:t>
            </a:r>
            <a:r>
              <a:rPr lang="es-ES_tradnl" sz="2000" dirty="0" err="1" smtClean="0"/>
              <a:t>viaxe</a:t>
            </a:r>
            <a:r>
              <a:rPr lang="es-ES_tradnl" sz="2000" dirty="0" smtClean="0"/>
              <a:t>, </a:t>
            </a:r>
            <a:r>
              <a:rPr lang="es-ES_tradnl" sz="2000" dirty="0" err="1" smtClean="0"/>
              <a:t>só</a:t>
            </a:r>
            <a:r>
              <a:rPr lang="es-ES_tradnl" sz="2000" dirty="0" smtClean="0"/>
              <a:t> </a:t>
            </a:r>
            <a:r>
              <a:rPr lang="es-ES_tradnl" sz="2000" dirty="0" err="1" smtClean="0"/>
              <a:t>outra</a:t>
            </a:r>
            <a:r>
              <a:rPr lang="es-ES_tradnl" sz="2000" dirty="0" smtClean="0"/>
              <a:t> nova aventura, </a:t>
            </a:r>
            <a:r>
              <a:rPr lang="es-ES_tradnl" sz="2000" dirty="0" err="1" smtClean="0"/>
              <a:t>unha</a:t>
            </a:r>
            <a:r>
              <a:rPr lang="es-ES_tradnl" sz="2000" dirty="0" smtClean="0"/>
              <a:t> </a:t>
            </a:r>
            <a:r>
              <a:rPr lang="es-ES_tradnl" sz="2000" dirty="0" err="1" smtClean="0"/>
              <a:t>máis</a:t>
            </a:r>
            <a:r>
              <a:rPr lang="es-ES_tradnl" sz="2000" dirty="0" smtClean="0"/>
              <a:t>…</a:t>
            </a:r>
            <a:r>
              <a:rPr lang="es-ES_tradnl" sz="2000" dirty="0" err="1" smtClean="0"/>
              <a:t>unha</a:t>
            </a:r>
            <a:r>
              <a:rPr lang="es-ES_tradnl" sz="2000" dirty="0" smtClean="0"/>
              <a:t> </a:t>
            </a:r>
            <a:r>
              <a:rPr lang="es-ES_tradnl" sz="2000" dirty="0" err="1" smtClean="0"/>
              <a:t>soa</a:t>
            </a:r>
            <a:r>
              <a:rPr lang="es-ES_tradnl" sz="2000" dirty="0" smtClean="0"/>
              <a:t>.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gl-ES" sz="2000" dirty="0" smtClean="0"/>
              <a:t>	E para os que non queredes complicarvos, a </a:t>
            </a:r>
            <a:r>
              <a:rPr lang="gl-ES" sz="2000" dirty="0" err="1" smtClean="0"/>
              <a:t>peli</a:t>
            </a:r>
            <a:r>
              <a:rPr lang="gl-ES" sz="2000" dirty="0" smtClean="0"/>
              <a:t> de animación de </a:t>
            </a:r>
            <a:r>
              <a:rPr lang="gl-ES" sz="2000" dirty="0" err="1" smtClean="0"/>
              <a:t>Ricks</a:t>
            </a:r>
            <a:r>
              <a:rPr lang="gl-ES" sz="2000" dirty="0" smtClean="0"/>
              <a:t> &amp; </a:t>
            </a:r>
            <a:r>
              <a:rPr lang="gl-ES" sz="2000" dirty="0" err="1" smtClean="0"/>
              <a:t>Jakobs</a:t>
            </a:r>
            <a:r>
              <a:rPr lang="gl-ES" sz="2000" dirty="0" smtClean="0"/>
              <a:t>!</a:t>
            </a:r>
          </a:p>
        </p:txBody>
      </p:sp>
      <p:pic>
        <p:nvPicPr>
          <p:cNvPr id="3076" name="Picture 6" descr="si-o-vello-sinbad-volvese-a-illa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25" y="2809875"/>
            <a:ext cx="1730375" cy="264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8" descr="simba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13" y="2809875"/>
            <a:ext cx="2219325" cy="271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96" y="2881298"/>
            <a:ext cx="6159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7 CuadroTexto"/>
          <p:cNvSpPr txBox="1"/>
          <p:nvPr/>
        </p:nvSpPr>
        <p:spPr>
          <a:xfrm rot="21042499">
            <a:off x="2786058" y="8382024"/>
            <a:ext cx="2428892" cy="923330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PIDE TAMÉN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AS MIL E UNHA NOITES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67BD5-26D6-49AA-A734-BD4DBB0D9E00}" type="slidenum">
              <a:rPr lang="gl-ES" smtClean="0"/>
              <a:pPr>
                <a:defRPr/>
              </a:pPr>
              <a:t>2</a:t>
            </a:fld>
            <a:endParaRPr lang="gl-E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title"/>
          </p:nvPr>
        </p:nvSpPr>
        <p:spPr>
          <a:xfrm>
            <a:off x="500042" y="1095348"/>
            <a:ext cx="6172200" cy="1651000"/>
          </a:xfrm>
        </p:spPr>
        <p:txBody>
          <a:bodyPr/>
          <a:lstStyle/>
          <a:p>
            <a:pPr eaLnBrk="1" hangingPunct="1"/>
            <a:r>
              <a:rPr lang="gl-ES" b="1" dirty="0" err="1" smtClean="0">
                <a:latin typeface="DK Thievery" pitchFamily="66" charset="0"/>
              </a:rPr>
              <a:t>Asimov</a:t>
            </a:r>
            <a:r>
              <a:rPr lang="gl-ES" b="1" dirty="0" smtClean="0">
                <a:latin typeface="DK Thievery" pitchFamily="66" charset="0"/>
              </a:rPr>
              <a:t> e</a:t>
            </a:r>
            <a:br>
              <a:rPr lang="gl-ES" b="1" dirty="0" smtClean="0">
                <a:latin typeface="DK Thievery" pitchFamily="66" charset="0"/>
              </a:rPr>
            </a:br>
            <a:r>
              <a:rPr lang="gl-ES" b="1" dirty="0" smtClean="0">
                <a:latin typeface="DK Thievery" pitchFamily="66" charset="0"/>
              </a:rPr>
              <a:t>un robot que namora</a:t>
            </a:r>
          </a:p>
        </p:txBody>
      </p:sp>
      <p:sp>
        <p:nvSpPr>
          <p:cNvPr id="2253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785794" y="5524504"/>
            <a:ext cx="5143536" cy="2643206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gl-ES" sz="2400" dirty="0" smtClean="0"/>
              <a:t>	O amor, a eternidade, a condición humana e os avances da tecnoloxía nunha adaptación da prosa de </a:t>
            </a:r>
            <a:r>
              <a:rPr lang="gl-ES" sz="2400" dirty="0" err="1" smtClean="0"/>
              <a:t>Asimov</a:t>
            </a:r>
            <a:r>
              <a:rPr lang="gl-ES" sz="2400" dirty="0" smtClean="0"/>
              <a:t> moi </a:t>
            </a:r>
            <a:r>
              <a:rPr lang="gl-ES" sz="2400" dirty="0" err="1" smtClean="0"/>
              <a:t>asequíbel</a:t>
            </a:r>
            <a:r>
              <a:rPr lang="gl-ES" sz="2400" dirty="0" smtClean="0"/>
              <a:t>. E, se queres máis, unha </a:t>
            </a:r>
            <a:r>
              <a:rPr lang="gl-ES" sz="2400" dirty="0" err="1" smtClean="0"/>
              <a:t>peli</a:t>
            </a:r>
            <a:r>
              <a:rPr lang="gl-ES" sz="2400" dirty="0" smtClean="0"/>
              <a:t> de </a:t>
            </a:r>
            <a:r>
              <a:rPr lang="gl-ES" sz="2400" dirty="0" err="1" smtClean="0"/>
              <a:t>ciencia-ficción</a:t>
            </a:r>
            <a:r>
              <a:rPr lang="gl-ES" sz="2400" dirty="0" smtClean="0"/>
              <a:t> máis que entretida. </a:t>
            </a:r>
          </a:p>
        </p:txBody>
      </p:sp>
      <p:pic>
        <p:nvPicPr>
          <p:cNvPr id="22533" name="Picture 8" descr="ANd9GcTzpXj3lFTCsi1QY9sfPV1ti8W0V9MRiCRz6W7wTphQefRRx_-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66" y="2881298"/>
            <a:ext cx="1830384" cy="2585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10" descr="The+Bicentennial+Ma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36" y="2809860"/>
            <a:ext cx="1651572" cy="2647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86" y="2881298"/>
            <a:ext cx="6159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8 CuadroTexto"/>
          <p:cNvSpPr txBox="1"/>
          <p:nvPr/>
        </p:nvSpPr>
        <p:spPr>
          <a:xfrm rot="21042499">
            <a:off x="2786058" y="8067610"/>
            <a:ext cx="2428892" cy="646331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PIDE TAMÉN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LA MILLA VERDE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67BD5-26D6-49AA-A734-BD4DBB0D9E00}" type="slidenum">
              <a:rPr lang="gl-ES" smtClean="0"/>
              <a:pPr>
                <a:defRPr/>
              </a:pPr>
              <a:t>20</a:t>
            </a:fld>
            <a:endParaRPr lang="gl-E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Grp="1" noChangeArrowheads="1"/>
          </p:cNvSpPr>
          <p:nvPr>
            <p:ph type="title"/>
          </p:nvPr>
        </p:nvSpPr>
        <p:spPr>
          <a:xfrm>
            <a:off x="357166" y="1166786"/>
            <a:ext cx="6172200" cy="1651000"/>
          </a:xfrm>
        </p:spPr>
        <p:txBody>
          <a:bodyPr/>
          <a:lstStyle/>
          <a:p>
            <a:pPr eaLnBrk="1" hangingPunct="1"/>
            <a:r>
              <a:rPr lang="gl-ES" sz="4800" b="1" dirty="0" smtClean="0">
                <a:latin typeface="DK Thievery" pitchFamily="66" charset="0"/>
              </a:rPr>
              <a:t>O cabaleiro escuro</a:t>
            </a:r>
          </a:p>
        </p:txBody>
      </p:sp>
      <p:sp>
        <p:nvSpPr>
          <p:cNvPr id="2355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785794" y="5595942"/>
            <a:ext cx="5000660" cy="2017713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gl-ES" sz="2400" dirty="0" smtClean="0"/>
              <a:t>	Banda deseñada ou animación na pantalla? Ti escolles. O enigmático valedor das boas xentes de </a:t>
            </a:r>
            <a:r>
              <a:rPr lang="gl-ES" sz="2400" dirty="0" err="1" smtClean="0"/>
              <a:t>Gotham</a:t>
            </a:r>
            <a:r>
              <a:rPr lang="gl-ES" sz="2400" dirty="0" smtClean="0"/>
              <a:t> está á túa espera. </a:t>
            </a:r>
          </a:p>
        </p:txBody>
      </p:sp>
      <p:pic>
        <p:nvPicPr>
          <p:cNvPr id="23557" name="Picture 8" descr="Batman_El_regreso_del_Caballero_Oscuro_Parte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8" y="2632723"/>
            <a:ext cx="2081210" cy="261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10" descr="ANd9GcRBQCFyslGKIzcRisQW21C81BUmG2JgtwGbt_izE_7cR8EihVJ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5364" y="2579761"/>
            <a:ext cx="2076446" cy="2663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8" y="2666984"/>
            <a:ext cx="6159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8 CuadroTexto"/>
          <p:cNvSpPr txBox="1"/>
          <p:nvPr/>
        </p:nvSpPr>
        <p:spPr>
          <a:xfrm rot="21042499">
            <a:off x="1813984" y="7589659"/>
            <a:ext cx="3479295" cy="1200329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PIDE TAMÉN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OUTROS TÍTULOS DA SERIE EN CÓMIC, CINE OU VIDEOXOGO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67BD5-26D6-49AA-A734-BD4DBB0D9E00}" type="slidenum">
              <a:rPr lang="gl-ES" smtClean="0"/>
              <a:pPr>
                <a:defRPr/>
              </a:pPr>
              <a:t>21</a:t>
            </a:fld>
            <a:endParaRPr lang="gl-E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Grp="1" noChangeArrowheads="1"/>
          </p:cNvSpPr>
          <p:nvPr>
            <p:ph type="title"/>
          </p:nvPr>
        </p:nvSpPr>
        <p:spPr>
          <a:xfrm>
            <a:off x="428604" y="1166786"/>
            <a:ext cx="6172200" cy="1651000"/>
          </a:xfrm>
        </p:spPr>
        <p:txBody>
          <a:bodyPr/>
          <a:lstStyle/>
          <a:p>
            <a:pPr eaLnBrk="1" hangingPunct="1"/>
            <a:r>
              <a:rPr lang="gl-ES" b="1" dirty="0" smtClean="0">
                <a:latin typeface="DK Thievery" pitchFamily="66" charset="0"/>
              </a:rPr>
              <a:t>Fantasía e poesía nos contos de </a:t>
            </a:r>
            <a:r>
              <a:rPr lang="gl-ES" b="1" dirty="0" err="1" smtClean="0">
                <a:latin typeface="DK Thievery" pitchFamily="66" charset="0"/>
              </a:rPr>
              <a:t>Wilde</a:t>
            </a:r>
            <a:endParaRPr lang="gl-ES" b="1" dirty="0" smtClean="0">
              <a:latin typeface="DK Thievery" pitchFamily="66" charset="0"/>
            </a:endParaRPr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714356" y="5738818"/>
            <a:ext cx="5143536" cy="2455862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gl-ES" sz="2000" dirty="0" smtClean="0"/>
              <a:t>	O xigante egoísta, o reiseñor e a rosa, O príncipe feliz, A pantasma de </a:t>
            </a:r>
            <a:r>
              <a:rPr lang="gl-ES" sz="2000" dirty="0" err="1" smtClean="0"/>
              <a:t>Canterville</a:t>
            </a:r>
            <a:r>
              <a:rPr lang="gl-ES" sz="2000" dirty="0" smtClean="0"/>
              <a:t>... seres que procuran amor e dan amor. </a:t>
            </a:r>
            <a:r>
              <a:rPr lang="gl-ES" sz="2000" dirty="0" err="1" smtClean="0"/>
              <a:t>Atrévete</a:t>
            </a:r>
            <a:r>
              <a:rPr lang="gl-ES" sz="2000" dirty="0" smtClean="0"/>
              <a:t> co inglés e/ou deixa que a voz misteriosa do </a:t>
            </a:r>
            <a:r>
              <a:rPr lang="gl-ES" sz="2000" dirty="0" err="1" smtClean="0"/>
              <a:t>audiolibro</a:t>
            </a:r>
            <a:r>
              <a:rPr lang="gl-ES" sz="2000" dirty="0" smtClean="0"/>
              <a:t> che conte un conto.</a:t>
            </a:r>
          </a:p>
        </p:txBody>
      </p:sp>
      <p:pic>
        <p:nvPicPr>
          <p:cNvPr id="24581" name="Picture 8" descr="$T2eC16NHJHgE9n0yEipFBQN7dtvJ3g~~60_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52513" y="2940991"/>
            <a:ext cx="1733545" cy="2588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10" descr="511G6H64PkL"/>
          <p:cNvPicPr>
            <a:picLocks noChangeAspect="1" noChangeArrowheads="1"/>
          </p:cNvPicPr>
          <p:nvPr/>
        </p:nvPicPr>
        <p:blipFill>
          <a:blip r:embed="rId3"/>
          <a:srcRect l="13512" r="13571" b="8214"/>
          <a:stretch>
            <a:fillRect/>
          </a:stretch>
        </p:blipFill>
        <p:spPr bwMode="auto">
          <a:xfrm>
            <a:off x="3714752" y="2952785"/>
            <a:ext cx="2046286" cy="257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34" y="2952736"/>
            <a:ext cx="6159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8 CuadroTexto"/>
          <p:cNvSpPr txBox="1"/>
          <p:nvPr/>
        </p:nvSpPr>
        <p:spPr>
          <a:xfrm rot="21042499">
            <a:off x="2786058" y="7790612"/>
            <a:ext cx="2428892" cy="1200329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PIDE TAMÉN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MÁIS CONTOS DE WILDE EN VARIOS IDIOMAS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67BD5-26D6-49AA-A734-BD4DBB0D9E00}" type="slidenum">
              <a:rPr lang="gl-ES" smtClean="0"/>
              <a:pPr>
                <a:defRPr/>
              </a:pPr>
              <a:t>22</a:t>
            </a:fld>
            <a:endParaRPr lang="gl-E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 noChangeArrowheads="1"/>
          </p:cNvSpPr>
          <p:nvPr>
            <p:ph type="title"/>
          </p:nvPr>
        </p:nvSpPr>
        <p:spPr>
          <a:xfrm>
            <a:off x="428604" y="952472"/>
            <a:ext cx="6172200" cy="1651000"/>
          </a:xfrm>
        </p:spPr>
        <p:txBody>
          <a:bodyPr/>
          <a:lstStyle/>
          <a:p>
            <a:pPr eaLnBrk="1" hangingPunct="1"/>
            <a:r>
              <a:rPr lang="es-ES" b="1" dirty="0" smtClean="0">
                <a:latin typeface="DK Thievery" pitchFamily="66" charset="0"/>
              </a:rPr>
              <a:t>Navegar desde o sofá</a:t>
            </a:r>
          </a:p>
        </p:txBody>
      </p:sp>
      <p:sp>
        <p:nvSpPr>
          <p:cNvPr id="2560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642918" y="4738686"/>
            <a:ext cx="5286412" cy="3192462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gl-ES" sz="2400" dirty="0" smtClean="0"/>
              <a:t>	Embarcádevos con </a:t>
            </a:r>
            <a:r>
              <a:rPr lang="gl-ES" sz="2400" dirty="0" err="1" smtClean="0"/>
              <a:t>Gulliver</a:t>
            </a:r>
            <a:r>
              <a:rPr lang="gl-ES" sz="2400" dirty="0" smtClean="0"/>
              <a:t> en dúas viaxes (literaria e cinematográfica) que vos conducirán ao territorio da Fantasía e da Tolerancia. E non esquezades meter na vosa equipaxe de intrépidos aventureiros un dicionario de inglés.</a:t>
            </a:r>
          </a:p>
        </p:txBody>
      </p:sp>
      <p:pic>
        <p:nvPicPr>
          <p:cNvPr id="25605" name="Picture 8" descr="GulliversTravelsDellJuniorTreasury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60" y="2309794"/>
            <a:ext cx="1714512" cy="2441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12" descr="1646820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7181" y="2309794"/>
            <a:ext cx="1676397" cy="241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70240" y="2381232"/>
            <a:ext cx="6159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9 CuadroTexto"/>
          <p:cNvSpPr txBox="1"/>
          <p:nvPr/>
        </p:nvSpPr>
        <p:spPr>
          <a:xfrm rot="21042499">
            <a:off x="2786058" y="7929111"/>
            <a:ext cx="2428892" cy="923330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PIDE TAMÉN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LIBROS DE VIAXES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67BD5-26D6-49AA-A734-BD4DBB0D9E00}" type="slidenum">
              <a:rPr lang="gl-ES" smtClean="0"/>
              <a:pPr>
                <a:defRPr/>
              </a:pPr>
              <a:t>23</a:t>
            </a:fld>
            <a:endParaRPr lang="gl-E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 noChangeArrowheads="1"/>
          </p:cNvSpPr>
          <p:nvPr>
            <p:ph type="title"/>
          </p:nvPr>
        </p:nvSpPr>
        <p:spPr>
          <a:xfrm>
            <a:off x="357166" y="1095348"/>
            <a:ext cx="6172200" cy="1651000"/>
          </a:xfrm>
        </p:spPr>
        <p:txBody>
          <a:bodyPr/>
          <a:lstStyle/>
          <a:p>
            <a:pPr eaLnBrk="1" hangingPunct="1"/>
            <a:r>
              <a:rPr lang="gl-ES" sz="6000" b="1" dirty="0" err="1" smtClean="0">
                <a:latin typeface="DK Thievery" pitchFamily="66" charset="0"/>
              </a:rPr>
              <a:t>Troya</a:t>
            </a:r>
            <a:endParaRPr lang="gl-ES" sz="6000" b="1" dirty="0" smtClean="0">
              <a:latin typeface="DK Thievery" pitchFamily="66" charset="0"/>
            </a:endParaRPr>
          </a:p>
        </p:txBody>
      </p:sp>
      <p:sp>
        <p:nvSpPr>
          <p:cNvPr id="2662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1357298" y="5381628"/>
            <a:ext cx="4214842" cy="2033588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gl-ES" sz="2400" dirty="0" smtClean="0"/>
              <a:t>	Os personaxes da épica homérica en dúas versións: fílmica e novelesca. Imprescindibles ambas. </a:t>
            </a:r>
          </a:p>
        </p:txBody>
      </p:sp>
      <p:pic>
        <p:nvPicPr>
          <p:cNvPr id="26629" name="Picture 8" descr="critica-de-troya-cart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2876" y="2524108"/>
            <a:ext cx="1741350" cy="2576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10" descr="978847844966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8" y="2524107"/>
            <a:ext cx="1976284" cy="2576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86" y="2524108"/>
            <a:ext cx="6159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8 CuadroTexto"/>
          <p:cNvSpPr txBox="1"/>
          <p:nvPr/>
        </p:nvSpPr>
        <p:spPr>
          <a:xfrm rot="21042499">
            <a:off x="2822301" y="7716614"/>
            <a:ext cx="2428892" cy="646331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PIDE TAMÉN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ILIÓN E ODISEO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67BD5-26D6-49AA-A734-BD4DBB0D9E00}" type="slidenum">
              <a:rPr lang="gl-ES" smtClean="0"/>
              <a:pPr>
                <a:defRPr/>
              </a:pPr>
              <a:t>24</a:t>
            </a:fld>
            <a:endParaRPr lang="gl-E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Grp="1" noChangeArrowheads="1"/>
          </p:cNvSpPr>
          <p:nvPr>
            <p:ph type="title"/>
          </p:nvPr>
        </p:nvSpPr>
        <p:spPr>
          <a:xfrm>
            <a:off x="285728" y="881034"/>
            <a:ext cx="6172200" cy="1651000"/>
          </a:xfrm>
        </p:spPr>
        <p:txBody>
          <a:bodyPr/>
          <a:lstStyle/>
          <a:p>
            <a:pPr eaLnBrk="1" hangingPunct="1"/>
            <a:r>
              <a:rPr lang="gl-ES" sz="4800" b="1" dirty="0" err="1" smtClean="0">
                <a:latin typeface="DK Thievery" pitchFamily="66" charset="0"/>
              </a:rPr>
              <a:t>Tim</a:t>
            </a:r>
            <a:r>
              <a:rPr lang="gl-ES" sz="4800" b="1" dirty="0" smtClean="0">
                <a:latin typeface="DK Thievery" pitchFamily="66" charset="0"/>
              </a:rPr>
              <a:t> </a:t>
            </a:r>
            <a:r>
              <a:rPr lang="gl-ES" sz="4800" b="1" dirty="0" err="1" smtClean="0">
                <a:latin typeface="DK Thievery" pitchFamily="66" charset="0"/>
              </a:rPr>
              <a:t>Burton</a:t>
            </a:r>
            <a:r>
              <a:rPr lang="gl-ES" sz="4800" b="1" dirty="0" smtClean="0">
                <a:latin typeface="DK Thievery" pitchFamily="66" charset="0"/>
              </a:rPr>
              <a:t/>
            </a:r>
            <a:br>
              <a:rPr lang="gl-ES" sz="4800" b="1" dirty="0" smtClean="0">
                <a:latin typeface="DK Thievery" pitchFamily="66" charset="0"/>
              </a:rPr>
            </a:br>
            <a:r>
              <a:rPr lang="gl-ES" sz="4800" b="1" dirty="0" smtClean="0">
                <a:latin typeface="DK Thievery" pitchFamily="66" charset="0"/>
              </a:rPr>
              <a:t>e </a:t>
            </a:r>
            <a:r>
              <a:rPr lang="gl-ES" sz="4800" b="1" dirty="0" err="1" smtClean="0">
                <a:latin typeface="DK Thievery" pitchFamily="66" charset="0"/>
              </a:rPr>
              <a:t>Roald</a:t>
            </a:r>
            <a:r>
              <a:rPr lang="gl-ES" sz="4800" b="1" dirty="0" smtClean="0">
                <a:latin typeface="DK Thievery" pitchFamily="66" charset="0"/>
              </a:rPr>
              <a:t> </a:t>
            </a:r>
            <a:r>
              <a:rPr lang="gl-ES" sz="4800" b="1" dirty="0" err="1" smtClean="0">
                <a:latin typeface="DK Thievery" pitchFamily="66" charset="0"/>
              </a:rPr>
              <a:t>Dahl</a:t>
            </a:r>
            <a:endParaRPr lang="gl-ES" sz="4800" b="1" dirty="0" smtClean="0">
              <a:latin typeface="DK Thievery" pitchFamily="66" charset="0"/>
            </a:endParaRPr>
          </a:p>
        </p:txBody>
      </p:sp>
      <p:sp>
        <p:nvSpPr>
          <p:cNvPr id="2765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857232" y="5810256"/>
            <a:ext cx="4857785" cy="2033587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gl-ES" sz="2400" dirty="0" smtClean="0"/>
              <a:t>	A cobiza, a inocencia e un mundo tolo e fascinante que se agochan no interior do papel de prata dos chocolates </a:t>
            </a:r>
            <a:r>
              <a:rPr lang="gl-ES" sz="2400" dirty="0" err="1" smtClean="0"/>
              <a:t>Bonka</a:t>
            </a:r>
            <a:endParaRPr lang="gl-ES" sz="2400" dirty="0" smtClean="0"/>
          </a:p>
        </p:txBody>
      </p:sp>
      <p:pic>
        <p:nvPicPr>
          <p:cNvPr id="27653" name="Picture 8" descr="charlie-y-la-fabrica-d-chocolat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46" y="2666984"/>
            <a:ext cx="2000264" cy="3030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10" descr="charlie_yla_fabrica_de_chocolat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504" y="2666866"/>
            <a:ext cx="1730374" cy="2883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86" y="2738422"/>
            <a:ext cx="6159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8 CuadroTexto"/>
          <p:cNvSpPr txBox="1"/>
          <p:nvPr/>
        </p:nvSpPr>
        <p:spPr>
          <a:xfrm rot="21042499">
            <a:off x="2786058" y="7929111"/>
            <a:ext cx="2428892" cy="923330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PIDE TAMÉN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LA NOVIA CADÁVER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67BD5-26D6-49AA-A734-BD4DBB0D9E00}" type="slidenum">
              <a:rPr lang="gl-ES" smtClean="0"/>
              <a:pPr>
                <a:defRPr/>
              </a:pPr>
              <a:t>25</a:t>
            </a:fld>
            <a:endParaRPr lang="gl-E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Grp="1" noChangeArrowheads="1"/>
          </p:cNvSpPr>
          <p:nvPr>
            <p:ph type="title"/>
          </p:nvPr>
        </p:nvSpPr>
        <p:spPr>
          <a:xfrm>
            <a:off x="285728" y="881034"/>
            <a:ext cx="6172200" cy="1651000"/>
          </a:xfrm>
        </p:spPr>
        <p:txBody>
          <a:bodyPr/>
          <a:lstStyle/>
          <a:p>
            <a:pPr eaLnBrk="1" hangingPunct="1"/>
            <a:r>
              <a:rPr lang="gl-ES" b="1" dirty="0" smtClean="0">
                <a:latin typeface="DK Thievery" pitchFamily="66" charset="0"/>
              </a:rPr>
              <a:t>Unha aventura</a:t>
            </a:r>
            <a:br>
              <a:rPr lang="gl-ES" b="1" dirty="0" smtClean="0">
                <a:latin typeface="DK Thievery" pitchFamily="66" charset="0"/>
              </a:rPr>
            </a:br>
            <a:r>
              <a:rPr lang="gl-ES" b="1" dirty="0" smtClean="0">
                <a:latin typeface="DK Thievery" pitchFamily="66" charset="0"/>
              </a:rPr>
              <a:t>auténtica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1000108" y="5595942"/>
            <a:ext cx="4500595" cy="2447925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gl-ES" sz="2400" dirty="0" smtClean="0"/>
              <a:t>	En edición bilingüe de produción propia e no clásico de </a:t>
            </a:r>
            <a:r>
              <a:rPr lang="gl-ES" sz="2400" dirty="0" err="1" smtClean="0"/>
              <a:t>Huston</a:t>
            </a:r>
            <a:r>
              <a:rPr lang="gl-ES" sz="2400" dirty="0" smtClean="0"/>
              <a:t>, unha obra mestra do xénero de viaxes e aventura; o exotismo e o humor </a:t>
            </a:r>
            <a:r>
              <a:rPr lang="gl-ES" sz="2400" dirty="0" err="1" smtClean="0"/>
              <a:t>garantizados</a:t>
            </a:r>
            <a:r>
              <a:rPr lang="gl-ES" sz="2400" dirty="0" smtClean="0"/>
              <a:t>.  </a:t>
            </a:r>
          </a:p>
        </p:txBody>
      </p:sp>
      <p:pic>
        <p:nvPicPr>
          <p:cNvPr id="28677" name="Picture 8" descr="sean-connery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52" y="2738422"/>
            <a:ext cx="1893683" cy="2789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10" descr="978847702638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60" y="2666984"/>
            <a:ext cx="1776066" cy="2862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10" y="2809860"/>
            <a:ext cx="6159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8 CuadroTexto"/>
          <p:cNvSpPr txBox="1"/>
          <p:nvPr/>
        </p:nvSpPr>
        <p:spPr>
          <a:xfrm rot="21042499">
            <a:off x="2786058" y="7929111"/>
            <a:ext cx="2428892" cy="923330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PIDE TAMÉN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EL LIBRO DE LA SELVA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67BD5-26D6-49AA-A734-BD4DBB0D9E00}" type="slidenum">
              <a:rPr lang="gl-ES" smtClean="0"/>
              <a:pPr>
                <a:defRPr/>
              </a:pPr>
              <a:t>26</a:t>
            </a:fld>
            <a:endParaRPr lang="gl-E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Grp="1" noChangeArrowheads="1"/>
          </p:cNvSpPr>
          <p:nvPr>
            <p:ph type="title"/>
          </p:nvPr>
        </p:nvSpPr>
        <p:spPr>
          <a:xfrm>
            <a:off x="428604" y="952472"/>
            <a:ext cx="6172200" cy="1651000"/>
          </a:xfrm>
        </p:spPr>
        <p:txBody>
          <a:bodyPr/>
          <a:lstStyle/>
          <a:p>
            <a:pPr eaLnBrk="1" hangingPunct="1"/>
            <a:r>
              <a:rPr lang="gl-ES" sz="4800" b="1" dirty="0" smtClean="0">
                <a:latin typeface="DK Thievery" pitchFamily="66" charset="0"/>
              </a:rPr>
              <a:t>A hora dos heroes</a:t>
            </a:r>
          </a:p>
        </p:txBody>
      </p:sp>
      <p:sp>
        <p:nvSpPr>
          <p:cNvPr id="29699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714356" y="5095876"/>
            <a:ext cx="5357850" cy="3192462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gl-ES" sz="2400" dirty="0" smtClean="0"/>
              <a:t>	Os cabaleiros da Táboa, os feitizos de Merlín e da Fada </a:t>
            </a:r>
            <a:r>
              <a:rPr lang="gl-ES" sz="2400" dirty="0" err="1" smtClean="0"/>
              <a:t>Morgana</a:t>
            </a:r>
            <a:r>
              <a:rPr lang="gl-ES" sz="2400" dirty="0" smtClean="0"/>
              <a:t>, a </a:t>
            </a:r>
            <a:r>
              <a:rPr lang="gl-ES" sz="2400" dirty="0" err="1" smtClean="0"/>
              <a:t>traición</a:t>
            </a:r>
            <a:r>
              <a:rPr lang="gl-ES" sz="2400" dirty="0" smtClean="0"/>
              <a:t> de </a:t>
            </a:r>
            <a:r>
              <a:rPr lang="gl-ES" sz="2400" dirty="0" err="1" smtClean="0"/>
              <a:t>Lanzarote</a:t>
            </a:r>
            <a:r>
              <a:rPr lang="gl-ES" sz="2400" dirty="0" smtClean="0"/>
              <a:t>, o soño de </a:t>
            </a:r>
            <a:r>
              <a:rPr lang="gl-ES" sz="2400" dirty="0" err="1" smtClean="0"/>
              <a:t>Arthur</a:t>
            </a:r>
            <a:r>
              <a:rPr lang="gl-ES" sz="2400" dirty="0" smtClean="0"/>
              <a:t>, as néboas de </a:t>
            </a:r>
            <a:r>
              <a:rPr lang="gl-ES" sz="2400" dirty="0" err="1" smtClean="0"/>
              <a:t>Avalon</a:t>
            </a:r>
            <a:r>
              <a:rPr lang="gl-ES" sz="2400" dirty="0" smtClean="0"/>
              <a:t>... que terán para engaiolarnos a tantos séculos de seren imaxinadas polo xenio fabulador do Medievo?</a:t>
            </a:r>
          </a:p>
        </p:txBody>
      </p:sp>
      <p:pic>
        <p:nvPicPr>
          <p:cNvPr id="29700" name="Picture 8" descr="10674-Excalibur--1981-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84" y="2524108"/>
            <a:ext cx="1851301" cy="2563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11" descr="2748975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786190" y="2506239"/>
            <a:ext cx="2247895" cy="2546771"/>
          </a:xfr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10" y="2595546"/>
            <a:ext cx="6159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7 CuadroTexto"/>
          <p:cNvSpPr txBox="1"/>
          <p:nvPr/>
        </p:nvSpPr>
        <p:spPr>
          <a:xfrm rot="21042499">
            <a:off x="2965178" y="7983046"/>
            <a:ext cx="2428892" cy="923330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PIDE TAMÉN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MERLÍN E FAMILIA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67BD5-26D6-49AA-A734-BD4DBB0D9E00}" type="slidenum">
              <a:rPr lang="gl-ES" smtClean="0"/>
              <a:pPr>
                <a:defRPr/>
              </a:pPr>
              <a:t>27</a:t>
            </a:fld>
            <a:endParaRPr lang="gl-E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Grp="1" noChangeArrowheads="1"/>
          </p:cNvSpPr>
          <p:nvPr>
            <p:ph type="title"/>
          </p:nvPr>
        </p:nvSpPr>
        <p:spPr>
          <a:xfrm>
            <a:off x="285728" y="1023910"/>
            <a:ext cx="6172200" cy="1651000"/>
          </a:xfrm>
        </p:spPr>
        <p:txBody>
          <a:bodyPr/>
          <a:lstStyle/>
          <a:p>
            <a:pPr eaLnBrk="1" hangingPunct="1"/>
            <a:r>
              <a:rPr lang="gl-ES" sz="5400" b="1" dirty="0" smtClean="0">
                <a:latin typeface="DK Thievery" pitchFamily="66" charset="0"/>
              </a:rPr>
              <a:t>O principiño</a:t>
            </a:r>
          </a:p>
        </p:txBody>
      </p:sp>
      <p:sp>
        <p:nvSpPr>
          <p:cNvPr id="3072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785794" y="5573682"/>
            <a:ext cx="5000660" cy="267176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gl-ES" sz="2400" dirty="0" smtClean="0"/>
              <a:t>	</a:t>
            </a:r>
            <a:r>
              <a:rPr lang="gl-ES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“On ne </a:t>
            </a:r>
            <a:r>
              <a:rPr lang="gl-ES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voit</a:t>
            </a:r>
            <a:r>
              <a:rPr lang="gl-ES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gl-ES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bien</a:t>
            </a:r>
            <a:r>
              <a:rPr lang="gl-ES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gl-ES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qu'avec</a:t>
            </a:r>
            <a:r>
              <a:rPr lang="gl-ES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le cœur; </a:t>
            </a:r>
            <a:r>
              <a:rPr lang="gl-ES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l'essentiel</a:t>
            </a:r>
            <a:r>
              <a:rPr lang="gl-ES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gl-ES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est</a:t>
            </a:r>
            <a:r>
              <a:rPr lang="gl-ES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invisible </a:t>
            </a:r>
            <a:r>
              <a:rPr lang="gl-ES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pour</a:t>
            </a:r>
            <a:r>
              <a:rPr lang="gl-ES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les </a:t>
            </a:r>
            <a:r>
              <a:rPr lang="gl-ES" sz="2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yeux</a:t>
            </a:r>
            <a:r>
              <a:rPr lang="gl-ES" sz="2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”</a:t>
            </a:r>
            <a:r>
              <a:rPr lang="gl-ES" sz="2400" dirty="0" smtClean="0"/>
              <a:t> </a:t>
            </a:r>
          </a:p>
          <a:p>
            <a:pPr algn="ctr" eaLnBrk="1" hangingPunct="1">
              <a:buFontTx/>
              <a:buNone/>
            </a:pPr>
            <a:r>
              <a:rPr lang="gl-ES" sz="2400" dirty="0" smtClean="0"/>
              <a:t>	Non se ve ben máis ca co corazón; o esencial é invisíbel para os ollos. </a:t>
            </a:r>
          </a:p>
        </p:txBody>
      </p:sp>
      <p:pic>
        <p:nvPicPr>
          <p:cNvPr id="30725" name="Picture 8" descr="ANd9GcQD_kQs7IflAiwxqfUha3Vyte6cW5a9Pu0XWRFu5PSNbWhW61g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25538" y="2501848"/>
            <a:ext cx="1589297" cy="2647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12" descr="el-principito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76" y="2501848"/>
            <a:ext cx="2101765" cy="2647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96" y="2573286"/>
            <a:ext cx="6159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9 CuadroTexto"/>
          <p:cNvSpPr txBox="1"/>
          <p:nvPr/>
        </p:nvSpPr>
        <p:spPr>
          <a:xfrm rot="21042499">
            <a:off x="2783076" y="8017782"/>
            <a:ext cx="2883514" cy="923330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PIDE TAMÉN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THE LITTLE PRINCE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E O PRINCIPIÑO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67BD5-26D6-49AA-A734-BD4DBB0D9E00}" type="slidenum">
              <a:rPr lang="gl-ES" smtClean="0"/>
              <a:pPr>
                <a:defRPr/>
              </a:pPr>
              <a:t>28</a:t>
            </a:fld>
            <a:endParaRPr lang="gl-E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>
            <a:spLocks noGrp="1" noChangeArrowheads="1"/>
          </p:cNvSpPr>
          <p:nvPr>
            <p:ph type="title"/>
          </p:nvPr>
        </p:nvSpPr>
        <p:spPr>
          <a:xfrm>
            <a:off x="357166" y="730232"/>
            <a:ext cx="6172200" cy="1651000"/>
          </a:xfrm>
        </p:spPr>
        <p:txBody>
          <a:bodyPr/>
          <a:lstStyle/>
          <a:p>
            <a:pPr eaLnBrk="1" hangingPunct="1"/>
            <a:r>
              <a:rPr lang="gl-ES" b="1" dirty="0" smtClean="0">
                <a:latin typeface="DK Thievery" pitchFamily="66" charset="0"/>
              </a:rPr>
              <a:t>O libro dos cristiáns</a:t>
            </a:r>
          </a:p>
        </p:txBody>
      </p:sp>
      <p:sp>
        <p:nvSpPr>
          <p:cNvPr id="3174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71480" y="5024438"/>
            <a:ext cx="5429288" cy="3192462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gl-ES" sz="2400" dirty="0" smtClean="0"/>
              <a:t>	Outros dous xeitos de </a:t>
            </a:r>
            <a:r>
              <a:rPr lang="gl-ES" sz="2400" dirty="0" err="1" smtClean="0"/>
              <a:t>revisitar</a:t>
            </a:r>
            <a:r>
              <a:rPr lang="gl-ES" sz="2400" dirty="0" smtClean="0"/>
              <a:t> as historias bíblicas, que perduran no imaxinario colectivo occidental: prende a tele e pasa un anaco entretido, ou </a:t>
            </a:r>
            <a:r>
              <a:rPr lang="gl-ES" sz="2400" dirty="0" err="1" smtClean="0"/>
              <a:t>ubica</a:t>
            </a:r>
            <a:r>
              <a:rPr lang="gl-ES" sz="2400" dirty="0" smtClean="0"/>
              <a:t> os personaxes e relatos que coñeces no seu contexto histórico, arqueolóxico...</a:t>
            </a:r>
          </a:p>
        </p:txBody>
      </p:sp>
      <p:pic>
        <p:nvPicPr>
          <p:cNvPr id="31749" name="Picture 8" descr="1416129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62" y="1926109"/>
            <a:ext cx="2261070" cy="3026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10" descr="562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3757" y="2595547"/>
            <a:ext cx="163901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82" y="2024042"/>
            <a:ext cx="6159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8 CuadroTexto"/>
          <p:cNvSpPr txBox="1"/>
          <p:nvPr/>
        </p:nvSpPr>
        <p:spPr>
          <a:xfrm rot="21042499">
            <a:off x="2786058" y="7929111"/>
            <a:ext cx="2428892" cy="923330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PIDE TAMÉN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LA VIDA DE BRIAN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67BD5-26D6-49AA-A734-BD4DBB0D9E00}" type="slidenum">
              <a:rPr lang="gl-ES" smtClean="0"/>
              <a:pPr>
                <a:defRPr/>
              </a:pPr>
              <a:t>29</a:t>
            </a:fld>
            <a:endParaRPr lang="gl-E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357166" y="1023910"/>
            <a:ext cx="6172200" cy="1651000"/>
          </a:xfrm>
        </p:spPr>
        <p:txBody>
          <a:bodyPr/>
          <a:lstStyle/>
          <a:p>
            <a:pPr eaLnBrk="1" hangingPunct="1"/>
            <a:r>
              <a:rPr lang="gl-ES" b="1" smtClean="0">
                <a:latin typeface="DK Thievery" pitchFamily="66" charset="0"/>
              </a:rPr>
              <a:t>A Táboa Redonda</a:t>
            </a:r>
            <a:br>
              <a:rPr lang="gl-ES" b="1" smtClean="0">
                <a:latin typeface="DK Thievery" pitchFamily="66" charset="0"/>
              </a:rPr>
            </a:br>
            <a:r>
              <a:rPr lang="gl-ES" b="1" smtClean="0">
                <a:latin typeface="DK Thievery" pitchFamily="66" charset="0"/>
              </a:rPr>
              <a:t>e os seus cabaleiros</a:t>
            </a:r>
          </a:p>
        </p:txBody>
      </p:sp>
      <p:sp>
        <p:nvSpPr>
          <p:cNvPr id="4099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928670" y="5953133"/>
            <a:ext cx="4714875" cy="2428892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gl-ES" sz="2400" dirty="0" smtClean="0"/>
              <a:t> 	</a:t>
            </a:r>
            <a:r>
              <a:rPr lang="gl-ES" sz="2000" dirty="0" smtClean="0"/>
              <a:t>Un tempo de lenda no que a honra, o amor e o feitizo van da man dun conxunto de historias que desafían os séculos e ofrécensenos hoxe metamorfoseadas polo xenio dos creadores de videoxogos.                     </a:t>
            </a:r>
            <a:endParaRPr lang="gl-ES" sz="2400" dirty="0" smtClean="0"/>
          </a:p>
        </p:txBody>
      </p:sp>
      <p:pic>
        <p:nvPicPr>
          <p:cNvPr id="4100" name="Picture 8" descr="lanzarote-y-los-caballeros-de-la-tabla-redonda-978844601324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22" y="3167050"/>
            <a:ext cx="1654355" cy="2556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AutoShape 10" descr="Z"/>
          <p:cNvSpPr>
            <a:spLocks noChangeAspect="1" noChangeArrowheads="1"/>
          </p:cNvSpPr>
          <p:nvPr/>
        </p:nvSpPr>
        <p:spPr bwMode="auto">
          <a:xfrm>
            <a:off x="155575" y="523875"/>
            <a:ext cx="298450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02" name="AutoShape 13" descr="Z"/>
          <p:cNvSpPr>
            <a:spLocks noChangeAspect="1" noChangeArrowheads="1"/>
          </p:cNvSpPr>
          <p:nvPr/>
        </p:nvSpPr>
        <p:spPr bwMode="auto">
          <a:xfrm>
            <a:off x="155575" y="523875"/>
            <a:ext cx="298450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pic>
        <p:nvPicPr>
          <p:cNvPr id="4103" name="Picture 15" descr="Foto+Dark+Age+of+Camelot%3A+5th+Anniversar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8" y="3167050"/>
            <a:ext cx="1785952" cy="2557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72" y="3309926"/>
            <a:ext cx="6159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9 CuadroTexto"/>
          <p:cNvSpPr txBox="1"/>
          <p:nvPr/>
        </p:nvSpPr>
        <p:spPr>
          <a:xfrm rot="21042499">
            <a:off x="2786058" y="7998731"/>
            <a:ext cx="2428892" cy="1200329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PIDE TAMÉN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EL REY ARTURO Y SUS NOBLES CABALLEROS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67BD5-26D6-49AA-A734-BD4DBB0D9E00}" type="slidenum">
              <a:rPr lang="gl-ES" smtClean="0"/>
              <a:pPr>
                <a:defRPr/>
              </a:pPr>
              <a:t>3</a:t>
            </a:fld>
            <a:endParaRPr lang="gl-E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4"/>
          <p:cNvSpPr>
            <a:spLocks noGrp="1" noChangeArrowheads="1"/>
          </p:cNvSpPr>
          <p:nvPr>
            <p:ph type="title"/>
          </p:nvPr>
        </p:nvSpPr>
        <p:spPr>
          <a:xfrm>
            <a:off x="357166" y="666720"/>
            <a:ext cx="6172200" cy="1651000"/>
          </a:xfrm>
        </p:spPr>
        <p:txBody>
          <a:bodyPr/>
          <a:lstStyle/>
          <a:p>
            <a:pPr eaLnBrk="1" hangingPunct="1"/>
            <a:r>
              <a:rPr lang="gl-ES" sz="5400" b="1" dirty="0" smtClean="0">
                <a:latin typeface="DK Thievery" pitchFamily="66" charset="0"/>
              </a:rPr>
              <a:t>O </a:t>
            </a:r>
            <a:r>
              <a:rPr lang="gl-ES" sz="5400" b="1" dirty="0" err="1" smtClean="0">
                <a:latin typeface="DK Thievery" pitchFamily="66" charset="0"/>
              </a:rPr>
              <a:t>Hobbit</a:t>
            </a:r>
            <a:endParaRPr lang="gl-ES" sz="5400" b="1" dirty="0" smtClean="0">
              <a:latin typeface="DK Thievery" pitchFamily="66" charset="0"/>
            </a:endParaRPr>
          </a:p>
        </p:txBody>
      </p:sp>
      <p:sp>
        <p:nvSpPr>
          <p:cNvPr id="3277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928670" y="5667380"/>
            <a:ext cx="4786346" cy="2520950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gl-ES" sz="2400" dirty="0" smtClean="0"/>
              <a:t>	Leo ti e, cando remates, pásallo en formato de banda deseñada aos teus irmáns pequenos. Compartir unha historia é como compartir un segredo: non te quedes fóra. </a:t>
            </a:r>
          </a:p>
        </p:txBody>
      </p:sp>
      <p:sp>
        <p:nvSpPr>
          <p:cNvPr id="32773" name="AutoShape 8" descr="Z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pic>
        <p:nvPicPr>
          <p:cNvPr id="32774" name="Picture 10" descr="01204900501_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8" y="2178113"/>
            <a:ext cx="2203450" cy="335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12" descr="El_Hobbi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36" y="2738422"/>
            <a:ext cx="1800223" cy="2822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82" y="2238356"/>
            <a:ext cx="6159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9 CuadroTexto"/>
          <p:cNvSpPr txBox="1"/>
          <p:nvPr/>
        </p:nvSpPr>
        <p:spPr>
          <a:xfrm rot="21042499">
            <a:off x="3036616" y="8145241"/>
            <a:ext cx="2428892" cy="646331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PIDE TAMÉN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TERRAMAR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1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67BD5-26D6-49AA-A734-BD4DBB0D9E00}" type="slidenum">
              <a:rPr lang="gl-ES" smtClean="0"/>
              <a:pPr>
                <a:defRPr/>
              </a:pPr>
              <a:t>30</a:t>
            </a:fld>
            <a:endParaRPr lang="gl-ES"/>
          </a:p>
        </p:txBody>
      </p:sp>
      <p:sp>
        <p:nvSpPr>
          <p:cNvPr id="11" name="10 Rectángulo">
            <a:hlinkClick r:id="rId6" action="ppaction://hlinkpres?slideindex=52&amp;slidetitle=Diapositiva 52"/>
          </p:cNvPr>
          <p:cNvSpPr/>
          <p:nvPr/>
        </p:nvSpPr>
        <p:spPr>
          <a:xfrm>
            <a:off x="1357298" y="8596338"/>
            <a:ext cx="714380" cy="64294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l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214290" y="809596"/>
            <a:ext cx="6172200" cy="1651000"/>
          </a:xfrm>
        </p:spPr>
        <p:txBody>
          <a:bodyPr/>
          <a:lstStyle/>
          <a:p>
            <a:pPr eaLnBrk="1" hangingPunct="1"/>
            <a:r>
              <a:rPr lang="gl-ES" sz="5400" b="1" dirty="0" smtClean="0">
                <a:latin typeface="DK Thievery" pitchFamily="66" charset="0"/>
              </a:rPr>
              <a:t>A Terra Media</a:t>
            </a:r>
          </a:p>
        </p:txBody>
      </p:sp>
      <p:sp>
        <p:nvSpPr>
          <p:cNvPr id="5123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857250" y="5656263"/>
            <a:ext cx="4972050" cy="2225695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gl-ES" sz="2000" dirty="0" smtClean="0"/>
              <a:t>	Pequenas e amábeis criaturas, elfos belísimos, heroicos guerreiros e rudos ananos desafían o maligno poder de monstros e magos perversos e a súa maldade tan vella como o mundo desde a páxina, desde o cómic, desde a pantalla, desde o videoxogo...</a:t>
            </a:r>
          </a:p>
        </p:txBody>
      </p:sp>
      <p:pic>
        <p:nvPicPr>
          <p:cNvPr id="5124" name="Picture 12" descr="El-Senor-De-Los-Anillos-La-Guerra-Del-Anillo-Pc-Juegos-414060530_M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57553" y="2166938"/>
            <a:ext cx="3100405" cy="336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10" descr="o-senor-dos-aneis-ii-978848302826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84" y="2363788"/>
            <a:ext cx="1917714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98802" y="2524108"/>
            <a:ext cx="6159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7 CuadroTexto"/>
          <p:cNvSpPr txBox="1"/>
          <p:nvPr/>
        </p:nvSpPr>
        <p:spPr>
          <a:xfrm rot="21042499">
            <a:off x="2786058" y="7790611"/>
            <a:ext cx="2428892" cy="1200329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PIDE TAMÉN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OS DEMAIS TÍTULOS DA TRILOXÍA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67BD5-26D6-49AA-A734-BD4DBB0D9E00}" type="slidenum">
              <a:rPr lang="gl-ES" smtClean="0"/>
              <a:pPr>
                <a:defRPr/>
              </a:pPr>
              <a:t>4</a:t>
            </a:fld>
            <a:endParaRPr lang="gl-E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8" descr="41XPsXvEqF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95480"/>
            <a:ext cx="4308475" cy="430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10" descr="senor-anillos-conquista-p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90" y="2952736"/>
            <a:ext cx="1908173" cy="268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357188" y="952500"/>
            <a:ext cx="6172200" cy="1651000"/>
          </a:xfrm>
        </p:spPr>
        <p:txBody>
          <a:bodyPr/>
          <a:lstStyle/>
          <a:p>
            <a:pPr eaLnBrk="1" hangingPunct="1"/>
            <a:r>
              <a:rPr lang="gl-ES" sz="5400" b="1" dirty="0" smtClean="0">
                <a:latin typeface="DK Thievery" pitchFamily="66" charset="0"/>
              </a:rPr>
              <a:t>Máis Terra Media</a:t>
            </a:r>
          </a:p>
        </p:txBody>
      </p:sp>
      <p:sp>
        <p:nvSpPr>
          <p:cNvPr id="6149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857232" y="5881694"/>
            <a:ext cx="4786313" cy="2249487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gl-ES" sz="2400" dirty="0" smtClean="0"/>
              <a:t>	Outra volta co brillo das espadas, co arrepío que nos xea as costas, e co impulso que nos arrastra cara o abismo de guerra e gloria.  </a:t>
            </a: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10" y="2952736"/>
            <a:ext cx="6159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7 CuadroTexto"/>
          <p:cNvSpPr txBox="1"/>
          <p:nvPr/>
        </p:nvSpPr>
        <p:spPr>
          <a:xfrm rot="21042499">
            <a:off x="2786058" y="7790611"/>
            <a:ext cx="2428892" cy="1200329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PIDE TAMÉN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OS DEMAIS TÍTULOS DA TRILOXÍA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67BD5-26D6-49AA-A734-BD4DBB0D9E00}" type="slidenum">
              <a:rPr lang="gl-ES" smtClean="0"/>
              <a:pPr>
                <a:defRPr/>
              </a:pPr>
              <a:t>5</a:t>
            </a:fld>
            <a:endParaRPr lang="gl-E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>
          <a:xfrm>
            <a:off x="285728" y="1238224"/>
            <a:ext cx="6172200" cy="1651000"/>
          </a:xfrm>
        </p:spPr>
        <p:txBody>
          <a:bodyPr/>
          <a:lstStyle/>
          <a:p>
            <a:pPr eaLnBrk="1" hangingPunct="1"/>
            <a:r>
              <a:rPr lang="gl-ES" sz="6000" b="1" dirty="0" err="1" smtClean="0">
                <a:latin typeface="DK Thievery" pitchFamily="66" charset="0"/>
              </a:rPr>
              <a:t>Drácula</a:t>
            </a:r>
            <a:endParaRPr lang="gl-ES" sz="6000" b="1" dirty="0" smtClean="0">
              <a:latin typeface="DK Thievery" pitchFamily="66" charset="0"/>
            </a:endParaRPr>
          </a:p>
        </p:txBody>
      </p:sp>
      <p:sp>
        <p:nvSpPr>
          <p:cNvPr id="7171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885803" y="5595908"/>
            <a:ext cx="4857750" cy="2160587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gl-ES" sz="2400" dirty="0" smtClean="0"/>
              <a:t>	Un </a:t>
            </a:r>
            <a:r>
              <a:rPr lang="gl-ES" sz="2400" dirty="0" err="1" smtClean="0"/>
              <a:t>pack</a:t>
            </a:r>
            <a:r>
              <a:rPr lang="gl-ES" sz="2400" dirty="0" smtClean="0"/>
              <a:t> de desexo e morte e moito </a:t>
            </a:r>
            <a:r>
              <a:rPr lang="gl-ES" sz="2400" dirty="0" err="1" smtClean="0"/>
              <a:t>rollo</a:t>
            </a:r>
            <a:r>
              <a:rPr lang="gl-ES" sz="2400" dirty="0" smtClean="0"/>
              <a:t> gótico en inglés e en “</a:t>
            </a:r>
            <a:r>
              <a:rPr lang="gl-ES" sz="2400" dirty="0" err="1" smtClean="0"/>
              <a:t>Coppola</a:t>
            </a:r>
            <a:r>
              <a:rPr lang="gl-ES" sz="2400" dirty="0" smtClean="0"/>
              <a:t>”, un idioma que nos seduce coa súa forza visual. </a:t>
            </a:r>
          </a:p>
        </p:txBody>
      </p:sp>
      <p:pic>
        <p:nvPicPr>
          <p:cNvPr id="7172" name="Picture 8" descr="libro-dracula-bram-stoker-oxford-bookworms_MLA-F-2828410730_0620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0116" y="2666957"/>
            <a:ext cx="1947348" cy="2595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10" descr="Dracula199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62442" y="2666956"/>
            <a:ext cx="1731886" cy="259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28925" y="2738395"/>
            <a:ext cx="6159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7 CuadroTexto"/>
          <p:cNvSpPr txBox="1"/>
          <p:nvPr/>
        </p:nvSpPr>
        <p:spPr>
          <a:xfrm rot="21042499">
            <a:off x="2786058" y="7641541"/>
            <a:ext cx="2428892" cy="1200329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PIDE TAMÉN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OUTROS TÍTULOS DE VAMPIROS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67BD5-26D6-49AA-A734-BD4DBB0D9E00}" type="slidenum">
              <a:rPr lang="gl-ES" smtClean="0"/>
              <a:pPr>
                <a:defRPr/>
              </a:pPr>
              <a:t>6</a:t>
            </a:fld>
            <a:endParaRPr lang="gl-E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1142984" y="3095612"/>
            <a:ext cx="1785950" cy="27146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>
          <a:xfrm>
            <a:off x="1071546" y="1095348"/>
            <a:ext cx="4643470" cy="1651000"/>
          </a:xfrm>
        </p:spPr>
        <p:txBody>
          <a:bodyPr/>
          <a:lstStyle/>
          <a:p>
            <a:pPr eaLnBrk="1" hangingPunct="1"/>
            <a:r>
              <a:rPr lang="gl-ES" sz="6000" b="1" dirty="0" smtClean="0">
                <a:latin typeface="DK Thievery" pitchFamily="66" charset="0"/>
              </a:rPr>
              <a:t>A lenda do</a:t>
            </a:r>
            <a:br>
              <a:rPr lang="gl-ES" sz="6000" b="1" dirty="0" smtClean="0">
                <a:latin typeface="DK Thievery" pitchFamily="66" charset="0"/>
              </a:rPr>
            </a:br>
            <a:r>
              <a:rPr lang="gl-ES" sz="6000" b="1" dirty="0" err="1" smtClean="0">
                <a:latin typeface="DK Thievery" pitchFamily="66" charset="0"/>
              </a:rPr>
              <a:t>lobisome</a:t>
            </a:r>
            <a:endParaRPr lang="gl-ES" sz="6000" b="1" dirty="0" smtClean="0">
              <a:latin typeface="DK Thievery" pitchFamily="66" charset="0"/>
            </a:endParaRPr>
          </a:p>
        </p:txBody>
      </p:sp>
      <p:sp>
        <p:nvSpPr>
          <p:cNvPr id="8195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785794" y="5953132"/>
            <a:ext cx="5143537" cy="2357454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gl-ES" sz="2000" dirty="0" smtClean="0"/>
              <a:t>	Un home lobo galego: nacido en Esgos, tras confesar a súa licantropía e as mortes das que era responsábel deu cos seus ósos na prisión de Allariz, pero non se sabe se puido fuxir e se andará aínda polos nosos montes.  Na primeira versión da película que se realizou sobre a súa vida un dos escenarios foi Celanova.</a:t>
            </a:r>
          </a:p>
        </p:txBody>
      </p:sp>
      <p:pic>
        <p:nvPicPr>
          <p:cNvPr id="8196" name="Picture 8" descr="romasanta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61" y="3196012"/>
            <a:ext cx="1621976" cy="248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9" descr="Capa-do-Filme-Romasanta-A-Caça-ao-Lobisomem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857628" y="3167050"/>
            <a:ext cx="1874515" cy="2658187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10" y="3095612"/>
            <a:ext cx="6159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8 CuadroTexto"/>
          <p:cNvSpPr txBox="1"/>
          <p:nvPr/>
        </p:nvSpPr>
        <p:spPr>
          <a:xfrm rot="21042499">
            <a:off x="2938465" y="8280106"/>
            <a:ext cx="2428892" cy="923330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PIDE TAMÉN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CONTOS DE LOBOS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67BD5-26D6-49AA-A734-BD4DBB0D9E00}" type="slidenum">
              <a:rPr lang="gl-ES" smtClean="0"/>
              <a:pPr>
                <a:defRPr/>
              </a:pPr>
              <a:t>7</a:t>
            </a:fld>
            <a:endParaRPr lang="gl-E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>
          <a:xfrm>
            <a:off x="357166" y="881034"/>
            <a:ext cx="6172200" cy="1651000"/>
          </a:xfrm>
        </p:spPr>
        <p:txBody>
          <a:bodyPr/>
          <a:lstStyle/>
          <a:p>
            <a:pPr eaLnBrk="1" hangingPunct="1"/>
            <a:r>
              <a:rPr lang="gl-ES" sz="5400" b="1" dirty="0" err="1" smtClean="0">
                <a:latin typeface="DK Thievery" pitchFamily="66" charset="0"/>
              </a:rPr>
              <a:t>Frankenstein</a:t>
            </a:r>
            <a:endParaRPr lang="gl-ES" sz="5400" b="1" dirty="0" smtClean="0">
              <a:latin typeface="DK Thievery" pitchFamily="66" charset="0"/>
            </a:endParaRPr>
          </a:p>
        </p:txBody>
      </p:sp>
      <p:sp>
        <p:nvSpPr>
          <p:cNvPr id="922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785794" y="5524504"/>
            <a:ext cx="5072098" cy="2665413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gl-ES" sz="2400" dirty="0" smtClean="0"/>
              <a:t> 	A soberbia da Ciencia, a desolación do desamor e da </a:t>
            </a:r>
            <a:r>
              <a:rPr lang="gl-ES" sz="2400" dirty="0" err="1" smtClean="0"/>
              <a:t>soedade</a:t>
            </a:r>
            <a:r>
              <a:rPr lang="gl-ES" sz="2400" dirty="0" smtClean="0"/>
              <a:t>, a </a:t>
            </a:r>
            <a:r>
              <a:rPr lang="gl-ES" sz="2400" dirty="0" err="1" smtClean="0"/>
              <a:t>ternura</a:t>
            </a:r>
            <a:r>
              <a:rPr lang="gl-ES" sz="2400" dirty="0" smtClean="0"/>
              <a:t> e o horror; </a:t>
            </a:r>
            <a:r>
              <a:rPr lang="gl-ES" sz="2400" dirty="0" err="1" smtClean="0"/>
              <a:t>Frankenstein</a:t>
            </a:r>
            <a:r>
              <a:rPr lang="gl-ES" sz="2400" dirty="0" smtClean="0"/>
              <a:t> de </a:t>
            </a:r>
            <a:r>
              <a:rPr lang="gl-ES" sz="2400" dirty="0" err="1" smtClean="0"/>
              <a:t>Mary</a:t>
            </a:r>
            <a:r>
              <a:rPr lang="gl-ES" sz="2400" dirty="0" smtClean="0"/>
              <a:t> </a:t>
            </a:r>
            <a:r>
              <a:rPr lang="gl-ES" sz="2400" dirty="0" err="1" smtClean="0"/>
              <a:t>Shelley</a:t>
            </a:r>
            <a:r>
              <a:rPr lang="gl-ES" sz="2400" dirty="0" smtClean="0"/>
              <a:t> é unha obra que supera o seu propio tópico. </a:t>
            </a:r>
          </a:p>
        </p:txBody>
      </p:sp>
      <p:pic>
        <p:nvPicPr>
          <p:cNvPr id="9221" name="Picture 8" descr="Frankenstein+de+Mary+Shelle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90" y="2486428"/>
            <a:ext cx="1981199" cy="2917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10" descr="AirmontFrankenstei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22" y="2452670"/>
            <a:ext cx="1658938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72" y="2524108"/>
            <a:ext cx="6159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8 CuadroTexto"/>
          <p:cNvSpPr txBox="1"/>
          <p:nvPr/>
        </p:nvSpPr>
        <p:spPr>
          <a:xfrm rot="21042499">
            <a:off x="2937399" y="8048321"/>
            <a:ext cx="2591106" cy="646331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PIDE TAMÉN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FRANKENWEENIE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67BD5-26D6-49AA-A734-BD4DBB0D9E00}" type="slidenum">
              <a:rPr lang="gl-ES" smtClean="0"/>
              <a:pPr>
                <a:defRPr/>
              </a:pPr>
              <a:t>8</a:t>
            </a:fld>
            <a:endParaRPr lang="gl-E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>
          <a:xfrm>
            <a:off x="428604" y="1023910"/>
            <a:ext cx="6172200" cy="1651000"/>
          </a:xfrm>
        </p:spPr>
        <p:txBody>
          <a:bodyPr/>
          <a:lstStyle/>
          <a:p>
            <a:pPr eaLnBrk="1" hangingPunct="1"/>
            <a:r>
              <a:rPr lang="gl-ES" b="1" dirty="0" smtClean="0">
                <a:latin typeface="DK Thievery" pitchFamily="66" charset="0"/>
              </a:rPr>
              <a:t>A Historia Interminable </a:t>
            </a:r>
          </a:p>
        </p:txBody>
      </p:sp>
      <p:sp>
        <p:nvSpPr>
          <p:cNvPr id="1024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857232" y="5524504"/>
            <a:ext cx="4786346" cy="3032125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gl-ES" sz="2000" dirty="0" smtClean="0"/>
              <a:t> 	Fantasía é a nosa terra prometida, o lugar onde habitan as criaturas que os lectores nos atrevemos a soñar... pero, se entras nel, coidado, porque é unha realidade que cambia continuamente, contigo, por ti. E pode chegar a Nada.</a:t>
            </a:r>
          </a:p>
        </p:txBody>
      </p:sp>
      <p:pic>
        <p:nvPicPr>
          <p:cNvPr id="10245" name="Picture 8" descr="LA+HISTORIA+INTERMINAB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74" y="2287534"/>
            <a:ext cx="2000264" cy="3089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10" descr="la-historia-interminab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52" y="3090853"/>
            <a:ext cx="1693858" cy="22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14" y="2452670"/>
            <a:ext cx="6159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8 CuadroTexto"/>
          <p:cNvSpPr txBox="1"/>
          <p:nvPr/>
        </p:nvSpPr>
        <p:spPr>
          <a:xfrm rot="21042499">
            <a:off x="2938465" y="8061416"/>
            <a:ext cx="2428892" cy="646331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PIDE TAMÉN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Arial Black" pitchFamily="34" charset="0"/>
              </a:rPr>
              <a:t>MOMO</a:t>
            </a:r>
            <a:endParaRPr lang="en-US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E67BD5-26D6-49AA-A734-BD4DBB0D9E00}" type="slidenum">
              <a:rPr lang="gl-ES" smtClean="0"/>
              <a:pPr>
                <a:defRPr/>
              </a:pPr>
              <a:t>9</a:t>
            </a:fld>
            <a:endParaRPr lang="gl-E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566</TotalTime>
  <Words>494</Words>
  <Application>Microsoft Office PowerPoint</Application>
  <PresentationFormat>A4 (210 x 297 mm)</PresentationFormat>
  <Paragraphs>158</Paragraphs>
  <Slides>30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1" baseType="lpstr">
      <vt:lpstr>Diseño predeterminado</vt:lpstr>
      <vt:lpstr>Diapositiva 1</vt:lpstr>
      <vt:lpstr>Un galego na corte de Harum al Rashid</vt:lpstr>
      <vt:lpstr>A Táboa Redonda e os seus cabaleiros</vt:lpstr>
      <vt:lpstr>A Terra Media</vt:lpstr>
      <vt:lpstr>Máis Terra Media</vt:lpstr>
      <vt:lpstr>Drácula</vt:lpstr>
      <vt:lpstr>A lenda do lobisome</vt:lpstr>
      <vt:lpstr>Frankenstein</vt:lpstr>
      <vt:lpstr>A Historia Interminable </vt:lpstr>
      <vt:lpstr>Dr. Jekyll e Mr. Hyde</vt:lpstr>
      <vt:lpstr>O mundo perdido</vt:lpstr>
      <vt:lpstr>Cando os animais falaban...  “O vento nos salgueiros”</vt:lpstr>
      <vt:lpstr>Astérix</vt:lpstr>
      <vt:lpstr>Un clásico comtemporáneo</vt:lpstr>
      <vt:lpstr>El bosque animado</vt:lpstr>
      <vt:lpstr>Os irmáns Grimm</vt:lpstr>
      <vt:lpstr>Para ler, para ver, para oír</vt:lpstr>
      <vt:lpstr>A frauta máxica</vt:lpstr>
      <vt:lpstr>Cando os animais falaban...</vt:lpstr>
      <vt:lpstr>Asimov e un robot que namora</vt:lpstr>
      <vt:lpstr>O cabaleiro escuro</vt:lpstr>
      <vt:lpstr>Fantasía e poesía nos contos de Wilde</vt:lpstr>
      <vt:lpstr>Navegar desde o sofá</vt:lpstr>
      <vt:lpstr>Troya</vt:lpstr>
      <vt:lpstr>Tim Burton e Roald Dahl</vt:lpstr>
      <vt:lpstr>Unha aventura auténtica</vt:lpstr>
      <vt:lpstr>A hora dos heroes</vt:lpstr>
      <vt:lpstr>O principiño</vt:lpstr>
      <vt:lpstr>O libro dos cristiáns</vt:lpstr>
      <vt:lpstr>O Hobbit</vt:lpstr>
    </vt:vector>
  </TitlesOfParts>
  <Company>Windows uE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Dous por un</dc:title>
  <dc:creator>WinuE</dc:creator>
  <cp:lastModifiedBy>Usuario</cp:lastModifiedBy>
  <cp:revision>57</cp:revision>
  <dcterms:created xsi:type="dcterms:W3CDTF">2013-03-13T09:56:37Z</dcterms:created>
  <dcterms:modified xsi:type="dcterms:W3CDTF">2013-04-15T09:56:44Z</dcterms:modified>
</cp:coreProperties>
</file>