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97" r:id="rId2"/>
    <p:sldId id="264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09" r:id="rId15"/>
    <p:sldId id="310" r:id="rId16"/>
    <p:sldId id="311" r:id="rId17"/>
    <p:sldId id="312" r:id="rId18"/>
    <p:sldId id="313" r:id="rId19"/>
    <p:sldId id="296" r:id="rId20"/>
  </p:sldIdLst>
  <p:sldSz cx="6858000" cy="9906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23188" autoAdjust="0"/>
    <p:restoredTop sz="94660"/>
  </p:normalViewPr>
  <p:slideViewPr>
    <p:cSldViewPr>
      <p:cViewPr varScale="1">
        <p:scale>
          <a:sx n="75" d="100"/>
          <a:sy n="75" d="100"/>
        </p:scale>
        <p:origin x="-2910" y="-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CBFF7-B471-41F5-B61F-25CC28D8F7F8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147D5-8BD6-4916-B4C0-8F681FA08AB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95F87-B560-45CF-9BDC-F1B957E36304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E98FF-5CDE-42F8-B469-61B9C44E9BAD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AD5A5-CB7E-40D0-974B-C3891A6B5038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D55B7-7470-4EAF-AF15-DE67A551DB68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26F33-7EA9-45BC-BBCC-A9CDA1CF27EE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A298-8C9D-4DDC-AF0F-F1D383451D44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DAC00-C976-4E20-94C4-40D8F55F9658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41162-09AC-43F4-A278-617F3C5F95E2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85BB-7637-4FDE-BA11-1BB7D1FD4448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41A15-3151-4AD5-90AE-91C952446FED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A653-3979-43C3-AF65-3CCE73F5FA80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1A991F-7056-42AD-BFB0-EE8C8671CA24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F5485-2EEA-450F-B797-70D29493F0E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../&#201;RASE%20QUE%20SE%20ERA.ppsx#47. Diapositiva 47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142984" y="3238488"/>
            <a:ext cx="4672002" cy="1214446"/>
          </a:xfrm>
        </p:spPr>
        <p:txBody>
          <a:bodyPr>
            <a:noAutofit/>
          </a:bodyPr>
          <a:lstStyle/>
          <a:p>
            <a:r>
              <a:rPr lang="gl-ES" sz="2800" b="1" dirty="0" smtClean="0">
                <a:solidFill>
                  <a:schemeClr val="bg2">
                    <a:lumMod val="50000"/>
                  </a:schemeClr>
                </a:solidFill>
                <a:latin typeface="DK Thievery" pitchFamily="66" charset="0"/>
              </a:rPr>
              <a:t>Pequena guía de</a:t>
            </a:r>
            <a:r>
              <a:rPr lang="gl-ES" b="1" dirty="0" smtClean="0">
                <a:solidFill>
                  <a:schemeClr val="bg2">
                    <a:lumMod val="50000"/>
                  </a:schemeClr>
                </a:solidFill>
                <a:latin typeface="DK Thievery" pitchFamily="66" charset="0"/>
              </a:rPr>
              <a:t/>
            </a:r>
            <a:br>
              <a:rPr lang="gl-ES" b="1" dirty="0" smtClean="0">
                <a:solidFill>
                  <a:schemeClr val="bg2">
                    <a:lumMod val="50000"/>
                  </a:schemeClr>
                </a:solidFill>
                <a:latin typeface="DK Thievery" pitchFamily="66" charset="0"/>
              </a:rPr>
            </a:br>
            <a:endParaRPr lang="gl-ES" b="1" dirty="0">
              <a:solidFill>
                <a:schemeClr val="bg2">
                  <a:lumMod val="50000"/>
                </a:schemeClr>
              </a:solidFill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642919" y="4238620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7" name="3 Título"/>
          <p:cNvSpPr txBox="1">
            <a:spLocks/>
          </p:cNvSpPr>
          <p:nvPr/>
        </p:nvSpPr>
        <p:spPr>
          <a:xfrm>
            <a:off x="1285860" y="5453066"/>
            <a:ext cx="4457688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Onde son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todos os que están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pero non están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todos</a:t>
            </a:r>
            <a:r>
              <a:rPr kumimoji="0" lang="gl-ES" sz="2000" b="1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 os que son</a:t>
            </a:r>
            <a:endParaRPr kumimoji="0" lang="gl-ES" sz="2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DK Thievery" pitchFamily="66" charset="0"/>
              <a:ea typeface="+mj-ea"/>
              <a:cs typeface="+mj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357299" y="3667117"/>
            <a:ext cx="4143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gl-ES" sz="6000" b="1" dirty="0" smtClean="0">
                <a:solidFill>
                  <a:schemeClr val="bg2">
                    <a:lumMod val="50000"/>
                  </a:schemeClr>
                </a:solidFill>
                <a:latin typeface="DK Thievery" pitchFamily="66" charset="0"/>
              </a:rPr>
              <a:t>OBXECTOS </a:t>
            </a:r>
            <a:br>
              <a:rPr lang="gl-ES" sz="6000" b="1" dirty="0" smtClean="0">
                <a:solidFill>
                  <a:schemeClr val="bg2">
                    <a:lumMod val="50000"/>
                  </a:schemeClr>
                </a:solidFill>
                <a:latin typeface="DK Thievery" pitchFamily="66" charset="0"/>
              </a:rPr>
            </a:br>
            <a:r>
              <a:rPr lang="gl-ES" sz="6000" b="1" dirty="0" smtClean="0">
                <a:solidFill>
                  <a:schemeClr val="bg2">
                    <a:lumMod val="50000"/>
                  </a:schemeClr>
                </a:solidFill>
                <a:latin typeface="DK Thievery" pitchFamily="66" charset="0"/>
              </a:rPr>
              <a:t>FANTÁSTICOS</a:t>
            </a:r>
            <a:endParaRPr lang="es-ES" sz="6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Picture 3" descr="C:\Users\ISIDORA\Desktop\LOGOS\logobi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9" y="6738953"/>
            <a:ext cx="681033" cy="661181"/>
          </a:xfrm>
          <a:prstGeom prst="rect">
            <a:avLst/>
          </a:prstGeom>
          <a:noFill/>
        </p:spPr>
      </p:pic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</a:t>
            </a:fld>
            <a:endParaRPr lang="es-ES" dirty="0"/>
          </a:p>
        </p:txBody>
      </p:sp>
      <p:pic>
        <p:nvPicPr>
          <p:cNvPr id="10" name="Picture 4" descr="zapatilla+rojas+fragmento+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2" y="1881166"/>
            <a:ext cx="808023" cy="1358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604" y="1452538"/>
            <a:ext cx="6072230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CAPAS E ANEIS DE INVISIBILIDADE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1142984" y="6738950"/>
            <a:ext cx="4857784" cy="2286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buFontTx/>
              <a:buNone/>
            </a:pPr>
            <a:r>
              <a:rPr lang="gl-ES" sz="2400" b="1" dirty="0" smtClean="0"/>
              <a:t>Moi útiles se te chamas </a:t>
            </a:r>
            <a:r>
              <a:rPr lang="gl-ES" sz="2400" b="1" dirty="0" err="1" smtClean="0"/>
              <a:t>Harry</a:t>
            </a:r>
            <a:r>
              <a:rPr lang="gl-ES" sz="2400" b="1" dirty="0" smtClean="0"/>
              <a:t> </a:t>
            </a:r>
            <a:r>
              <a:rPr lang="gl-ES" sz="2400" b="1" dirty="0" err="1" smtClean="0"/>
              <a:t>Potter</a:t>
            </a:r>
            <a:r>
              <a:rPr lang="gl-ES" sz="2400" b="1" dirty="0" smtClean="0"/>
              <a:t> ou es un arrichado </a:t>
            </a:r>
            <a:r>
              <a:rPr lang="gl-ES" sz="2400" b="1" dirty="0" err="1" smtClean="0"/>
              <a:t>hobbit</a:t>
            </a:r>
            <a:r>
              <a:rPr lang="gl-ES" sz="2400" b="1" dirty="0" smtClean="0"/>
              <a:t> da Comarca. Permítenche coñecer escuros segredos e pasar inadvertido se es o obxectivo nunha cacería de espectros.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10</a:t>
            </a:fld>
            <a:endParaRPr lang="es-ES" dirty="0"/>
          </a:p>
        </p:txBody>
      </p:sp>
      <p:pic>
        <p:nvPicPr>
          <p:cNvPr id="8" name="Picture 5" descr="half_invisible_harry_by_harry_potter_spain-e12968487964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0" y="2928953"/>
            <a:ext cx="2375575" cy="3595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604" y="1523976"/>
            <a:ext cx="6072230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BOTAS DE SETE LEGUAS E ZAPATOS DE CRISTAL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857232" y="7381892"/>
            <a:ext cx="5386382" cy="19288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algn="ctr">
              <a:buFontTx/>
              <a:buNone/>
            </a:pPr>
            <a:r>
              <a:rPr lang="gl-ES" sz="2800" b="1" dirty="0" smtClean="0"/>
              <a:t>Botas á medida dun gato mañoso ou botas de sete leguas para avances ultrarrápidos, exclusivos zapatos de cristal… No mundo fantástico, como no real, non presta ir descalzo. </a:t>
            </a:r>
            <a:endParaRPr lang="gl-ES" sz="28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11</a:t>
            </a:fld>
            <a:endParaRPr lang="es-ES" dirty="0"/>
          </a:p>
        </p:txBody>
      </p:sp>
      <p:pic>
        <p:nvPicPr>
          <p:cNvPr id="1026" name="Picture 2" descr="http://t3.gstatic.com/images?q=tbn:ANd9GcRr0K-2ANbDUcQuIQvsaj3A9yoQQR_woQbMO8FbuFKCReMmEb7RG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40" y="3167050"/>
            <a:ext cx="2924175" cy="1562100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S19xV_eogeIazIINg817tI8GntgVnFyOjUZzlHQmmwS1F4Cbl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0" y="4810124"/>
            <a:ext cx="16383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604" y="1523976"/>
            <a:ext cx="6072230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ZAPATILLAS ENCARNADAS E ENCANTADAS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1643050" y="7096140"/>
            <a:ext cx="3429024" cy="2214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 algn="ctr">
              <a:buFontTx/>
              <a:buNone/>
            </a:pPr>
            <a:r>
              <a:rPr lang="gl-ES" sz="2400" b="1" dirty="0" smtClean="0"/>
              <a:t>Calzado diabólico do que se vale </a:t>
            </a:r>
            <a:r>
              <a:rPr lang="gl-ES" sz="2400" b="1" dirty="0" err="1" smtClean="0"/>
              <a:t>Andersen</a:t>
            </a:r>
            <a:r>
              <a:rPr lang="gl-ES" sz="2400" b="1" dirty="0" smtClean="0"/>
              <a:t> para castigar a vaidade dunha nena, que se ve obrigada a bailar e bailar e bailar…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12</a:t>
            </a:fld>
            <a:endParaRPr lang="es-ES" dirty="0"/>
          </a:p>
        </p:txBody>
      </p:sp>
      <p:pic>
        <p:nvPicPr>
          <p:cNvPr id="8" name="Picture 4" descr="zapatilla+rojas+fragmento+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06" y="3381364"/>
            <a:ext cx="2082538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604" y="1523976"/>
            <a:ext cx="6072230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ESPADAS</a:t>
            </a:r>
            <a:br>
              <a:rPr lang="gl-ES" sz="6000" b="1" dirty="0" smtClean="0">
                <a:latin typeface="DK Thievery" pitchFamily="66" charset="0"/>
              </a:rPr>
            </a:br>
            <a:r>
              <a:rPr lang="gl-ES" sz="6000" b="1" dirty="0" smtClean="0">
                <a:latin typeface="DK Thievery" pitchFamily="66" charset="0"/>
              </a:rPr>
              <a:t>LEXENDARIAS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571480" y="6381760"/>
            <a:ext cx="5386382" cy="25717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 algn="ctr">
              <a:buFontTx/>
              <a:buNone/>
            </a:pPr>
            <a:r>
              <a:rPr lang="gl-ES" sz="2400" b="1" dirty="0" smtClean="0"/>
              <a:t>Míticas, </a:t>
            </a:r>
            <a:r>
              <a:rPr lang="gl-ES" sz="2400" b="1" dirty="0" err="1" smtClean="0"/>
              <a:t>lexendarias</a:t>
            </a:r>
            <a:r>
              <a:rPr lang="gl-ES" sz="2400" b="1" dirty="0" smtClean="0"/>
              <a:t> ou futuristas (</a:t>
            </a:r>
            <a:r>
              <a:rPr lang="gl-ES" sz="2400" b="1" dirty="0" err="1" smtClean="0"/>
              <a:t>Excálibur</a:t>
            </a:r>
            <a:r>
              <a:rPr lang="gl-ES" sz="2400" b="1" dirty="0" smtClean="0"/>
              <a:t> de Artur, o sabre de luz de Star </a:t>
            </a:r>
            <a:r>
              <a:rPr lang="gl-ES" sz="2400" b="1" dirty="0" err="1" smtClean="0"/>
              <a:t>Wars</a:t>
            </a:r>
            <a:r>
              <a:rPr lang="gl-ES" sz="2400" b="1" dirty="0" smtClean="0"/>
              <a:t>), as espadas son aderezo esencial para os heroes e estes, as fichaxes máis seguras da literatura fantástica en todas as súas variantes.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13</a:t>
            </a:fld>
            <a:endParaRPr lang="es-ES" dirty="0"/>
          </a:p>
        </p:txBody>
      </p:sp>
      <p:pic>
        <p:nvPicPr>
          <p:cNvPr id="9" name="Picture 5" descr="excalibur-dama%2Bdel%2B%2Bla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36" y="2952736"/>
            <a:ext cx="4124325" cy="3089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604" y="1952604"/>
            <a:ext cx="6072230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COPAS, CALDEIROS E AS SÚAS BEBERAXES MÁXICAS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6810388"/>
            <a:ext cx="5386382" cy="1928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 algn="ctr">
              <a:buFontTx/>
              <a:buNone/>
            </a:pPr>
            <a:r>
              <a:rPr lang="gl-ES" sz="2800" b="1" dirty="0" smtClean="0"/>
              <a:t>Poñamos por caso, o </a:t>
            </a:r>
            <a:r>
              <a:rPr lang="gl-ES" sz="2800" b="1" dirty="0" err="1" smtClean="0"/>
              <a:t>Grial</a:t>
            </a:r>
            <a:r>
              <a:rPr lang="gl-ES" sz="2800" b="1" dirty="0" smtClean="0"/>
              <a:t>, ou a marmita de </a:t>
            </a:r>
            <a:r>
              <a:rPr lang="gl-ES" sz="2800" b="1" dirty="0" err="1" smtClean="0"/>
              <a:t>Astérix</a:t>
            </a:r>
            <a:r>
              <a:rPr lang="gl-ES" sz="2800" b="1" dirty="0" smtClean="0"/>
              <a:t> e </a:t>
            </a:r>
            <a:r>
              <a:rPr lang="gl-ES" sz="2800" b="1" dirty="0" err="1" smtClean="0"/>
              <a:t>Obélix</a:t>
            </a:r>
            <a:r>
              <a:rPr lang="gl-ES" sz="2800" b="1" dirty="0" smtClean="0"/>
              <a:t>...Ter acceso a eles confire grazas extraordinarias.</a:t>
            </a:r>
            <a:endParaRPr lang="gl-ES" sz="28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14</a:t>
            </a:fld>
            <a:endParaRPr lang="es-ES" dirty="0"/>
          </a:p>
        </p:txBody>
      </p:sp>
      <p:pic>
        <p:nvPicPr>
          <p:cNvPr id="8" name="Picture 7" descr="GrialMesaRedondaArtur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36" y="3857623"/>
            <a:ext cx="4443978" cy="2738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604" y="1523976"/>
            <a:ext cx="6072230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AGULLAS E FUSOS PUNZANTES E PONZOÑOSOS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7239016"/>
            <a:ext cx="5386382" cy="1928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 algn="ctr">
              <a:buFontTx/>
              <a:buNone/>
            </a:pPr>
            <a:r>
              <a:rPr lang="gl-ES" sz="2400" b="1" dirty="0" smtClean="0"/>
              <a:t>Proliferan e son de temer, pois os seus soporíferos efectos prolónganse no tempo se non hai a man un príncipe que chegue co seu salutífero bico...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15</a:t>
            </a:fld>
            <a:endParaRPr lang="es-ES" dirty="0"/>
          </a:p>
        </p:txBody>
      </p:sp>
      <p:pic>
        <p:nvPicPr>
          <p:cNvPr id="9" name="Picture 5" descr="300px-Dornr%C3%B6schen"/>
          <p:cNvPicPr>
            <a:picLocks noChangeAspect="1" noChangeArrowheads="1"/>
          </p:cNvPicPr>
          <p:nvPr/>
        </p:nvPicPr>
        <p:blipFill>
          <a:blip r:embed="rId2"/>
          <a:srcRect t="3584" b="13211"/>
          <a:stretch>
            <a:fillRect/>
          </a:stretch>
        </p:blipFill>
        <p:spPr bwMode="auto">
          <a:xfrm>
            <a:off x="2143116" y="3452802"/>
            <a:ext cx="2936875" cy="34782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604" y="1523976"/>
            <a:ext cx="6072230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TALISMÁNS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2000240" y="5095876"/>
            <a:ext cx="2714644" cy="35004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lvl="1" algn="ctr">
              <a:buFontTx/>
              <a:buNone/>
            </a:pPr>
            <a:r>
              <a:rPr lang="gl-ES" sz="2800" b="1" dirty="0" smtClean="0"/>
              <a:t>Un clásico. Nalgúns reside a esencia mesma do mundo da fantasía, </a:t>
            </a:r>
            <a:r>
              <a:rPr lang="gl-ES" sz="2800" b="1" dirty="0" err="1" smtClean="0"/>
              <a:t>verbigracia</a:t>
            </a:r>
            <a:r>
              <a:rPr lang="gl-ES" sz="2800" b="1" dirty="0" smtClean="0"/>
              <a:t> o “</a:t>
            </a:r>
            <a:r>
              <a:rPr lang="gl-ES" sz="2800" b="1" dirty="0" err="1" smtClean="0"/>
              <a:t>Auryn</a:t>
            </a:r>
            <a:r>
              <a:rPr lang="gl-ES" sz="2800" b="1" dirty="0" smtClean="0"/>
              <a:t>” de “A historia interminábel”</a:t>
            </a:r>
            <a:endParaRPr lang="gl-ES" sz="28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16</a:t>
            </a:fld>
            <a:endParaRPr lang="es-ES" dirty="0"/>
          </a:p>
        </p:txBody>
      </p:sp>
      <p:pic>
        <p:nvPicPr>
          <p:cNvPr id="8" name="Picture 7" descr="ANd9GcRO7XD1vpV6CnUabs-YRuQ8-GWFXLbh_MykoiAMoUqDowjyFdq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2" y="2809860"/>
            <a:ext cx="1730375" cy="1824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604" y="1523976"/>
            <a:ext cx="6072230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ÁRBORES, FROITAS E SEMENTES MARABILLOSAS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642918" y="6596074"/>
            <a:ext cx="5386382" cy="1928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 algn="ctr">
              <a:buFontTx/>
              <a:buNone/>
            </a:pPr>
            <a:r>
              <a:rPr lang="gl-ES" sz="2400" b="1" dirty="0" smtClean="0"/>
              <a:t>As fabiñas máxicas, a dama salgueiro, </a:t>
            </a:r>
            <a:r>
              <a:rPr lang="gl-ES" sz="2400" b="1" dirty="0" err="1" smtClean="0"/>
              <a:t>Edreira</a:t>
            </a:r>
            <a:r>
              <a:rPr lang="gl-ES" sz="2400" b="1" dirty="0" smtClean="0"/>
              <a:t> </a:t>
            </a:r>
            <a:r>
              <a:rPr lang="gl-ES" sz="2400" b="1" dirty="0" err="1" smtClean="0"/>
              <a:t>Venenosa</a:t>
            </a:r>
            <a:r>
              <a:rPr lang="gl-ES" sz="2400" b="1" dirty="0" smtClean="0"/>
              <a:t> (a </a:t>
            </a:r>
            <a:r>
              <a:rPr lang="gl-ES" sz="2400" b="1" dirty="0" err="1" smtClean="0"/>
              <a:t>Poison</a:t>
            </a:r>
            <a:r>
              <a:rPr lang="gl-ES" sz="2400" b="1" dirty="0" smtClean="0"/>
              <a:t> </a:t>
            </a:r>
            <a:r>
              <a:rPr lang="gl-ES" sz="2400" b="1" dirty="0" err="1" smtClean="0"/>
              <a:t>Ivy</a:t>
            </a:r>
            <a:r>
              <a:rPr lang="gl-ES" sz="2400" b="1" dirty="0" smtClean="0"/>
              <a:t> de </a:t>
            </a:r>
            <a:r>
              <a:rPr lang="gl-ES" sz="2400" b="1" dirty="0" err="1" smtClean="0"/>
              <a:t>Marvel</a:t>
            </a:r>
            <a:r>
              <a:rPr lang="gl-ES" sz="2400" b="1" dirty="0" smtClean="0"/>
              <a:t>), os amorodos de Amanda, a mazá de Eva e a de Branca Neves, o xardín do xigante egoísta… a flora fantástica é o aderezo imprescindíbel de toda historia extraordinaria. 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17</a:t>
            </a:fld>
            <a:endParaRPr lang="es-ES" dirty="0"/>
          </a:p>
        </p:txBody>
      </p:sp>
      <p:pic>
        <p:nvPicPr>
          <p:cNvPr id="9" name="Picture 4" descr="ANd9GcSsgISV7L7iShsP3hjzKoUu37palF2eBko8PlNCK8ALSIldpeS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60" y="3552098"/>
            <a:ext cx="4726002" cy="2972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28604" y="1523976"/>
            <a:ext cx="6072230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HABITÁCULOS DO MUNDO IRREAL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1643050" y="5453066"/>
            <a:ext cx="3786214" cy="19288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1" algn="ctr">
              <a:buFontTx/>
              <a:buNone/>
            </a:pPr>
            <a:r>
              <a:rPr lang="gl-ES" sz="2400" b="1" dirty="0" smtClean="0"/>
              <a:t>Castelos encantados, pazos de xeo, casas de chocolate, tobos de trasno, barrigas de boi, tripas de peixe… cadaquén vive onde pode e onde lle deixan. O da vivenda é un problema en todas partes.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18</a:t>
            </a:fld>
            <a:endParaRPr lang="es-ES" dirty="0"/>
          </a:p>
        </p:txBody>
      </p:sp>
      <p:pic>
        <p:nvPicPr>
          <p:cNvPr id="8" name="Picture 15" descr="image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60" y="3167050"/>
            <a:ext cx="4765686" cy="16238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142984" y="3238488"/>
            <a:ext cx="4672002" cy="1214446"/>
          </a:xfrm>
        </p:spPr>
        <p:txBody>
          <a:bodyPr>
            <a:noAutofit/>
          </a:bodyPr>
          <a:lstStyle/>
          <a:p>
            <a:r>
              <a:rPr lang="gl-ES" sz="2800" b="1" dirty="0" smtClean="0">
                <a:solidFill>
                  <a:schemeClr val="accent6">
                    <a:lumMod val="75000"/>
                  </a:schemeClr>
                </a:solidFill>
                <a:latin typeface="DK Thievery" pitchFamily="66" charset="0"/>
              </a:rPr>
              <a:t>BIBLIOGRAFÍA</a:t>
            </a:r>
            <a:endParaRPr lang="gl-ES" b="1" dirty="0">
              <a:solidFill>
                <a:schemeClr val="accent6">
                  <a:lumMod val="75000"/>
                </a:schemeClr>
              </a:solidFill>
              <a:latin typeface="DK Thievery" pitchFamily="66" charset="0"/>
            </a:endParaRPr>
          </a:p>
        </p:txBody>
      </p:sp>
      <p:sp>
        <p:nvSpPr>
          <p:cNvPr id="7" name="3 Título"/>
          <p:cNvSpPr txBox="1">
            <a:spLocks/>
          </p:cNvSpPr>
          <p:nvPr/>
        </p:nvSpPr>
        <p:spPr>
          <a:xfrm>
            <a:off x="1857364" y="3881430"/>
            <a:ext cx="3286148" cy="30003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Contos do mundo,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recordos de infancia,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Relatos a carón do lume…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gl-ES" sz="2000" b="1" dirty="0" smtClean="0">
                <a:solidFill>
                  <a:schemeClr val="accent6">
                    <a:lumMod val="75000"/>
                  </a:schemeClr>
                </a:solidFill>
                <a:latin typeface="DK Thievery" pitchFamily="66" charset="0"/>
                <a:ea typeface="+mj-ea"/>
                <a:cs typeface="+mj-cs"/>
              </a:rPr>
              <a:t>Todo está n</a:t>
            </a:r>
            <a:r>
              <a:rPr kumimoji="0" lang="gl-ES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a memoria, asistida por Internet,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das compoñentes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do equipo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da Biblioteca.</a:t>
            </a:r>
            <a:endParaRPr kumimoji="0" lang="gl-ES" sz="2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DK Thievery" pitchFamily="66" charset="0"/>
              <a:ea typeface="+mj-ea"/>
              <a:cs typeface="+mj-cs"/>
            </a:endParaRPr>
          </a:p>
        </p:txBody>
      </p:sp>
      <p:pic>
        <p:nvPicPr>
          <p:cNvPr id="3" name="Picture 3" descr="C:\Users\ISIDORA\Desktop\LOGOS\logobi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8" y="6738950"/>
            <a:ext cx="681033" cy="661181"/>
          </a:xfrm>
          <a:prstGeom prst="rect">
            <a:avLst/>
          </a:prstGeom>
          <a:noFill/>
        </p:spPr>
      </p:pic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10" name="Picture 4" descr="zapatilla+rojas+fragmento+02">
            <a:hlinkClick r:id="rId3" action="ppaction://hlinkpres?slideindex=47&amp;slidetitle=Diapositiva 47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2" y="2094626"/>
            <a:ext cx="808023" cy="1358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85860" y="1023910"/>
            <a:ext cx="445768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ESPELLIÑOS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1571612" y="5453066"/>
            <a:ext cx="4000528" cy="30003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gl-ES" sz="2400" b="1" dirty="0" smtClean="0"/>
              <a:t>Ao cruzalo, Alicia chega ao País de detrás do Espello, a madrasta descobre por onde para </a:t>
            </a:r>
            <a:r>
              <a:rPr lang="gl-ES" sz="2400" b="1" dirty="0" err="1" smtClean="0"/>
              <a:t>Brancaneves</a:t>
            </a:r>
            <a:r>
              <a:rPr lang="gl-ES" sz="2400" b="1" dirty="0" smtClean="0"/>
              <a:t> … </a:t>
            </a:r>
          </a:p>
          <a:p>
            <a:pPr algn="ctr">
              <a:lnSpc>
                <a:spcPct val="120000"/>
              </a:lnSpc>
              <a:buFontTx/>
              <a:buNone/>
            </a:pPr>
            <a:r>
              <a:rPr lang="gl-ES" sz="2400" b="1" dirty="0" smtClean="0"/>
              <a:t>Mestura entre a cirurxía estética e o </a:t>
            </a:r>
            <a:r>
              <a:rPr lang="gl-ES" sz="2400" b="1" dirty="0" err="1" smtClean="0"/>
              <a:t>photoshop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2</a:t>
            </a:fld>
            <a:endParaRPr lang="es-ES"/>
          </a:p>
        </p:txBody>
      </p:sp>
      <p:pic>
        <p:nvPicPr>
          <p:cNvPr id="8" name="Picture 7" descr="226652_169603323097917_137807056277544_413481_7009605_n"/>
          <p:cNvPicPr>
            <a:picLocks noChangeAspect="1" noChangeArrowheads="1"/>
          </p:cNvPicPr>
          <p:nvPr/>
        </p:nvPicPr>
        <p:blipFill>
          <a:blip r:embed="rId2"/>
          <a:srcRect t="4724"/>
          <a:stretch>
            <a:fillRect/>
          </a:stretch>
        </p:blipFill>
        <p:spPr bwMode="auto">
          <a:xfrm>
            <a:off x="2428868" y="2124063"/>
            <a:ext cx="2143296" cy="2900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85860" y="1309662"/>
            <a:ext cx="445768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CHAVES E PECHADURAS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1285860" y="6310322"/>
            <a:ext cx="4786346" cy="2143140"/>
          </a:xfrm>
          <a:prstGeom prst="rect">
            <a:avLst/>
          </a:prstGeom>
        </p:spPr>
        <p:txBody>
          <a:bodyPr vert="horz" wrap="square" lIns="91440" tIns="45720" rIns="91440" bIns="45720" rtlCol="0">
            <a:normAutofit/>
          </a:bodyPr>
          <a:lstStyle/>
          <a:p>
            <a:pPr algn="ctr">
              <a:lnSpc>
                <a:spcPct val="120000"/>
              </a:lnSpc>
              <a:buFontTx/>
              <a:buNone/>
            </a:pPr>
            <a:r>
              <a:rPr lang="gl-ES" sz="2400" b="1" dirty="0" smtClean="0"/>
              <a:t>De ouro, máxicas e con acceso a armarios onde viven seres diminutos. Ollos de pechadura para asomarse a mundos </a:t>
            </a:r>
            <a:r>
              <a:rPr lang="gl-ES" sz="2400" b="1" dirty="0" err="1" smtClean="0"/>
              <a:t>impensabeis</a:t>
            </a:r>
            <a:r>
              <a:rPr lang="gl-ES" sz="2400" b="1" dirty="0" smtClean="0"/>
              <a:t>...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3</a:t>
            </a:fld>
            <a:endParaRPr lang="es-ES" dirty="0"/>
          </a:p>
        </p:txBody>
      </p:sp>
      <p:pic>
        <p:nvPicPr>
          <p:cNvPr id="9" name="Picture 6" descr="poster_del_ojo_de_la_cerradura-r42f40b9d74834415a8e6f9e5a578f1f2_z89_400"/>
          <p:cNvPicPr>
            <a:picLocks noChangeAspect="1" noChangeArrowheads="1"/>
          </p:cNvPicPr>
          <p:nvPr/>
        </p:nvPicPr>
        <p:blipFill>
          <a:blip r:embed="rId2"/>
          <a:srcRect l="4724" t="4724" r="5489" b="3891"/>
          <a:stretch>
            <a:fillRect/>
          </a:stretch>
        </p:blipFill>
        <p:spPr bwMode="auto">
          <a:xfrm>
            <a:off x="2000240" y="2681216"/>
            <a:ext cx="3214710" cy="3271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85860" y="1023910"/>
            <a:ext cx="445768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BOTELLAS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1571612" y="5881694"/>
            <a:ext cx="3929090" cy="278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buFontTx/>
              <a:buNone/>
            </a:pPr>
            <a:r>
              <a:rPr lang="gl-ES" sz="2400" b="1" dirty="0" smtClean="0"/>
              <a:t>A de Alicia, a de </a:t>
            </a:r>
            <a:r>
              <a:rPr lang="gl-ES" sz="2400" b="1" dirty="0" err="1" smtClean="0"/>
              <a:t>Stevenson</a:t>
            </a:r>
            <a:r>
              <a:rPr lang="gl-ES" sz="2400" b="1" dirty="0" smtClean="0"/>
              <a:t>... Polo seu contido </a:t>
            </a:r>
            <a:r>
              <a:rPr lang="gl-ES" sz="2400" b="1" dirty="0" err="1" smtClean="0"/>
              <a:t>inquedante</a:t>
            </a:r>
            <a:r>
              <a:rPr lang="gl-ES" sz="2400" b="1" dirty="0" smtClean="0"/>
              <a:t> e  transformador son obxectos máxicos de primeira orde. 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4</a:t>
            </a:fld>
            <a:endParaRPr lang="es-ES" dirty="0"/>
          </a:p>
        </p:txBody>
      </p:sp>
      <p:pic>
        <p:nvPicPr>
          <p:cNvPr id="8" name="Picture 5" descr="ANd9GcSnsYPAwXR6TlRZ-F2f0jtBSIYGc7vcji1v1u1ytKMK33FdnDns"/>
          <p:cNvPicPr>
            <a:picLocks noChangeAspect="1" noChangeArrowheads="1"/>
          </p:cNvPicPr>
          <p:nvPr/>
        </p:nvPicPr>
        <p:blipFill>
          <a:blip r:embed="rId2"/>
          <a:srcRect t="23601" b="9929"/>
          <a:stretch>
            <a:fillRect/>
          </a:stretch>
        </p:blipFill>
        <p:spPr bwMode="auto">
          <a:xfrm>
            <a:off x="1785926" y="2068515"/>
            <a:ext cx="3371850" cy="3241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85860" y="1452538"/>
            <a:ext cx="445768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ALFOMBRAS VOADORAS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1142984" y="5881694"/>
            <a:ext cx="5000660" cy="278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buFontTx/>
              <a:buNone/>
            </a:pPr>
            <a:r>
              <a:rPr lang="gl-ES" sz="2400" b="1" dirty="0" smtClean="0"/>
              <a:t>Medio de transporte das liñas aéreas orientais que emprega </a:t>
            </a:r>
            <a:r>
              <a:rPr lang="gl-ES" sz="2400" b="1" dirty="0" err="1" smtClean="0"/>
              <a:t>Aladino</a:t>
            </a:r>
            <a:r>
              <a:rPr lang="gl-ES" sz="2400" b="1" dirty="0" smtClean="0"/>
              <a:t> nas súas viaxes polos vastos territorios da Aventura e da Maxia. Trátase dun servizo rápido, pero moi exposto en caso de temporal. Son obxectos máxicos de primeira orde. 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5</a:t>
            </a:fld>
            <a:endParaRPr lang="es-ES" dirty="0"/>
          </a:p>
        </p:txBody>
      </p:sp>
      <p:pic>
        <p:nvPicPr>
          <p:cNvPr id="9" name="Picture 5" descr="250px-Agrabah_Aladdin_alfombra_voladora"/>
          <p:cNvPicPr>
            <a:picLocks noChangeAspect="1" noChangeArrowheads="1"/>
          </p:cNvPicPr>
          <p:nvPr/>
        </p:nvPicPr>
        <p:blipFill>
          <a:blip r:embed="rId2">
            <a:lum bright="12000"/>
          </a:blip>
          <a:srcRect/>
          <a:stretch>
            <a:fillRect/>
          </a:stretch>
        </p:blipFill>
        <p:spPr bwMode="auto">
          <a:xfrm>
            <a:off x="1643050" y="2950866"/>
            <a:ext cx="3960820" cy="2645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85860" y="1595414"/>
            <a:ext cx="445768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LÁMPADAS MARABILLOSAS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1071546" y="6167446"/>
            <a:ext cx="4929222" cy="278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buFontTx/>
              <a:buNone/>
            </a:pPr>
            <a:r>
              <a:rPr lang="gl-ES" sz="2400" b="1" dirty="0" smtClean="0"/>
              <a:t>Vello trebello enferruxado que atopa </a:t>
            </a:r>
            <a:r>
              <a:rPr lang="gl-ES" sz="2400" b="1" dirty="0" err="1" smtClean="0"/>
              <a:t>Aladino</a:t>
            </a:r>
            <a:r>
              <a:rPr lang="gl-ES" sz="2400" b="1" dirty="0" smtClean="0"/>
              <a:t> na cova do tesouro e demostra a importancia de sermos limpos e aseados, pois, de resultas do </a:t>
            </a:r>
            <a:r>
              <a:rPr lang="gl-ES" sz="2400" b="1" dirty="0" err="1" smtClean="0"/>
              <a:t>esfregón</a:t>
            </a:r>
            <a:r>
              <a:rPr lang="gl-ES" sz="2400" b="1" dirty="0" smtClean="0"/>
              <a:t> que lle deu á lámpada, o moinante faise rico e namora unha princesa.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6</a:t>
            </a:fld>
            <a:endParaRPr lang="es-ES" dirty="0"/>
          </a:p>
        </p:txBody>
      </p:sp>
      <p:pic>
        <p:nvPicPr>
          <p:cNvPr id="8" name="Picture 5" descr="11687913-ilustracion-de-la-lampara-magica-de-oro-de-aladd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26" y="3231959"/>
            <a:ext cx="3532196" cy="2649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857232" y="1452538"/>
            <a:ext cx="5214974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ARMARIOS, COFRES E CAIXAS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857232" y="6024570"/>
            <a:ext cx="5386382" cy="278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buFontTx/>
              <a:buNone/>
            </a:pPr>
            <a:r>
              <a:rPr lang="gl-ES" sz="2400" b="1" dirty="0" smtClean="0"/>
              <a:t>Un vetusto moble vitoriano polo que se chega a </a:t>
            </a:r>
            <a:r>
              <a:rPr lang="gl-ES" sz="2400" b="1" dirty="0" err="1" smtClean="0"/>
              <a:t>Narnia</a:t>
            </a:r>
            <a:r>
              <a:rPr lang="gl-ES" sz="2400" b="1" dirty="0" smtClean="0"/>
              <a:t>, innÚmeros cofres do tesouro que gardan mapas e segredos, caixas de mistos que ao prenderen iluminan os desexos da pequena vendedora de Andersen…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7</a:t>
            </a:fld>
            <a:endParaRPr lang="es-ES" dirty="0"/>
          </a:p>
        </p:txBody>
      </p:sp>
      <p:pic>
        <p:nvPicPr>
          <p:cNvPr id="9" name="Picture 5" descr="las-cronicas-de-narnia-el-leon-la-bruja-y-el-armario-imagen-i82824-i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 b="7217"/>
          <a:stretch>
            <a:fillRect/>
          </a:stretch>
        </p:blipFill>
        <p:spPr bwMode="auto">
          <a:xfrm>
            <a:off x="2071678" y="3167050"/>
            <a:ext cx="3001569" cy="2436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85860" y="1023910"/>
            <a:ext cx="445768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BONECOS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1928802" y="6024570"/>
            <a:ext cx="3571900" cy="278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buFontTx/>
              <a:buNone/>
            </a:pPr>
            <a:r>
              <a:rPr lang="gl-ES" sz="2400" b="1" dirty="0" smtClean="0"/>
              <a:t>Soldados de chumbo que falan, bailarinas encantadoras que nos namoran desde as súas caixas de música, nenos de madeira que aprenden a mentir…</a:t>
            </a:r>
            <a:endParaRPr lang="gl-ES" sz="24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8</a:t>
            </a:fld>
            <a:endParaRPr lang="es-ES" dirty="0"/>
          </a:p>
        </p:txBody>
      </p:sp>
      <p:pic>
        <p:nvPicPr>
          <p:cNvPr id="8" name="Picture 5" descr="bk-FolioCollodiPinocchio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92" y="2381232"/>
            <a:ext cx="2482704" cy="32591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000108" y="1666852"/>
            <a:ext cx="5214974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BARCOS, TRENS</a:t>
            </a:r>
            <a:br>
              <a:rPr lang="gl-ES" sz="6000" b="1" dirty="0" smtClean="0">
                <a:latin typeface="DK Thievery" pitchFamily="66" charset="0"/>
              </a:rPr>
            </a:br>
            <a:r>
              <a:rPr lang="gl-ES" sz="6000" b="1" dirty="0" smtClean="0">
                <a:latin typeface="DK Thievery" pitchFamily="66" charset="0"/>
              </a:rPr>
              <a:t>E CARROZAS FANTASMAS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1285860" y="6381760"/>
            <a:ext cx="4643470" cy="27860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buFontTx/>
              <a:buNone/>
            </a:pPr>
            <a:r>
              <a:rPr lang="gl-ES" sz="2800" b="1" dirty="0" smtClean="0"/>
              <a:t>Aparecen no medio da noite, envoltos nunha néboa mesta, levando cara ningures unha pasaxe espectral...</a:t>
            </a:r>
            <a:endParaRPr lang="gl-ES" sz="2800" b="1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F5485-2EEA-450F-B797-70D29493F0E6}" type="slidenum">
              <a:rPr lang="es-ES" smtClean="0"/>
              <a:pPr/>
              <a:t>9</a:t>
            </a:fld>
            <a:endParaRPr lang="es-ES" dirty="0"/>
          </a:p>
        </p:txBody>
      </p:sp>
      <p:pic>
        <p:nvPicPr>
          <p:cNvPr id="9" name="Picture 9" descr="ANd9GcRXdyDylbh6Hjdt-ZoHnIGDF51EqXX5tO2k9H21CwqoqI59rljC_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2005" y="3597807"/>
            <a:ext cx="3182945" cy="2426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DK Thievery"/>
        <a:ea typeface=""/>
        <a:cs typeface=""/>
      </a:majorFont>
      <a:minorFont>
        <a:latin typeface="DK Thiever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661</Words>
  <Application>Microsoft Office PowerPoint</Application>
  <PresentationFormat>A4 (210 x 297 mm)</PresentationFormat>
  <Paragraphs>68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Pequena guía de </vt:lpstr>
      <vt:lpstr>ESPELLIÑOS</vt:lpstr>
      <vt:lpstr>CHAVES E PECHADURAS</vt:lpstr>
      <vt:lpstr>BOTELLAS</vt:lpstr>
      <vt:lpstr>ALFOMBRAS VOADORAS</vt:lpstr>
      <vt:lpstr>LÁMPADAS MARABILLOSAS</vt:lpstr>
      <vt:lpstr>ARMARIOS, COFRES E CAIXAS</vt:lpstr>
      <vt:lpstr>BONECOS</vt:lpstr>
      <vt:lpstr>BARCOS, TRENS E CARROZAS FANTASMAS</vt:lpstr>
      <vt:lpstr>CAPAS E ANEIS DE INVISIBILIDADE</vt:lpstr>
      <vt:lpstr>BOTAS DE SETE LEGUAS E ZAPATOS DE CRISTAL</vt:lpstr>
      <vt:lpstr>ZAPATILLAS ENCARNADAS E ENCANTADAS</vt:lpstr>
      <vt:lpstr>ESPADAS LEXENDARIAS</vt:lpstr>
      <vt:lpstr>COPAS, CALDEIROS E AS SÚAS BEBERAXES MÁXICAS</vt:lpstr>
      <vt:lpstr>AGULLAS E FUSOS PUNZANTES E PONZOÑOSOS</vt:lpstr>
      <vt:lpstr>TALISMÁNS</vt:lpstr>
      <vt:lpstr>ÁRBORES, FROITAS E SEMENTES MARABILLOSAS</vt:lpstr>
      <vt:lpstr>HABITÁCULOS DO MUNDO IRREAL</vt:lpstr>
      <vt:lpstr>BIBLIOGRAFÍA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52</cp:revision>
  <dcterms:created xsi:type="dcterms:W3CDTF">2013-01-15T15:24:19Z</dcterms:created>
  <dcterms:modified xsi:type="dcterms:W3CDTF">2013-04-15T09:34:14Z</dcterms:modified>
</cp:coreProperties>
</file>