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6858000" cy="9906000" type="A4"/>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23188" autoAdjust="0"/>
    <p:restoredTop sz="94660"/>
  </p:normalViewPr>
  <p:slideViewPr>
    <p:cSldViewPr>
      <p:cViewPr varScale="1">
        <p:scale>
          <a:sx n="71" d="100"/>
          <a:sy n="71" d="100"/>
        </p:scale>
        <p:origin x="-3000" y="-108"/>
      </p:cViewPr>
      <p:guideLst>
        <p:guide orient="horz" pos="312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ECBFF7-B471-41F5-B61F-25CC28D8F7F8}" type="datetimeFigureOut">
              <a:rPr lang="es-ES" smtClean="0"/>
              <a:pPr/>
              <a:t>15/04/2013</a:t>
            </a:fld>
            <a:endParaRPr lang="es-ES"/>
          </a:p>
        </p:txBody>
      </p:sp>
      <p:sp>
        <p:nvSpPr>
          <p:cNvPr id="4" name="3 Marcador de imagen de diapositiva"/>
          <p:cNvSpPr>
            <a:spLocks noGrp="1" noRot="1" noChangeAspect="1"/>
          </p:cNvSpPr>
          <p:nvPr>
            <p:ph type="sldImg" idx="2"/>
          </p:nvPr>
        </p:nvSpPr>
        <p:spPr>
          <a:xfrm>
            <a:off x="2241550" y="685800"/>
            <a:ext cx="23749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A147D5-8BD6-4916-B4C0-8F681FA08AB9}"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3077283"/>
            <a:ext cx="5829300" cy="2123369"/>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6E099340-5ACF-47C8-BCD3-69490CBE7FB5}" type="datetime1">
              <a:rPr lang="es-ES" smtClean="0"/>
              <a:pPr/>
              <a:t>15/04/2013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C422D6B4-C4DB-457A-8208-FD6C29C09ECE}" type="datetime1">
              <a:rPr lang="es-ES" smtClean="0"/>
              <a:pPr/>
              <a:t>15/04/2013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386387" y="396701"/>
            <a:ext cx="1671638" cy="8452203"/>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71475" y="396701"/>
            <a:ext cx="4900613" cy="845220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705E59C-41ED-4471-A832-6243180F6589}" type="datetime1">
              <a:rPr lang="es-ES" smtClean="0"/>
              <a:pPr/>
              <a:t>15/04/2013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C6A7215-C763-4DA8-B892-E30F3E0CF585}" type="datetime1">
              <a:rPr lang="es-ES" smtClean="0"/>
              <a:pPr/>
              <a:t>15/04/2013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735" y="6365524"/>
            <a:ext cx="5829300" cy="1967442"/>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5219642-8E62-4CF9-BDBD-742E6FFB91F5}" type="datetime1">
              <a:rPr lang="es-ES" smtClean="0"/>
              <a:pPr/>
              <a:t>15/04/2013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71475"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771900" y="2311402"/>
            <a:ext cx="3286125"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1182A8E2-EB0E-4969-9328-6D425A373564}" type="datetime1">
              <a:rPr lang="es-ES" smtClean="0"/>
              <a:pPr/>
              <a:t>15/04/2013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342900" y="396699"/>
            <a:ext cx="6172200" cy="1651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3483769" y="2217385"/>
            <a:ext cx="3031332"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3769" y="3141486"/>
            <a:ext cx="3031332"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640D537D-E017-4BC3-A267-91F457A6EC4C}" type="datetime1">
              <a:rPr lang="es-ES" smtClean="0"/>
              <a:pPr/>
              <a:t>15/04/2013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CB20E1E-3D08-4EEB-A536-6BB74589FC97}" type="datetime1">
              <a:rPr lang="es-ES" smtClean="0"/>
              <a:pPr/>
              <a:t>15/04/2013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15314A9-78C7-43B9-B182-DB02CE248990}" type="datetime1">
              <a:rPr lang="es-ES" smtClean="0"/>
              <a:pPr/>
              <a:t>15/04/2013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394405"/>
            <a:ext cx="2256235" cy="1678517"/>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2681288" y="394408"/>
            <a:ext cx="3833812"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342900" y="2072924"/>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0DE004E2-7273-45A2-874F-E2C97E386872}" type="datetime1">
              <a:rPr lang="es-ES" smtClean="0"/>
              <a:pPr/>
              <a:t>15/04/2013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216" y="6934200"/>
            <a:ext cx="4114800" cy="818622"/>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C50DEC5-76AC-4310-BA1F-C9DF50A1ECCE}" type="datetime1">
              <a:rPr lang="es-ES" smtClean="0"/>
              <a:pPr/>
              <a:t>15/04/2013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42900" y="2311402"/>
            <a:ext cx="6172200" cy="6537502"/>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342900" y="9181397"/>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0B984D0E-2EFE-4BC7-94F2-1BF9097F1D75}" type="datetime1">
              <a:rPr lang="es-ES" smtClean="0"/>
              <a:pPr/>
              <a:t>15/04/2013</a:t>
            </a:fld>
            <a:endParaRPr lang="es-ES"/>
          </a:p>
        </p:txBody>
      </p:sp>
      <p:sp>
        <p:nvSpPr>
          <p:cNvPr id="5" name="4 Marcador de pie de página"/>
          <p:cNvSpPr>
            <a:spLocks noGrp="1"/>
          </p:cNvSpPr>
          <p:nvPr>
            <p:ph type="ftr" sz="quarter" idx="3"/>
          </p:nvPr>
        </p:nvSpPr>
        <p:spPr>
          <a:xfrm>
            <a:off x="2343150" y="9181397"/>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4914900" y="9181397"/>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112F5485-2EEA-450F-B797-70D29493F0E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201;RASE%20QUE%20SE%20ERA.ppsx#47. Diapositiva 47" TargetMode="External"/><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42984" y="3238488"/>
            <a:ext cx="4672002" cy="1214446"/>
          </a:xfrm>
        </p:spPr>
        <p:txBody>
          <a:bodyPr>
            <a:noAutofit/>
          </a:bodyPr>
          <a:lstStyle/>
          <a:p>
            <a:r>
              <a:rPr lang="gl-ES" sz="2800" b="1" dirty="0" smtClean="0">
                <a:solidFill>
                  <a:schemeClr val="accent6">
                    <a:lumMod val="75000"/>
                  </a:schemeClr>
                </a:solidFill>
                <a:latin typeface="DK Thievery" pitchFamily="66" charset="0"/>
              </a:rPr>
              <a:t>Pequena guía de</a:t>
            </a:r>
            <a:r>
              <a:rPr lang="gl-ES" b="1" dirty="0" smtClean="0">
                <a:solidFill>
                  <a:schemeClr val="accent6">
                    <a:lumMod val="75000"/>
                  </a:schemeClr>
                </a:solidFill>
                <a:latin typeface="DK Thievery" pitchFamily="66" charset="0"/>
              </a:rPr>
              <a:t/>
            </a:r>
            <a:br>
              <a:rPr lang="gl-ES" b="1" dirty="0" smtClean="0">
                <a:solidFill>
                  <a:schemeClr val="accent6">
                    <a:lumMod val="75000"/>
                  </a:schemeClr>
                </a:solidFill>
                <a:latin typeface="DK Thievery" pitchFamily="66" charset="0"/>
              </a:rPr>
            </a:br>
            <a:endParaRPr lang="gl-ES" b="1" dirty="0">
              <a:solidFill>
                <a:schemeClr val="accent6">
                  <a:lumMod val="75000"/>
                </a:schemeClr>
              </a:solidFill>
              <a:latin typeface="DK Thievery" pitchFamily="66" charset="0"/>
            </a:endParaRPr>
          </a:p>
        </p:txBody>
      </p:sp>
      <p:sp>
        <p:nvSpPr>
          <p:cNvPr id="6" name="4 Marcador de contenido"/>
          <p:cNvSpPr txBox="1">
            <a:spLocks/>
          </p:cNvSpPr>
          <p:nvPr/>
        </p:nvSpPr>
        <p:spPr>
          <a:xfrm>
            <a:off x="642919" y="4238620"/>
            <a:ext cx="5386382" cy="3714776"/>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gl-ES" sz="3200" b="1" u="none" strike="noStrike" kern="1200" cap="none" spc="0" normalizeH="0" baseline="0" dirty="0" smtClean="0">
              <a:ln>
                <a:noFill/>
              </a:ln>
              <a:solidFill>
                <a:srgbClr val="002060"/>
              </a:solidFill>
              <a:effectLst/>
              <a:uLnTx/>
              <a:uFillTx/>
              <a:latin typeface="DK Thievery" pitchFamily="66" charset="0"/>
            </a:endParaRPr>
          </a:p>
        </p:txBody>
      </p:sp>
      <p:sp>
        <p:nvSpPr>
          <p:cNvPr id="7" name="3 Título"/>
          <p:cNvSpPr txBox="1">
            <a:spLocks/>
          </p:cNvSpPr>
          <p:nvPr/>
        </p:nvSpPr>
        <p:spPr>
          <a:xfrm>
            <a:off x="1285860" y="5453066"/>
            <a:ext cx="4457688" cy="121444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gl-ES" sz="2000" b="1" i="0" u="none" strike="noStrike" kern="1200" cap="none" spc="0" normalizeH="0" baseline="0" noProof="0" dirty="0" smtClean="0">
                <a:ln>
                  <a:noFill/>
                </a:ln>
                <a:solidFill>
                  <a:schemeClr val="accent6">
                    <a:lumMod val="75000"/>
                  </a:schemeClr>
                </a:solidFill>
                <a:effectLst/>
                <a:uLnTx/>
                <a:uFillTx/>
                <a:latin typeface="DK Thievery" pitchFamily="66" charset="0"/>
                <a:ea typeface="+mj-ea"/>
                <a:cs typeface="+mj-cs"/>
              </a:rPr>
              <a:t>Onde son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gl-ES" sz="2000" b="1" i="0" u="none" strike="noStrike" kern="1200" cap="none" spc="0" normalizeH="0" baseline="0" noProof="0" dirty="0" smtClean="0">
                <a:ln>
                  <a:noFill/>
                </a:ln>
                <a:solidFill>
                  <a:schemeClr val="accent6">
                    <a:lumMod val="75000"/>
                  </a:schemeClr>
                </a:solidFill>
                <a:effectLst/>
                <a:uLnTx/>
                <a:uFillTx/>
                <a:latin typeface="DK Thievery" pitchFamily="66" charset="0"/>
                <a:ea typeface="+mj-ea"/>
                <a:cs typeface="+mj-cs"/>
              </a:rPr>
              <a:t>todos os que están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gl-ES" sz="2000" b="1" i="0" u="none" strike="noStrike" kern="1200" cap="none" spc="0" normalizeH="0" baseline="0" noProof="0" dirty="0" smtClean="0">
                <a:ln>
                  <a:noFill/>
                </a:ln>
                <a:solidFill>
                  <a:schemeClr val="accent6">
                    <a:lumMod val="75000"/>
                  </a:schemeClr>
                </a:solidFill>
                <a:effectLst/>
                <a:uLnTx/>
                <a:uFillTx/>
                <a:latin typeface="DK Thievery" pitchFamily="66" charset="0"/>
                <a:ea typeface="+mj-ea"/>
                <a:cs typeface="+mj-cs"/>
              </a:rPr>
              <a:t>pero non están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gl-ES" sz="2000" b="1" i="0" u="none" strike="noStrike" kern="1200" cap="none" spc="0" normalizeH="0" baseline="0" noProof="0" dirty="0" smtClean="0">
                <a:ln>
                  <a:noFill/>
                </a:ln>
                <a:solidFill>
                  <a:schemeClr val="accent6">
                    <a:lumMod val="75000"/>
                  </a:schemeClr>
                </a:solidFill>
                <a:effectLst/>
                <a:uLnTx/>
                <a:uFillTx/>
                <a:latin typeface="DK Thievery" pitchFamily="66" charset="0"/>
                <a:ea typeface="+mj-ea"/>
                <a:cs typeface="+mj-cs"/>
              </a:rPr>
              <a:t>todos</a:t>
            </a:r>
            <a:r>
              <a:rPr kumimoji="0" lang="gl-ES" sz="2000" b="1" i="0" u="none" strike="noStrike" kern="1200" cap="none" spc="0" normalizeH="0" noProof="0" dirty="0" smtClean="0">
                <a:ln>
                  <a:noFill/>
                </a:ln>
                <a:solidFill>
                  <a:schemeClr val="accent6">
                    <a:lumMod val="75000"/>
                  </a:schemeClr>
                </a:solidFill>
                <a:effectLst/>
                <a:uLnTx/>
                <a:uFillTx/>
                <a:latin typeface="DK Thievery" pitchFamily="66" charset="0"/>
                <a:ea typeface="+mj-ea"/>
                <a:cs typeface="+mj-cs"/>
              </a:rPr>
              <a:t> os que son</a:t>
            </a:r>
            <a:endParaRPr kumimoji="0" lang="gl-ES" sz="2000" b="1" i="0" u="none" strike="noStrike" kern="1200" cap="none" spc="0" normalizeH="0" baseline="0" noProof="0" dirty="0">
              <a:ln>
                <a:noFill/>
              </a:ln>
              <a:solidFill>
                <a:schemeClr val="accent6">
                  <a:lumMod val="75000"/>
                </a:schemeClr>
              </a:solidFill>
              <a:effectLst/>
              <a:uLnTx/>
              <a:uFillTx/>
              <a:latin typeface="DK Thievery" pitchFamily="66" charset="0"/>
              <a:ea typeface="+mj-ea"/>
              <a:cs typeface="+mj-cs"/>
            </a:endParaRPr>
          </a:p>
        </p:txBody>
      </p:sp>
      <p:sp>
        <p:nvSpPr>
          <p:cNvPr id="8" name="7 Rectángulo"/>
          <p:cNvSpPr/>
          <p:nvPr/>
        </p:nvSpPr>
        <p:spPr>
          <a:xfrm>
            <a:off x="1357299" y="3667117"/>
            <a:ext cx="4143404" cy="1938992"/>
          </a:xfrm>
          <a:prstGeom prst="rect">
            <a:avLst/>
          </a:prstGeom>
        </p:spPr>
        <p:txBody>
          <a:bodyPr wrap="square">
            <a:spAutoFit/>
          </a:bodyPr>
          <a:lstStyle/>
          <a:p>
            <a:pPr algn="ctr"/>
            <a:r>
              <a:rPr lang="gl-ES" sz="6000" b="1" dirty="0" smtClean="0">
                <a:solidFill>
                  <a:schemeClr val="accent6">
                    <a:lumMod val="75000"/>
                  </a:schemeClr>
                </a:solidFill>
                <a:latin typeface="DK Thievery" pitchFamily="66" charset="0"/>
              </a:rPr>
              <a:t>SERES </a:t>
            </a:r>
            <a:br>
              <a:rPr lang="gl-ES" sz="6000" b="1" dirty="0" smtClean="0">
                <a:solidFill>
                  <a:schemeClr val="accent6">
                    <a:lumMod val="75000"/>
                  </a:schemeClr>
                </a:solidFill>
                <a:latin typeface="DK Thievery" pitchFamily="66" charset="0"/>
              </a:rPr>
            </a:br>
            <a:r>
              <a:rPr lang="gl-ES" sz="6000" b="1" dirty="0" smtClean="0">
                <a:solidFill>
                  <a:schemeClr val="accent6">
                    <a:lumMod val="75000"/>
                  </a:schemeClr>
                </a:solidFill>
                <a:latin typeface="DK Thievery" pitchFamily="66" charset="0"/>
              </a:rPr>
              <a:t>FANTÁSTICOS</a:t>
            </a:r>
            <a:endParaRPr lang="es-ES" sz="6000" dirty="0">
              <a:solidFill>
                <a:schemeClr val="accent6">
                  <a:lumMod val="75000"/>
                </a:schemeClr>
              </a:solidFill>
            </a:endParaRPr>
          </a:p>
        </p:txBody>
      </p:sp>
      <p:pic>
        <p:nvPicPr>
          <p:cNvPr id="3" name="Picture 3" descr="C:\Users\ISIDORA\Desktop\LOGOS\logobib.jpg"/>
          <p:cNvPicPr>
            <a:picLocks noChangeAspect="1" noChangeArrowheads="1"/>
          </p:cNvPicPr>
          <p:nvPr/>
        </p:nvPicPr>
        <p:blipFill>
          <a:blip r:embed="rId2" cstate="print"/>
          <a:srcRect/>
          <a:stretch>
            <a:fillRect/>
          </a:stretch>
        </p:blipFill>
        <p:spPr bwMode="auto">
          <a:xfrm>
            <a:off x="3143249" y="6738953"/>
            <a:ext cx="681033" cy="661181"/>
          </a:xfrm>
          <a:prstGeom prst="rect">
            <a:avLst/>
          </a:prstGeom>
          <a:noFill/>
        </p:spPr>
      </p:pic>
      <p:sp>
        <p:nvSpPr>
          <p:cNvPr id="9" name="8 Marcador de número de diapositiva"/>
          <p:cNvSpPr>
            <a:spLocks noGrp="1"/>
          </p:cNvSpPr>
          <p:nvPr>
            <p:ph type="sldNum" sz="quarter" idx="12"/>
          </p:nvPr>
        </p:nvSpPr>
        <p:spPr/>
        <p:txBody>
          <a:bodyPr/>
          <a:lstStyle/>
          <a:p>
            <a:fld id="{9F2FF953-9289-4185-A47C-FE00AB15286B}" type="slidenum">
              <a:rPr lang="es-ES" smtClean="0"/>
              <a:pPr/>
              <a:t>1</a:t>
            </a:fld>
            <a:endParaRPr lang="es-ES" dirty="0"/>
          </a:p>
        </p:txBody>
      </p:sp>
      <p:pic>
        <p:nvPicPr>
          <p:cNvPr id="10" name="Picture 5" descr="Ficheiro:Phoenix rising from its ashes.jpg"/>
          <p:cNvPicPr>
            <a:picLocks noChangeAspect="1" noChangeArrowheads="1"/>
          </p:cNvPicPr>
          <p:nvPr/>
        </p:nvPicPr>
        <p:blipFill>
          <a:blip r:embed="rId3" cstate="print"/>
          <a:srcRect/>
          <a:stretch>
            <a:fillRect/>
          </a:stretch>
        </p:blipFill>
        <p:spPr bwMode="auto">
          <a:xfrm>
            <a:off x="2895716" y="1952604"/>
            <a:ext cx="1104788" cy="126669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VAMPIROS</a:t>
            </a:r>
            <a:endParaRPr lang="gl-ES" sz="6000" b="1" dirty="0">
              <a:latin typeface="DK Thievery" pitchFamily="66" charset="0"/>
            </a:endParaRPr>
          </a:p>
        </p:txBody>
      </p:sp>
      <p:sp>
        <p:nvSpPr>
          <p:cNvPr id="6" name="4 Marcador de contenido"/>
          <p:cNvSpPr txBox="1">
            <a:spLocks/>
          </p:cNvSpPr>
          <p:nvPr/>
        </p:nvSpPr>
        <p:spPr>
          <a:xfrm>
            <a:off x="714356" y="5024438"/>
            <a:ext cx="5786478" cy="4500594"/>
          </a:xfrm>
          <a:prstGeom prst="rect">
            <a:avLst/>
          </a:prstGeom>
        </p:spPr>
        <p:txBody>
          <a:bodyPr vert="horz" lIns="91440" tIns="45720" rIns="91440" bIns="45720" rtlCol="0">
            <a:normAutofit fontScale="70000" lnSpcReduction="20000"/>
          </a:bodyPr>
          <a:lstStyle/>
          <a:p>
            <a:pPr algn="ctr">
              <a:lnSpc>
                <a:spcPct val="120000"/>
              </a:lnSpc>
              <a:spcBef>
                <a:spcPts val="0"/>
              </a:spcBef>
              <a:buFontTx/>
              <a:buNone/>
            </a:pPr>
            <a:r>
              <a:rPr lang="gl-ES" sz="3200" b="1" dirty="0" smtClean="0">
                <a:latin typeface="DK Thievery" pitchFamily="66" charset="0"/>
              </a:rPr>
              <a:t>Son seres demoníacos, que como é sabido, odian a luz, non reflicten a súa imaxe nos espellos e chupan o sangue das súas vítimas para continuar vivindo entre o mundo dos vivos e o dos mortos. Se un se topa con algún é mellor ser home ca muller, estar esperto ca durmido e dispoñer dunha boa estaca ben afiada na punta para espetarlle no peito. Para ben ser, hai que decepalos ou queimalos e aínda así non é seguro que morran. As restras de allos e as cruces de prata tamén </a:t>
            </a:r>
            <a:r>
              <a:rPr lang="gl-ES" sz="3200" b="1" dirty="0" err="1" smtClean="0">
                <a:latin typeface="DK Thievery" pitchFamily="66" charset="0"/>
              </a:rPr>
              <a:t>sonútiles</a:t>
            </a:r>
            <a:r>
              <a:rPr lang="gl-ES" sz="3200" b="1" dirty="0" smtClean="0">
                <a:latin typeface="DK Thievery" pitchFamily="66" charset="0"/>
              </a:rPr>
              <a:t> en caso de ataque.</a:t>
            </a:r>
          </a:p>
          <a:p>
            <a:pPr algn="ctr">
              <a:lnSpc>
                <a:spcPct val="120000"/>
              </a:lnSpc>
              <a:spcBef>
                <a:spcPts val="0"/>
              </a:spcBef>
              <a:buFontTx/>
              <a:buNone/>
            </a:pPr>
            <a:r>
              <a:rPr lang="gl-ES" sz="3200" b="1" dirty="0" smtClean="0">
                <a:latin typeface="DK Thievery" pitchFamily="66" charset="0"/>
              </a:rPr>
              <a:t>O máis famoso é o conde </a:t>
            </a:r>
            <a:r>
              <a:rPr lang="gl-ES" sz="3200" b="1" dirty="0" err="1" smtClean="0">
                <a:latin typeface="DK Thievery" pitchFamily="66" charset="0"/>
              </a:rPr>
              <a:t>Drácula</a:t>
            </a:r>
            <a:r>
              <a:rPr lang="gl-ES" sz="3200" b="1" dirty="0" smtClean="0">
                <a:latin typeface="DK Thievery" pitchFamily="66" charset="0"/>
              </a:rPr>
              <a:t>, pero...</a:t>
            </a:r>
          </a:p>
          <a:p>
            <a:pPr algn="ctr">
              <a:lnSpc>
                <a:spcPct val="120000"/>
              </a:lnSpc>
              <a:spcBef>
                <a:spcPts val="0"/>
              </a:spcBef>
              <a:buFontTx/>
              <a:buNone/>
            </a:pPr>
            <a:r>
              <a:rPr lang="gl-ES" sz="3200" b="1" dirty="0" smtClean="0">
                <a:latin typeface="DK Thievery" pitchFamily="66" charset="0"/>
              </a:rPr>
              <a:t>a nómina dos seus </a:t>
            </a:r>
            <a:r>
              <a:rPr lang="gl-ES" sz="3200" b="1" dirty="0" err="1" smtClean="0">
                <a:latin typeface="DK Thievery" pitchFamily="66" charset="0"/>
              </a:rPr>
              <a:t>compinches</a:t>
            </a:r>
            <a:r>
              <a:rPr lang="gl-ES" sz="3200" b="1" dirty="0" smtClean="0">
                <a:latin typeface="DK Thievery" pitchFamily="66" charset="0"/>
              </a:rPr>
              <a:t> é moi longa.</a:t>
            </a: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10</a:t>
            </a:fld>
            <a:endParaRPr lang="es-ES"/>
          </a:p>
        </p:txBody>
      </p:sp>
      <p:pic>
        <p:nvPicPr>
          <p:cNvPr id="9" name="Picture 5" descr="Vampiro aristócrata"/>
          <p:cNvPicPr>
            <a:picLocks noChangeAspect="1" noChangeArrowheads="1"/>
          </p:cNvPicPr>
          <p:nvPr/>
        </p:nvPicPr>
        <p:blipFill>
          <a:blip r:embed="rId2" cstate="print"/>
          <a:srcRect/>
          <a:stretch>
            <a:fillRect/>
          </a:stretch>
        </p:blipFill>
        <p:spPr bwMode="auto">
          <a:xfrm>
            <a:off x="2500306" y="1881166"/>
            <a:ext cx="2071702" cy="2930671"/>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O YETI</a:t>
            </a:r>
            <a:endParaRPr lang="gl-ES" sz="6000" b="1" dirty="0">
              <a:latin typeface="DK Thievery" pitchFamily="66" charset="0"/>
            </a:endParaRPr>
          </a:p>
        </p:txBody>
      </p:sp>
      <p:sp>
        <p:nvSpPr>
          <p:cNvPr id="6" name="4 Marcador de contenido"/>
          <p:cNvSpPr txBox="1">
            <a:spLocks/>
          </p:cNvSpPr>
          <p:nvPr/>
        </p:nvSpPr>
        <p:spPr>
          <a:xfrm>
            <a:off x="857232" y="5381628"/>
            <a:ext cx="5386382" cy="4000528"/>
          </a:xfrm>
          <a:prstGeom prst="rect">
            <a:avLst/>
          </a:prstGeom>
        </p:spPr>
        <p:txBody>
          <a:bodyPr vert="horz" lIns="91440" tIns="45720" rIns="91440" bIns="45720" rtlCol="0">
            <a:normAutofit fontScale="77500" lnSpcReduction="20000"/>
          </a:bodyPr>
          <a:lstStyle/>
          <a:p>
            <a:pPr algn="ctr">
              <a:lnSpc>
                <a:spcPct val="120000"/>
              </a:lnSpc>
              <a:buFontTx/>
              <a:buNone/>
            </a:pPr>
            <a:r>
              <a:rPr lang="gl-ES" sz="3200" b="1" dirty="0" smtClean="0">
                <a:latin typeface="DK Thievery" pitchFamily="66" charset="0"/>
              </a:rPr>
              <a:t>Tamén chamado Abominábel Home das Neves, é un enigmático e colosal simio que se agocha nas neves perpetuas do </a:t>
            </a:r>
            <a:r>
              <a:rPr lang="gl-ES" sz="3200" b="1" dirty="0" err="1" smtClean="0">
                <a:latin typeface="DK Thievery" pitchFamily="66" charset="0"/>
              </a:rPr>
              <a:t>Himalaia</a:t>
            </a:r>
            <a:r>
              <a:rPr lang="gl-ES" sz="3200" b="1" dirty="0" smtClean="0">
                <a:latin typeface="DK Thievery" pitchFamily="66" charset="0"/>
              </a:rPr>
              <a:t>. Só se deixa ver polos monxes do Nepal e algúns alpinistas </a:t>
            </a:r>
            <a:r>
              <a:rPr lang="gl-ES" sz="3200" b="1" dirty="0" err="1" smtClean="0">
                <a:latin typeface="DK Thievery" pitchFamily="66" charset="0"/>
              </a:rPr>
              <a:t>descarriados</a:t>
            </a:r>
            <a:r>
              <a:rPr lang="gl-ES" sz="3200" b="1" dirty="0" smtClean="0">
                <a:latin typeface="DK Thievery" pitchFamily="66" charset="0"/>
              </a:rPr>
              <a:t>.</a:t>
            </a:r>
          </a:p>
          <a:p>
            <a:pPr algn="ctr">
              <a:lnSpc>
                <a:spcPct val="120000"/>
              </a:lnSpc>
              <a:buFontTx/>
              <a:buNone/>
            </a:pPr>
            <a:r>
              <a:rPr lang="gl-ES" sz="3200" b="1" dirty="0" smtClean="0">
                <a:latin typeface="DK Thievery" pitchFamily="66" charset="0"/>
              </a:rPr>
              <a:t>Cuberto de pelo, desprázase erecto sobre os seus enormes pés, deixando grandes pegadas na neve. Os científicos, sempre tan descridos, negan a súa existencia. </a:t>
            </a: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11</a:t>
            </a:fld>
            <a:endParaRPr lang="es-ES"/>
          </a:p>
        </p:txBody>
      </p:sp>
      <p:pic>
        <p:nvPicPr>
          <p:cNvPr id="8" name="Picture 5" descr="gigantopithecus-blackii"/>
          <p:cNvPicPr>
            <a:picLocks noChangeAspect="1" noChangeArrowheads="1"/>
          </p:cNvPicPr>
          <p:nvPr/>
        </p:nvPicPr>
        <p:blipFill>
          <a:blip r:embed="rId2"/>
          <a:srcRect/>
          <a:stretch>
            <a:fillRect/>
          </a:stretch>
        </p:blipFill>
        <p:spPr bwMode="auto">
          <a:xfrm>
            <a:off x="2285992" y="2002838"/>
            <a:ext cx="2500330" cy="309142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LICÁNTROPOS</a:t>
            </a:r>
            <a:endParaRPr lang="gl-ES" sz="6000" b="1" dirty="0">
              <a:latin typeface="DK Thievery" pitchFamily="66" charset="0"/>
            </a:endParaRPr>
          </a:p>
        </p:txBody>
      </p:sp>
      <p:sp>
        <p:nvSpPr>
          <p:cNvPr id="6" name="4 Marcador de contenido"/>
          <p:cNvSpPr txBox="1">
            <a:spLocks/>
          </p:cNvSpPr>
          <p:nvPr/>
        </p:nvSpPr>
        <p:spPr>
          <a:xfrm>
            <a:off x="642918" y="4881562"/>
            <a:ext cx="5786478" cy="4500594"/>
          </a:xfrm>
          <a:prstGeom prst="rect">
            <a:avLst/>
          </a:prstGeom>
        </p:spPr>
        <p:txBody>
          <a:bodyPr vert="horz" lIns="91440" tIns="45720" rIns="91440" bIns="45720" rtlCol="0">
            <a:normAutofit fontScale="70000" lnSpcReduction="20000"/>
          </a:bodyPr>
          <a:lstStyle/>
          <a:p>
            <a:pPr algn="ctr">
              <a:lnSpc>
                <a:spcPct val="120000"/>
              </a:lnSpc>
              <a:buFontTx/>
              <a:buNone/>
            </a:pPr>
            <a:r>
              <a:rPr lang="gl-ES" sz="3200" b="1" dirty="0" smtClean="0">
                <a:latin typeface="DK Thievery" pitchFamily="66" charset="0"/>
              </a:rPr>
              <a:t>Desde o clásico </a:t>
            </a:r>
            <a:r>
              <a:rPr lang="gl-ES" sz="3200" b="1" dirty="0" err="1" smtClean="0">
                <a:latin typeface="DK Thievery" pitchFamily="66" charset="0"/>
              </a:rPr>
              <a:t>Licaon</a:t>
            </a:r>
            <a:r>
              <a:rPr lang="gl-ES" sz="3200" b="1" dirty="0" smtClean="0">
                <a:latin typeface="DK Thievery" pitchFamily="66" charset="0"/>
              </a:rPr>
              <a:t> á modernísima estirpe dos crepusculares, os lobishomes proliferaron nos contos populares, na literatura e no cine.</a:t>
            </a:r>
          </a:p>
          <a:p>
            <a:pPr algn="ctr">
              <a:lnSpc>
                <a:spcPct val="120000"/>
              </a:lnSpc>
              <a:buFontTx/>
              <a:buNone/>
            </a:pPr>
            <a:r>
              <a:rPr lang="gl-ES" sz="3200" b="1" dirty="0" smtClean="0">
                <a:latin typeface="DK Thievery" pitchFamily="66" charset="0"/>
              </a:rPr>
              <a:t>Se non queres transformarte nun, debes tomar certas precaucións: non te vistas con peles de lobo, non te bañes na mesma auga ca eles, non durmas espido ao luar, non te expoñas a feitizos ou maldicións e nin se che ocorra namorar dalgún... Pero, se á fin sucumbes, procura paraxes solitarias  e, nas noites de lúa chea, apóstate á beira dos camiños e agarda a que pase algún mozo ou moza suculentos e </a:t>
            </a:r>
            <a:r>
              <a:rPr lang="gl-ES" sz="3200" b="1" dirty="0" err="1" smtClean="0">
                <a:latin typeface="DK Thievery" pitchFamily="66" charset="0"/>
              </a:rPr>
              <a:t>brandiños</a:t>
            </a:r>
            <a:r>
              <a:rPr lang="gl-ES" sz="3200" b="1" dirty="0" smtClean="0">
                <a:latin typeface="DK Thievery" pitchFamily="66" charset="0"/>
              </a:rPr>
              <a:t>. Bo proveito!</a:t>
            </a: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12</a:t>
            </a:fld>
            <a:endParaRPr lang="es-ES"/>
          </a:p>
        </p:txBody>
      </p:sp>
      <p:pic>
        <p:nvPicPr>
          <p:cNvPr id="9" name="Picture 5" descr="hombres-lobos-europeos"/>
          <p:cNvPicPr>
            <a:picLocks noChangeAspect="1" noChangeArrowheads="1"/>
          </p:cNvPicPr>
          <p:nvPr/>
        </p:nvPicPr>
        <p:blipFill>
          <a:blip r:embed="rId2"/>
          <a:srcRect b="12219"/>
          <a:stretch>
            <a:fillRect/>
          </a:stretch>
        </p:blipFill>
        <p:spPr bwMode="auto">
          <a:xfrm>
            <a:off x="1571612" y="1952604"/>
            <a:ext cx="3746500" cy="273685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XIGANTES</a:t>
            </a:r>
            <a:endParaRPr lang="gl-ES" sz="6000" b="1" dirty="0">
              <a:latin typeface="DK Thievery" pitchFamily="66" charset="0"/>
            </a:endParaRPr>
          </a:p>
        </p:txBody>
      </p:sp>
      <p:sp>
        <p:nvSpPr>
          <p:cNvPr id="6" name="4 Marcador de contenido"/>
          <p:cNvSpPr txBox="1">
            <a:spLocks/>
          </p:cNvSpPr>
          <p:nvPr/>
        </p:nvSpPr>
        <p:spPr>
          <a:xfrm>
            <a:off x="642918" y="4452934"/>
            <a:ext cx="5857916" cy="5143536"/>
          </a:xfrm>
          <a:prstGeom prst="rect">
            <a:avLst/>
          </a:prstGeom>
        </p:spPr>
        <p:txBody>
          <a:bodyPr vert="horz" lIns="0" tIns="45720" rIns="0" bIns="0" rtlCol="0" anchor="ctr" anchorCtr="0">
            <a:normAutofit fontScale="70000" lnSpcReduction="20000"/>
          </a:bodyPr>
          <a:lstStyle/>
          <a:p>
            <a:pPr algn="ctr">
              <a:lnSpc>
                <a:spcPct val="120000"/>
              </a:lnSpc>
              <a:buFontTx/>
              <a:buNone/>
            </a:pPr>
            <a:r>
              <a:rPr lang="gl-ES" sz="3200" b="1" dirty="0" smtClean="0">
                <a:latin typeface="DK Thievery" pitchFamily="66" charset="0"/>
              </a:rPr>
              <a:t>Son tan enormes que dan medo, pois, ao seu paso, a terra estremécese. Solitarios e </a:t>
            </a:r>
            <a:r>
              <a:rPr lang="gl-ES" sz="3200" b="1" dirty="0" err="1" smtClean="0">
                <a:latin typeface="DK Thievery" pitchFamily="66" charset="0"/>
              </a:rPr>
              <a:t>soturnos</a:t>
            </a:r>
            <a:r>
              <a:rPr lang="gl-ES" sz="3200" b="1" dirty="0" smtClean="0">
                <a:latin typeface="DK Thievery" pitchFamily="66" charset="0"/>
              </a:rPr>
              <a:t>, en ocasións poden ser amigábeis.  </a:t>
            </a:r>
          </a:p>
          <a:p>
            <a:pPr algn="ctr">
              <a:lnSpc>
                <a:spcPct val="120000"/>
              </a:lnSpc>
              <a:buFontTx/>
              <a:buNone/>
            </a:pPr>
            <a:r>
              <a:rPr lang="gl-ES" sz="3200" b="1" dirty="0" smtClean="0">
                <a:latin typeface="DK Thievery" pitchFamily="66" charset="0"/>
              </a:rPr>
              <a:t>	</a:t>
            </a:r>
          </a:p>
          <a:p>
            <a:pPr algn="ctr">
              <a:lnSpc>
                <a:spcPct val="120000"/>
              </a:lnSpc>
              <a:buFontTx/>
              <a:buNone/>
            </a:pPr>
            <a:r>
              <a:rPr lang="gl-ES" sz="3200" b="1" i="1" dirty="0" smtClean="0">
                <a:latin typeface="DK Thievery" pitchFamily="66" charset="0"/>
              </a:rPr>
              <a:t>“Daquela o Xigante achegóuselle por detrás e colleuno xentilmente nas súas mans e </a:t>
            </a:r>
            <a:r>
              <a:rPr lang="gl-ES" sz="3200" b="1" i="1" dirty="0" err="1" smtClean="0">
                <a:latin typeface="DK Thievery" pitchFamily="66" charset="0"/>
              </a:rPr>
              <a:t>empoligouno</a:t>
            </a:r>
            <a:r>
              <a:rPr lang="gl-ES" sz="3200" b="1" i="1" dirty="0" smtClean="0">
                <a:latin typeface="DK Thievery" pitchFamily="66" charset="0"/>
              </a:rPr>
              <a:t> na árbore. E a árbore floreceu de súpeto e os paxaros viñeron cantar ás súa pólas e o neno abrazóuselle ao pescozo e bicouno. E os outros, cando viron que o Xigante non era malo, volveron a correr </a:t>
            </a:r>
            <a:r>
              <a:rPr lang="gl-ES" sz="3200" b="1" i="1" dirty="0" err="1" smtClean="0">
                <a:latin typeface="DK Thievery" pitchFamily="66" charset="0"/>
              </a:rPr>
              <a:t>ledizosos</a:t>
            </a:r>
            <a:r>
              <a:rPr lang="gl-ES" sz="3200" b="1" i="1" dirty="0" smtClean="0">
                <a:latin typeface="DK Thievery" pitchFamily="66" charset="0"/>
              </a:rPr>
              <a:t>.  Con eles a primavera regresou ao xardín.”</a:t>
            </a:r>
            <a:r>
              <a:rPr lang="gl-ES" sz="3200" b="1" dirty="0" smtClean="0">
                <a:latin typeface="DK Thievery" pitchFamily="66" charset="0"/>
              </a:rPr>
              <a:t> </a:t>
            </a:r>
          </a:p>
          <a:p>
            <a:pPr algn="ctr">
              <a:lnSpc>
                <a:spcPct val="120000"/>
              </a:lnSpc>
              <a:buFontTx/>
              <a:buNone/>
            </a:pPr>
            <a:r>
              <a:rPr lang="gl-ES" sz="3200" dirty="0" smtClean="0">
                <a:latin typeface="DK Thievery" pitchFamily="66" charset="0"/>
              </a:rPr>
              <a:t>	</a:t>
            </a:r>
          </a:p>
          <a:p>
            <a:pPr algn="ctr">
              <a:lnSpc>
                <a:spcPct val="120000"/>
              </a:lnSpc>
              <a:buFontTx/>
              <a:buNone/>
            </a:pPr>
            <a:r>
              <a:rPr lang="gl-ES" sz="3200" b="1" dirty="0" err="1" smtClean="0">
                <a:latin typeface="DK Thievery" pitchFamily="66" charset="0"/>
              </a:rPr>
              <a:t>Oscar</a:t>
            </a:r>
            <a:r>
              <a:rPr lang="gl-ES" sz="3200" b="1" dirty="0" smtClean="0">
                <a:latin typeface="DK Thievery" pitchFamily="66" charset="0"/>
              </a:rPr>
              <a:t> </a:t>
            </a:r>
            <a:r>
              <a:rPr lang="gl-ES" sz="3200" b="1" dirty="0" err="1" smtClean="0">
                <a:latin typeface="DK Thievery" pitchFamily="66" charset="0"/>
              </a:rPr>
              <a:t>Wilde</a:t>
            </a: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13</a:t>
            </a:fld>
            <a:endParaRPr lang="es-ES" dirty="0"/>
          </a:p>
        </p:txBody>
      </p:sp>
      <p:pic>
        <p:nvPicPr>
          <p:cNvPr id="8" name="Picture 6" descr="8535063"/>
          <p:cNvPicPr>
            <a:picLocks noChangeAspect="1" noChangeArrowheads="1"/>
          </p:cNvPicPr>
          <p:nvPr/>
        </p:nvPicPr>
        <p:blipFill>
          <a:blip r:embed="rId2"/>
          <a:srcRect l="4091" t="34489" r="3818" b="15846"/>
          <a:stretch>
            <a:fillRect/>
          </a:stretch>
        </p:blipFill>
        <p:spPr bwMode="auto">
          <a:xfrm rot="-21600000">
            <a:off x="1071546" y="1881166"/>
            <a:ext cx="4824412" cy="2592388"/>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OGROS</a:t>
            </a:r>
            <a:endParaRPr lang="gl-ES" sz="6000" b="1" dirty="0">
              <a:latin typeface="DK Thievery" pitchFamily="66" charset="0"/>
            </a:endParaRPr>
          </a:p>
        </p:txBody>
      </p:sp>
      <p:sp>
        <p:nvSpPr>
          <p:cNvPr id="6" name="4 Marcador de contenido"/>
          <p:cNvSpPr txBox="1">
            <a:spLocks/>
          </p:cNvSpPr>
          <p:nvPr/>
        </p:nvSpPr>
        <p:spPr>
          <a:xfrm>
            <a:off x="928670" y="4953000"/>
            <a:ext cx="5214974" cy="3429024"/>
          </a:xfrm>
          <a:prstGeom prst="rect">
            <a:avLst/>
          </a:prstGeom>
        </p:spPr>
        <p:txBody>
          <a:bodyPr vert="horz" lIns="0" tIns="45720" rIns="0" bIns="0" rtlCol="0" anchor="ctr" anchorCtr="0">
            <a:normAutofit fontScale="70000" lnSpcReduction="20000"/>
          </a:bodyPr>
          <a:lstStyle/>
          <a:p>
            <a:pPr algn="ctr">
              <a:lnSpc>
                <a:spcPct val="120000"/>
              </a:lnSpc>
              <a:buFontTx/>
              <a:buNone/>
            </a:pPr>
            <a:endParaRPr lang="gl-ES" sz="3200" b="1" dirty="0" smtClean="0">
              <a:latin typeface="DK Thievery" pitchFamily="66" charset="0"/>
            </a:endParaRPr>
          </a:p>
          <a:p>
            <a:pPr algn="ctr">
              <a:lnSpc>
                <a:spcPct val="120000"/>
              </a:lnSpc>
              <a:buFontTx/>
              <a:buNone/>
            </a:pPr>
            <a:r>
              <a:rPr lang="gl-ES" sz="3200" b="1" dirty="0" smtClean="0">
                <a:latin typeface="DK Thievery" pitchFamily="66" charset="0"/>
              </a:rPr>
              <a:t>Individuos grandes e </a:t>
            </a:r>
            <a:r>
              <a:rPr lang="gl-ES" sz="3200" b="1" dirty="0" err="1" smtClean="0">
                <a:latin typeface="DK Thievery" pitchFamily="66" charset="0"/>
              </a:rPr>
              <a:t>comehomes</a:t>
            </a:r>
            <a:r>
              <a:rPr lang="gl-ES" sz="3200" b="1" dirty="0" smtClean="0">
                <a:latin typeface="DK Thievery" pitchFamily="66" charset="0"/>
              </a:rPr>
              <a:t>. A palabra lembra o latín </a:t>
            </a:r>
            <a:r>
              <a:rPr lang="gl-ES" sz="3200" b="1" i="1" dirty="0" err="1" smtClean="0">
                <a:latin typeface="DK Thievery" pitchFamily="66" charset="0"/>
              </a:rPr>
              <a:t>Orcus</a:t>
            </a:r>
            <a:r>
              <a:rPr lang="gl-ES" sz="3200" b="1" i="1" dirty="0" smtClean="0">
                <a:latin typeface="DK Thievery" pitchFamily="66" charset="0"/>
              </a:rPr>
              <a:t>,</a:t>
            </a:r>
            <a:r>
              <a:rPr lang="gl-ES" sz="3200" b="1" dirty="0" smtClean="0">
                <a:latin typeface="DK Thievery" pitchFamily="66" charset="0"/>
              </a:rPr>
              <a:t> que daba nome a unha divindade dos infernos, e tamén ao alemán antigo </a:t>
            </a:r>
            <a:r>
              <a:rPr lang="gl-ES" sz="3200" b="1" i="1" dirty="0" err="1" smtClean="0">
                <a:latin typeface="DK Thievery" pitchFamily="66" charset="0"/>
              </a:rPr>
              <a:t>ögr</a:t>
            </a:r>
            <a:r>
              <a:rPr lang="gl-ES" sz="3200" b="1" dirty="0" smtClean="0">
                <a:latin typeface="DK Thievery" pitchFamily="66" charset="0"/>
              </a:rPr>
              <a:t>, que significaba feo. O bo que teñen é que non son moi listos, así que poden ser vencidos con valor e astucia a partes iguais. Ás veces, en cambio, son bos e medianamente intelixentes</a:t>
            </a:r>
          </a:p>
          <a:p>
            <a:pPr algn="ctr">
              <a:lnSpc>
                <a:spcPct val="120000"/>
              </a:lnSpc>
              <a:buFontTx/>
              <a:buNone/>
            </a:pP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14</a:t>
            </a:fld>
            <a:endParaRPr lang="es-ES" dirty="0"/>
          </a:p>
        </p:txBody>
      </p:sp>
      <p:pic>
        <p:nvPicPr>
          <p:cNvPr id="1028" name="Picture 4" descr="http://4.bp.blogspot.com/-15H0D8W0IoM/UHWHHFLoplI/AAAAAAAADWc/GqvF0QxhzEo/s400/shrek.jpg"/>
          <p:cNvPicPr>
            <a:picLocks noChangeAspect="1" noChangeArrowheads="1"/>
          </p:cNvPicPr>
          <p:nvPr/>
        </p:nvPicPr>
        <p:blipFill>
          <a:blip r:embed="rId2"/>
          <a:srcRect/>
          <a:stretch>
            <a:fillRect/>
          </a:stretch>
        </p:blipFill>
        <p:spPr bwMode="auto">
          <a:xfrm>
            <a:off x="1714488" y="2031997"/>
            <a:ext cx="3417888" cy="2563813"/>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CÍCLOPES</a:t>
            </a:r>
            <a:endParaRPr lang="gl-ES" sz="6000" b="1" dirty="0">
              <a:latin typeface="DK Thievery" pitchFamily="66" charset="0"/>
            </a:endParaRPr>
          </a:p>
        </p:txBody>
      </p:sp>
      <p:sp>
        <p:nvSpPr>
          <p:cNvPr id="6" name="4 Marcador de contenido"/>
          <p:cNvSpPr txBox="1">
            <a:spLocks/>
          </p:cNvSpPr>
          <p:nvPr/>
        </p:nvSpPr>
        <p:spPr>
          <a:xfrm>
            <a:off x="1142984" y="5881694"/>
            <a:ext cx="4714908" cy="2857520"/>
          </a:xfrm>
          <a:prstGeom prst="rect">
            <a:avLst/>
          </a:prstGeom>
        </p:spPr>
        <p:txBody>
          <a:bodyPr vert="horz" lIns="0" tIns="45720" rIns="0" bIns="0" rtlCol="0" anchor="ctr" anchorCtr="0">
            <a:normAutofit fontScale="77500" lnSpcReduction="20000"/>
          </a:bodyPr>
          <a:lstStyle/>
          <a:p>
            <a:pPr algn="ctr">
              <a:lnSpc>
                <a:spcPct val="120000"/>
              </a:lnSpc>
              <a:buFontTx/>
              <a:buNone/>
            </a:pPr>
            <a:r>
              <a:rPr lang="gl-ES" sz="3200" b="1" dirty="0" smtClean="0">
                <a:latin typeface="DK Thievery" pitchFamily="66" charset="0"/>
              </a:rPr>
              <a:t>Son xigantes mitolóxicos cun único ollo situado no centro da testa</a:t>
            </a:r>
          </a:p>
          <a:p>
            <a:pPr algn="ctr">
              <a:lnSpc>
                <a:spcPct val="120000"/>
              </a:lnSpc>
              <a:buFontTx/>
              <a:buNone/>
            </a:pPr>
            <a:r>
              <a:rPr lang="gl-ES" sz="3200" b="1" dirty="0" smtClean="0">
                <a:latin typeface="DK Thievery" pitchFamily="66" charset="0"/>
              </a:rPr>
              <a:t>(ollo que perdeu </a:t>
            </a:r>
            <a:r>
              <a:rPr lang="gl-ES" sz="3200" b="1" dirty="0" err="1" smtClean="0">
                <a:latin typeface="DK Thievery" pitchFamily="66" charset="0"/>
              </a:rPr>
              <a:t>Polifemo</a:t>
            </a:r>
            <a:r>
              <a:rPr lang="gl-ES" sz="3200" b="1" dirty="0" smtClean="0">
                <a:latin typeface="DK Thievery" pitchFamily="66" charset="0"/>
              </a:rPr>
              <a:t> mercé ás argucias de Ulises). </a:t>
            </a:r>
            <a:r>
              <a:rPr lang="gl-ES" sz="3200" b="1" dirty="0" err="1" smtClean="0">
                <a:latin typeface="DK Thievery" pitchFamily="66" charset="0"/>
              </a:rPr>
              <a:t>Dí</a:t>
            </a:r>
            <a:r>
              <a:rPr lang="gl-ES" sz="3200" b="1" dirty="0" smtClean="0">
                <a:latin typeface="DK Thievery" pitchFamily="66" charset="0"/>
              </a:rPr>
              <a:t> </a:t>
            </a:r>
            <a:r>
              <a:rPr lang="gl-ES" sz="3200" b="1" dirty="0" err="1" smtClean="0">
                <a:latin typeface="DK Thievery" pitchFamily="66" charset="0"/>
              </a:rPr>
              <a:t>Hesíodo</a:t>
            </a:r>
            <a:r>
              <a:rPr lang="gl-ES" sz="3200" b="1" dirty="0" smtClean="0">
                <a:latin typeface="DK Thievery" pitchFamily="66" charset="0"/>
              </a:rPr>
              <a:t> que son </a:t>
            </a:r>
            <a:r>
              <a:rPr lang="es-ES" sz="3200" b="1" dirty="0" err="1" smtClean="0"/>
              <a:t>fortes</a:t>
            </a:r>
            <a:r>
              <a:rPr lang="es-ES" sz="3200" b="1" dirty="0" smtClean="0"/>
              <a:t>, </a:t>
            </a:r>
            <a:r>
              <a:rPr lang="es-ES" sz="3200" b="1" dirty="0" err="1" smtClean="0"/>
              <a:t>testáns</a:t>
            </a:r>
            <a:r>
              <a:rPr lang="es-ES" sz="3200" b="1" dirty="0" smtClean="0"/>
              <a:t>, de bruscas </a:t>
            </a:r>
            <a:r>
              <a:rPr lang="es-ES" sz="3200" b="1" dirty="0" err="1" smtClean="0"/>
              <a:t>emocións</a:t>
            </a:r>
            <a:r>
              <a:rPr lang="es-ES" sz="3200" b="1" dirty="0" smtClean="0"/>
              <a:t> e </a:t>
            </a:r>
            <a:r>
              <a:rPr lang="es-ES" sz="3200" b="1" dirty="0" err="1" smtClean="0"/>
              <a:t>cun</a:t>
            </a:r>
            <a:r>
              <a:rPr lang="es-ES" sz="3200" b="1" dirty="0" smtClean="0"/>
              <a:t> temperamento espantosos». </a:t>
            </a:r>
            <a:endParaRPr lang="gl-ES" sz="3200" b="1" dirty="0" smtClean="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15</a:t>
            </a:fld>
            <a:endParaRPr lang="es-ES" dirty="0"/>
          </a:p>
        </p:txBody>
      </p:sp>
      <p:pic>
        <p:nvPicPr>
          <p:cNvPr id="8" name="Picture 5" descr="c%25C3%25ADclope"/>
          <p:cNvPicPr>
            <a:picLocks noChangeAspect="1" noChangeArrowheads="1"/>
          </p:cNvPicPr>
          <p:nvPr/>
        </p:nvPicPr>
        <p:blipFill>
          <a:blip r:embed="rId2"/>
          <a:srcRect/>
          <a:stretch>
            <a:fillRect/>
          </a:stretch>
        </p:blipFill>
        <p:spPr bwMode="auto">
          <a:xfrm>
            <a:off x="1928802" y="1881166"/>
            <a:ext cx="2857500" cy="38100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UNICORNIOS</a:t>
            </a:r>
            <a:endParaRPr lang="gl-ES" sz="6000" b="1" dirty="0">
              <a:latin typeface="DK Thievery" pitchFamily="66" charset="0"/>
            </a:endParaRPr>
          </a:p>
        </p:txBody>
      </p:sp>
      <p:sp>
        <p:nvSpPr>
          <p:cNvPr id="6" name="4 Marcador de contenido"/>
          <p:cNvSpPr txBox="1">
            <a:spLocks/>
          </p:cNvSpPr>
          <p:nvPr/>
        </p:nvSpPr>
        <p:spPr>
          <a:xfrm>
            <a:off x="1142984" y="6167446"/>
            <a:ext cx="4714908" cy="2786082"/>
          </a:xfrm>
          <a:prstGeom prst="rect">
            <a:avLst/>
          </a:prstGeom>
        </p:spPr>
        <p:txBody>
          <a:bodyPr vert="horz" lIns="0" tIns="45720" rIns="0" bIns="0" rtlCol="0" anchor="ctr" anchorCtr="0">
            <a:normAutofit fontScale="85000" lnSpcReduction="10000"/>
          </a:bodyPr>
          <a:lstStyle/>
          <a:p>
            <a:pPr algn="ctr">
              <a:lnSpc>
                <a:spcPct val="110000"/>
              </a:lnSpc>
              <a:buNone/>
            </a:pPr>
            <a:r>
              <a:rPr lang="gl-ES" sz="3200" b="1" dirty="0" smtClean="0">
                <a:latin typeface="DK Thievery" pitchFamily="66" charset="0"/>
              </a:rPr>
              <a:t>Brancos cabaliños mitolóxicos cun corno en espiral enriba da testa, patas de antílope e barbas de chibo. Fuxidíos e tímidos, só se deixan domesticar por mociñas doncelas.</a:t>
            </a: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16</a:t>
            </a:fld>
            <a:endParaRPr lang="es-ES" dirty="0"/>
          </a:p>
        </p:txBody>
      </p:sp>
      <p:pic>
        <p:nvPicPr>
          <p:cNvPr id="9" name="Picture 4" descr="unicornio3"/>
          <p:cNvPicPr>
            <a:picLocks noChangeAspect="1" noChangeArrowheads="1"/>
          </p:cNvPicPr>
          <p:nvPr/>
        </p:nvPicPr>
        <p:blipFill>
          <a:blip r:embed="rId2"/>
          <a:srcRect/>
          <a:stretch>
            <a:fillRect/>
          </a:stretch>
        </p:blipFill>
        <p:spPr bwMode="auto">
          <a:xfrm>
            <a:off x="2073249" y="1952604"/>
            <a:ext cx="2855949" cy="4071966"/>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PEGASO</a:t>
            </a:r>
            <a:endParaRPr lang="gl-ES" sz="6000" b="1" dirty="0">
              <a:latin typeface="DK Thievery" pitchFamily="66" charset="0"/>
            </a:endParaRPr>
          </a:p>
        </p:txBody>
      </p:sp>
      <p:sp>
        <p:nvSpPr>
          <p:cNvPr id="6" name="4 Marcador de contenido"/>
          <p:cNvSpPr txBox="1">
            <a:spLocks/>
          </p:cNvSpPr>
          <p:nvPr/>
        </p:nvSpPr>
        <p:spPr>
          <a:xfrm>
            <a:off x="1071546" y="5667380"/>
            <a:ext cx="5072098" cy="3643338"/>
          </a:xfrm>
          <a:prstGeom prst="rect">
            <a:avLst/>
          </a:prstGeom>
        </p:spPr>
        <p:txBody>
          <a:bodyPr vert="horz" lIns="0" tIns="45720" rIns="0" bIns="0" rtlCol="0" anchor="ctr" anchorCtr="0">
            <a:normAutofit fontScale="85000" lnSpcReduction="20000"/>
          </a:bodyPr>
          <a:lstStyle/>
          <a:p>
            <a:pPr algn="ctr">
              <a:lnSpc>
                <a:spcPct val="110000"/>
              </a:lnSpc>
            </a:pPr>
            <a:r>
              <a:rPr lang="gl-ES" sz="3200" b="1" dirty="0" smtClean="0">
                <a:latin typeface="DK Thievery" pitchFamily="66" charset="0"/>
              </a:rPr>
              <a:t>Fillo de </a:t>
            </a:r>
            <a:r>
              <a:rPr lang="gl-ES" sz="3200" b="1" dirty="0" err="1" smtClean="0">
                <a:latin typeface="DK Thievery" pitchFamily="66" charset="0"/>
              </a:rPr>
              <a:t>Poseidón</a:t>
            </a:r>
            <a:r>
              <a:rPr lang="gl-ES" sz="3200" b="1" dirty="0" smtClean="0">
                <a:latin typeface="DK Thievery" pitchFamily="66" charset="0"/>
              </a:rPr>
              <a:t> e de Medusa, só se deixou montar por </a:t>
            </a:r>
            <a:r>
              <a:rPr lang="gl-ES" sz="3200" b="1" dirty="0" err="1" smtClean="0">
                <a:latin typeface="DK Thievery" pitchFamily="66" charset="0"/>
              </a:rPr>
              <a:t>Beloronte</a:t>
            </a:r>
            <a:r>
              <a:rPr lang="gl-ES" sz="3200" b="1" dirty="0" smtClean="0">
                <a:latin typeface="DK Thievery" pitchFamily="66" charset="0"/>
              </a:rPr>
              <a:t> para venceren entre os dous á Quimera. É amigo das musas e simboliza a sabedoría e a fama. Atribúeselle a creación das fontes nas que beben os poetas. É o provedor de raios para </a:t>
            </a:r>
            <a:r>
              <a:rPr lang="gl-ES" sz="3200" b="1" dirty="0" err="1" smtClean="0">
                <a:latin typeface="DK Thievery" pitchFamily="66" charset="0"/>
              </a:rPr>
              <a:t>Zeus</a:t>
            </a:r>
            <a:r>
              <a:rPr lang="gl-ES" sz="3200" b="1" dirty="0" smtClean="0">
                <a:latin typeface="DK Thievery" pitchFamily="66" charset="0"/>
              </a:rPr>
              <a:t> que, por súa vez, o converteu nunha constelación.</a:t>
            </a: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17</a:t>
            </a:fld>
            <a:endParaRPr lang="es-ES" dirty="0"/>
          </a:p>
        </p:txBody>
      </p:sp>
      <p:pic>
        <p:nvPicPr>
          <p:cNvPr id="8" name="Picture 6" descr="Archivo: The-Winged-Horse.jpg"/>
          <p:cNvPicPr>
            <a:picLocks noChangeAspect="1" noChangeArrowheads="1"/>
          </p:cNvPicPr>
          <p:nvPr/>
        </p:nvPicPr>
        <p:blipFill>
          <a:blip r:embed="rId2"/>
          <a:srcRect/>
          <a:stretch>
            <a:fillRect/>
          </a:stretch>
        </p:blipFill>
        <p:spPr bwMode="auto">
          <a:xfrm>
            <a:off x="2298448" y="2024043"/>
            <a:ext cx="2416436" cy="3357586"/>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GRIFOS</a:t>
            </a:r>
            <a:endParaRPr lang="gl-ES" sz="6000" b="1" dirty="0">
              <a:latin typeface="DK Thievery" pitchFamily="66" charset="0"/>
            </a:endParaRPr>
          </a:p>
        </p:txBody>
      </p:sp>
      <p:sp>
        <p:nvSpPr>
          <p:cNvPr id="6" name="4 Marcador de contenido"/>
          <p:cNvSpPr txBox="1">
            <a:spLocks/>
          </p:cNvSpPr>
          <p:nvPr/>
        </p:nvSpPr>
        <p:spPr>
          <a:xfrm>
            <a:off x="1285860" y="5453066"/>
            <a:ext cx="4786346" cy="3643338"/>
          </a:xfrm>
          <a:prstGeom prst="rect">
            <a:avLst/>
          </a:prstGeom>
        </p:spPr>
        <p:txBody>
          <a:bodyPr vert="horz" lIns="0" tIns="45720" rIns="0" bIns="0" rtlCol="0" anchor="ctr" anchorCtr="0">
            <a:normAutofit fontScale="70000" lnSpcReduction="20000"/>
          </a:bodyPr>
          <a:lstStyle/>
          <a:p>
            <a:pPr algn="ctr">
              <a:lnSpc>
                <a:spcPct val="120000"/>
              </a:lnSpc>
              <a:spcBef>
                <a:spcPts val="0"/>
              </a:spcBef>
              <a:buFontTx/>
              <a:buNone/>
            </a:pPr>
            <a:r>
              <a:rPr lang="gl-ES" sz="3200" b="1" dirty="0" smtClean="0">
                <a:latin typeface="DK Thievery" pitchFamily="66" charset="0"/>
              </a:rPr>
              <a:t>Esta mestura de </a:t>
            </a:r>
            <a:r>
              <a:rPr lang="gl-ES" sz="3200" b="1" dirty="0" err="1" smtClean="0">
                <a:latin typeface="DK Thievery" pitchFamily="66" charset="0"/>
              </a:rPr>
              <a:t>águia</a:t>
            </a:r>
            <a:r>
              <a:rPr lang="gl-ES" sz="3200" b="1" dirty="0" smtClean="0">
                <a:latin typeface="DK Thievery" pitchFamily="66" charset="0"/>
              </a:rPr>
              <a:t> e león pode presentar ás veces un rabo de serpe. </a:t>
            </a:r>
          </a:p>
          <a:p>
            <a:pPr algn="ctr">
              <a:lnSpc>
                <a:spcPct val="120000"/>
              </a:lnSpc>
              <a:spcBef>
                <a:spcPts val="0"/>
              </a:spcBef>
              <a:buFontTx/>
              <a:buNone/>
            </a:pPr>
            <a:r>
              <a:rPr lang="gl-ES" sz="3200" b="1" dirty="0" smtClean="0">
                <a:latin typeface="DK Thievery" pitchFamily="66" charset="0"/>
              </a:rPr>
              <a:t>Pon ovos de ágata, é un bo gardián e inimigo mortal dos basiliscos. </a:t>
            </a:r>
          </a:p>
          <a:p>
            <a:pPr algn="ctr">
              <a:lnSpc>
                <a:spcPct val="120000"/>
              </a:lnSpc>
              <a:spcBef>
                <a:spcPts val="0"/>
              </a:spcBef>
              <a:buFontTx/>
              <a:buNone/>
            </a:pPr>
            <a:r>
              <a:rPr lang="gl-ES" sz="3200" b="1" dirty="0" smtClean="0">
                <a:latin typeface="DK Thievery" pitchFamily="66" charset="0"/>
              </a:rPr>
              <a:t>Aparecen na Persia e na mitoloxía clásica, simbolizando no medievo, a dupla natureza de Cristo.</a:t>
            </a:r>
          </a:p>
          <a:p>
            <a:pPr algn="ctr">
              <a:lnSpc>
                <a:spcPct val="120000"/>
              </a:lnSpc>
              <a:spcBef>
                <a:spcPts val="0"/>
              </a:spcBef>
              <a:buFontTx/>
              <a:buNone/>
            </a:pPr>
            <a:r>
              <a:rPr lang="gl-ES" sz="3200" b="1" dirty="0" smtClean="0">
                <a:latin typeface="DK Thievery" pitchFamily="66" charset="0"/>
              </a:rPr>
              <a:t>Na heráldica é moi representado porque a el vincúlanse moitas virtudes e ningún vicio.  </a:t>
            </a:r>
          </a:p>
          <a:p>
            <a:pPr algn="ctr">
              <a:lnSpc>
                <a:spcPct val="120000"/>
              </a:lnSpc>
            </a:pP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18</a:t>
            </a:fld>
            <a:endParaRPr lang="es-ES" dirty="0"/>
          </a:p>
        </p:txBody>
      </p:sp>
      <p:pic>
        <p:nvPicPr>
          <p:cNvPr id="9" name="Picture 4" descr="grifos1"/>
          <p:cNvPicPr>
            <a:picLocks noChangeAspect="1" noChangeArrowheads="1"/>
          </p:cNvPicPr>
          <p:nvPr/>
        </p:nvPicPr>
        <p:blipFill>
          <a:blip r:embed="rId2"/>
          <a:srcRect/>
          <a:stretch>
            <a:fillRect/>
          </a:stretch>
        </p:blipFill>
        <p:spPr bwMode="auto">
          <a:xfrm>
            <a:off x="1785950" y="2095480"/>
            <a:ext cx="3429000" cy="300037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BASILISCO</a:t>
            </a:r>
            <a:endParaRPr lang="gl-ES" sz="6000" b="1" dirty="0">
              <a:latin typeface="DK Thievery" pitchFamily="66" charset="0"/>
            </a:endParaRPr>
          </a:p>
        </p:txBody>
      </p:sp>
      <p:sp>
        <p:nvSpPr>
          <p:cNvPr id="6" name="4 Marcador de contenido"/>
          <p:cNvSpPr txBox="1">
            <a:spLocks/>
          </p:cNvSpPr>
          <p:nvPr/>
        </p:nvSpPr>
        <p:spPr>
          <a:xfrm>
            <a:off x="714356" y="5453066"/>
            <a:ext cx="5572164" cy="3929090"/>
          </a:xfrm>
          <a:prstGeom prst="rect">
            <a:avLst/>
          </a:prstGeom>
        </p:spPr>
        <p:txBody>
          <a:bodyPr vert="horz" lIns="0" tIns="45720" rIns="0" bIns="0" rtlCol="0" anchor="ctr" anchorCtr="0">
            <a:normAutofit fontScale="77500" lnSpcReduction="20000"/>
          </a:bodyPr>
          <a:lstStyle/>
          <a:p>
            <a:pPr algn="ctr">
              <a:lnSpc>
                <a:spcPct val="120000"/>
              </a:lnSpc>
              <a:buFontTx/>
              <a:buNone/>
            </a:pPr>
            <a:r>
              <a:rPr lang="gl-ES" sz="3200" b="1" i="1" dirty="0" smtClean="0"/>
              <a:t>“</a:t>
            </a:r>
            <a:r>
              <a:rPr lang="gl-ES" sz="3200" b="1" i="1" dirty="0" err="1" smtClean="0"/>
              <a:t>O basilisco</a:t>
            </a:r>
            <a:r>
              <a:rPr lang="gl-ES" sz="3200" b="1" i="1" dirty="0" smtClean="0"/>
              <a:t>, tamén chamado rei das cobras, é </a:t>
            </a:r>
            <a:r>
              <a:rPr lang="gl-ES" sz="3200" b="1" i="1" dirty="0" err="1" smtClean="0"/>
              <a:t>verde-vivo</a:t>
            </a:r>
            <a:r>
              <a:rPr lang="gl-ES" sz="3200" b="1" i="1" dirty="0" smtClean="0"/>
              <a:t> e pode alcanzar até quince metros de cumprimento. Ten cabeza e patas  de galiña e pode matar coa ollada, pero se non consegue matar animais, vírase para as plantas e sécaas ao miralas.  </a:t>
            </a:r>
          </a:p>
          <a:p>
            <a:pPr algn="ctr">
              <a:lnSpc>
                <a:spcPct val="120000"/>
              </a:lnSpc>
              <a:buFontTx/>
              <a:buNone/>
            </a:pPr>
            <a:r>
              <a:rPr lang="gl-ES" sz="3200" b="1" i="1" dirty="0" smtClean="0"/>
              <a:t>A súa crianza foi declarada ilegal, e está penada desde a Idade Media</a:t>
            </a:r>
            <a:r>
              <a:rPr lang="gl-ES" sz="3200" b="1" dirty="0" smtClean="0"/>
              <a:t>.”</a:t>
            </a:r>
          </a:p>
          <a:p>
            <a:pPr algn="ctr">
              <a:lnSpc>
                <a:spcPct val="120000"/>
              </a:lnSpc>
              <a:buFontTx/>
              <a:buNone/>
            </a:pPr>
            <a:r>
              <a:rPr lang="gl-ES" sz="3200" b="1" dirty="0" smtClean="0"/>
              <a:t>					</a:t>
            </a:r>
          </a:p>
          <a:p>
            <a:pPr algn="ctr">
              <a:lnSpc>
                <a:spcPct val="120000"/>
              </a:lnSpc>
              <a:buFontTx/>
              <a:buNone/>
            </a:pPr>
            <a:r>
              <a:rPr lang="gl-ES" sz="3200" b="1" dirty="0" smtClean="0"/>
              <a:t>J. K </a:t>
            </a:r>
            <a:r>
              <a:rPr lang="gl-ES" sz="3200" b="1" dirty="0" err="1" smtClean="0"/>
              <a:t>Rowling</a:t>
            </a:r>
            <a:endParaRPr lang="gl-ES" sz="3200" b="1" dirty="0" smtClean="0"/>
          </a:p>
          <a:p>
            <a:pPr algn="ctr">
              <a:lnSpc>
                <a:spcPct val="120000"/>
              </a:lnSpc>
            </a:pP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19</a:t>
            </a:fld>
            <a:endParaRPr lang="es-ES" dirty="0"/>
          </a:p>
        </p:txBody>
      </p:sp>
      <p:pic>
        <p:nvPicPr>
          <p:cNvPr id="8" name="Picture 4" descr="basilisco3"/>
          <p:cNvPicPr>
            <a:picLocks noChangeAspect="1" noChangeArrowheads="1"/>
          </p:cNvPicPr>
          <p:nvPr/>
        </p:nvPicPr>
        <p:blipFill>
          <a:blip r:embed="rId2"/>
          <a:srcRect/>
          <a:stretch>
            <a:fillRect/>
          </a:stretch>
        </p:blipFill>
        <p:spPr bwMode="auto">
          <a:xfrm>
            <a:off x="1357298" y="2024042"/>
            <a:ext cx="4429156" cy="2823587"/>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60" y="1023910"/>
            <a:ext cx="4457688" cy="1214446"/>
          </a:xfrm>
        </p:spPr>
        <p:txBody>
          <a:bodyPr>
            <a:noAutofit/>
          </a:bodyPr>
          <a:lstStyle/>
          <a:p>
            <a:r>
              <a:rPr lang="gl-ES" sz="6000" b="1" dirty="0" smtClean="0">
                <a:latin typeface="DK Thievery" pitchFamily="66" charset="0"/>
              </a:rPr>
              <a:t>FADAS</a:t>
            </a:r>
            <a:endParaRPr lang="gl-ES" sz="6000" b="1" dirty="0">
              <a:latin typeface="DK Thievery" pitchFamily="66" charset="0"/>
            </a:endParaRPr>
          </a:p>
        </p:txBody>
      </p:sp>
      <p:sp>
        <p:nvSpPr>
          <p:cNvPr id="6" name="4 Marcador de contenido"/>
          <p:cNvSpPr txBox="1">
            <a:spLocks/>
          </p:cNvSpPr>
          <p:nvPr/>
        </p:nvSpPr>
        <p:spPr>
          <a:xfrm>
            <a:off x="642918" y="4738686"/>
            <a:ext cx="5857916" cy="4786346"/>
          </a:xfrm>
          <a:prstGeom prst="rect">
            <a:avLst/>
          </a:prstGeom>
        </p:spPr>
        <p:txBody>
          <a:bodyPr vert="horz" lIns="91440" tIns="45720" rIns="91440" bIns="45720" rtlCol="0">
            <a:normAutofit fontScale="62500" lnSpcReduction="20000"/>
          </a:bodyPr>
          <a:lstStyle/>
          <a:p>
            <a:pPr algn="ctr">
              <a:lnSpc>
                <a:spcPct val="120000"/>
              </a:lnSpc>
              <a:buNone/>
            </a:pPr>
            <a:r>
              <a:rPr lang="gl-ES" sz="3200" b="1" dirty="0" smtClean="0">
                <a:latin typeface="DK Thievery" pitchFamily="66" charset="0"/>
              </a:rPr>
              <a:t>Literarias e </a:t>
            </a:r>
            <a:r>
              <a:rPr lang="gl-ES" sz="3200" b="1" dirty="0" err="1" smtClean="0">
                <a:latin typeface="DK Thievery" pitchFamily="66" charset="0"/>
              </a:rPr>
              <a:t>lexendarias</a:t>
            </a:r>
            <a:r>
              <a:rPr lang="gl-ES" sz="3200" b="1" dirty="0" smtClean="0">
                <a:latin typeface="DK Thievery" pitchFamily="66" charset="0"/>
              </a:rPr>
              <a:t>, como </a:t>
            </a:r>
            <a:r>
              <a:rPr lang="gl-ES" sz="3200" b="1" dirty="0" err="1" smtClean="0">
                <a:latin typeface="DK Thievery" pitchFamily="66" charset="0"/>
              </a:rPr>
              <a:t>Titania</a:t>
            </a:r>
            <a:r>
              <a:rPr lang="gl-ES" sz="3200" b="1" dirty="0" smtClean="0">
                <a:latin typeface="DK Thievery" pitchFamily="66" charset="0"/>
              </a:rPr>
              <a:t> ou </a:t>
            </a:r>
            <a:r>
              <a:rPr lang="gl-ES" sz="3200" b="1" dirty="0" err="1" smtClean="0">
                <a:latin typeface="DK Thievery" pitchFamily="66" charset="0"/>
              </a:rPr>
              <a:t>Morgana</a:t>
            </a:r>
            <a:r>
              <a:rPr lang="gl-ES" sz="3200" b="1" dirty="0" smtClean="0">
                <a:latin typeface="DK Thievery" pitchFamily="66" charset="0"/>
              </a:rPr>
              <a:t>; cinematográficas, como </a:t>
            </a:r>
            <a:r>
              <a:rPr lang="gl-ES" sz="3200" b="1" dirty="0" err="1" smtClean="0">
                <a:latin typeface="DK Thievery" pitchFamily="66" charset="0"/>
              </a:rPr>
              <a:t>Campanilla</a:t>
            </a:r>
            <a:r>
              <a:rPr lang="gl-ES" sz="3200" b="1" dirty="0" smtClean="0">
                <a:latin typeface="DK Thievery" pitchFamily="66" charset="0"/>
              </a:rPr>
              <a:t>; protectoras, como a fada azul de </a:t>
            </a:r>
            <a:r>
              <a:rPr lang="gl-ES" sz="3200" b="1" dirty="0" err="1" smtClean="0">
                <a:latin typeface="DK Thievery" pitchFamily="66" charset="0"/>
              </a:rPr>
              <a:t>Pinocho</a:t>
            </a:r>
            <a:r>
              <a:rPr lang="gl-ES" sz="3200" b="1" dirty="0" smtClean="0">
                <a:latin typeface="DK Thievery" pitchFamily="66" charset="0"/>
              </a:rPr>
              <a:t> ou a madriña de Cincenta. </a:t>
            </a:r>
          </a:p>
          <a:p>
            <a:pPr algn="ctr">
              <a:lnSpc>
                <a:spcPct val="120000"/>
              </a:lnSpc>
            </a:pPr>
            <a:r>
              <a:rPr lang="gl-ES" sz="3200" b="1" dirty="0" smtClean="0">
                <a:latin typeface="DK Thievery" pitchFamily="66" charset="0"/>
              </a:rPr>
              <a:t>Nórdicas, exóticas ou clásicas, presentan diversos nomes e </a:t>
            </a:r>
            <a:r>
              <a:rPr lang="gl-ES" sz="3200" b="1" dirty="0" err="1" smtClean="0">
                <a:latin typeface="DK Thievery" pitchFamily="66" charset="0"/>
              </a:rPr>
              <a:t>variacíóns</a:t>
            </a:r>
            <a:r>
              <a:rPr lang="gl-ES" sz="3200" b="1" dirty="0" smtClean="0">
                <a:latin typeface="DK Thievery" pitchFamily="66" charset="0"/>
              </a:rPr>
              <a:t>: ninfas, náiades  </a:t>
            </a:r>
            <a:r>
              <a:rPr lang="gl-ES" sz="3200" b="1" dirty="0" err="1" smtClean="0">
                <a:latin typeface="DK Thievery" pitchFamily="66" charset="0"/>
              </a:rPr>
              <a:t>dríadas</a:t>
            </a:r>
            <a:r>
              <a:rPr lang="gl-ES" sz="3200" b="1" dirty="0" smtClean="0">
                <a:latin typeface="DK Thievery" pitchFamily="66" charset="0"/>
              </a:rPr>
              <a:t>, nereidas, sílfides, </a:t>
            </a:r>
            <a:r>
              <a:rPr lang="gl-ES" sz="3200" b="1" dirty="0" err="1" smtClean="0">
                <a:latin typeface="DK Thievery" pitchFamily="66" charset="0"/>
              </a:rPr>
              <a:t>banshees</a:t>
            </a:r>
            <a:r>
              <a:rPr lang="gl-ES" sz="3200" b="1" dirty="0" smtClean="0">
                <a:latin typeface="DK Thievery" pitchFamily="66" charset="0"/>
              </a:rPr>
              <a:t>, </a:t>
            </a:r>
            <a:r>
              <a:rPr lang="gl-ES" sz="3200" b="1" dirty="0" err="1" smtClean="0">
                <a:latin typeface="DK Thievery" pitchFamily="66" charset="0"/>
              </a:rPr>
              <a:t>gandharvas</a:t>
            </a:r>
            <a:r>
              <a:rPr lang="gl-ES" sz="3200" b="1" dirty="0" smtClean="0">
                <a:latin typeface="DK Thievery" pitchFamily="66" charset="0"/>
              </a:rPr>
              <a:t>...</a:t>
            </a:r>
          </a:p>
          <a:p>
            <a:pPr algn="ctr">
              <a:lnSpc>
                <a:spcPct val="120000"/>
              </a:lnSpc>
            </a:pPr>
            <a:endParaRPr lang="gl-ES" sz="3200" b="1" dirty="0" smtClean="0">
              <a:latin typeface="DK Thievery" pitchFamily="66" charset="0"/>
            </a:endParaRPr>
          </a:p>
          <a:p>
            <a:pPr algn="ctr">
              <a:lnSpc>
                <a:spcPct val="120000"/>
              </a:lnSpc>
            </a:pPr>
            <a:r>
              <a:rPr lang="gl-ES" sz="3200" b="1" dirty="0" smtClean="0">
                <a:latin typeface="DK Thievery" pitchFamily="66" charset="0"/>
              </a:rPr>
              <a:t>”</a:t>
            </a:r>
            <a:r>
              <a:rPr lang="gl-ES" sz="3200" b="1" i="1" dirty="0" smtClean="0">
                <a:latin typeface="DK Thievery" pitchFamily="66" charset="0"/>
              </a:rPr>
              <a:t>Toda ela era un </a:t>
            </a:r>
            <a:r>
              <a:rPr lang="gl-ES" sz="3200" b="1" i="1" dirty="0" err="1" smtClean="0">
                <a:latin typeface="DK Thievery" pitchFamily="66" charset="0"/>
              </a:rPr>
              <a:t>coallo</a:t>
            </a:r>
            <a:r>
              <a:rPr lang="gl-ES" sz="3200" b="1" i="1" dirty="0" smtClean="0">
                <a:latin typeface="DK Thievery" pitchFamily="66" charset="0"/>
              </a:rPr>
              <a:t> de flores recendentes e no seu centro había unha velliña de cara amábel. A roupa que levaba era toda verde, coma as follas do salgueiro, chea de flores brancas e grandes e non se vía ben se aquilo era tecido ou verdura ou flores vivas”. </a:t>
            </a:r>
          </a:p>
          <a:p>
            <a:pPr algn="r">
              <a:lnSpc>
                <a:spcPct val="120000"/>
              </a:lnSpc>
            </a:pPr>
            <a:endParaRPr lang="gl-ES" sz="3200" b="1" dirty="0" smtClean="0">
              <a:latin typeface="DK Thievery" pitchFamily="66" charset="0"/>
            </a:endParaRPr>
          </a:p>
          <a:p>
            <a:pPr algn="ctr">
              <a:lnSpc>
                <a:spcPct val="120000"/>
              </a:lnSpc>
            </a:pPr>
            <a:r>
              <a:rPr lang="gl-ES" sz="3200" b="1" dirty="0" smtClean="0">
                <a:latin typeface="DK Thievery" pitchFamily="66" charset="0"/>
              </a:rPr>
              <a:t>H.c.</a:t>
            </a:r>
            <a:r>
              <a:rPr lang="gl-ES" sz="3200" b="1" dirty="0" err="1" smtClean="0">
                <a:latin typeface="DK Thievery" pitchFamily="66" charset="0"/>
              </a:rPr>
              <a:t>Andersen</a:t>
            </a:r>
            <a:endParaRPr kumimoji="0" lang="gl-ES" sz="3200" b="1" u="none" strike="noStrike" kern="1200" cap="none" spc="0" normalizeH="0" baseline="0" dirty="0" smtClean="0">
              <a:ln>
                <a:noFill/>
              </a:ln>
              <a:solidFill>
                <a:schemeClr val="tx1"/>
              </a:solidFill>
              <a:effectLst/>
              <a:uLnTx/>
              <a:uFillTx/>
              <a:latin typeface="DK Thievery" pitchFamily="66" charset="0"/>
            </a:endParaRPr>
          </a:p>
        </p:txBody>
      </p:sp>
      <p:pic>
        <p:nvPicPr>
          <p:cNvPr id="7" name="Picture 14" descr="9"/>
          <p:cNvPicPr>
            <a:picLocks noChangeAspect="1" noChangeArrowheads="1"/>
          </p:cNvPicPr>
          <p:nvPr/>
        </p:nvPicPr>
        <p:blipFill>
          <a:blip r:embed="rId2"/>
          <a:srcRect/>
          <a:stretch>
            <a:fillRect/>
          </a:stretch>
        </p:blipFill>
        <p:spPr bwMode="auto">
          <a:xfrm>
            <a:off x="2285992" y="1952604"/>
            <a:ext cx="2476509" cy="2366442"/>
          </a:xfrm>
          <a:prstGeom prst="rect">
            <a:avLst/>
          </a:prstGeom>
          <a:noFill/>
        </p:spPr>
      </p:pic>
      <p:sp>
        <p:nvSpPr>
          <p:cNvPr id="9" name="8 Marcador de número de diapositiva"/>
          <p:cNvSpPr>
            <a:spLocks noGrp="1"/>
          </p:cNvSpPr>
          <p:nvPr>
            <p:ph type="sldNum" sz="quarter" idx="12"/>
          </p:nvPr>
        </p:nvSpPr>
        <p:spPr/>
        <p:txBody>
          <a:bodyPr/>
          <a:lstStyle/>
          <a:p>
            <a:fld id="{112F5485-2EEA-450F-B797-70D29493F0E6}" type="slidenum">
              <a:rPr lang="es-ES" smtClean="0"/>
              <a:pPr/>
              <a:t>2</a:t>
            </a:fld>
            <a:endParaRPr lang="es-E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MEDUSA</a:t>
            </a:r>
            <a:endParaRPr lang="gl-ES" sz="6000" b="1" dirty="0">
              <a:latin typeface="DK Thievery" pitchFamily="66" charset="0"/>
            </a:endParaRPr>
          </a:p>
        </p:txBody>
      </p:sp>
      <p:sp>
        <p:nvSpPr>
          <p:cNvPr id="6" name="4 Marcador de contenido"/>
          <p:cNvSpPr txBox="1">
            <a:spLocks/>
          </p:cNvSpPr>
          <p:nvPr/>
        </p:nvSpPr>
        <p:spPr>
          <a:xfrm>
            <a:off x="1285860" y="5595942"/>
            <a:ext cx="4572032" cy="3929090"/>
          </a:xfrm>
          <a:prstGeom prst="rect">
            <a:avLst/>
          </a:prstGeom>
        </p:spPr>
        <p:txBody>
          <a:bodyPr vert="horz" lIns="0" tIns="45720" rIns="0" bIns="0" rtlCol="0" anchor="ctr" anchorCtr="0">
            <a:normAutofit fontScale="92500" lnSpcReduction="20000"/>
          </a:bodyPr>
          <a:lstStyle/>
          <a:p>
            <a:pPr algn="ctr">
              <a:lnSpc>
                <a:spcPct val="110000"/>
              </a:lnSpc>
            </a:pPr>
            <a:r>
              <a:rPr lang="gl-ES" sz="3200" b="1" dirty="0" smtClean="0"/>
              <a:t>Unha das tres </a:t>
            </a:r>
            <a:r>
              <a:rPr lang="gl-ES" sz="3200" b="1" dirty="0" err="1" smtClean="0"/>
              <a:t>gorgonas</a:t>
            </a:r>
            <a:r>
              <a:rPr lang="gl-ES" sz="3200" b="1" dirty="0" smtClean="0"/>
              <a:t> e a única mortal. Terríbel, aínda que bela, os seus cabelos son serpes e aquel que a olla, fica de pedra polo horror da súa contemplación. Cando </a:t>
            </a:r>
            <a:r>
              <a:rPr lang="gl-ES" sz="3200" b="1" dirty="0" err="1" smtClean="0"/>
              <a:t>Perseo</a:t>
            </a:r>
            <a:r>
              <a:rPr lang="gl-ES" sz="3200" b="1" dirty="0" smtClean="0"/>
              <a:t> a decepa, da súa cabeza saen o cabalo Pegaso e o xigante </a:t>
            </a:r>
            <a:r>
              <a:rPr lang="gl-ES" sz="3200" b="1" dirty="0" err="1" smtClean="0"/>
              <a:t>Criasaor</a:t>
            </a:r>
            <a:r>
              <a:rPr lang="gl-ES" sz="3200" b="1" dirty="0" smtClean="0"/>
              <a:t>. </a:t>
            </a:r>
          </a:p>
          <a:p>
            <a:pPr algn="ctr">
              <a:lnSpc>
                <a:spcPct val="110000"/>
              </a:lnSpc>
            </a:pP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20</a:t>
            </a:fld>
            <a:endParaRPr lang="es-ES" dirty="0"/>
          </a:p>
        </p:txBody>
      </p:sp>
      <p:pic>
        <p:nvPicPr>
          <p:cNvPr id="9" name="Picture 5" descr="220px-Medusa_by_Caravaggio"/>
          <p:cNvPicPr>
            <a:picLocks noChangeAspect="1" noChangeArrowheads="1"/>
          </p:cNvPicPr>
          <p:nvPr/>
        </p:nvPicPr>
        <p:blipFill>
          <a:blip r:embed="rId2"/>
          <a:srcRect/>
          <a:stretch>
            <a:fillRect/>
          </a:stretch>
        </p:blipFill>
        <p:spPr bwMode="auto">
          <a:xfrm>
            <a:off x="1714488" y="1952604"/>
            <a:ext cx="3240088" cy="3529012"/>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DRAGÓNS</a:t>
            </a:r>
            <a:endParaRPr lang="gl-ES" sz="6000" b="1" dirty="0">
              <a:latin typeface="DK Thievery" pitchFamily="66" charset="0"/>
            </a:endParaRPr>
          </a:p>
        </p:txBody>
      </p:sp>
      <p:sp>
        <p:nvSpPr>
          <p:cNvPr id="6" name="4 Marcador de contenido"/>
          <p:cNvSpPr txBox="1">
            <a:spLocks/>
          </p:cNvSpPr>
          <p:nvPr/>
        </p:nvSpPr>
        <p:spPr>
          <a:xfrm>
            <a:off x="785794" y="4667248"/>
            <a:ext cx="5572164" cy="4429156"/>
          </a:xfrm>
          <a:prstGeom prst="rect">
            <a:avLst/>
          </a:prstGeom>
        </p:spPr>
        <p:txBody>
          <a:bodyPr vert="horz" lIns="0" tIns="45720" rIns="0" bIns="0" rtlCol="0" anchor="ctr" anchorCtr="0">
            <a:normAutofit fontScale="62500" lnSpcReduction="20000"/>
          </a:bodyPr>
          <a:lstStyle/>
          <a:p>
            <a:pPr algn="ctr">
              <a:lnSpc>
                <a:spcPct val="120000"/>
              </a:lnSpc>
              <a:buFontTx/>
              <a:buNone/>
            </a:pPr>
            <a:r>
              <a:rPr lang="gl-ES" sz="3500" b="1" dirty="0" smtClean="0"/>
              <a:t>Fabulosos réptiles alados de espectaculares dimensións, protectores de tesouros, cuxo alento de lume leva a devastación alá por onde pasan. </a:t>
            </a:r>
          </a:p>
          <a:p>
            <a:pPr algn="ctr">
              <a:lnSpc>
                <a:spcPct val="120000"/>
              </a:lnSpc>
              <a:buFontTx/>
              <a:buNone/>
            </a:pPr>
            <a:endParaRPr lang="gl-ES" sz="3500" b="1" dirty="0" smtClean="0"/>
          </a:p>
          <a:p>
            <a:pPr algn="ctr">
              <a:lnSpc>
                <a:spcPct val="120000"/>
              </a:lnSpc>
              <a:buFontTx/>
              <a:buNone/>
            </a:pPr>
            <a:r>
              <a:rPr lang="gl-ES" sz="3500" b="1" i="1" dirty="0" smtClean="0"/>
              <a:t>“Ao señor Ye gustábanlle tanto os dragóns que os tiña pintados ou tallados por toda a casa. Cando se </a:t>
            </a:r>
            <a:r>
              <a:rPr lang="gl-ES" sz="3500" b="1" i="1" dirty="0" err="1" smtClean="0"/>
              <a:t>enterou</a:t>
            </a:r>
            <a:r>
              <a:rPr lang="gl-ES" sz="3500" b="1" i="1" dirty="0" smtClean="0"/>
              <a:t> o verdadeiro dragón dos ceos, voou á terra e meteu a súa cabeza pola porta da casa de Ye e a súa cola por una das fiestras. Cando o señor Ye o viu, fuxiu </a:t>
            </a:r>
            <a:r>
              <a:rPr lang="gl-ES" sz="3500" b="1" i="1" dirty="0" err="1" smtClean="0"/>
              <a:t>espaventado</a:t>
            </a:r>
            <a:r>
              <a:rPr lang="gl-ES" sz="3500" b="1" i="1" dirty="0" smtClean="0"/>
              <a:t>, e case toleou.”</a:t>
            </a:r>
          </a:p>
          <a:p>
            <a:pPr algn="ctr">
              <a:lnSpc>
                <a:spcPct val="120000"/>
              </a:lnSpc>
              <a:buFontTx/>
              <a:buNone/>
            </a:pPr>
            <a:r>
              <a:rPr lang="gl-ES" sz="3500" b="1" dirty="0" smtClean="0"/>
              <a:t>	</a:t>
            </a:r>
          </a:p>
          <a:p>
            <a:pPr algn="ctr">
              <a:lnSpc>
                <a:spcPct val="120000"/>
              </a:lnSpc>
              <a:buFontTx/>
              <a:buNone/>
            </a:pPr>
            <a:r>
              <a:rPr lang="gl-ES" sz="3500" b="1" dirty="0" err="1" smtClean="0"/>
              <a:t>Shen</a:t>
            </a:r>
            <a:r>
              <a:rPr lang="gl-ES" sz="3500" b="1" dirty="0" smtClean="0"/>
              <a:t> </a:t>
            </a:r>
            <a:r>
              <a:rPr lang="gl-ES" sz="3500" b="1" dirty="0" err="1" smtClean="0"/>
              <a:t>Buhai</a:t>
            </a:r>
            <a:r>
              <a:rPr lang="gl-ES" sz="3500" b="1" dirty="0" smtClean="0"/>
              <a:t>,</a:t>
            </a:r>
            <a:r>
              <a:rPr lang="gl-ES" sz="3500" b="1" dirty="0" err="1" smtClean="0"/>
              <a:t> </a:t>
            </a:r>
            <a:r>
              <a:rPr lang="gl-ES" sz="3500" b="1" i="1" dirty="0" err="1" smtClean="0"/>
              <a:t>Shen</a:t>
            </a:r>
            <a:r>
              <a:rPr lang="gl-ES" sz="3500" b="1" i="1" dirty="0" smtClean="0"/>
              <a:t> </a:t>
            </a:r>
            <a:r>
              <a:rPr lang="gl-ES" sz="3500" b="1" i="1" dirty="0" err="1" smtClean="0"/>
              <a:t>Zi</a:t>
            </a:r>
            <a:r>
              <a:rPr lang="gl-ES" sz="3500" b="1" dirty="0" smtClean="0"/>
              <a:t>, s.IV a.c.</a:t>
            </a:r>
          </a:p>
          <a:p>
            <a:pPr algn="ctr">
              <a:lnSpc>
                <a:spcPct val="120000"/>
              </a:lnSpc>
            </a:pP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21</a:t>
            </a:fld>
            <a:endParaRPr lang="es-ES" dirty="0"/>
          </a:p>
        </p:txBody>
      </p:sp>
      <p:pic>
        <p:nvPicPr>
          <p:cNvPr id="28676" name="Picture 4" descr="http://www.linkmesh.com/espanol/dragones/imagenes/dragon_negro.jpg"/>
          <p:cNvPicPr>
            <a:picLocks noChangeAspect="1" noChangeArrowheads="1"/>
          </p:cNvPicPr>
          <p:nvPr/>
        </p:nvPicPr>
        <p:blipFill>
          <a:blip r:embed="rId2"/>
          <a:srcRect/>
          <a:stretch>
            <a:fillRect/>
          </a:stretch>
        </p:blipFill>
        <p:spPr bwMode="auto">
          <a:xfrm>
            <a:off x="1785926" y="2024042"/>
            <a:ext cx="3286148" cy="2464849"/>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KRAKEN</a:t>
            </a:r>
            <a:endParaRPr lang="gl-ES" sz="6000" b="1" dirty="0">
              <a:latin typeface="DK Thievery" pitchFamily="66" charset="0"/>
            </a:endParaRPr>
          </a:p>
        </p:txBody>
      </p:sp>
      <p:sp>
        <p:nvSpPr>
          <p:cNvPr id="6" name="4 Marcador de contenido"/>
          <p:cNvSpPr txBox="1">
            <a:spLocks/>
          </p:cNvSpPr>
          <p:nvPr/>
        </p:nvSpPr>
        <p:spPr>
          <a:xfrm>
            <a:off x="1285860" y="5381628"/>
            <a:ext cx="4714908" cy="3714776"/>
          </a:xfrm>
          <a:prstGeom prst="rect">
            <a:avLst/>
          </a:prstGeom>
        </p:spPr>
        <p:txBody>
          <a:bodyPr vert="horz" lIns="0" tIns="45720" rIns="0" bIns="0" rtlCol="0" anchor="ctr" anchorCtr="0">
            <a:normAutofit fontScale="85000" lnSpcReduction="10000"/>
          </a:bodyPr>
          <a:lstStyle/>
          <a:p>
            <a:pPr algn="ctr">
              <a:lnSpc>
                <a:spcPct val="110000"/>
              </a:lnSpc>
            </a:pPr>
            <a:r>
              <a:rPr lang="gl-ES" sz="3200" b="1" dirty="0" smtClean="0"/>
              <a:t>Especie de polbo xigantesco que vive nos mares das lendas nórdicas, cuxo lombo sobresaía na superficie, permitindo que os navíos antigos o confundisen con illas. A colisión con estes </a:t>
            </a:r>
            <a:r>
              <a:rPr lang="gl-ES" sz="3200" b="1" dirty="0" err="1" smtClean="0"/>
              <a:t>enxendros</a:t>
            </a:r>
            <a:r>
              <a:rPr lang="gl-ES" sz="3200" b="1" dirty="0" smtClean="0"/>
              <a:t> era fonte segura de naufraxios.</a:t>
            </a:r>
          </a:p>
          <a:p>
            <a:pPr algn="ctr">
              <a:lnSpc>
                <a:spcPct val="110000"/>
              </a:lnSpc>
            </a:pP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22</a:t>
            </a:fld>
            <a:endParaRPr lang="es-ES" dirty="0"/>
          </a:p>
        </p:txBody>
      </p:sp>
      <p:pic>
        <p:nvPicPr>
          <p:cNvPr id="8" name="Picture 4" descr="ships opera web browser norway kraken 2560x1440 wallpaper_wallpaperbeautiful_32"/>
          <p:cNvPicPr>
            <a:picLocks noChangeAspect="1" noChangeArrowheads="1"/>
          </p:cNvPicPr>
          <p:nvPr/>
        </p:nvPicPr>
        <p:blipFill>
          <a:blip r:embed="rId2"/>
          <a:srcRect/>
          <a:stretch>
            <a:fillRect/>
          </a:stretch>
        </p:blipFill>
        <p:spPr bwMode="auto">
          <a:xfrm>
            <a:off x="1357298" y="1985939"/>
            <a:ext cx="4519465" cy="2538433"/>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AVE ROC</a:t>
            </a:r>
            <a:endParaRPr lang="gl-ES" sz="6000" b="1" dirty="0">
              <a:latin typeface="DK Thievery" pitchFamily="66" charset="0"/>
            </a:endParaRPr>
          </a:p>
        </p:txBody>
      </p:sp>
      <p:sp>
        <p:nvSpPr>
          <p:cNvPr id="6" name="4 Marcador de contenido"/>
          <p:cNvSpPr txBox="1">
            <a:spLocks/>
          </p:cNvSpPr>
          <p:nvPr/>
        </p:nvSpPr>
        <p:spPr>
          <a:xfrm>
            <a:off x="785794" y="5024438"/>
            <a:ext cx="5572164" cy="4214842"/>
          </a:xfrm>
          <a:prstGeom prst="rect">
            <a:avLst/>
          </a:prstGeom>
        </p:spPr>
        <p:txBody>
          <a:bodyPr vert="horz" lIns="0" tIns="45720" rIns="0" bIns="0" rtlCol="0" anchor="ctr" anchorCtr="0">
            <a:normAutofit fontScale="62500" lnSpcReduction="20000"/>
          </a:bodyPr>
          <a:lstStyle/>
          <a:p>
            <a:pPr algn="ctr">
              <a:lnSpc>
                <a:spcPct val="120000"/>
              </a:lnSpc>
              <a:buFontTx/>
              <a:buNone/>
            </a:pPr>
            <a:r>
              <a:rPr lang="es-ES" sz="3200" b="1" i="1" dirty="0" smtClean="0"/>
              <a:t>“Los habitantes de la isla de Madagascar refieren que en determinada estación del año llega de las regiones australes una especie extraordinaria de pájaro, que llaman </a:t>
            </a:r>
            <a:r>
              <a:rPr lang="es-ES" sz="3200" b="1" i="1" dirty="0" err="1" smtClean="0"/>
              <a:t>Roc</a:t>
            </a:r>
            <a:r>
              <a:rPr lang="es-ES" sz="3200" b="1" i="1" dirty="0" smtClean="0"/>
              <a:t>. Su forma es parecida a la del águila, pero es incomparablemente mayor. El </a:t>
            </a:r>
            <a:r>
              <a:rPr lang="es-ES" sz="3200" b="1" i="1" dirty="0" err="1" smtClean="0"/>
              <a:t>Roc</a:t>
            </a:r>
            <a:r>
              <a:rPr lang="es-ES" sz="3200" b="1" i="1" dirty="0" smtClean="0"/>
              <a:t> es tan fuerte que puede levantar en sus garras a un elefante, volar con él por los aires y dejarlo caer desde lo alto para devorarlo después. Quienes han visto el </a:t>
            </a:r>
            <a:r>
              <a:rPr lang="es-ES" sz="3200" b="1" i="1" dirty="0" err="1" smtClean="0"/>
              <a:t>Roc</a:t>
            </a:r>
            <a:r>
              <a:rPr lang="es-ES" sz="3200" b="1" i="1" dirty="0" smtClean="0"/>
              <a:t> aseguran que las alas miden dieciséis pasos de  punta a punta y que las plumas tienen ocho pasos de longitud.”</a:t>
            </a:r>
          </a:p>
          <a:p>
            <a:pPr algn="ctr">
              <a:lnSpc>
                <a:spcPct val="120000"/>
              </a:lnSpc>
              <a:buFontTx/>
              <a:buNone/>
            </a:pPr>
            <a:r>
              <a:rPr lang="gl-ES" sz="3200" b="1" dirty="0" smtClean="0"/>
              <a:t>				</a:t>
            </a:r>
          </a:p>
          <a:p>
            <a:pPr algn="ctr">
              <a:lnSpc>
                <a:spcPct val="120000"/>
              </a:lnSpc>
              <a:buFontTx/>
              <a:buNone/>
            </a:pPr>
            <a:r>
              <a:rPr lang="gl-ES" sz="3200" b="1" dirty="0" err="1" smtClean="0"/>
              <a:t>Jorge</a:t>
            </a:r>
            <a:r>
              <a:rPr lang="gl-ES" sz="3200" b="1" dirty="0" smtClean="0"/>
              <a:t> Luís </a:t>
            </a:r>
            <a:r>
              <a:rPr lang="gl-ES" sz="3200" b="1" dirty="0" err="1" smtClean="0"/>
              <a:t>Borges</a:t>
            </a: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23</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9" name="Picture 5" descr="06_arabiannights_dulac_sinbad_episodeofrokh"/>
          <p:cNvPicPr>
            <a:picLocks noChangeAspect="1" noChangeArrowheads="1"/>
          </p:cNvPicPr>
          <p:nvPr/>
        </p:nvPicPr>
        <p:blipFill>
          <a:blip r:embed="rId2"/>
          <a:srcRect l="7297" t="3435" b="42717"/>
          <a:stretch>
            <a:fillRect/>
          </a:stretch>
        </p:blipFill>
        <p:spPr bwMode="auto">
          <a:xfrm>
            <a:off x="1500174" y="2024042"/>
            <a:ext cx="3821127" cy="2837562"/>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AVE FÉNIX</a:t>
            </a:r>
            <a:endParaRPr lang="gl-ES" sz="6000" b="1" dirty="0">
              <a:latin typeface="DK Thievery" pitchFamily="66" charset="0"/>
            </a:endParaRPr>
          </a:p>
        </p:txBody>
      </p:sp>
      <p:sp>
        <p:nvSpPr>
          <p:cNvPr id="6" name="4 Marcador de contenido"/>
          <p:cNvSpPr txBox="1">
            <a:spLocks/>
          </p:cNvSpPr>
          <p:nvPr/>
        </p:nvSpPr>
        <p:spPr>
          <a:xfrm>
            <a:off x="1071546" y="5524504"/>
            <a:ext cx="5072098" cy="3786214"/>
          </a:xfrm>
          <a:prstGeom prst="rect">
            <a:avLst/>
          </a:prstGeom>
        </p:spPr>
        <p:txBody>
          <a:bodyPr vert="horz" lIns="0" tIns="45720" rIns="0" bIns="0" rtlCol="0" anchor="ctr" anchorCtr="0">
            <a:normAutofit fontScale="85000" lnSpcReduction="20000"/>
          </a:bodyPr>
          <a:lstStyle/>
          <a:p>
            <a:pPr algn="ctr">
              <a:lnSpc>
                <a:spcPct val="110000"/>
              </a:lnSpc>
              <a:buFontTx/>
              <a:buNone/>
            </a:pPr>
            <a:r>
              <a:rPr lang="gl-ES" sz="3200" b="1" smtClean="0"/>
              <a:t>Mítico paxaro que ao morrer arde ata consumirse, aínda que despois renaza das súas cinzas. </a:t>
            </a:r>
          </a:p>
          <a:p>
            <a:pPr algn="ctr">
              <a:lnSpc>
                <a:spcPct val="110000"/>
              </a:lnSpc>
              <a:buFontTx/>
              <a:buNone/>
            </a:pPr>
            <a:r>
              <a:rPr lang="gl-ES" sz="3200" b="1" smtClean="0"/>
              <a:t>Gasta plumas douradas e encarnadas e pode levantar animais moi pesados e transportalos en voo. </a:t>
            </a:r>
          </a:p>
          <a:p>
            <a:pPr algn="ctr">
              <a:lnSpc>
                <a:spcPct val="110000"/>
              </a:lnSpc>
              <a:buFontTx/>
              <a:buNone/>
            </a:pPr>
            <a:r>
              <a:rPr lang="gl-ES" sz="3200" b="1" smtClean="0"/>
              <a:t>Vive en ciclos de cincocentos anos e os medievais, sempre dados á simboloxía, servíronse dela para representar a resurrección de Cristo. </a:t>
            </a:r>
            <a:endParaRPr lang="gl-ES" sz="3200" b="1"/>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24</a:t>
            </a:fld>
            <a:endParaRPr lang="es-ES" dirty="0"/>
          </a:p>
        </p:txBody>
      </p:sp>
      <p:pic>
        <p:nvPicPr>
          <p:cNvPr id="8" name="Picture 5" descr="Ficheiro:Phoenix rising from its ashes.jpg"/>
          <p:cNvPicPr>
            <a:picLocks noChangeAspect="1" noChangeArrowheads="1"/>
          </p:cNvPicPr>
          <p:nvPr/>
        </p:nvPicPr>
        <p:blipFill>
          <a:blip r:embed="rId2"/>
          <a:srcRect/>
          <a:stretch>
            <a:fillRect/>
          </a:stretch>
        </p:blipFill>
        <p:spPr bwMode="auto">
          <a:xfrm>
            <a:off x="2038460" y="1952604"/>
            <a:ext cx="2990728" cy="3429024"/>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GATO DE CHESHIRE</a:t>
            </a:r>
            <a:endParaRPr lang="gl-ES" sz="6000" b="1" dirty="0">
              <a:latin typeface="DK Thievery" pitchFamily="66" charset="0"/>
            </a:endParaRPr>
          </a:p>
        </p:txBody>
      </p:sp>
      <p:sp>
        <p:nvSpPr>
          <p:cNvPr id="6" name="4 Marcador de contenido"/>
          <p:cNvSpPr txBox="1">
            <a:spLocks/>
          </p:cNvSpPr>
          <p:nvPr/>
        </p:nvSpPr>
        <p:spPr>
          <a:xfrm>
            <a:off x="785794" y="6096008"/>
            <a:ext cx="5572164" cy="3143272"/>
          </a:xfrm>
          <a:prstGeom prst="rect">
            <a:avLst/>
          </a:prstGeom>
        </p:spPr>
        <p:txBody>
          <a:bodyPr vert="horz" lIns="0" tIns="45720" rIns="0" bIns="0" rtlCol="0" anchor="ctr" anchorCtr="0">
            <a:normAutofit fontScale="85000" lnSpcReduction="20000"/>
          </a:bodyPr>
          <a:lstStyle/>
          <a:p>
            <a:pPr algn="ctr">
              <a:lnSpc>
                <a:spcPct val="120000"/>
              </a:lnSpc>
              <a:buFontTx/>
              <a:buNone/>
            </a:pPr>
            <a:r>
              <a:rPr lang="gl-ES" sz="3200" b="1" dirty="0" smtClean="0"/>
              <a:t>É un gato que Alicia coñece no País das </a:t>
            </a:r>
            <a:r>
              <a:rPr lang="gl-ES" sz="3200" b="1" dirty="0" err="1" smtClean="0"/>
              <a:t>Marbillas</a:t>
            </a:r>
            <a:r>
              <a:rPr lang="gl-ES" sz="3200" b="1" dirty="0" smtClean="0"/>
              <a:t> e que ten o molesto costume de aparecer e desaparecer a sorrir sempre dun xeito </a:t>
            </a:r>
            <a:r>
              <a:rPr lang="gl-ES" sz="3200" b="1" dirty="0" err="1" smtClean="0"/>
              <a:t>inquedante</a:t>
            </a:r>
            <a:r>
              <a:rPr lang="gl-ES" sz="3200" b="1" dirty="0" smtClean="0"/>
              <a:t>; mesmo cando o seu corpo está desaparecido, o seu sorriso insolente paira sobre a árbore na que dorme. </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25</a:t>
            </a:fld>
            <a:endParaRPr lang="es-ES" dirty="0"/>
          </a:p>
        </p:txBody>
      </p:sp>
      <p:pic>
        <p:nvPicPr>
          <p:cNvPr id="9" name="Picture 5" descr="gato-de-cheshire-del-cartel-de-la-fantasia-thumb13996976"/>
          <p:cNvPicPr>
            <a:picLocks noChangeAspect="1" noChangeArrowheads="1"/>
          </p:cNvPicPr>
          <p:nvPr/>
        </p:nvPicPr>
        <p:blipFill>
          <a:blip r:embed="rId2"/>
          <a:srcRect b="4259"/>
          <a:stretch>
            <a:fillRect/>
          </a:stretch>
        </p:blipFill>
        <p:spPr bwMode="auto">
          <a:xfrm>
            <a:off x="2071678" y="1920882"/>
            <a:ext cx="3028950" cy="4103688"/>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GATO CON BOTAS</a:t>
            </a:r>
            <a:endParaRPr lang="gl-ES" sz="6000" b="1" dirty="0">
              <a:latin typeface="DK Thievery" pitchFamily="66" charset="0"/>
            </a:endParaRPr>
          </a:p>
        </p:txBody>
      </p:sp>
      <p:sp>
        <p:nvSpPr>
          <p:cNvPr id="6" name="4 Marcador de contenido"/>
          <p:cNvSpPr txBox="1">
            <a:spLocks/>
          </p:cNvSpPr>
          <p:nvPr/>
        </p:nvSpPr>
        <p:spPr>
          <a:xfrm>
            <a:off x="785794" y="5810256"/>
            <a:ext cx="5572164" cy="3571900"/>
          </a:xfrm>
          <a:prstGeom prst="rect">
            <a:avLst/>
          </a:prstGeom>
        </p:spPr>
        <p:txBody>
          <a:bodyPr vert="horz" lIns="0" tIns="45720" rIns="0" bIns="0" rtlCol="0" anchor="ctr" anchorCtr="0">
            <a:normAutofit fontScale="77500" lnSpcReduction="20000"/>
          </a:bodyPr>
          <a:lstStyle/>
          <a:p>
            <a:pPr algn="ctr">
              <a:lnSpc>
                <a:spcPct val="120000"/>
              </a:lnSpc>
              <a:buFontTx/>
              <a:buNone/>
            </a:pPr>
            <a:r>
              <a:rPr lang="gl-ES" sz="3200" b="1" dirty="0" smtClean="0"/>
              <a:t>Cando o fillo do muiñeiro recibiu en herdo un gato, estivo a piques de o comer asado; en troques, o gato cominouno para que lle mercase unhas boas botas e un fardel prometéndolle que, se así o facía,</a:t>
            </a:r>
          </a:p>
          <a:p>
            <a:pPr algn="ctr">
              <a:lnSpc>
                <a:spcPct val="120000"/>
              </a:lnSpc>
              <a:buFontTx/>
              <a:buNone/>
            </a:pPr>
            <a:r>
              <a:rPr lang="gl-ES" sz="3200" b="1" dirty="0" smtClean="0"/>
              <a:t>el faríao rico.</a:t>
            </a:r>
          </a:p>
          <a:p>
            <a:pPr algn="ctr">
              <a:lnSpc>
                <a:spcPct val="120000"/>
              </a:lnSpc>
              <a:buFontTx/>
              <a:buNone/>
            </a:pPr>
            <a:r>
              <a:rPr lang="gl-ES" sz="3200" b="1" dirty="0" smtClean="0"/>
              <a:t> De todos os felinos de conto, o gato con botas é con certeza o máis arteiro e destemido. </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26</a:t>
            </a:fld>
            <a:endParaRPr lang="es-ES" dirty="0"/>
          </a:p>
        </p:txBody>
      </p:sp>
      <p:pic>
        <p:nvPicPr>
          <p:cNvPr id="8" name="Picture 7" descr="Offterdinger Der gestiefelte Kater (1).jpg"/>
          <p:cNvPicPr>
            <a:picLocks noChangeAspect="1" noChangeArrowheads="1"/>
          </p:cNvPicPr>
          <p:nvPr/>
        </p:nvPicPr>
        <p:blipFill>
          <a:blip r:embed="rId2"/>
          <a:srcRect/>
          <a:stretch>
            <a:fillRect/>
          </a:stretch>
        </p:blipFill>
        <p:spPr bwMode="auto">
          <a:xfrm>
            <a:off x="2214554" y="1952604"/>
            <a:ext cx="2663825" cy="3783013"/>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HOBBITS</a:t>
            </a:r>
            <a:endParaRPr lang="gl-ES" sz="6000" b="1" dirty="0">
              <a:latin typeface="DK Thievery" pitchFamily="66" charset="0"/>
            </a:endParaRPr>
          </a:p>
        </p:txBody>
      </p:sp>
      <p:sp>
        <p:nvSpPr>
          <p:cNvPr id="6" name="4 Marcador de contenido"/>
          <p:cNvSpPr txBox="1">
            <a:spLocks/>
          </p:cNvSpPr>
          <p:nvPr/>
        </p:nvSpPr>
        <p:spPr>
          <a:xfrm>
            <a:off x="1357298" y="5881694"/>
            <a:ext cx="4357718" cy="3143272"/>
          </a:xfrm>
          <a:prstGeom prst="rect">
            <a:avLst/>
          </a:prstGeom>
        </p:spPr>
        <p:txBody>
          <a:bodyPr vert="horz" lIns="0" tIns="45720" rIns="0" bIns="0" rtlCol="0" anchor="ctr" anchorCtr="0">
            <a:normAutofit fontScale="85000" lnSpcReduction="20000"/>
          </a:bodyPr>
          <a:lstStyle/>
          <a:p>
            <a:pPr algn="ctr">
              <a:lnSpc>
                <a:spcPct val="110000"/>
              </a:lnSpc>
              <a:buFontTx/>
              <a:buNone/>
            </a:pPr>
            <a:r>
              <a:rPr lang="gl-ES" sz="3200" b="1" dirty="0" smtClean="0"/>
              <a:t>Pequenos seres algareiros, amigos de comer e de cantar, que habitan a Comarca. </a:t>
            </a:r>
          </a:p>
          <a:p>
            <a:pPr algn="ctr">
              <a:lnSpc>
                <a:spcPct val="110000"/>
              </a:lnSpc>
              <a:buFontTx/>
              <a:buNone/>
            </a:pPr>
            <a:r>
              <a:rPr lang="gl-ES" sz="3200" b="1" dirty="0" smtClean="0"/>
              <a:t>Son lonxevos e de bo </a:t>
            </a:r>
            <a:r>
              <a:rPr lang="gl-ES" sz="3200" b="1" dirty="0" err="1" smtClean="0"/>
              <a:t>xorne</a:t>
            </a:r>
            <a:r>
              <a:rPr lang="gl-ES" sz="3200" b="1" dirty="0" smtClean="0"/>
              <a:t> e andan descalzos, pois o pelo rizado dos seus pés amortece calquera pedra, cravo ou vidro do camiño.</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27</a:t>
            </a:fld>
            <a:endParaRPr lang="es-ES" dirty="0"/>
          </a:p>
        </p:txBody>
      </p:sp>
      <p:pic>
        <p:nvPicPr>
          <p:cNvPr id="9" name="Picture 7" descr="DragonMag2"/>
          <p:cNvPicPr>
            <a:picLocks noChangeAspect="1" noChangeArrowheads="1"/>
          </p:cNvPicPr>
          <p:nvPr/>
        </p:nvPicPr>
        <p:blipFill>
          <a:blip r:embed="rId2"/>
          <a:srcRect l="15929" t="16267" r="7600" b="14279"/>
          <a:stretch>
            <a:fillRect/>
          </a:stretch>
        </p:blipFill>
        <p:spPr bwMode="auto">
          <a:xfrm>
            <a:off x="2065333" y="2024042"/>
            <a:ext cx="2792427" cy="339339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SEREAS</a:t>
            </a:r>
            <a:endParaRPr lang="gl-ES" sz="6000" b="1" dirty="0">
              <a:latin typeface="DK Thievery" pitchFamily="66" charset="0"/>
            </a:endParaRPr>
          </a:p>
        </p:txBody>
      </p:sp>
      <p:sp>
        <p:nvSpPr>
          <p:cNvPr id="6" name="4 Marcador de contenido"/>
          <p:cNvSpPr txBox="1">
            <a:spLocks/>
          </p:cNvSpPr>
          <p:nvPr/>
        </p:nvSpPr>
        <p:spPr>
          <a:xfrm>
            <a:off x="1000108" y="4810124"/>
            <a:ext cx="5072098" cy="4214842"/>
          </a:xfrm>
          <a:prstGeom prst="rect">
            <a:avLst/>
          </a:prstGeom>
        </p:spPr>
        <p:txBody>
          <a:bodyPr vert="horz" lIns="0" tIns="45720" rIns="0" bIns="0" rtlCol="0" anchor="ctr" anchorCtr="0">
            <a:normAutofit fontScale="70000" lnSpcReduction="20000"/>
          </a:bodyPr>
          <a:lstStyle/>
          <a:p>
            <a:pPr algn="ctr">
              <a:lnSpc>
                <a:spcPct val="120000"/>
              </a:lnSpc>
              <a:buFontTx/>
              <a:buNone/>
            </a:pPr>
            <a:r>
              <a:rPr lang="gl-ES" sz="3200" b="1" dirty="0" err="1" smtClean="0"/>
              <a:t>Estraordinarias</a:t>
            </a:r>
            <a:r>
              <a:rPr lang="gl-ES" sz="3200" b="1" dirty="0" smtClean="0"/>
              <a:t> sopranos mariñas, as sereas -metade muller, metade peixe ou paxaro-  atraen cos seus cánticos aos mariñeiros aos que engaiolan ata lles faceren embarrancar os navíos. </a:t>
            </a:r>
          </a:p>
          <a:p>
            <a:pPr algn="ctr">
              <a:lnSpc>
                <a:spcPct val="120000"/>
              </a:lnSpc>
              <a:buFontTx/>
              <a:buNone/>
            </a:pPr>
            <a:r>
              <a:rPr lang="gl-ES" sz="3200" b="1" dirty="0" smtClean="0"/>
              <a:t>O astuto Ulises tapoulles con cera as orellas aos seus remeiros e libráronse así do engado. </a:t>
            </a:r>
            <a:r>
              <a:rPr lang="gl-ES" sz="3200" b="1" dirty="0" err="1" smtClean="0"/>
              <a:t>Orfeo</a:t>
            </a:r>
            <a:r>
              <a:rPr lang="gl-ES" sz="3200" b="1" dirty="0" smtClean="0"/>
              <a:t> cantou máis docemente ca elas e daquela,  desesperadas por topar con alguén inmune ao seu feitizo, botáronse ao mar e ficaron convertidas en pedra. </a:t>
            </a: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28</a:t>
            </a:fld>
            <a:endParaRPr lang="es-ES" dirty="0"/>
          </a:p>
        </p:txBody>
      </p:sp>
      <p:pic>
        <p:nvPicPr>
          <p:cNvPr id="8" name="Picture 5" descr="ZZZZZZZZZROBINET_TESTARD_SIRENA"/>
          <p:cNvPicPr>
            <a:picLocks noChangeAspect="1" noChangeArrowheads="1"/>
          </p:cNvPicPr>
          <p:nvPr/>
        </p:nvPicPr>
        <p:blipFill>
          <a:blip r:embed="rId2"/>
          <a:srcRect l="6992" r="3874" b="8647"/>
          <a:stretch>
            <a:fillRect/>
          </a:stretch>
        </p:blipFill>
        <p:spPr bwMode="auto">
          <a:xfrm>
            <a:off x="1857364" y="2381232"/>
            <a:ext cx="3214710" cy="223200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TROLLS</a:t>
            </a:r>
            <a:endParaRPr lang="gl-ES" sz="6000" b="1" dirty="0">
              <a:latin typeface="DK Thievery" pitchFamily="66" charset="0"/>
            </a:endParaRPr>
          </a:p>
        </p:txBody>
      </p:sp>
      <p:sp>
        <p:nvSpPr>
          <p:cNvPr id="6" name="4 Marcador de contenido"/>
          <p:cNvSpPr txBox="1">
            <a:spLocks/>
          </p:cNvSpPr>
          <p:nvPr/>
        </p:nvSpPr>
        <p:spPr>
          <a:xfrm>
            <a:off x="1285860" y="4953000"/>
            <a:ext cx="4572032" cy="3929090"/>
          </a:xfrm>
          <a:prstGeom prst="rect">
            <a:avLst/>
          </a:prstGeom>
        </p:spPr>
        <p:txBody>
          <a:bodyPr vert="horz" lIns="0" tIns="45720" rIns="0" bIns="0" rtlCol="0" anchor="ctr" anchorCtr="0">
            <a:normAutofit fontScale="77500" lnSpcReduction="20000"/>
          </a:bodyPr>
          <a:lstStyle/>
          <a:p>
            <a:pPr algn="ctr">
              <a:lnSpc>
                <a:spcPct val="120000"/>
              </a:lnSpc>
              <a:buFontTx/>
              <a:buNone/>
            </a:pPr>
            <a:r>
              <a:rPr lang="gl-ES" sz="3200" b="1" smtClean="0"/>
              <a:t>Especie de xigantes que viven preferentemente en Escandinavia, en covas ou castelos remotos, alimentándose de viaxeiros incautos. </a:t>
            </a:r>
          </a:p>
          <a:p>
            <a:pPr algn="ctr">
              <a:lnSpc>
                <a:spcPct val="120000"/>
              </a:lnSpc>
              <a:buFontTx/>
              <a:buNone/>
            </a:pPr>
            <a:r>
              <a:rPr lang="gl-ES" sz="3200" b="1" smtClean="0"/>
              <a:t>Foxen do sol como da peste, pois, se son capturados de día, existe o inconveniente de se converteren en pedra e estouparen en mil anacos</a:t>
            </a:r>
            <a:r>
              <a:rPr lang="gl-ES" sz="2800" b="1" smtClean="0"/>
              <a:t>.</a:t>
            </a: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29</a:t>
            </a:fld>
            <a:endParaRPr lang="es-ES" dirty="0"/>
          </a:p>
        </p:txBody>
      </p:sp>
      <p:pic>
        <p:nvPicPr>
          <p:cNvPr id="8" name="Picture 8" descr="Painting%2Bby%2BJohn%2BBauer%2Bof%2Btwo%2Btrolls%2Bwith%2Ba%2Bhuman%2Bchild%2Bthey%2Bhave%2Braised"/>
          <p:cNvPicPr>
            <a:picLocks noChangeAspect="1" noChangeArrowheads="1"/>
          </p:cNvPicPr>
          <p:nvPr/>
        </p:nvPicPr>
        <p:blipFill>
          <a:blip r:embed="rId2"/>
          <a:srcRect l="7272" t="29002" r="8537"/>
          <a:stretch>
            <a:fillRect/>
          </a:stretch>
        </p:blipFill>
        <p:spPr bwMode="auto">
          <a:xfrm>
            <a:off x="1857364" y="1952604"/>
            <a:ext cx="3286148" cy="2871289"/>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60" y="1023910"/>
            <a:ext cx="4457688" cy="1214446"/>
          </a:xfrm>
        </p:spPr>
        <p:txBody>
          <a:bodyPr>
            <a:noAutofit/>
          </a:bodyPr>
          <a:lstStyle/>
          <a:p>
            <a:r>
              <a:rPr lang="gl-ES" sz="6000" b="1" dirty="0" smtClean="0">
                <a:latin typeface="DK Thievery" pitchFamily="66" charset="0"/>
              </a:rPr>
              <a:t>BRUXAS</a:t>
            </a:r>
            <a:endParaRPr lang="gl-ES" sz="6000" b="1" dirty="0">
              <a:latin typeface="DK Thievery" pitchFamily="66" charset="0"/>
            </a:endParaRPr>
          </a:p>
        </p:txBody>
      </p:sp>
      <p:sp>
        <p:nvSpPr>
          <p:cNvPr id="6" name="4 Marcador de contenido"/>
          <p:cNvSpPr txBox="1">
            <a:spLocks/>
          </p:cNvSpPr>
          <p:nvPr/>
        </p:nvSpPr>
        <p:spPr>
          <a:xfrm>
            <a:off x="714356" y="5167314"/>
            <a:ext cx="5643602" cy="4429156"/>
          </a:xfrm>
          <a:prstGeom prst="rect">
            <a:avLst/>
          </a:prstGeom>
        </p:spPr>
        <p:txBody>
          <a:bodyPr vert="horz" lIns="91440" tIns="45720" rIns="91440" bIns="45720" rtlCol="0">
            <a:normAutofit fontScale="77500" lnSpcReduction="20000"/>
          </a:bodyPr>
          <a:lstStyle/>
          <a:p>
            <a:pPr algn="ctr">
              <a:lnSpc>
                <a:spcPct val="120000"/>
              </a:lnSpc>
            </a:pPr>
            <a:r>
              <a:rPr lang="gl-ES" sz="3200" b="1" dirty="0" smtClean="0">
                <a:latin typeface="DK Thievery" pitchFamily="66" charset="0"/>
              </a:rPr>
              <a:t>Feas e malas, perigosas, envexosas, enganosas,  tamén poden mudar a súa forma e ser atraentes, pero, segundo </a:t>
            </a:r>
            <a:r>
              <a:rPr lang="gl-ES" sz="3200" b="1" dirty="0" err="1" smtClean="0">
                <a:latin typeface="DK Thievery" pitchFamily="66" charset="0"/>
              </a:rPr>
              <a:t>Roald</a:t>
            </a:r>
            <a:r>
              <a:rPr lang="gl-ES" sz="3200" b="1" dirty="0" smtClean="0">
                <a:latin typeface="DK Thievery" pitchFamily="66" charset="0"/>
              </a:rPr>
              <a:t> </a:t>
            </a:r>
            <a:r>
              <a:rPr lang="gl-ES" sz="3200" b="1" dirty="0" err="1" smtClean="0">
                <a:latin typeface="DK Thievery" pitchFamily="66" charset="0"/>
              </a:rPr>
              <a:t>Dahl</a:t>
            </a:r>
            <a:r>
              <a:rPr lang="gl-ES" sz="3200" b="1" i="1" dirty="0" smtClean="0">
                <a:latin typeface="DK Thievery" pitchFamily="66" charset="0"/>
              </a:rPr>
              <a:t>...”os ollos dunha bruxa auténtica son diferentes dos teus ou dos meus. Olla para ela no medio e medio dos ollos, alí onde todos temos un puntiño negro, e se tratar dunha bruxa, bruxa, o puntiño ha cambiar de cor, e has ver nel lume ou xeo, a bailar no centro dese punto e hanche dar arrepíos polo corpo todo.“</a:t>
            </a:r>
            <a:endParaRPr kumimoji="0" lang="gl-ES" sz="3200" b="1" u="none" strike="noStrike" kern="1200" cap="none" spc="0" normalizeH="0" baseline="0" dirty="0" smtClean="0">
              <a:ln>
                <a:noFill/>
              </a:ln>
              <a:solidFill>
                <a:schemeClr val="tx1"/>
              </a:solidFill>
              <a:effectLst/>
              <a:uLnTx/>
              <a:uFillTx/>
              <a:latin typeface="DK Thievery" pitchFamily="66" charset="0"/>
            </a:endParaRPr>
          </a:p>
        </p:txBody>
      </p:sp>
      <p:pic>
        <p:nvPicPr>
          <p:cNvPr id="5" name="Picture 16" descr="1+acoplada"/>
          <p:cNvPicPr>
            <a:picLocks noChangeAspect="1" noChangeArrowheads="1"/>
          </p:cNvPicPr>
          <p:nvPr/>
        </p:nvPicPr>
        <p:blipFill>
          <a:blip r:embed="rId2"/>
          <a:srcRect/>
          <a:stretch>
            <a:fillRect/>
          </a:stretch>
        </p:blipFill>
        <p:spPr bwMode="auto">
          <a:xfrm>
            <a:off x="1500174" y="1928813"/>
            <a:ext cx="3952889" cy="2698087"/>
          </a:xfrm>
          <a:prstGeom prst="rect">
            <a:avLst/>
          </a:prstGeom>
          <a:noFill/>
        </p:spPr>
      </p:pic>
      <p:sp>
        <p:nvSpPr>
          <p:cNvPr id="8" name="7 Marcador de número de diapositiva"/>
          <p:cNvSpPr>
            <a:spLocks noGrp="1"/>
          </p:cNvSpPr>
          <p:nvPr>
            <p:ph type="sldNum" sz="quarter" idx="12"/>
          </p:nvPr>
        </p:nvSpPr>
        <p:spPr/>
        <p:txBody>
          <a:bodyPr/>
          <a:lstStyle/>
          <a:p>
            <a:fld id="{112F5485-2EEA-450F-B797-70D29493F0E6}" type="slidenum">
              <a:rPr lang="es-ES" smtClean="0"/>
              <a:pPr/>
              <a:t>3</a:t>
            </a:fld>
            <a:endParaRPr lang="es-E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ESFINXES</a:t>
            </a:r>
            <a:endParaRPr lang="gl-ES" sz="6000" b="1" dirty="0">
              <a:latin typeface="DK Thievery" pitchFamily="66" charset="0"/>
            </a:endParaRPr>
          </a:p>
        </p:txBody>
      </p:sp>
      <p:sp>
        <p:nvSpPr>
          <p:cNvPr id="6" name="4 Marcador de contenido"/>
          <p:cNvSpPr txBox="1">
            <a:spLocks/>
          </p:cNvSpPr>
          <p:nvPr/>
        </p:nvSpPr>
        <p:spPr>
          <a:xfrm>
            <a:off x="785794" y="5453066"/>
            <a:ext cx="5572164" cy="3786214"/>
          </a:xfrm>
          <a:prstGeom prst="rect">
            <a:avLst/>
          </a:prstGeom>
        </p:spPr>
        <p:txBody>
          <a:bodyPr vert="horz" lIns="0" tIns="45720" rIns="0" bIns="0" rtlCol="0" anchor="ctr" anchorCtr="0">
            <a:normAutofit fontScale="70000" lnSpcReduction="20000"/>
          </a:bodyPr>
          <a:lstStyle/>
          <a:p>
            <a:pPr algn="ctr">
              <a:lnSpc>
                <a:spcPct val="120000"/>
              </a:lnSpc>
              <a:buFontTx/>
              <a:buNone/>
            </a:pPr>
            <a:r>
              <a:rPr lang="gl-ES" sz="3200" b="1" dirty="0" smtClean="0"/>
              <a:t>Criaturas con corpo de león e cabeza de muller. Gústanlles os enigmas e traballan de gardas. Viven en Exipto e na mitoloxía grega. </a:t>
            </a:r>
          </a:p>
          <a:p>
            <a:pPr algn="ctr">
              <a:lnSpc>
                <a:spcPct val="120000"/>
              </a:lnSpc>
              <a:buFontTx/>
              <a:buNone/>
            </a:pPr>
            <a:r>
              <a:rPr lang="gl-ES" sz="3200" b="1" dirty="0" smtClean="0"/>
              <a:t>Se tedes pensado pasar por Tebas e visitar a de alí, ide preparando algúns enigmas porque lle dá por devorar aos que non llos dan atinado. E se topades cunha que hai no </a:t>
            </a:r>
            <a:r>
              <a:rPr lang="gl-ES" sz="3200" b="1" dirty="0" err="1" smtClean="0"/>
              <a:t>planalto</a:t>
            </a:r>
            <a:r>
              <a:rPr lang="gl-ES" sz="3200" b="1" dirty="0" smtClean="0"/>
              <a:t> de </a:t>
            </a:r>
            <a:r>
              <a:rPr lang="gl-ES" sz="3200" b="1" dirty="0" err="1" smtClean="0"/>
              <a:t>Gizé</a:t>
            </a:r>
            <a:r>
              <a:rPr lang="gl-ES" sz="3200" b="1" dirty="0" smtClean="0"/>
              <a:t>, abaixade a cabeza e mostrádelle respecto. Leva aí séculos, entre pirámide e pirámide, </a:t>
            </a:r>
            <a:r>
              <a:rPr lang="gl-ES" sz="3200" b="1" dirty="0" err="1" smtClean="0"/>
              <a:t>fachendeando</a:t>
            </a:r>
            <a:r>
              <a:rPr lang="gl-ES" sz="3200" b="1" dirty="0" smtClean="0"/>
              <a:t> do poder do faraón. </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30</a:t>
            </a:fld>
            <a:endParaRPr lang="es-ES" dirty="0"/>
          </a:p>
        </p:txBody>
      </p:sp>
      <p:pic>
        <p:nvPicPr>
          <p:cNvPr id="9" name="Picture 4" descr="solomon_templex"/>
          <p:cNvPicPr>
            <a:picLocks noChangeAspect="1" noChangeArrowheads="1"/>
          </p:cNvPicPr>
          <p:nvPr/>
        </p:nvPicPr>
        <p:blipFill>
          <a:blip r:embed="rId2"/>
          <a:srcRect l="42949"/>
          <a:stretch>
            <a:fillRect/>
          </a:stretch>
        </p:blipFill>
        <p:spPr bwMode="auto">
          <a:xfrm>
            <a:off x="1989147" y="1881166"/>
            <a:ext cx="2868613" cy="3298825"/>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CENTAUROS</a:t>
            </a:r>
            <a:endParaRPr lang="gl-ES" sz="6000" b="1" dirty="0">
              <a:latin typeface="DK Thievery" pitchFamily="66" charset="0"/>
            </a:endParaRPr>
          </a:p>
        </p:txBody>
      </p:sp>
      <p:sp>
        <p:nvSpPr>
          <p:cNvPr id="6" name="4 Marcador de contenido"/>
          <p:cNvSpPr txBox="1">
            <a:spLocks/>
          </p:cNvSpPr>
          <p:nvPr/>
        </p:nvSpPr>
        <p:spPr>
          <a:xfrm>
            <a:off x="1357298" y="5453066"/>
            <a:ext cx="4500594" cy="3786214"/>
          </a:xfrm>
          <a:prstGeom prst="rect">
            <a:avLst/>
          </a:prstGeom>
        </p:spPr>
        <p:txBody>
          <a:bodyPr vert="horz" lIns="0" tIns="45720" rIns="0" bIns="0" rtlCol="0" anchor="ctr" anchorCtr="0">
            <a:normAutofit lnSpcReduction="10000"/>
          </a:bodyPr>
          <a:lstStyle/>
          <a:p>
            <a:pPr algn="ctr">
              <a:buFontTx/>
              <a:buNone/>
            </a:pPr>
            <a:r>
              <a:rPr lang="gl-ES" sz="3200" b="1" dirty="0" smtClean="0"/>
              <a:t>Moradores das montañas de Tesalia, teñen orixes incertas, corpo de cabalo e torso humano. </a:t>
            </a:r>
          </a:p>
          <a:p>
            <a:pPr algn="ctr">
              <a:buFontTx/>
              <a:buNone/>
            </a:pPr>
            <a:r>
              <a:rPr lang="gl-ES" sz="3200" b="1" dirty="0" smtClean="0"/>
              <a:t>Case todos son brutais e incivilizados; non así o sabio </a:t>
            </a:r>
            <a:r>
              <a:rPr lang="gl-ES" sz="3200" b="1" dirty="0" err="1" smtClean="0"/>
              <a:t>Quirón</a:t>
            </a:r>
            <a:r>
              <a:rPr lang="gl-ES" sz="3200" b="1" dirty="0" smtClean="0"/>
              <a:t>, adestrador de heroes e consumado médico.</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31</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35842" name="Picture 2" descr="https://encrypted-tbn2.gstatic.com/images?q=tbn:ANd9GcTq4aM0MdMA8ySNry_P9t6_mAo99lN2NjeWtMGaPQ8a3fyCPpog"/>
          <p:cNvPicPr>
            <a:picLocks noChangeAspect="1" noChangeArrowheads="1"/>
          </p:cNvPicPr>
          <p:nvPr/>
        </p:nvPicPr>
        <p:blipFill>
          <a:blip r:embed="rId2"/>
          <a:srcRect/>
          <a:stretch>
            <a:fillRect/>
          </a:stretch>
        </p:blipFill>
        <p:spPr bwMode="auto">
          <a:xfrm>
            <a:off x="2000240" y="2064535"/>
            <a:ext cx="3020782" cy="3317093"/>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O MINOTAURO</a:t>
            </a:r>
            <a:endParaRPr lang="gl-ES" sz="6000" b="1" dirty="0">
              <a:latin typeface="DK Thievery" pitchFamily="66" charset="0"/>
            </a:endParaRPr>
          </a:p>
        </p:txBody>
      </p:sp>
      <p:sp>
        <p:nvSpPr>
          <p:cNvPr id="6" name="4 Marcador de contenido"/>
          <p:cNvSpPr txBox="1">
            <a:spLocks/>
          </p:cNvSpPr>
          <p:nvPr/>
        </p:nvSpPr>
        <p:spPr>
          <a:xfrm>
            <a:off x="1071546" y="5524504"/>
            <a:ext cx="4857784" cy="3500462"/>
          </a:xfrm>
          <a:prstGeom prst="rect">
            <a:avLst/>
          </a:prstGeom>
        </p:spPr>
        <p:txBody>
          <a:bodyPr vert="horz" lIns="0" tIns="45720" rIns="0" bIns="0" rtlCol="0" anchor="ctr" anchorCtr="0">
            <a:normAutofit fontScale="92500" lnSpcReduction="10000"/>
          </a:bodyPr>
          <a:lstStyle/>
          <a:p>
            <a:pPr algn="ctr"/>
            <a:r>
              <a:rPr lang="gl-ES" sz="3200" b="1" dirty="0" smtClean="0"/>
              <a:t>Criatura que garda o labirinto do rei </a:t>
            </a:r>
            <a:r>
              <a:rPr lang="gl-ES" sz="3200" b="1" dirty="0" err="1" smtClean="0"/>
              <a:t>Minos</a:t>
            </a:r>
            <a:r>
              <a:rPr lang="gl-ES" sz="3200" b="1" dirty="0" smtClean="0"/>
              <a:t> habitando no seu centro. Cada nove anos papa sete rapaces e sete mozas atenienses. </a:t>
            </a:r>
            <a:r>
              <a:rPr lang="gl-ES" sz="3200" b="1" dirty="0" err="1" smtClean="0"/>
              <a:t>Teseo</a:t>
            </a:r>
            <a:r>
              <a:rPr lang="gl-ES" sz="3200" b="1" dirty="0" smtClean="0"/>
              <a:t>, coa axuda de Ariadna, da conta del e remata con esta tradición de sacrificios tan desagradábel. </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32</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8" name="Picture 4" descr="picasso-suite-vollard-minotauro-tumbado-con-mujer1"/>
          <p:cNvPicPr>
            <a:picLocks noChangeAspect="1" noChangeArrowheads="1"/>
          </p:cNvPicPr>
          <p:nvPr/>
        </p:nvPicPr>
        <p:blipFill>
          <a:blip r:embed="rId2"/>
          <a:srcRect r="5511" b="4050"/>
          <a:stretch>
            <a:fillRect/>
          </a:stretch>
        </p:blipFill>
        <p:spPr bwMode="auto">
          <a:xfrm>
            <a:off x="1125538" y="2144713"/>
            <a:ext cx="4513262" cy="3171825"/>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SÁTIROS</a:t>
            </a:r>
            <a:endParaRPr lang="gl-ES" sz="6000" b="1" dirty="0">
              <a:latin typeface="DK Thievery" pitchFamily="66" charset="0"/>
            </a:endParaRPr>
          </a:p>
        </p:txBody>
      </p:sp>
      <p:sp>
        <p:nvSpPr>
          <p:cNvPr id="6" name="4 Marcador de contenido"/>
          <p:cNvSpPr txBox="1">
            <a:spLocks/>
          </p:cNvSpPr>
          <p:nvPr/>
        </p:nvSpPr>
        <p:spPr>
          <a:xfrm>
            <a:off x="1142984" y="5381628"/>
            <a:ext cx="4929222" cy="3786214"/>
          </a:xfrm>
          <a:prstGeom prst="rect">
            <a:avLst/>
          </a:prstGeom>
        </p:spPr>
        <p:txBody>
          <a:bodyPr vert="horz" lIns="0" tIns="45720" rIns="0" bIns="0" rtlCol="0" anchor="ctr" anchorCtr="0">
            <a:normAutofit fontScale="85000" lnSpcReduction="20000"/>
          </a:bodyPr>
          <a:lstStyle/>
          <a:p>
            <a:pPr algn="ctr">
              <a:lnSpc>
                <a:spcPct val="110000"/>
              </a:lnSpc>
              <a:buFontTx/>
              <a:buNone/>
            </a:pPr>
            <a:r>
              <a:rPr lang="gl-ES" sz="3200" b="1" dirty="0" smtClean="0"/>
              <a:t>Rixosas criaturas masculinas que formaban parte dos cortexos de Pan e de Dionisio,. Entregábanse aos praceres do sexo e do viño nas bacanais, que debían ser unhas esmorgas mitolóxicas de coidado. Sempre espidos, intentaban seducir ninfas, con escaso éxito dada a súa brutalidade e a aparencia: tiñan cornos, patas e rabo de chibo. </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33</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9" name="Picture 7" descr="El+fauno,+1923"/>
          <p:cNvPicPr>
            <a:picLocks noChangeAspect="1" noChangeArrowheads="1"/>
          </p:cNvPicPr>
          <p:nvPr/>
        </p:nvPicPr>
        <p:blipFill>
          <a:blip r:embed="rId2" cstate="print"/>
          <a:srcRect l="-2565" t="1151" r="-3714" b="8182"/>
          <a:stretch>
            <a:fillRect/>
          </a:stretch>
        </p:blipFill>
        <p:spPr bwMode="auto">
          <a:xfrm>
            <a:off x="1357298" y="2095480"/>
            <a:ext cx="4319588" cy="2808288"/>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QUIMERA</a:t>
            </a:r>
            <a:endParaRPr lang="gl-ES" sz="6000" b="1" dirty="0">
              <a:latin typeface="DK Thievery" pitchFamily="66" charset="0"/>
            </a:endParaRPr>
          </a:p>
        </p:txBody>
      </p:sp>
      <p:sp>
        <p:nvSpPr>
          <p:cNvPr id="6" name="4 Marcador de contenido"/>
          <p:cNvSpPr txBox="1">
            <a:spLocks/>
          </p:cNvSpPr>
          <p:nvPr/>
        </p:nvSpPr>
        <p:spPr>
          <a:xfrm>
            <a:off x="1285860" y="5810256"/>
            <a:ext cx="4429156" cy="3500462"/>
          </a:xfrm>
          <a:prstGeom prst="rect">
            <a:avLst/>
          </a:prstGeom>
        </p:spPr>
        <p:txBody>
          <a:bodyPr vert="horz" lIns="0" tIns="45720" rIns="0" bIns="0" rtlCol="0" anchor="ctr" anchorCtr="0">
            <a:normAutofit/>
          </a:bodyPr>
          <a:lstStyle/>
          <a:p>
            <a:pPr algn="ctr">
              <a:buFontTx/>
              <a:buNone/>
            </a:pPr>
            <a:r>
              <a:rPr lang="gl-ES" sz="3200" b="1" dirty="0" smtClean="0"/>
              <a:t>De discutidas orixes, a quimera era un </a:t>
            </a:r>
            <a:r>
              <a:rPr lang="gl-ES" sz="3200" b="1" dirty="0" err="1" smtClean="0"/>
              <a:t>enxendro</a:t>
            </a:r>
            <a:r>
              <a:rPr lang="gl-ES" sz="3200" b="1" dirty="0" smtClean="0"/>
              <a:t> con corpo de león, rabo de serpe, e dúas cabezas anexas, unha de cabra e outra de serpe. O que se di unha beleza!</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34</a:t>
            </a:fld>
            <a:endParaRPr lang="es-ES" dirty="0"/>
          </a:p>
        </p:txBody>
      </p:sp>
      <p:pic>
        <p:nvPicPr>
          <p:cNvPr id="8" name="Picture 7" descr="quimera"/>
          <p:cNvPicPr>
            <a:picLocks noChangeAspect="1" noChangeArrowheads="1"/>
          </p:cNvPicPr>
          <p:nvPr/>
        </p:nvPicPr>
        <p:blipFill>
          <a:blip r:embed="rId2"/>
          <a:srcRect/>
          <a:stretch>
            <a:fillRect/>
          </a:stretch>
        </p:blipFill>
        <p:spPr bwMode="auto">
          <a:xfrm>
            <a:off x="1643050" y="1952604"/>
            <a:ext cx="3570287" cy="3803650"/>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CANCERBEIRO</a:t>
            </a:r>
            <a:endParaRPr lang="gl-ES" sz="6000" b="1" dirty="0">
              <a:latin typeface="DK Thievery" pitchFamily="66" charset="0"/>
            </a:endParaRPr>
          </a:p>
        </p:txBody>
      </p:sp>
      <p:sp>
        <p:nvSpPr>
          <p:cNvPr id="6" name="4 Marcador de contenido"/>
          <p:cNvSpPr txBox="1">
            <a:spLocks/>
          </p:cNvSpPr>
          <p:nvPr/>
        </p:nvSpPr>
        <p:spPr>
          <a:xfrm>
            <a:off x="1071546" y="5667380"/>
            <a:ext cx="5072098" cy="3429024"/>
          </a:xfrm>
          <a:prstGeom prst="rect">
            <a:avLst/>
          </a:prstGeom>
        </p:spPr>
        <p:txBody>
          <a:bodyPr vert="horz" lIns="0" tIns="45720" rIns="0" bIns="0" rtlCol="0" anchor="ctr" anchorCtr="0">
            <a:normAutofit/>
          </a:bodyPr>
          <a:lstStyle/>
          <a:p>
            <a:pPr algn="ctr"/>
            <a:r>
              <a:rPr lang="gl-ES" sz="3200" b="1" dirty="0" smtClean="0"/>
              <a:t>Can de tres cabezas e rabo de serpe que apostado á porta do </a:t>
            </a:r>
            <a:r>
              <a:rPr lang="gl-ES" sz="3200" b="1" dirty="0" err="1" smtClean="0"/>
              <a:t>Hades</a:t>
            </a:r>
            <a:r>
              <a:rPr lang="gl-ES" sz="3200" b="1" dirty="0" smtClean="0"/>
              <a:t> controlaba a entrada, impedindo que ninguén fuxise e saudando cerimonioso aos que chegaban. </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35</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9" name="Picture 5" descr="cancerbero"/>
          <p:cNvPicPr>
            <a:picLocks noChangeAspect="1" noChangeArrowheads="1"/>
          </p:cNvPicPr>
          <p:nvPr/>
        </p:nvPicPr>
        <p:blipFill>
          <a:blip r:embed="rId2"/>
          <a:srcRect b="7921"/>
          <a:stretch>
            <a:fillRect/>
          </a:stretch>
        </p:blipFill>
        <p:spPr bwMode="auto">
          <a:xfrm>
            <a:off x="1722452" y="1952604"/>
            <a:ext cx="3547298" cy="3643338"/>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MANTÍCORA</a:t>
            </a:r>
            <a:endParaRPr lang="gl-ES" sz="6000" b="1" dirty="0">
              <a:latin typeface="DK Thievery" pitchFamily="66" charset="0"/>
            </a:endParaRPr>
          </a:p>
        </p:txBody>
      </p:sp>
      <p:sp>
        <p:nvSpPr>
          <p:cNvPr id="6" name="4 Marcador de contenido"/>
          <p:cNvSpPr txBox="1">
            <a:spLocks/>
          </p:cNvSpPr>
          <p:nvPr/>
        </p:nvSpPr>
        <p:spPr>
          <a:xfrm>
            <a:off x="1000108" y="4953000"/>
            <a:ext cx="5143536" cy="4000528"/>
          </a:xfrm>
          <a:prstGeom prst="rect">
            <a:avLst/>
          </a:prstGeom>
        </p:spPr>
        <p:txBody>
          <a:bodyPr vert="horz" lIns="0" tIns="45720" rIns="0" bIns="0" rtlCol="0" anchor="ctr" anchorCtr="0">
            <a:normAutofit fontScale="92500" lnSpcReduction="20000"/>
          </a:bodyPr>
          <a:lstStyle/>
          <a:p>
            <a:pPr algn="ctr">
              <a:lnSpc>
                <a:spcPct val="110000"/>
              </a:lnSpc>
            </a:pPr>
            <a:r>
              <a:rPr lang="gl-ES" sz="3200" b="1" dirty="0" smtClean="0"/>
              <a:t>Especie mítica, de cabeza humana -con ou sen cornos- e corpo de cor vermella, preferentemente de león, que pode rematar no rabo dun escorpión. O seu tamaño é variábel e vai desde o dun león ao dun cabalo, podendo ás veces presentar coiraza. As ás son tamén opcionais.</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36</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8" name="Picture 5" descr="Manticora_2"/>
          <p:cNvPicPr>
            <a:picLocks noChangeAspect="1" noChangeArrowheads="1"/>
          </p:cNvPicPr>
          <p:nvPr/>
        </p:nvPicPr>
        <p:blipFill>
          <a:blip r:embed="rId2"/>
          <a:srcRect l="43214" t="20824" r="3029" b="14642"/>
          <a:stretch>
            <a:fillRect/>
          </a:stretch>
        </p:blipFill>
        <p:spPr bwMode="auto">
          <a:xfrm>
            <a:off x="1785926" y="1952604"/>
            <a:ext cx="3325813" cy="28575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ARPÍAS</a:t>
            </a:r>
            <a:endParaRPr lang="gl-ES" sz="6000" b="1" dirty="0">
              <a:latin typeface="DK Thievery" pitchFamily="66" charset="0"/>
            </a:endParaRPr>
          </a:p>
        </p:txBody>
      </p:sp>
      <p:sp>
        <p:nvSpPr>
          <p:cNvPr id="6" name="4 Marcador de contenido"/>
          <p:cNvSpPr txBox="1">
            <a:spLocks/>
          </p:cNvSpPr>
          <p:nvPr/>
        </p:nvSpPr>
        <p:spPr>
          <a:xfrm>
            <a:off x="785794" y="5524504"/>
            <a:ext cx="5572164" cy="3786214"/>
          </a:xfrm>
          <a:prstGeom prst="rect">
            <a:avLst/>
          </a:prstGeom>
        </p:spPr>
        <p:txBody>
          <a:bodyPr vert="horz" lIns="0" tIns="45720" rIns="0" bIns="0" rtlCol="0" anchor="ctr" anchorCtr="0">
            <a:normAutofit fontScale="92500" lnSpcReduction="10000"/>
          </a:bodyPr>
          <a:lstStyle/>
          <a:p>
            <a:pPr algn="ctr">
              <a:lnSpc>
                <a:spcPct val="110000"/>
              </a:lnSpc>
            </a:pPr>
            <a:r>
              <a:rPr lang="gl-ES" sz="3200" b="1" dirty="0" smtClean="0"/>
              <a:t>Aínda que os gregos as dotasen de fermosos corpos femininos alados, co tempo transformáronse en xenios malévolos con corpo de ave rapaz, horrorosa face de muller, orellas de oso e poutas afiadas portadoras das tempestades e da desgraza.</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37</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9" name="Picture 5" descr="arpias+3"/>
          <p:cNvPicPr>
            <a:picLocks noChangeAspect="1" noChangeArrowheads="1"/>
          </p:cNvPicPr>
          <p:nvPr/>
        </p:nvPicPr>
        <p:blipFill>
          <a:blip r:embed="rId2"/>
          <a:srcRect b="16431"/>
          <a:stretch>
            <a:fillRect/>
          </a:stretch>
        </p:blipFill>
        <p:spPr bwMode="auto">
          <a:xfrm>
            <a:off x="1643050" y="1952604"/>
            <a:ext cx="3505200" cy="3597275"/>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5400" b="1" dirty="0" smtClean="0">
                <a:latin typeface="DK Thievery" pitchFamily="66" charset="0"/>
              </a:rPr>
              <a:t>GALIÑAS, PARRULOS, ROUSINOIS E ANDURIÑAS</a:t>
            </a:r>
            <a:endParaRPr lang="gl-ES" sz="5400" b="1" dirty="0">
              <a:latin typeface="DK Thievery" pitchFamily="66" charset="0"/>
            </a:endParaRPr>
          </a:p>
        </p:txBody>
      </p:sp>
      <p:sp>
        <p:nvSpPr>
          <p:cNvPr id="6" name="4 Marcador de contenido"/>
          <p:cNvSpPr txBox="1">
            <a:spLocks/>
          </p:cNvSpPr>
          <p:nvPr/>
        </p:nvSpPr>
        <p:spPr>
          <a:xfrm>
            <a:off x="785794" y="5167314"/>
            <a:ext cx="5572164" cy="3786214"/>
          </a:xfrm>
          <a:prstGeom prst="rect">
            <a:avLst/>
          </a:prstGeom>
        </p:spPr>
        <p:txBody>
          <a:bodyPr vert="horz" lIns="0" tIns="45720" rIns="0" bIns="0" rtlCol="0" anchor="ctr" anchorCtr="0">
            <a:normAutofit/>
          </a:bodyPr>
          <a:lstStyle/>
          <a:p>
            <a:pPr algn="ctr"/>
            <a:r>
              <a:rPr lang="gl-ES" sz="3200" b="1" dirty="0" smtClean="0"/>
              <a:t>Poñen ovos de ouro, reparten riquezas no país do Príncipe Feliz (aínda que nunca máis cheguen ao sur), transfórmanse en belísimos cisnes... As aves dos contos </a:t>
            </a:r>
            <a:r>
              <a:rPr lang="gl-ES" sz="3200" b="1" dirty="0" err="1" smtClean="0"/>
              <a:t>sulcan</a:t>
            </a:r>
            <a:r>
              <a:rPr lang="gl-ES" sz="3200" b="1" dirty="0" smtClean="0"/>
              <a:t> os ceos da Fantasía e o seu </a:t>
            </a:r>
            <a:r>
              <a:rPr lang="gl-ES" sz="3200" b="1" dirty="0" err="1" smtClean="0"/>
              <a:t>vó</a:t>
            </a:r>
            <a:r>
              <a:rPr lang="gl-ES" sz="3200" b="1" dirty="0" smtClean="0"/>
              <a:t> remóntanos canda elas.</a:t>
            </a:r>
            <a:endParaRPr lang="gl-ES" sz="3200" b="1" dirty="0"/>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38</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8" name="Picture 5" descr="la_gallina_de_los_huevos_de_oro_nueva_con_cenefa_internet"/>
          <p:cNvPicPr>
            <a:picLocks noChangeAspect="1" noChangeArrowheads="1"/>
          </p:cNvPicPr>
          <p:nvPr/>
        </p:nvPicPr>
        <p:blipFill>
          <a:blip r:embed="rId2"/>
          <a:srcRect t="32578" b="9081"/>
          <a:stretch>
            <a:fillRect/>
          </a:stretch>
        </p:blipFill>
        <p:spPr bwMode="auto">
          <a:xfrm>
            <a:off x="714356" y="2452670"/>
            <a:ext cx="5493221" cy="2090736"/>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smtClean="0">
                <a:latin typeface="DK Thievery" pitchFamily="66" charset="0"/>
              </a:rPr>
              <a:t>BATRACIOS E REPTILES</a:t>
            </a:r>
            <a:endParaRPr lang="gl-ES" sz="6000" b="1" dirty="0">
              <a:latin typeface="DK Thievery" pitchFamily="66" charset="0"/>
            </a:endParaRPr>
          </a:p>
        </p:txBody>
      </p:sp>
      <p:sp>
        <p:nvSpPr>
          <p:cNvPr id="6" name="4 Marcador de contenido"/>
          <p:cNvSpPr txBox="1">
            <a:spLocks/>
          </p:cNvSpPr>
          <p:nvPr/>
        </p:nvSpPr>
        <p:spPr>
          <a:xfrm>
            <a:off x="1071546" y="6167446"/>
            <a:ext cx="5000660" cy="3071834"/>
          </a:xfrm>
          <a:prstGeom prst="rect">
            <a:avLst/>
          </a:prstGeom>
        </p:spPr>
        <p:txBody>
          <a:bodyPr vert="horz" lIns="0" tIns="45720" rIns="0" bIns="0" rtlCol="0" anchor="ctr" anchorCtr="0">
            <a:normAutofit fontScale="85000" lnSpcReduction="20000"/>
          </a:bodyPr>
          <a:lstStyle/>
          <a:p>
            <a:pPr algn="ctr">
              <a:lnSpc>
                <a:spcPct val="110000"/>
              </a:lnSpc>
            </a:pPr>
            <a:r>
              <a:rPr lang="gl-ES" sz="3200" b="1" dirty="0" smtClean="0"/>
              <a:t>Na zooloxía fantástica ocupan un lugar esencial. Serpes, sapos e ras son inherentes ao mundo das bruxas e os seus feitizos, como condimento de </a:t>
            </a:r>
            <a:r>
              <a:rPr lang="gl-ES" sz="3200" b="1" dirty="0" err="1" smtClean="0"/>
              <a:t>pócimas</a:t>
            </a:r>
            <a:r>
              <a:rPr lang="gl-ES" sz="3200" b="1" dirty="0" smtClean="0"/>
              <a:t>, como amigos íntimos, ou como </a:t>
            </a:r>
            <a:r>
              <a:rPr lang="gl-ES" sz="3200" b="1" dirty="0" err="1" smtClean="0"/>
              <a:t>desgrazados</a:t>
            </a:r>
            <a:r>
              <a:rPr lang="gl-ES" sz="3200" b="1" dirty="0" smtClean="0"/>
              <a:t> príncipes que agardan un beixo liberador. </a:t>
            </a: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39</a:t>
            </a:fld>
            <a:endParaRPr lang="es-ES" dirty="0"/>
          </a:p>
        </p:txBody>
      </p:sp>
      <p:sp>
        <p:nvSpPr>
          <p:cNvPr id="1026" name="AutoShape 2" descr="data:image/jpeg;base64,/9j/4AAQSkZJRgABAQAAAQABAAD/2wCEAAkGBhQSERMUExQVFRUVGBoYGRgYFxwcHBwaHRoYGhgYGBYXGyYeGhojHBcXHy8gIycpLCwsFx4xNTAqNSYrLCkBCQoKDgwOGg8PGiwkHyQsLCwsLCwsLCosLCwsLCwvKSwsLCwsLCwpLCwsLCwsLCwsLCwsLCwsKSwsLCwsKSwsLP/AABEIAMIBAwMBIgACEQEDEQH/xAAcAAABBQEBAQAAAAAAAAAAAAAFAAMEBgcCAQj/xABDEAACAQIEAwUGBAQEBQMFAAABAhEAAwQSITEFQVEGImFxgRMykaGx8BRCwdEHI1JicoKS4RUkM6Lxg7LCFhdTo9L/xAAaAQACAwEBAAAAAAAAAAAAAAADBAIFBgEA/8QAMxEAAQQBAwIEAwcEAwAAAAAAAQACAxEEEiExIkEFE1FxMmHwFIGRobHR4SMzQsEVUvH/2gAMAwEAAhEDEQA/AMr4gpXEjXc/rTWIT/qRmOu8mK94gf8AmAfL609ib5HtVkQKAOETuomCEou7d/YGidomOdDOH3stuZg5xr8KJ2rkltZqTuUM8LsMcpkmYn505dJmQdCPs0yLw11G0GlaeSF5/pQ1FN4oEwRqI013NM2bxnczudee1Sx7jeBobhXlgOk14Lqk3bjCNTz5mo7E66n40/7b3RpzqPdP1NEavJmy5nQmY61HbFv/AFH409hT36ev4Eb9aZ3rZCsA7rjCYqT3iTRNcJbbXX/UaFewIGhqbaVSBld8w3EUNwcFMFpRJOCIRt/3GnsPhFVWGUAHfWgl7iV9R72m2og/CorcXundjQw1x7qRpWqbYA7njtUfE4uNRpVZbG3D+ZvjV67A9gTiYxGJn2M9xJ1uaxJ6W/LfXYa0GaRkDC952Xmts0E1wfhl/Ew1sQIILsYQHYa7sfBQSPCrBZ/h0mVRfxNw+FtQv/c+bx/KKu/4YKAFACqIAUAQOQA2AFR7yc9IHOqCTxF8h6Nh+aYEdcoAP4fYaCBdxGojW4mn/wCuoON/hwQkWL+YiSBdESTO9xPPmtWZyR1gcq6t42aD9pyG7h1o7Gxu2IWQ8Vw9zCxbvIyMATB2bQAFWGjAk7g14CVtlpJ018TuR5RFa7jsHaxNs2ry5lOo6qeTKeTDr6ajSsu7UcBuYO41tu8tzVH2VlAgk9COYnTTkQatsXMbP0kU79fZRmxzH1DcIWcO9xVYtAPdmTHnHSNJp+7cLZFBJkzqdhsNvI0614KiiNIETyG+1RwuVQR75BiOQjX5H509dpVycvYkqoM7q7899h9RpU/AKUTMZlhkEnpqR5/vQxAC6DWFnTkdP/FFbeIWWnWAoEbLuSAebHShv4U4xuuLmIILseUga89fpNQmvE5d9dgD5ga/FqWOfKijmYjpvLMfpT9q0bcP8jvtA9edR4TgTTrKFpPefUAnYGB9BXVvF5jzBBJ010iJ303iukQZEXxznygmD6x8aVwhVYrqzmAQOX5j9fhXrtdpSeGljaWAOfM9TSqZhLeVAOlKoF67SqnGLMXlgzr+tLE4aTcIX19K44mf5yR3f/NSbuZrjIp1IGn6+FPDhI/5IbgLciAMxLCBVv4X2Tc967CA6hRqfX9qLdley62FzMJciSx+i+Hj8OtFrqZzHIb+PQeQ+5OtVs+Z1aWfirCHDFW/8ELThFoCADp4wPlA+tJeGoICpy6n6CNKKfhwIn4fr4a8zNNXLi7ExPT5Sdz9zSfmuPcp0Qs9AhGK4TaIKmYO4kE+nMfGhi9lkmbbnbmJn9j961Yr9pMuh8IOvz2moTAfenzphkz62KG7GYeyq2M7P31aVXMBzB+vSht8FRDAg9DV2TEEHovWIjp6VJx3BkvKM48iRJ/3pluVpNOCTdhBw6Cs4wXv1Nf6UcxHY8LqjTHnr6H9KC37RViDuKs4ZWSDpKq54HxHqCauVGWVMqYqUwqPiG00o6ApPD8O+LxFqwWANxwgYjQTpJjeu+P9mLmEYZodGJCuuxI3Ug6qw/pPpI1rnstcy43DMdluox8AGkn4Cta41wNrzFCirauEZyxH+sKNc67jbx0mqrKyTBMB/iQnGNDm7rO+wPZD8Zf74/k2oNz+465bYPjGvgDzitxFuAAAABAjkBsAANhECKgcG4NbwtoW7K5V3PMs0AFieZMD5AQAKIM0bn79azGflnJft8I4R4maRuuHSajXFFOXb41kn5/oKi3L4g5T8D84NLMaVMkKLiiYihT3CsE71Ku4k8yCOo/Wh2MGbarGNvqhE9wpmFxwnfeu+0fF7a27Qu21uBmkB1BAgQWhgRIzfWhFvh9wd4Uu1HCrt2zZdFLezDBlUSRJmco1IjpUhFGZQbTRmPl0o3a7smjWvb2VVDAzACAV5mBoGiSCN9RrpFQxNyULDZ+6o55Rz8jWrYa0V4entQc3s1GU75jAVY3LTAisnRSqyZhREHSI3kdRtHWrDClL2lp3o0k5dwCmrZy3AsHYt5Heu/xMW82veJb4aCB6Cm7RkOx0LLpJ8DA8K5xTjKkye6IHoOXmKfpdYnQmlidQTrPn9KmtdBZmkkKIWdiRMn0kVERwbqCNFkxERA6eZmumxM21XLAzwADv41Ai00DSmowREGhLRr4aaf7VzfA9ousL7vrqSJ+VRb18e00BheXSNdTXhcqLc85aN9Tr8NaiGqVo0mI01iaVB2uNJiPlSrvlrmpccR4SWC3C+hzZf7ipXNr/AJvkaOdneGjObjAfqY2Hl18jUXGWO/Zw4I7gJJH9xlo+XxqwCEVVXYfQbff70LIkOnSO6lixBx1FE1u5tBz38tvvyHjUlbcCTAHj9fKoS3RbAG7aH/Y/fjUO/jWdo3k+XmfkfnVVoJOysdVKYxlgZMSDMaaaSabWwkmSSTpPIfvy+FcYp3KxIjTnpEgbDYwTA8K4QlR/LXM8QJ0+J5a/elTANLtgKTcsqoUchPh97k+tRPwOaY2XT4bkeZP3FRlS4MzXWDMToBsOQAHST8qf4aSyM35evnt8f1NT0lo5XHSACyqtxzG3SxFtCVXdo584Hynn5UawPadVtKbgZTESVI5cjt86s/Z7hOY5o5dNvPqTVpscPtqpXKCG3BAI+B0qGRnRtphbdehVc2R9lyyW52jtue63jvP38Kh8Usi6mbZhz+gNWL+IXYdLS/icMuUKQLiDYSdHUchMAjbWdNaCOIsZjppt6E/KrHHkY4Nki7qVmVjg9VlBypjEJUp21PXn6gE/M0y1snYE1eWFQ0QpHZhA2KtIdPaE2wTyZxlU/wCoitk7KY93FzDX1IvWIEn86HQPpv5jr1msOt50dXUNmVgw8wQRr5it7w/E1Y274HddQQ39rQYnpt8Kz/jLbAoc8fIj903C6lPxuJWxbLsTA2A3J5AVTOI9psRdn2SZUkQVBJJjTUjXveHKdqtPGyGVc2oHXaomG4osZV0iqTGAa3WW2Uw929KrDj1y2yggxEak66bnaTpvpzJqfZ4iHk9OXTmNfLWiuOKuCGUGd5G/rQvFWQAY+f3pTwcx44oqFrq/i1Imdefj+/nXeDuKdaB3bJO3OiGAtMF73OpuYA3letHWxqIjMTE/AD6dKCYHNiD7bO9u2GKoEOUuV95mMTlnQAbwdYqNxYllIpcGxByKn9Mx8ZP1qLY9DC4cokQDndStXDrCMwdpZlPdLMzQeoBMA+MTQTtx2G/E5r2Hhb27ITC3COc7K/jsdJg6klgLsGiL4yKQEksUoew/tXorTy43s0kLFRhGZzadWTJ76sIIbeGG/hFK/ZD3NPy6n5af7VrvFOFWMUIur3gIDro6+AbmPAyPCqPxTsDfw8vanE29zA741kk2xq3ISpO23KruDOjk2d0n0P7pF2OWb8hV7FrDbCYKjTmTqR5AVGvNDpA0Uafv60/h8YXurKGdVyqCWHWV35bdAa7wuBh2LxO4hgREnYqYO1O7tG6gN+FHugoGBglxHzk/pXr3og/0LHhJMTPlSxA7rNrLHSf6dIIprGXgFyiIET414LxTli2WUE7mT869qCMXSolOUNQVlwV/Piblxt2JPkNco9CPgBRi02snl9fv6Gq/w25DMfH9l+gJoyLkBep/eOXlSEzbKsMc0xWPD4BvZLdVVuPckjOMyooJUQmxeQTJBidANag3+E3maGsgNGj2lgbfntroR4gAjx2qJge0d7DWm9nlZQfccaa6tBBBGpnpvQ7if8T8WyhLa27bNocikmNoBJmZnalGQzl50ge5KFK4tN2ncLwjFK4uX3BTWMrCJkREabSdht1oviMR7MKtpC9y42RFHNvEx7ojXwobwPDXnAa+YAMqg5eHn61YuCXZxiQJFtLjGNY7pA9ZgeteyH0STRr04TDNTYrPKE8VwzLltA5mnKzD+o6uR5CQPSpgtlQtpVMLqRlzEt/hHICBrGs1aOH9m5cXDHcBAP8AVcJl38ge6PBaebhLKTm7yf0o5tljzzvGb0UjxJ2pH7dGTosbJSQPdxwq/gkckLnvow8QsE/2AAehmjeLutas995YA9+ANtZjaRUHgHAb6Ym87n+SxLW7eYtkltFkyYC+NFu1XALt/D5LLKGkTm2Kz3oPXpOlLzzxCZrC4Ua3Q2tNFUHilxTh7zIWZihGYsSWLkJBnQ6tNBu1twWks2hBJXMfKSuvmVP2asfa7hty1DKbvsba286u4OYhmlgF7gE+zGgEdKoHGOJHEXTcIyyAFWZhVAAE8+ZJjcmtJgxiQhzTYH0FCWby4iO7v0US2hkmd9aeTF5eZ8q41AphmmrjQCqvWUaW4QZYECJn51f+zV6+s2Lxt2ra2pT2iCA2YfyiUYGcrBhpJJbes17My+Mw9ttVe9bQg/0l1keoketb3xC1bLFmUFjuQPqRvv8AWs/4rOInNiLbsE+ydxxqBKGXLOfDgmCORBJBHIiQDHmKAH2lmXt21uEcnYqNYgiAZPh8JMA2i/iVIyzA6beXpTX4RXUqQGB08KpopdAOobI5aCUJwWOvYjCriFtWcpJBAukEEEggi4gA0ynfY0xhka8QuTKTyMfGVJEetHl7Ng7sRPXvHlzeelTFwqWQQg1O5OpPmefltXn5cYsRjftyu+XaEWuAKnvGT986YxqKoqffPMmgPFrkDT6/7VOLU925XSAAh2NubxUSxfKtXuHvda4uDU1aBtbKI23CP4DFCJqNjuLwdNaEviCBApnD2czgb0NsAvUVMzmqCNYXjZbSCfIUZwvFWUFirZRrXfB+FKFGgo1bUKZMBEBYyRAA1k8wKr5nxk6QFNkz1n/a0lLqNcQWWYMTcIDtlMFgFIILSVGugk9RVcwftGuQ6BlAKgEZECQSTuCW2OaCBA9LBxTjDYi892VdIXLlglRIYFs7BR3QzADZjJHcFCL9xrJyjIxaSLfeKjTMCQBDMTlAJlmLLtzvYhUYb3pDJ3tC+JezuMQtxVyQAS2a3zgZ0QidNCY8qDXMBdOgXNOsqQRHmDA9aPccxJiHOZyZILEKussCoOQHUD8x38yCx3G2YQCI10UZVG3SCQAIGwinI2mtkJ71Iw3Z8lRmv4dDrKtc7w15wpE+tKoeGxjBR3o3+tKj9Xr+SD0ojgb+v+b6Ube/oPT9/wBflQC6wGU7FgfqBPnpRW1LARvP3+lJSNvdPxO7KVibjezhdZzGI5kEDTnyFQ+F8MDMLgBLRtyB058ta9xt+LQUMFMkZvAmSdOQE7Uc4ZgbVsaX82YiMrLudAABufDeguOhm3dMBoc7fsnvwbqhZrxQf26z4edXjsZ2cXD4fMZa5c7zMxkxMgT8D8OlUjgPDGv4kK1x3QanMfyg7QNByFannqg8Te4NETTzuf8ASGZhI7YbBdi5lEDYVFxeKA1JildnlQDivAbtwghs8EE2y2QEDUjPB1O2ojXlVZj47C7qNLpfQRrhuPDligzADlsT0B2neoGI7Y37bP7XBuiAkK2dDP8ApJj1Nc2O0V1VK/gb3cGq22Rgo2iEMg6bR0qDiO2T5grYO6ubk6OJHiSsAedMNwy55LowR23/AGK4d++65xfFvbpft3Ey5rVyQens2Osc4M/vWN2dl8h9K0LtPxhUw96+gy50XD24nUuss6zrlFuQCf7etZ9YQtlRdS0ADQa+Z0HrWv8ACo/LY41Q/YKtzNyAE9c1FRstFsd2cxFm37R1ASYJDDrGgME66aTQs1ate14tptJuY5hpwpSOAXAuLwzMYC37RJ6AXFJPwr6FIy78uVfO1nDzWu9iONYjF2HDZC9nIuZpBcMGgtAMMAupG88ued8cgLgJb2Gx+9OYrq6VMxNxfawYg9ag8W4r7KMjAdAI18xzFCu0HCcYzkZWB5FBmEeB6+Y0pzgH8PX1fEvc1/KXk+vJfrSIbCxge949uUfqugFZ+E9o0uWQ7HKQSrSdAw3gnkdCPOvbvFrbbOD5EH6V3YsW8OmRFCr8Z8TO9BsQ+HdwrBAzEAQIYk7AZdZpRkTHOLmg0pEkbKZexPMHegXFbsiKOf8ABgCUDHNEgEz6Tv8AHoaD8R4Q86mPvwpqAsvlQcT3QVdDXV0TrXrqRpzFcldKsFG9k0xqbwOxmuVCj1qy9l+HHc1GZ4ZGVACyrRhxlX0qsdtuNewQW0Bz35LENHdXaX/KsmSTyB20qzY3GpYtm4+ioCSfLWNKz3i/83PiWKy7KVDAkKIKW0YRmPeYHKNmGxgzXYEeuTW7j9SjnjZQXNu2gGQuQpLEpCu+ndUaHKI7xmCoCiZNDuL3vwaFm71+7PenVFJk6jZyNO6ABJiiCXmYtfuhQV1CmY0FyFk9GgyJmF3Jmqy2HOJvAseUuTrrAn1nwgACtBG2zv8AehuNBRDhruJK6QoEDSAOpPLerLwX+HFy+AVU5ebnur/qO/p8qu/Y7saHVb15QLe9u3sH/ub+3oOe5kGDeSoG2w2HTTQAD18NCOlV+V4qIzoi7LrIdW7lndj+E9sKAbonnCfuwPypVoEgbxSqv/5Kf1RvIavm12256GR0g/tRTAXSzgLuY8RIkwfPLQe6efn9aL9nMG9x9NAsMdN/CtJJQaSVCOy4AKZxbAkut60BoRnWM0EGdVkcz1E709wW8XxBxDKodCMpC5Z6swBPejSlxdTOZcytsIJBJOwEbmfjWmdjeyIt4dDiFVr7d5iQJXovSQInxmq3LzGY0Op/sPVFkjcTpCA8JvmwSwEM0aFCZWRoDO886JYXtQ4Yh1lSxAM8xyUju9NJ9dasr8MWXMe9I8gd9Y3NBf8A6TUT3onYARHQyDqeWwmKphkwzbvCKzSwVSK4bHK4BHOpIahmH4SEJgtr/cfmDPxqR+FM91yPnSjmMvYqB+SexdgOJI1A0I0PlPTwqs8Qvs10WjMNAJZiBlEkSoMGJMDxojj+Pfh3KsGcBQxZQNJJCggnnB120qocd/iQoRvZAG4dF2bKf6iRppvAJkgTpMvYePK74RYXDM5irP8AFDiitiVw9v3MOuUxtnIAb4KqL5qab7B4a9dxSW7NwWyVLMWmMi6kEDXXTSR41U8QxLEkkk7k6knmSedWj+Ht11x9h1RnVc3tABMIylWJ/wBXxArWGPycYtHYd/r1SGvXKHfNXrt9wtsQtqxZKteW6QFzR3ChZ2JJjKuVSSf2qidpOzj4K4lt3V8yBgyggTJDATqYIGvOa1PDI/tzcSw6JBEXFUEk76KWygaHcSSdNNat/FDhdxjZuJhXGUP7S4gzCCVK5iuoIOb3gN9CeVX4fklj2wWK39OU7mRteDJ32VKwh12rSP4aYxMPbxD3WC23dVBPJkUsSTyWLgE1mWHxA1q3YPGF+GratH+aMQwI5nMAyny0Yf5TTfiMfnReWeCRaSxx1LWrnHMOi5mvW4I3zqfoTQbG9r7B0ts1wkwAiMZPISQBJ86AcN7KqDad7T2ru1x7TZlM7kW7kiDzH1irVfwqFGBXIgKlCzZYKkENAMzI2rKDGx4XfEXJ+nnlVLj+IxbezVUFs3WyqpMt1nKo5DWJ86XCOBDCvL3Pa4hj3n5W0mfZproT+Zh5DSZL3uIqk+zLM0Qbje8R0ECFWeQjyodglJcsdqsmuJZpAofmUFxA45ViuvN+2eZn9v1NM8RI12pnC3JuEk+6Pv8AWhvG+IAft+tLRxEuACE56CY0y551xdGmm/7U1bMn79aeSyWIAEyf2q3qkMG1N4Hwn2sE7VeMHgwggVC4FgfZ2xO9FbmIW2rM5AVRJJ8PvaqLLmdI7SExG31VS7X8YXPbsw7ASXyLLaQYyjUqBJnaQN4Iqn4vCtfditk4e2gDA3ZkspYgIqiUADOcu0ldtKfx+KvXcRiP5a5ncPaJYI4RWLIzEycoChSAdJjem8Sl1S+a5bLZmhUB7rPcF0AlgNXY2RG+QETpV/jxeSwAHf63XibULtB/KXJOsM4HQjKiAdQveHmtGP4f9mvb3EDCVUZ7p6jks9WOnkDQHtCM2INuSYKoSRrCrmJnxLzWzdk+EfhsKikd9++/+Ij3f8ohfOTQ83JMGPt8Tvq1Brdb69EXcchEDYeGggDpGnqKab7+A1+h+NPMef34/flXB2+/HT6j18ayrfVOrhVPUD4Uq49mDrBPjSphctfMItmW6A/UxV67I4G57BmVGJLGCwhSIHeBO43Gk61ccL2EwiBpw6MSZ7xZj8WPXpRRrKKAGtrlEAAACANAAI5D6VeZHibHjSwFEhgdGbKF9jeC2/a578vfE5Fy9xQPzA828Tty61flqsW7lnCj8QzQrqAgOrbzpz5DfpRDhfaW3dCn3VacrHQSORnY6fKOlZfxBsuQ7zGglo+iApGmouwqPdtyakyCJBkUglVTJNHK9yoTWNKrvGuOC0wtpJY7xy8SasvEruVDBjx6DmazTH8Vti5A0mSAd2idfHbf4Vf+Gxma3OCG7ZOcTb2qOMyi5eK5c35ihJVRAmBDGYgTrvWe43gt5FCsre0UsxXqNBmU7MPKdxV+4nhL9pMO6Ws5IOYnUBTkOWRJBPfH+YnlTfF8f7IqyCGykguolCZBAnnA94ciK0uPL5YAbRtAeA5Zph+FXLt63YVT7W4wUKZGp2meXOfCvofsx2Vs4GwLVsAnd3jV25sfDoOQ9aoHZ3tOzXVu3lFxrYbK5ADbQe9E6S3xNaZw3Fi4Aw1BEiqrxzIme0N4aOfmV6CNrSnTZmoV6+Rqilo/NIHwnU0WeINVfj/GPYo9xpyoQGIyhQx2TMx79wj8qAxOsVRYQdO6gLR300LviHCMPfXNew9p2jTMgzTyGde9E+NUftT2fTBZMRh4XXLcQTl6qVBmBIjzKnrV7xJa5gzctDMcodANS0Q0DxI09aoXbHiKsHsgfkRmOpJMq8FidSF3hQBDAE5TWg8O8xzi0E0DRFpeWgEd7JdrjfYLcJgqcsDvZhBAPL3cx8YqXjGJt3faLcN5Doc3dy5QwMTsRm9RptVV7H8CxS3LF828tm8UIcsvdysSrFScwUrmA01kda15rYM6TIg+I6HrufjSniEsWLNbBd+h4IP1YU49UjepZzisIy4e3eLrFzZZOYAiQT6axykUxZ4hGlXXinBbWb25RS1tZAI0MDdh+aANBWe4vFi47OFW2GM5V2G2g+vqacw5xktJ+vb+UKSPQjdjiKqh2k+P39zVexuILtJpm7djxq24b+H6QvtbzZyASi5RHUd4EnpMCmXPixt3nlAEZfwqtbYVbOzfCY77DeptnsnhreuQsRtmdj8gQPlUm64AhdAOm1JzZglGmO0cQlvKngVVu3XGES37FyUDjvRJzKdNCF6xMd7UEc66v8Tu29Ucx0MkfPUehFU/j2LuXr9tnVwzXEYELnCqsByBP5e6QTBOZedTwsT+oHO4C8SlwdxZOIuAj2dsm0XctBRcpQKDt72pE97LAhoqTiQgCE6XbjtebLJgs0IsxCgwN47tsnfaFYa37AyhzFgQ7DMQods1wtA922GIMA5fKTMu44NhrTz3rl60WncOzKxGm0JkUD+kCrh46r+dfX16KI4pOcF4UMRxVBH8tQrH/CoBM+eVB61rp1P39/Zqgfw3szicY53VLaj/ADa//D51oCmPv4Vm/E5CZQz0ARohQJXDNG32Pv5A03dPnI+n76R5rXXX70+/qabcdNx5ag6RJ9B6A0kwIpSQSNifEAfqaVei2OTR6fP13rymVFD3viYkSToOu/IctDvTV8SOtcHAd/NMAtMQN4Ek8hJ8J8akO3L6eWg8N6CaBGlWJQrtLwhsT7NrZ0AiOm2w68qb49h7WHwK2SZYx5zuTHSnVtReXVgrGCoJUGRCxlIMzz8YnSK84n2OXEOr22yCIaZY+YJO/nTLXNZobI6mjf8A9SUu3A3RXsQCMFZn+6PLMYo5NMYLCratpbX3VAAp8ms1kPEkrnDuSVNooUgnHLTuhAUt/btPQE9Cd/CaqHF+BXL1/DoltwikG7cYKMzZsxYAMcoy5lAOwMcprRHFA+OYr2alhv8AWr3w7Mc3oYFF8aL5VCAjppFU7E4JcdfuIzlfZqYYAHUsBBB3EA8x9aiW+I3rthkN5LVu0B3tQSDOhYH5ASdKldm7y210iWIJPWNB9+JpqDGfjhzrt36IT3iqVfvcFW2kByG/tVQJ1kEancEb1feyv/RTwA/Sqz2lhXY8mGceez/OD/6lT+zPG1ACEidqPmNfNj7cqII1gq6k0D4x2eS+ltHe4EttnVUYLDayZCyZDNMkzJout3Sai4zEBVJOw1ms3iPlhf8A0zRThja4dSZs3LGFw4UuEtWRl7x2AiPOZ+dV7i/aewR3Atx/yyk9fezCYiQRzk9acw/abBohuYm7aUliyq2rAAwCqwTOnKgz9tbeNeLNh8inMLjgd7WMoEc/OrvGxXNe5xa472TwP5SznbUKQizx98Jesoy3XwrnuWQxJttMFbWb3llhlB/qiZEnVU4kNijqw5FG/QGR4iqFx7Je4rgLQAhXDkeC9701UD0NaYWoPjEjCIyW7kE8/NchuyFTO3vaD2eHK+zuQ5ClihAAPiwG+3rWa2eNLcQsugBAObcTAmBM71e/4vXv+Sy9bibc4M1Q/wCF3D7N7Ghb4VgEZ1VohmGUqNd4EtHPLrpV14Y2OPC83TxZ/BAlGp9IrwjCLexNhAWbM6g6AEEGXgbQAsz08Rrrt6yr5iAM8zmH9Q5E/KKFJwz2VwmzbtpIM5UVTy0kCYOlSeEWnTMbgUO5LMVPdJmFIDag5IUzPuDWqfxCYZFSNNUNh3O6JEzRsoPEnK+VDHv0a4vbmhNvDyYo8BboBXH2oLnrQrFIGt3pEqqM2nQAkx0MTVlve0s3LNu3o90ks0SQg2UdNiT6U72lwSiHPvOrq3iMjGT986PHkAPa314+5dDOm1lGO42cqq0MQFWAZBgzlc7EEhSREHIKY/4sHu+0uAe0zKwYAxlWFgrMTuZPXfTQTgn7o0JGxjXxgjpqKew2Ji6SwIX3SY1AKkCV3jves1p9AGyVtax/DLGKb+OG/wD0CNte64q/voPv9PvWsC7Acb9hiTB7rBQ3x/QzW7WL2ZQ334Vk/FoCybV2NfkKTMLrFLpvv9vv9K8A6ffhH305Um2++XlrI+9RSDff39+gpECgiroHoY9R67jrSrlR9xXlHXlC+/v6U18vv9/rUfH4ggd3QzB0knTZfGY6/qGjfhFHgNxtoBB1P3NBbGatWB4XeHt+0v21H5TnPksH6lR60cOCKMWTY7r+o8fCoPAsLCtdPvXY35KJy6eMk+WXpT2IuONmIpWZznyaWnYbe6VfvupiXprsvVc/48UeHAM8x16xUi9x62Bq4H+LT61F2A+xsotkHdE7t+qZ2vx5b+WjQd5GsdDB0nzrzivbEara7zdeQ8zVaxF1plmknUnqfvSrrBwTG4PcuPlBGyHX+HMo9pcuF+8AoY84JkKNBA+tScJxkoetD+LXWDqzGUOgPIHp69eceFQLvFEXnPgB+prRCMvHVuq+U2dlauK8cD2QxjusPg3dPzKn0pvhzQ9m5sGg+Uj6a0G4fww3FFy8IQ6rb5t0ZzuF6ARPlqTFuw1145fL4UF7GsbpC4LA3Wm2MYAkzVf47xU3CLSGWYxA/WvcF2dz2wue4nirH6HSo47ANmkYpwPAQfiKoGMx43lxdv7J3zHlqOXuEqbC2y6qqDcqDHUiTGtVrhyl8QbVljccHV20CgeWmk+6oFFL/YoMIbEYg+bT8qK9n+D2cGDlmWgFm38Pma59obHG7S7UTwKXbcengIjwvgFqzmZVHtHADXD7x8M3IDkBpTmKxBXf4io/Ee01m0O9cUHpP6VSePfxGBGSwCzN+c7AcyOpFV2Lh5OU/VICfdde9rBsgP8AE3jntrlu0NlOZvoB8/lVM4GLQxeHF8lbQuqLhEgxm121HTTxqXiyWvd4n3iSTrMZY/WhmNt+yuXBtkuHT/Cx5/e1b3HhEcQiHoq4u1ElfTOHspIe2ZVgIgymXlkjSDpXuIrP+x2EufyXsYj+UFUvbEwWJzXQ6xE6gDoIPOTe8RdFYHIxTDNWrV+v3q1YelCOJ3qg2sVGtO8QM0KvXoHjVtFHbQEB3Kmt2ghgXti5lMoQSGXkdeYNDO0nGGezfvPAyWnCgciwKAzzMsB/5rm31NV/t/xAJh0tc7rSf8Ka/Niv+k03j4zDK3SN/q1x7iGrP7LskwYB084I/wBqkASpIykyZWANN5U+m1R/a6jfYnb5Dw03pxiVGnekEHTTQCCOvvCtMklP4bfX24gZQxZY6cx9PnW19juKZ7Cg7gQfTT9KwmyoJZliVKsAOgMHTrAn1rR+xvFMsjmDVV4jAJI/ZTY6nLUEM+X39+lI/fr+h/Q1Hwd3OPA/f36daksfvx3n9dP/ABle9J20kXTT9aVcK/3p/wDzXtEXrWeNxs2WKOHtsCRBOZCdoBnu+hHwotw/EfiHVZnM0GOS7n/tB+PhXfFbCMCLiyCMu5KkSD8emuk6UO7EYI28cygsbYssyknY5kUoTzgMYJ+omn5Cx0LpAKIFoziWkBaERA02FD8Xc0NEWtTQ3G8JnVWZT4H9DpWbxnMDuoqTrrZUXiWKIuyfdB18iaO/hpSG1FV3tJw25aBDaqze8B8iOUmPh40Y7LcRNy1kbddJrUyf2g9nCROzqQrHcFRTmXu+FD8ZaOT/AA6/v+/pVg7QnKPOPqdPgJ9aFvZJUKBJaQPXT9aNFIS0Ero32Xlvsq1zCveY6FSQke8vXNOhMSPIVTeF8AAvMX7yJBE/nnVZHTqPCOda1i5FtLAYd5Vt6f3Qk/Cq/wAW7MPb1XVeY6eVexsw9QceeEWeINqkKCtcJjWj/BcBBE7mn+EYIZQYEVP4JhPaXXf8idweLbsfQQPU9KDPkDSewCCWo3hbMKKcNOEQIFMAGaz96iSUwDQTwXSgfaMEoy9R8+X34UaLRQjjDjKaYxRUgKi87LJFE789yd/HX7/d9CNgT8Zonw20iXbzOqwraFtu93u6DodD4xRf/iEDNlYL/UbJy/HJAHjWodKQaAXqaRuVQkw//MW13BMDrr18tNagdp1jFXvFp+KqavHHWRlt3VChkZTK7EHT4aiqpxTBPicYtu3q1wIonYaQSegAWSfCnYJdXUdtt0i9mk0rV/DTt3asr+Guo3ehg8ZoYKAZA1C5VUzy15a1o1/Gh0zrMeIIBnpNVfBdirdn2SW9ToHcjVtNSRyUAaLyjrJq5mypXKQCsRBFZjPfA6XzIxueUxFqAoqq8Q4gPXpQTEcSVdzLf0j9elXTHdnMPdWDbC+Kd0/Lf1oH/wDbm1M+1uR0hR86NBkQAdVhddq7IHh8RnaWb05D0FVzt8x/E2xIj2AidtXuT+laLc7HWEHdzz1L/wC1Uvt5wctaV11NiZ6m2TM/5W+TnpVjiTxulGlCe12ndUk3SVhl1KgKeXz8vrT+G0DnKcpB23EAnTXXefQVHc7ZpGuY8wJ8tRPnUlL4gJqIGrbaHQggzOmx05DpVyUEJ3DFc0iBttp7+hU89GGk9KJcLx3smE6EiD6e6fOI+NQrkO0ZczawVA0lSxIMxyRonTM9cPJIzAiYB/tYSI08x8RQ3tvlePFraeyvFw9oA6Hb4Uftv8Of1+W/p0rGOyHGDZvLbZjlY6E6QehNbFhn7orKZ8HkvvsUzE/UFLVyNNPif3FKuRdHT5UqS1IypeIvsQc6iN9D96ifWuOzdwrjkA1DW7gnqAFaD0OlOYnDtJ0gE9f31obwO61nidhGBi5nCn/03J19Ksi0OieB/wBT+iM+wQtNVprx6bdSNV16j9q5S/mrJNjvqHCnq7KDxLAe1UqQII51SL/Bb+FYsoLr1WZjxXf4TWjE6xUfErAlhKzrG4HM+lW2LmOj6asHshPjDlRuHq+KXOACJIGskxuR4VPwyBX74y6QB06nbc6DynrTvGOzpQtewrFGbvSCShMEgsgkEHmQM2s67Fq3axpXNcwyXdJzJcysfjofjVqZGyN1NIo9uCPxXotDOeVF4rdgM6HVe8PNe8PmBVtxqhkzaQwnedxyPOqQOOK+Y/hsSMujQmeNp1QHqPiKhYTtQkqtnOqtmzHKQkBSTGmXNpyrr8R7wKHClI9jtwVK4njXtM4R8qiMwiRqQCR4wZq7cOyWsPbCe7EydzOpJPMkkms97UMvtXW3s5X5Azr/AKfjVrvY0W7FtJ2VR8q9lRa2MHqlA6iUbtYqTUkmgPB74Os0Ze5pVVPHpdQRmm1DxWPUHUgAaSfjy1rsYTXMSD6aR4UB4rxA2VuZ0dk94MgzFTzDLIJ2nSuOC8Vu4oIUtvYwygANc/6t0AaZVGir/drOw8HRjO0ahsB3+u6g544VlvWA6xEihht5SY0qf+I0hdKHY+/G1Qh1XSE/1VO7T4cKSo0FydBoM4GaQBtIUz5UM4Tb9mwux3wN+g6D4mnu1nEwL1kTsWaPDI6gepahfEuJ+ythQJfKCR0/30MeVaSNjjGB6pfUtX7L4o3rPtTsSQPIGD85+FF2oZ2WwnssJYt81QFv8Td5v+5jRG8k+FZOejM6uLTzdmhNsKdtLO1M3KjniPsmDESuzeXX03rha4t6eVwEWn8VZ0NVXiSAN3tVMqw6qQQR6gn41d8WoIkEGfuaqXGrBNHwZbRHUsW4hYaxdvWyTKsy+cEgfIz610wYFBmE5TuOW8bmd6J9s7MYzNln2qK2vUDIfmhoOLWpIUqSNBHoYMyNa2zHamg/JV5FFP2wCArRIaI26gz1nTXSJ85cTYgKcsnUgAkbZtZhpIBP+9RUuZHMiDtrMjQSTvvqIO816mJI1BBGbntB0g9QRp5elTItcuk416FIYtuMrRzEb676Ctx7IcR9thbLzMqJI17w0I+INYhlDiWYidtJGnJiSAWjTrpWj/wn4jNi5ZJ1tsCvirbEA/3BviOoqq8Ui1wX6KUfS7ZaOLnQj5ftSpu2RFKsvRTVoHiLqhS790c/2HMnw8+lB72KZiMoygag7kEc+gPlNe43Fe1uSPdU5UHLoWj008BUVrjFgid53MKBsY1JJ5KNTPSrSKKtym3OHJRWx2tv2x3st3wYQf8AUgjpuKJ4Dtfbu3VQ22S43PRhp/UV1UcgSI1AmhtnscrAe2d3PMKxRfIBYY+p16UW4bwS1h1K2ra2wd8o1Pmx1O/M6TSkseIQaHV8th9fcljKb2CL3cTDKD7raA/3cgfPUecdaH4viIstFz/pMcpb+hmMAt/YSYJ5Eg7SR3eIylXmCI+OkTyquYjtVZuWr1i80uk230Le0EDbKIzwSpB2YfBXHxdXAsd/3HsiGQcopxfigwSMXDNZ5gRKtOkSQO8dInc+Yprs92wtXrKoja7BZ2k7eQB+ArPMOl/FWVV71xxbHdVmkAgQJjcxpJk092c4H7Z5LFWU7acuWtW7vDoRGRIdx3/hA843stdutbt2cy5YMsSI1nU6+NUHtFaS3hbCKApLtcMdWFxj/wC8irHh1tqoHdkdYoHxm5bDZWjKeUaba68tY18aUw4zG/kne10utVYYgK6PcMgaeu4+lSMXxU3djI8KHfi0c3bY7wViuvMSYPy+IqLYt8ufX61f+WOShBupXDg3FYgTVotY8Mukk+H71luFYqwAUuZiNydTEeO9XPC8Za0LFvJcD5FLWwjMRvmJyKdSar8rGs20bojenkqwW8HmMv5x+/Wm+Mcbt2V7xAkxqefSNyfChj3cZfMW0GHX/wDJdgvH9llTv4uR5UlwFjCN7W45u3QNbt1pK9co923/AJRPjSghF9Zs+g3/AIC4Xeim2MW5GqlZ2DaHzI5eRoXxriK2UZiZOtRL3ag3ifYqWX+o91fidT6A1Vu0+PDKUzZi2hYbeS/2inYMYl41CkF7tkJW/wC2drze8Tp4AbR+9SsJhvaXlB1zMCT1CifoIpjhdoZfD9qL8LUe2HgG+Yq2eaBpDAWhcN4yMoBNGrWNBFZ0XIOhorw3i5EAmqCbEB3COH9lcLlyagYsyDXtjFSKaxLaUmxlGkUKVwPFkhrZ/IJB/tJiPT6eVMcW1B5UzwHEfznX+pD8VIP0n4VP4jb0NRrRMpjhZN27sSll9e7cZDBjRgGH/taqqlrMIVQYO4WTzgaEz8K0PtLgi1m8oBmM4jeUMmPHLmHrWcBYIzSOZzDwJ5/eta7Edqjr0SUnxKVbtSdDlXnk1J/ytGo8vnSewkaZyZjUc5k93Q/WuFuzmyxyAVQ/rADHnvNd/grgC5Uucp7jbEa6E+tM0hkpm40zESeo2PhrPyor2T4m2HxSPyfuuAR7rRrA9DQvJc9pOVydfy+O4BGnKp2HtPnV2tuI2OUDX5H4VF4BaQeCFy1vWHxcqCfv4UqrPCuIP7FIGkdAeZ586VZU4u6Y8wqGijKfT6UQ7MWx+KvGBItLGm0vrHwHwFKlTj/gd7JyT4VbANKSivKVURQAldURtWY8RsqMa4AABA0ArylVr4dw72Q3rrBKFvtGm+2nKpFoRcYjTTlSpVYO7/codkNxeOuBwA7geDH96mcLUXLq5xn1Hva8m60qVEoaT7LzeVx2nwaJi0yIi5rZLZVAk5hqYGpocbYnYfClSqbfgHsjxclF+yiD8UNB7j//AA/c1dbB/WlSqqzviRR3US+5DaE1SuOnNiHB1AtSAdYMrqOhr2lRcL4/xQHcJ/tSMqIq91Z2Gg36Cqnftidh7lzl4UqVWWL8P4oLlPwSCNhyqZw5B7UaDY/SvKVTfwVwI1iUEroPdFcKonavKVJHhSHKsuBGg8qcuilSqtd8SZbwo2BH/M2v8X/xNHceNKVKgTf3R7f7XuyqWOUZ1051EsWgQJAO+48aVKtBhcFKT9k4LYA0AHkPGm7u3wpUqef8KX7qE+3341Fvrv8A5fqaVKk2qas/Cx/KTy/WlSpUqeURf//Z"/>
          <p:cNvSpPr>
            <a:spLocks noChangeAspect="1" noChangeArrowheads="1"/>
          </p:cNvSpPr>
          <p:nvPr/>
        </p:nvSpPr>
        <p:spPr bwMode="auto">
          <a:xfrm>
            <a:off x="0" y="-7921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8674" name="AutoShape 2" descr="data:image/jpeg;base64,/9j/4AAQSkZJRgABAQAAAQABAAD/2wCEAAkGBhQSERUTExQWFRUWGBoWFxcYFxgYGBgdGhcXFxoXFxoYHSYeGhwjGhwYHy8gIycpLCwsHSAxNTAqNSYrLCoBCQoKDgwOGg8PGiwlHyQsKSwsLCwsKSwsLCwsLCwsLCwsLCksLCwsLCwsLCksKSksLCwsLCwsKSwsLCwsLCwsKf/AABEIAMIBAwMBIgACEQEDEQH/xAAbAAACAgMBAAAAAAAAAAAAAAAFBgMEAAIHAf/EAEUQAAECBAQEBAIHBQYEBwAAAAECEQADBCEFEjFBBiJRYRNxgZEyoUJSYrHB0fAHFHKC4RUWIzOi8UNTstIkc5KTo8Pi/8QAGQEAAwEBAQAAAAAAAAAAAAAAAQIDBAAF/8QAKREAAwACAgICAAYCAwAAAAAAAAECAxEhMRJBBBMUIjJCUWFxsVJikf/aAAwDAQACEQMRAD8AQkxuBESYmRBZoRIiVF2gpElQCnaPaLKdbQZNCgh0kA9OpiVVoopNk8NpK830YuTsPSE5U3NnH59InoEMA5uLEWvvGtZTlY+r17+fWMzvnsspWhWqZBSTa3y94pqlwfnyuUpJL6do0qaAS5YzDmMXVcEGhdUiNSItTURAtEOKRCCGC4iJUwFQcae8UVR5B7Wgdco6jRzJahnlsx6RWxvDPHSEOwdzCNheLLkqDEtD1SY5KW3ONH1jDWOsb8kbJubWmDJHBqAGUokwv49g3gK1sdIf5VQlRZKgfIwNxvARUNzEEadIfHnar8wmTBLn8i5OeqjEoeDtbwjMQHBCgOkWsG4fSVJC1s5BBAsRuPPzjX9k62mYvrpPTQueHFqnSIZ8X4RIKlo02GvrAOdh6kG4tAVqug+DkmpwI2nJMVkzmjcTzCuWU2tGipZBjVRjZU2N6SSVrAYl+kFdCN6PJKC4tDVQcP5pOcZs4Zw1rkgAbk2MH8N4XROShbBBQAkgsygNy1yW3MN1JhiUI8MgKTsCNB069Yw5/kqehktdnNZVBNSQcir6WN21hqw2iVOlFC0gkaE6j0hq8AaMLaWjBKALteMWX5TfSHVJLQsYTgSpaySjyhkTLs5F49mTQNYFVnEKU6XjLVXkY/N9IoY9jqkEpZgRaErEOJdneGitxlM0NMS7O0c/4hkAKdPWPU+NinWmuQ02lpFpPE7bRkLgmGMjZ9KJ+TBipBSbxshMPmL4UlY5UXOpjbBuBkqUDM+FnP4NFHnlLbCsb2JKAYvUc8gw11PBBXNUJYZIci1zZ29YCVOBTJSmUkwn2xXTG8aQVo6h2eCKUWgfhdKqziD0iRGHM0ujVjf8lH9yBuReB+O0LgHfRoZkUkZPwsm4F/SBObR1Qmc0mUrG8RLpHhnxHC1+JcEh2/pFz+w05FZGzC1/J/eNayozOBBmSmiMphixLCsiXNidoAqDGNK5IvghIj0KPWNyI8CI44xE1Q0JEWafFpqLpWr3f74qhMeKjuzlwMtFxMtYyLOu8eqqSzO93dr+bwDw5LraGCXTOIhSmWPumW6LiBSAxdtI9rK4TUlgIprw0nR43NF4Sc0D8r6O20B12MbS4tHKs3tF2iwjMWeL1aS5JpbYNTIzQw8N0C0qzJAJff5wWouEmAUQ6Rq2sNVDgEoXQCkjrs3TrGPJ8mZQ/wBfti7UYpOzryoUEkZcuuUWf1eGLAayaogTH9YKSsPALm/4+cTFADlo8vL8ib4lDbX+SOuxJMoOowHPFqHbbrAHinEHWQ7gQsKrWOsXx/H2tsbUyO1fxQFAgQAm1rl4Epq3j1U6LrGp6HT44LU6qgHWlz5xcmzQ0C6ic0a4JUU10wfWPY0VU3jItyINOGcUo/4gY9g/lB/AOJErXlAIY+jRTpsJlocZRoQHDliXY9YtU+ESw2TkI3H49Yw5frrZrhWPUuQlQBB9f99IiqsHlr+JIJ6xphicqBzBQb1/rBDxBHk35J8MjTqXwBP7uJGkaqwkJg/nERTGML9lexpysDIoo3mS20jWfQVCvhqZae37u49XmvC9juJVtOl1Ikzhv4ZUhZG7JWcr9gS/aNWKfPjaH+zfot4iVJ5lCw9oCTq0PYe0UFcWmcFJSq4+JBsptM2U38xqNxvFaUsk31jdjwOewVe+iXFJyVBj8tvOFmppL2hxo6RKnChr7+cG5fDEpDL1dm9tI0/ZMcMm4dHJ5strGIyqGXiqTLzHKkgvfoIXTJi65WyHTIxGpEShEaKEcEKYFLBWH1MPNNw8o3AJ02jnNKspMPfD3GBQnKQ7DUl4z55rW5GilvTGTDOHy7rFop8Sy5SeQIJJtq3tBLBuIhP5C4PUC/n2aAeNYUsTDlKiHsTvGOPJV+Yq9NcC3UYaQokC234RfwpJcWiGbSzAeZ4LYTSqLFrRqunoSFyMtBPmpI5eXpt/vBmWJirkt5RmHSGF4vmPFy3zpD3emRFWUOowr4zxMQSEGws8FsbBKCx0jm2ITrmK4MHlyzlqVt9kGJ15UdYDzam8STi8Upoj2JnSI09ssCrvEhqoF+JeNlzbRzjkKotrrIqT55MQmY8aqMV8dA2exka3jI7Z2hxn8UBKiDpG9JxYg6loR6rMbxUzx34eWh/vpM6f/e5jyqcQaw7ipwxPzjk9FU9YY8MnOQEuSdhcnyEQyfGlrhDzlbfJ1ehrytLxDWz5iQ6b9vweFCRxvT0wImquG+HKo+XKSXFra382C43+1R2yyJoQXck5S2zFSGff84838Fld9cf2XeSEN398QJhSqzODv6QJ4g4mTNYJEc7qOKpZLhE0HupBD77C2vX8YqTOJ1bJT6kn7mj0I+FMcog86aGeoSmbZYCm0fUd0nUekbSFVEtmIqEC7KLTQLWCjZXZ/aFRHEk59UN2A+9V/nBKl4xKfiQCOqSQfYuI0qanom6l9jXhfF0nxCFJWltXstO5zIUAQ3Zx3h/kYrTTZT+MgpYknMAQAHJynmDDtHJ6niCjqEgTfFSpN0TEgZ0HoCSxH2Tby1hfOKlKgymGy0pLW0zy3sdLpPvAyfGnLpvaaO+xzx2EDxR/4qdMS6UzFWSbkID5E+YF9QHJvF84kAylpRMQq4WkZfMFmZtwRax0LQqYom4Ww5nLgulWl0H1uLEbiJMLxQAFExyk39dH8+/SxeNk6X5SDfJ0zCsJpqlHIoJUNlae4/XnAfE+HchPLoWsXHoYAUtf+7TUkHNLN0nYh+ZJB+adnBGt2OXiKFzAg6EBSFXYgvYjYg2eJXiaflP/AIOq2tAb91VmsnM31T+bD5xbpQ6st0r1yKGVXo+vo8McuZ4XxIff/aJ63HKCqpzKnoVKUByLSkZkEaKSfvGhFt4y1kb9HeOuyjhlLMTMSSCN/OOlYfXpmIuliNiI5RgnFK6WdkUo1chTAEjItJsDlcq6OQ93tuB0yhxmRNl50KQUHUhQcdlDaMXyptc64/ktjctaNJ3gzJjMz2ezQSoMLQjRjAZdPSqsJhB15VKSfdJBiGfWzKEGapRqaUfGqxnSbs5ygCageQUN3F4i06WpY98Db+9JBY2itX1JyuNOsCalXigTJagqWUhSVAuCDex3gnLqEZBmaM31+PPZyhLTFTFsUmKOUFn/AE0L9ThcxRYi8PK8CTMWVZhFjE6VMpGdh8UpFx9aahDefM0a4zJPSOvXs5PV0KpbvAuYI6ZxbQpSiYtTJSgOo9O5aOezKNaiTlZiEtaxYKYnqykhhu4u0bsWTyWyNzroFrRHgQTpBOXhKyrKUwVk4WJaSVJuN+kO7SBMtgCmw46m0WEU6E6xZrK57QLmT3g8sbaRb8dHQRkDDNjIH1h8wwMNExNor1HCEwXCSd9r+XWHilo5crQQQp5yDb2vCV8hrpDrCq9nJJmFzEKCQhRUdEgX8y+g7mJlU8wBpgISfoBwn1PxK9S3YR1oYahJUpsxWbnfsH6DQDa+5JOo4clrTcd478YvaO/DtHKpE5KLpQhJ0cJAPuA8eT6xStTDxiHAmZXKUp239zAPEuDZkollJWOx/CKLLFexHFSAUB9YsS8IlLPNLSe+n3NHooCDpF6nQQYLfHAF3yRjgGSsWK0eSn+SgfviGb+zOb/wpyT2WCn5pzD5CGGlxHLBOTjYHR4z/ZkT4LeEM5nX8E1spyqQpQG6CJnyQSfcQDJNxuNQdfXpHaJmOPbSKld4FQMs+WlewURzD+FQ5h6GNE5q/ciNYp/azkkieUOGBSbqQXyqbqBoe4II6xIqnCry3PVOqk9x9ZPfUb9SZ4o4bRTlJlzc4VohXxpHVxykbbHsbwAQWL3BGh3HeNM1shS0Wqep5ShVwb+R6jvBWiqFBNjzIJI31Gz9beoiolaagspkTfrCyV+n0Vff5xpQzjLmZFWL7xoQqGWTxLNC0qK80tfKUquEKb6O4SQHbYgiLmIUwWAsW7Nb1hdxCQUZkjRQzI6G7sPIhv8AeLWFcQZEqBGccpZ2OuUseunzjNlxLuVyNNc6fRaTQBbhgHs12P4xQlVS5M1UtS8qrMvUTEjQK9N/MbBisjGJa7AZD0O/4hQ3B8wW0FY8pCl5SoBYTmHQu5AfYkXv1ETjy8vGlwM1OtphajrVKDvfQjoRqDByhxZQGVXMkhSVA6FKgUkeoJ94S8MxFQQ6WzBk3sFfYV1LWSrbR2YhnpqTOkLS7HbcdvOI50p5fRbEnXRd4a4nVRLFKpQXKXzSlKDEEqIY7a66AuDZyIfDVy12tmGoD29441xZLZEtYN3IBGgFtxbX8YL4diCyhEwFiQCW67/N4y5sCtK+mUivFuTosmqCScq7wA4v4tyzKdBJUlE7xJgA1VKSJqUOSw2JOwL7QFOIKKkgG5Yb39oD1XhrlpKj4imdTlkArJWy1NdyQWe42DtDfH+Km/Ji5sm1rRNivGM2fKClhk+KJiUKJKqhaQAgZWbwkhKFEqs7sGNmXhWppggBS11C3X/iBJJWoKKpszMoplypeYkZlnMp0lRAKExy/EsS8RZL5h8ObQqGwANkpA0SG72ZrGCzp6Jo8Es6gl1f5diQCUtbK56sSepfbeGfHxRkTaezuFQpAlFYlsoiw5VfNLj2t3jneJT5pUczt8ob8CxCoUkCZUy1bc9OAPJ0TQevWCVbw/8AvAyqlhBZwtCsyFadQFJV2KW+0Y86MqxvVGm02jk80GKypZjptTwX4SFBKgLXf89oUcSoUS7Jcnc7egjYss1+kTxa7F3wzGRZUm8ZD7ODNdi6iWBaNKTGVoimugma5S0RAF2YvD+M60KqY64bxGGcm9rQ1UOLIX0EckmzPBGaaSlPlc9h+ZiCnxiqqz4cgiTJBYrvfzPxKLbC3VrRmv4k3zvSLrO0tM7JiQlKS3ioSe6gPvMKeKYJUX8PmS9iLuPSIsL/AGWSJiAqbU1K1G5IUhIfqAUqOvUxVpKadhWKSKcTlzqepDZVXIHMHIFsyVAHMGdJIaMyUTucdba/lHO6/cisKCdLJzILDXcRXmVcw6ISnupyfRKWHur0h8r6pKiUZWBu+heIU0CUkHIFDqW94KzcbaH8eRG/dJhuVrHTKiWn/qSo/OIavgudl5ptRlN7MlF/spDR1qkp5S2dCbaaEen5QUp5KAMoZukS/GUgVMrtHAabBpsi0qeofZUhK0v5G0V6w1uy0n/ywmWfkE/fHbcV4YkKOZgCelg8LVfgKZZbKDvYRrj5Xl2J9aa2jjdUJqXMxCwfrFyPUlx84pKW/SOsz6BB2aBVdwrKUHUjL9ocp9x+LxrnKn2QcM50kxfTUiYyVkOPhXp6H+v9YM13BKk/5cwEl2SvlJbUBQDEtdi0L1RSqQooWChY1B+Wn3iNCtPoRy12HqGuC0eBOsx5VNdB69x23Djo1SdQKSpSSGJ16FweYHcEc3pEFHPz/wCGuygwSdH2Afr0PltBGjm5v8JVpiXMtX1g90MftAkDYuN4be+xAZJnkp5xzA8q7ukpNxY3ZwbvaNpU5C3lzgUkHlWA5Q5dmcZkO9tncNvtXyrKI0cBY6KvlX5EHKf/ANRZozLIlrWkLd0LB0KkCzkXDpLuCLpNxC+xgcZS5JWlVwDci6eqVP8AVI0PcQw4Zi5XJUkFSc4Y5VMSR+BGr/dmijOQElpKyXBCQdykuZeg5vpJ6uUm8UKbEBmCtCdSOUHobfCoauAxa41hWk+yktoKTawqSqTM1+JJ0cv0Ol3BGoNovcI1eeWuWfoHMPJT/iP9UBcSJW5sSAFAhrj4XDduRQ2ITsHiThypyzn+ukp9QQr7gYjlnyhjRXjSGnEEoy5V6EFSj9hBGdjsbgOLh36Qo1M5JUspSmWi4a5LFWgzOxsA4awPUwXxOtmlRCJTlsiZgYkJJBUm9gSXDnb5eS8Gly5RVMTnUMpIflACklQS/wBnM6j8hCY/HHKQ1t3WxZmzRtt2+7f3MXqCtUlLy5ikXCVo+JJBs+U2PrG2OUKUzFFAypdwkOwts+xIVaKCZzLSU62B73H69o0b2tkH2PlDjCkqZbZhe2ih1D3F9nt3DGHXCeMSzK7N2jnS6gFSSA35EfnliVE/fSPMyYlXZsmtHXlYgmam51hWxzh9y+za9YXqDE1Ai8N1NiBWACHeM6xvC9ortWtCkvhu8ZD3/Zw3f2jIp97JfWLcio9YuIkoJcgDuRCzLrCN41xHFCJE0g38NbH+UiNVQ2Tl6FXEKtVfWBCSyZiwlP2Uh2Ldkupurx0ReEy0JSmSkJSgBI6sNz1J1J6vHOuCFgVRUdkKI9SlP3Ex0JGJMYfNvaSOxpPll6TjJlpykTFNp4aFKPlplHmoiPKSXMmVKayewVLSUSZQL+GFOFLWoWUsgkMHSH1J09lY2nQ/OLCMVBsBGG9pPSNSSfbLf76VvmAPTtEFTWkHls223nFhM5PaK9QpJiEcvkpT0uCpM4hUk/r3iD++kxJHUexj1dKgmBuNLkSEZlEOfhS91Mdhq3fb5RrxrG+NGavLvYVPGoUA7hQ6Xf0Eb/34BZwCFBgsdWdlWsDe/UMWs/NqvHkFTpAABJSVcxALjLYt1N+3QRQ/t86FVne1gD1ZNn1MbV8XGR+6jo9ZxGkJzEAKStiLZZiczFhch03G4VqSHeovilOZeSSSlYuhSbZr5lWOigQCOz7mObzsZWbBTDtb9frWIU4mv6x94vOPGvRN22P68ZOVCTLUcmUglSAXSmxNnVbXqCbQGxjGZc0nPKTcBLvcM5BT0IzG+4sYVlVROv3mNEzLxVqfSFdNlubSEgqSCpKdzqPzHl52vE8ib4yS5/xEXFviG9xqQNe3Vo0k1Ybmcj6rsD5tc/q0V1zEAhUt0qF2Bf26fdCiIMrqArLMIsRkmp3Itn9QSFDz+zGUScqZiCRyLQp/5subyUhV+ximZts0uwXcDXKtP0fIgt5KiwpQISsHlmDwyeluV+40/kB3jhkV6etGaZLUTlUslKh9FYPKsfdbr0iGdJ/xCFcoPxDZKvpMfNiG2I2irWBph9/16wUpCZgCkXWlklOudOg13Fg3QDpdGOuTKWkWLZ0DnISXdiynLMxQoJY9eWxi5/ZmUibLKSlwSBmASpyLZhdDuNXYkXZ4jkLlzTmQfCmhikZmSSG0GoPl6jeI1VRQv6swZiv6qiZiVMsaMz3AYgC28d6A0dMwPApc2WiaEOFfauCLFJHUKBB8oZZPCspSSnIA+tn++Of8CcWlAXLUkFJUkllMMxWmSVAksHdB6HtrDaOKXZSV8hSFJU31s4S/8ySk9/N48PNhzfZw+PRsm4c8dnO/2h4ciRWLlSy4ly5XdlMpTeiSn384B8MYaJ1bTyjoual97fEfkIzHsZNTOnT1ODNVmZ3yhglKX3ZIHtFngmcRXSlgtlSo/wDxqR+Meq1U4u+UjF+qjqlXwNLUAE8rdPzOvrACdwbNC2yltj/tDOjFysjKrTV7RicXUSQDvHjRkzTxT2ehUQUME4JUQFK679OsM1HITTkJKXa+aKlJi92Utj8o8nVoUo37AwMl3XYZlBmdN5izt6flGQOl0y2F4yMvlRVRH8nPZmHjYn2gfW0ClIWgXzJUPcFoapiDtFWfNI0a28e+rZgaOWcP1fhz0nQK5T/Np82h7RLX0MJvE+E+FNMxHwKL2+io3Ke17j+kX8F4uyJCZoKmIu92Zm+72jRU+S2hJfjwxjWFA3i1TKO8U5XEMlbOpvNww29evrBahAmIzpU6QSCcimLAlkg6qFidhzOdHhWOtdDq0vZcw+gmzXMtyE6ubeQ6nyHTtFpOEryqVOWJLBRZYFwlr/ECzkB23GriLcujSlCC5vzKQHzEfC5dg5O1ibajRR4u4kE2WZUqVlyuVKUAOosH5UsLE662FonMJvo55HrhkeL48mmDrIKiAUpBdwdFOLBJ67jSOf4hiq50wzFlyfYDYAbADaLMjBlzUZySzMNTYE7uwDufV4L0fC5UCkpSltSVHMd3CNW2+JnjRjiY6J3boU/CUdjEn9mrABIYEOPLr5Q+y+H1osqwb6QTL0CgCA1g34uTpF2k4RJ/5Ydjb6rC7kgdfYHe1HaFUnNpeHKUHAfyc9+kSKwpYDkEDvb746fL4QJVlSU2vudH0Cjpr2j0cFLKSpTvqHAAbZnIP63gfYg+LZyqZSkenrEZQ0PFfw8qWSFOSL311ubaecBq7h1RSFJKSLnUP1uNXZrNFlSYjWgJLlWcvb29fyjf+0lAEJ5Ru1n1tGikHQmw06RAuSRAYCxSVbEpOivkQ7H8PWLiZjpmSvrJK0jotHMW6OnMPXtAhoISqg8szdJD9wLEf+lv9XSOGR5ixdYV9ZIV7kn8YhpKwyy4LRPiI5UfZGX2t+BihCsI0yK2Wt1rcLYHMlgoKtzuCNNSDrdt48kVKKp0zjkKQyZgF9xz6BgCb62HlC7LmHSLKZmQHUGOQfZdnSJklwkhQIspLl2Uhb9QQUj1i3MrpiJBlrV8QKSm3/MExraHMPmfKKVLjGSUU6klx0t8Ptc+2l4o5ybkvv8AraA0mBsyeQzd4c+AcCUpK55BYtKR3ZlLPvlHoYUKKlVOmJQlnJ1Nh5noOpjvGA1NNKkS5AIHhpCQTqTqpZ/iUSW7xm+Vk8Z0vY+KdvYFl4cxuW7b+m0EThPIG1D6APeCMqXJK3zg+kFZVVJTuB8o8e8jb/KjZ46XIv0OH7LB/GCacORLIOw9XiSsx2mlkFwokty3ba8WJ2J04F1pgUrb5TOmkuCjMxcuWRbaxjIqzeK5AJADjrGQPq/6jeYvTaNY0MUptLMVqIaplKk/S+YivPkS0XXMSnzI+Q1PpHqqzP4iXMw5SnBSSNwRr6HWBc3gRKi4zI8mI9lfnDbU8SUiXaaVfwj8VlMZhWKeOrllKKC4SSQxZ+Z/qP0dzYbmLK79Im/H2LuF/s3aYlU2a8rUpCVJUroOUqLEsHFy7JvcdAk4byp8NAKQnLslCANGBdKAAC7E/ON1JUUhaUHMCSMzJJckuXfky6uACAHO0BuKeLilpKCSqxOhbbMdiTsNttWhLqmxUkUuJMdCVGRJOZSuWYvQc1glB+K4sVW5QAzWhMxCoMvMgMolRFgwUd7A3cuBpZW2kZWVwSxdRUz6s6jqqxJ3u/zjfhXDfHmKmKSVBDJShCSokm1kpuAlP3jeKxHiibrbGOgqUSkS5aJj5UpcpCcpKWClJJQSs5ujBr3DGDSOH5dTMlolhcwg+ItTZSD9ElRJyJJa52FhF2j4dAS09QSBcy5ZGYhnyqZRyhr6nU3TF+biWQBMgIlodkgi2jlgAHJAFyXvrtCeXI3js2RwoAc06YT1SkdLhirme2gHXtE9TJpAGIY/WzlydBZRIUbjUF9IWKzixKVFK1gEgkOpLBrsQDmGo8223X6vE59WvwqUKmEM6kgpAu7kqLAdFKa2kFeTemFqUtjBifFFLJWJXMs5gRlKixHw+ICwUXYZXPdtIJ4fXTFqIIXMsSTLAULlhzHbXmIuxgBw/wDsqWmYidVLSQkhQRLLgtpmmKDN5A6ax0SVXSpKQjlAZgEi3yd7NeDWuPYJdegFU4FNWq6CnfKJssEJIbRiTfd/wYWrgOYu4yoAFs6nUe1kFvWHWpx2WoaKfZttnvpYwIr8ZRLIBSob3ULuWew32f5wXWhXtnP+J+AZtOnxFpTMQbOCAoHqRlSSO/e7bI1Xh2UkoBYhmUPhfp5fpw8dum42FqADpyj4UEAEBmBLhvpWsCLM4hWx7AELHjIASFWKU5QCQ55AdAWJYOzFuxm9iHNZspag6gGAsyQkB+jaB37dGiFEkpOUix6+x/0kx0DDcMAI5EML+dyLjTbz82ijxVwnllCcgBKQQGDlwos6SdQHvb8oorW9DpCbOJygHYkF+oK3/D2jJPhnVx7XjyfMfXq58zr83jSfT5WOxuIcKJpE5KVgjT9NG9dUZwFAMAG/XXWKAjYzSzbRyfB2/RKpSNQPT0f77R45Uew1PT+sQgR0XhvDZVOAojMspZWYAi45kAaNsdSRbQtE7vxQyWxf4WxOXJnIChyL5CrdLm7jvY+jdY6BWVkmW4SoFQLdj3B0Mc04goEyphMsESlF0A3yndB6tqH26sYJYZVeJLF7psfw/EekTyYlk1TDORytIcKrGE/RmD5vFT+0knVRPrABMq8WpawBEfpUj/ZsOza2WkOzk7PFRWKLNsqW8oGAObCLMuWtXwgw/wBcpcg82blRN2HtHsb/ANmTvqxkL4oPmU5uOLWHEwfwg5Q3VSnCsrdw+0UKqWqaUy0EzJiyGSE/G4PLlF1MzupiXuLRSEtSlJQgOp+VTkJSSXKnLNfVTabm0OWEzZeHIV4aUzahZyrVuRclrHLLexD5rJUxcCLvjklsHYF+zudnzVctSJWY8qlJJUWsVlKmCbdXOzAOXaRi0qQhKU5cqeVLc7MGuxLkFxcpDAMWhZNYuY3iFj8WU6agOxcAH1+cV0U86YnwpOrsWYBJL2UojInf7TbQlOqO0vYX4l4wXlIklRSbZ1hAJJVYpSLAAPYgl9SDCTTYTWVNpSFzRmuogMFXfPMLJG+p3hvoOEwlQXPUJ7F0psJKSSxYApK2sSSLs7OyYaajEkBIShHwjKkgfCL8qfquNhlG1gRC+cyuOQ+OxTwT9nUuWQuoH7xMe8tJyyhqeY2Uu4A2TfQgXdP8tGUBCUMeRKEpRtYJ0A0a3XSKJqAhD5i41yi722up7vudTfda4mx8SZYylImKukEFShsVMXAtax89Ik3d+xkpkcJ8kZDNnLCbWSCFZhqSANj69bRzzirH8q1JzTCQGSlTBhqSpLAJJN/JhfWF2XU1dSpMsKmzCfhQh7tfbQDqbC+2j3wrwKmWROnHNOCgQ+YolkXBG85YsbcoPoqLRHiuRKe+gLw1+zmbULSupUZaTzFD/wCMoEjUf8N3GrquOW7x0qnpJVOjIgIlIRpluXLAgkfGSwc9Qzs5ITF8TlyQgJUVKzOsBVy2ZXNktclJZx9Ilzcjp+PgkKKsysqQzNlOmVKdgx28txDt1XYEkhlr8fSwblFtCz63UfIeXtAKrxO5IKhqFElyP4u79jpuxiCqx2QZZR4ClLKbzDlTl/hF3YtY63gXKrkrUAEqtzHM5AIBcksGFnG9zc7cloI10+IZMkxSbAhgN8oN2VpcB9LvpFPG+KkrmcrOwGYh1XZ+wOt9fSAdfirpSlISjJmBWSrQl3SludRPS3UhhCfiNelKnzqWsEPoElP0gw+G+jEw31t8iUxhrKpTFYIQgOQFg8+iQAlIBUH62PdnFjhJK6yoygImiVLJJEsApClhIYZiBqosDdrg2hKXUTKqYEpAKlHVgNbXOyRozt6mOkcGSf3BLXYqzLWUslR2cjQJAADPdatiYLlStiLl6KU+kMlTKbcuQp97HMA99m2vq0EOJJqlUcxKV5U+GpSuUElAewvq4Yq2BPp5iOHpmoM1WZKwTmzEjOHdwNVXfTT2iFMzNSTy6Wlyph5iNAhQZFjzaWPfoYgmm1SND2uGIuD4IJyZqlHKkEBJUQGLFQBL6kHQAwPNPleWsMRmS3RQ5hbuCRHSeD8FmS6PxMqAlbrvblUrIO5DpGmj7O8LGMcOlVQtiUulMwlRcJLEZTqSdCLnQ+mjzXkxUuBRmSwDF+ZhaDTeNLKnSQmYkscr2cMNCWZ+vYxNNoVKAKZZDOSTd2ZKmJ2zZh2GXzOlDVmnWSRmlrSUTEfWQpwWfRQ1Sdi3d+9cANMAkJM+WFBwXbzylvmPuh9lcPKULEj7o51QzyhaVgh0EKS+ji4cdyI6lhXEEmbL8RLoUOVaLOksD6jofuLtnzeS5RSEnwwbV8HLUkhV0npr6d4UPAXRTyiYHSf9Seo6EdPTcGOky8f6KPkWY+8CsfEuqllBAExLmWrRldCR9E2B9DtAjJW9Ujqxr0yrJogQCEODcF9RtE37k1/DPrGvBuNchlTQM0sAJDEEAfEFE9MyQOzecMiq5C7RO6aetDzKaK+DIlgh5Y9YYpVXJD5UpHo0C6NEtOpBiniKQ5yzG6CJWnXtlEtLYfVXy30TGQmzJKnPN849hfqf/IO/6NaZaaCWZUoKM1RczVJKcxuxJI+F2IAe5uzGF2nnsvmvMzB2uX1Gmu5b84ppmTKmcooDqLAnRKU6F78o+Zhownh9FO6188w7uHJZJYDVKW1bUAuQGEehWl2Y0S0+BBSkKnpOYF5clKrvZPORqWAdmSxHMdINylBSPhQEp0CXMtwBtluCdAABbR4HS6i55OUOXu17G5DqPxOSb3cm8WJuMIlNdrXGqvTQJsD218hKm9Do3EzrmtZLczPu9ySq2pfeI6rEZUshKzlLa3D/AMNvduvnArGeJmSJmVIN8hLHYc2UDV77+VnhRSufWzwmWlUyYfhA1AGtnypSNXOm5hpltAppB/E+LRdEtLghipbKYmxy7DzAG2kS0vBFVUKSuoUZYUCUhblbajlv4YPVTbBriDPDvBqKUiZPZc/4huiUz3T9ZXVZDJ2DnMLmI8RykEiYVFSiSwdea5dyCM3NawGjXsYLpLiQJfyQSK6RQy8qf8PQqCnC1u5AWQSqYBawOW7izgbz8eE5ISZigCnM6SE6gjkCHDBzvvckuYXcUxv94dIlpAABClAOWUFD4WJOt3FjFelUhYCgkFQdzkIBVZ0p7u5JT2vHILQbpMKTmVLlupV3JI9QSzF+U+fvEFdRLlLYm4GbM1nL6f0vf1inRYmqStSgjmAXzEWs5UwG7jX8Y8xrixBp5aQeY5lKFnzGxtdj36AdobVNg4QZqsDRJQUKmjnKXeW5IF3sX1u7ltIA1FWJTuoEiwLDqdn+Igve/eF2oxycvUlrguS5FzlJd28mi3h+FVNcrLJl5gGzKslCegJsBb6KQ5Z2MX0IUcUxpcwkJJCT038z+A+cClR1TCf2byJdp7z5hslIUUoN2zAI5ynS5IHlubKaWlBQKWUgpF2Q51+ElySSOvzs/VlldA5OU4JViUbOCpnI1LEEANdnv3bsBD1gtWVS2cs47aahJ7b7fONjhNBPdqYpXd/CWUB73CBypHpEdPwaFFCZNRMSoGyVISsgnQcq0uCALNv7TpzaFW1WyadNSEkDVna6geX6RJsxJuA2rGFqfXrMoyE6zF3IDJCUkE+ymv3bUwQraeplTFSgqWC13cJUBe2UOSAC4UHBAAdwqNuF5BMxSVnIrmmIYOFAapW42LKvpqN2ljlSi1U6fI6YHiEw0/hJQBLQhCQSHZOXKACxCjYKcav3tGvBeRE0DMki6gLyykkDMdC469fUxYPXolrWnLyFOVSgpQDtc5C6RtpuNIvyeJEt4agMofMQD9IWB89N+kI3zsZASsoQrlLKKszEkIPqWbLynTq3UhIx3B7EhJYWHm9xv1P39Y6UcQ8SUiXYAFWVQFxd7s93Z73YRBMokzErvqk5gQ1gGts4y2uDy9zAx5fQ1wzi65JSXGxi9hOJmWoluU/GA1wOncOW9oP4pw6Uqyp5g3KdCQdujlrdS2hMLtTRGUeoI/Xr57GNMtUiO9DZ4iSAoGxAI8iHEeJAhcoqlaVZdUJLK0IRchwoapcEjYvBoExScWxXbRrNTknJmDRYyK/itlPqzeg6xfTPI0MU1SwoEKuD+vQ7xvIfRVyPpfW79j1Ht26sIZyF1VavrFdSyTcvG2WMyRKseis3s98U9YyPMkZEvAr5F/DaaXLlgSnRmIWSRzM4N+bMNFXVcZmu0bVqS4eZNIAIZwHJbYJI+EG22Y81xFReUKAylm5UvbbQuHOxHrG02XmNyHuCQColtUh7EuNmbSzwy55MxSxHGCEqloICw/0SoJu5UyjyDcqYncgkuQ0/EnIJUpRBJcGzsd939dLCJKtISo2zE3Vd7Zt7BPS13j3BsINVM0Il6qVe/ME2ZnALOQzB9CHiq0glzhjhNdatKphaU7AZudbPmyOCwsxUzOw1uOlUWGSKRBlykCWkhlF+eaXy3Wo5lMdLZQ4YjaH978NIAIlhIypSlOWwSlrAvlsWcB22DGA2LYyllKbzuebL9Ym5vcJ0AJa+kLrz/wADJaLq8QllKjP8MJS+cXKUm6mUpz4imvlBYGxe0I2KYp489Bkyky0SxyBKAFEBwCogOS5ZtBtFLE8XWsvM+EE5EPbU7erv84rSJ4FyQCT1LkEXHe0UjHpAb2w3LWUna2r6uWbv5b+UeIrUhSj8SikEk8rHmS4YEmzN3bpA6XVFnzAJYDMbgWdkpGp17RTxHGEsESUlIBJKyxWXGXUaBth+EMpA2e4viuZPhgnuNksfh73/ADgflAFwXOpt33MRSksMxi/guHGomhJfILqUGcBiWD2BLM584qKWeH8AVVTAl8ksHnWfohxp1VcMO49epp8KRLShEvw5aBYEEKWQollXdZzO/W4JIdML9CZcopCMvhhswRmzKazIfTN8OYnM2c9c2lRi5mzVTFEMpIcCwCQlghPkG+drxG3seRjwbGCDyy88yYcqCXew3JcBILG12B7QH4lrJhnELUlZAHw6AFzY6AMXGrwIVjqpZzy1XAAzJ8mJDjTbSBc3HVKXmJPckurRn89hAUCVT2MVDxAadJAQFlYYuNAD8ILuQzHpYRfwesVUhQUpIUiXY5sv0ncv5qOsIVZi4JOpPmwN35hue9iOsU042SnKQlP2gC+r2L2hXj2BV/Q9VyDPkmYFnPLUMq3ckEFJzZnzC3c2SL2etS1P7ucjKdnYKSli7uFOwSSSdFC9ukLWHY+JZJzFiGIbu5bbv3ipPqhNDOxSLaiyQze2nk29jGPSC62xyoMQTNmK8RYCiWEtJOUPZyqxJB2Zg4PNtfn0KDl8JKUkAOQScxHwqUS5JAJuSdfJkXBZ9KkKNSioUpxl8FaEgBi+bOC+zesNeHcRUailpVWQ+hmyr6a8t/faOuX6KSE8NrQhas4SQCzEhkC3NZi7tcNtB6lmJLplgFTukPsDd3ttr2ZonmcSYeZDIEpBKeULSAoeeYPFOdxXTFICRJSUs62Q5IDdLO7xnqVspL4BVXKUpCz4YUE319FJG2rHbY9wpYxIKi5FgzMGUQoOMwNiXKgCNSFDeH9HEFMGV4sonMQUlKGA6m2m+1ojGPyMqQVU9j9RGY+bjTdv9oaKcrpnVCfv/ZyepolIJyE86SCBuDZm3H9ImpK5csNMukak6j138j0jpkrHaYaqkORbMmUwtqzedrXMeJ4gpN1yHY3KZXQtr3iqz0v2sR4E1+oUAImSIaRxJSMQlcjZuWXsbgDvb5wQouJKQTXmKpSki7IQw8ra/wBYuvlOv2sR4FP7hLTEiUwy8TY7h8zKJUsrX1kZUAD7ZIyfJ4ECrpv+TU/+7J/7Ip5eS6YEteyn4UexqpaiSyWS5yhSnIDlnIYEsztGQv1s7yB1JUKc8x16ndQePJX+aR9oj0CQQPQ3jyMhUIR1KeRA6rD9+dIv6WjsGIUqAggISAF5AAAAEjRAGybm2lzGRkSydIohN4gLILWfVt3XMBf0A9hCzXJZNrNo3lGRkKg0BmcEnrG+GSUqnJCgCL2IB+ioxkZF1+kg+yGv+P0/ARWKf17R7GQJOohnDmhk4csiUBYKmLzD6zIJD9WMexkPXR09hKo/z/5//rWfvvAecs9dQSe55g/nGRkIh2VKgOR/L94ihWFklreXrGRkXQgOKy2pjzaMjIWgo1ETSPiHnGRkcEJyEDw1WHxJ/wCoj7oMYTJS67CxtYfbjIyEoK7CMq0y3/MWPTntA7EJhzM5ZQS99fi16xkZEP5H9BVMwlDkkkpQ7nV1XfrG9ZdQe7kfPM/vGRkBBQHQomQkkuXFzrpA3EDzzPL/ALYyMjQSKcg/4n8w/wCoQ4b+sZGRsw9MjkN0xKkRkZFqORJGRkZExj//2Q=="/>
          <p:cNvSpPr>
            <a:spLocks noChangeAspect="1" noChangeArrowheads="1"/>
          </p:cNvSpPr>
          <p:nvPr/>
        </p:nvSpPr>
        <p:spPr bwMode="auto">
          <a:xfrm>
            <a:off x="0" y="-804863"/>
            <a:ext cx="2212975" cy="165735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9" name="Picture 5" descr="7+Scott+Gustafson_the_frog_prince"/>
          <p:cNvPicPr>
            <a:picLocks noChangeAspect="1" noChangeArrowheads="1"/>
          </p:cNvPicPr>
          <p:nvPr/>
        </p:nvPicPr>
        <p:blipFill>
          <a:blip r:embed="rId2"/>
          <a:srcRect/>
          <a:stretch>
            <a:fillRect/>
          </a:stretch>
        </p:blipFill>
        <p:spPr bwMode="auto">
          <a:xfrm>
            <a:off x="1971687" y="2000250"/>
            <a:ext cx="3171825" cy="3810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60" y="1023910"/>
            <a:ext cx="4457688" cy="1214446"/>
          </a:xfrm>
        </p:spPr>
        <p:txBody>
          <a:bodyPr>
            <a:noAutofit/>
          </a:bodyPr>
          <a:lstStyle/>
          <a:p>
            <a:r>
              <a:rPr lang="gl-ES" sz="6000" b="1" dirty="0" smtClean="0">
                <a:latin typeface="DK Thievery" pitchFamily="66" charset="0"/>
              </a:rPr>
              <a:t>MAGOS</a:t>
            </a:r>
            <a:endParaRPr lang="gl-ES" sz="6000" b="1" dirty="0">
              <a:latin typeface="DK Thievery" pitchFamily="66" charset="0"/>
            </a:endParaRPr>
          </a:p>
        </p:txBody>
      </p:sp>
      <p:sp>
        <p:nvSpPr>
          <p:cNvPr id="6" name="4 Marcador de contenido"/>
          <p:cNvSpPr txBox="1">
            <a:spLocks/>
          </p:cNvSpPr>
          <p:nvPr/>
        </p:nvSpPr>
        <p:spPr>
          <a:xfrm>
            <a:off x="642918" y="4524372"/>
            <a:ext cx="5929354" cy="4143404"/>
          </a:xfrm>
          <a:prstGeom prst="rect">
            <a:avLst/>
          </a:prstGeom>
        </p:spPr>
        <p:txBody>
          <a:bodyPr vert="horz" lIns="91440" tIns="45720" rIns="91440" bIns="45720" rtlCol="0">
            <a:normAutofit fontScale="77500" lnSpcReduction="20000"/>
          </a:bodyPr>
          <a:lstStyle/>
          <a:p>
            <a:pPr algn="ctr">
              <a:lnSpc>
                <a:spcPct val="120000"/>
              </a:lnSpc>
              <a:buFontTx/>
              <a:buNone/>
            </a:pPr>
            <a:r>
              <a:rPr lang="gl-ES" sz="3200" b="1" i="1" dirty="0" smtClean="0">
                <a:latin typeface="DK Thievery" pitchFamily="66" charset="0"/>
              </a:rPr>
              <a:t>Nun nimbo luminoso xorde o bardo adiviño,</a:t>
            </a:r>
          </a:p>
          <a:p>
            <a:pPr algn="ctr">
              <a:lnSpc>
                <a:spcPct val="120000"/>
              </a:lnSpc>
              <a:buFontTx/>
              <a:buNone/>
            </a:pPr>
            <a:r>
              <a:rPr lang="gl-ES" sz="3200" b="1" i="1" dirty="0" err="1" smtClean="0">
                <a:latin typeface="DK Thievery" pitchFamily="66" charset="0"/>
              </a:rPr>
              <a:t>envolveito</a:t>
            </a:r>
            <a:r>
              <a:rPr lang="gl-ES" sz="3200" b="1" i="1" dirty="0" smtClean="0">
                <a:latin typeface="DK Thievery" pitchFamily="66" charset="0"/>
              </a:rPr>
              <a:t> en brancuras recendentes de liño,</a:t>
            </a:r>
          </a:p>
          <a:p>
            <a:pPr algn="ctr">
              <a:lnSpc>
                <a:spcPct val="120000"/>
              </a:lnSpc>
              <a:buFontTx/>
              <a:buNone/>
            </a:pPr>
            <a:r>
              <a:rPr lang="gl-ES" sz="3200" b="1" i="1" dirty="0" smtClean="0">
                <a:latin typeface="DK Thievery" pitchFamily="66" charset="0"/>
              </a:rPr>
              <a:t>ollos </a:t>
            </a:r>
            <a:r>
              <a:rPr lang="gl-ES" sz="3200" b="1" i="1" dirty="0" err="1" smtClean="0">
                <a:latin typeface="DK Thievery" pitchFamily="66" charset="0"/>
              </a:rPr>
              <a:t>gazos</a:t>
            </a:r>
            <a:r>
              <a:rPr lang="gl-ES" sz="3200" b="1" i="1" dirty="0" smtClean="0">
                <a:latin typeface="DK Thievery" pitchFamily="66" charset="0"/>
              </a:rPr>
              <a:t>, profundos, Longa barba florida,</a:t>
            </a:r>
          </a:p>
          <a:p>
            <a:pPr algn="ctr">
              <a:lnSpc>
                <a:spcPct val="120000"/>
              </a:lnSpc>
              <a:buFontTx/>
              <a:buNone/>
            </a:pPr>
            <a:r>
              <a:rPr lang="gl-ES" sz="3200" b="1" i="1" dirty="0" smtClean="0">
                <a:latin typeface="DK Thievery" pitchFamily="66" charset="0"/>
              </a:rPr>
              <a:t>cingue a fronte coas hedras da coroa druída</a:t>
            </a:r>
          </a:p>
          <a:p>
            <a:pPr algn="ctr">
              <a:lnSpc>
                <a:spcPct val="120000"/>
              </a:lnSpc>
              <a:buFontTx/>
              <a:buNone/>
            </a:pPr>
            <a:r>
              <a:rPr lang="gl-ES" sz="3200" b="1" i="1" dirty="0" smtClean="0">
                <a:latin typeface="DK Thievery" pitchFamily="66" charset="0"/>
              </a:rPr>
              <a:t>e na man, que reloce como un lirio bendito,</a:t>
            </a:r>
          </a:p>
          <a:p>
            <a:pPr algn="ctr">
              <a:lnSpc>
                <a:spcPct val="120000"/>
              </a:lnSpc>
              <a:buFontTx/>
              <a:buNone/>
            </a:pPr>
            <a:r>
              <a:rPr lang="gl-ES" sz="3200" b="1" i="1" dirty="0" smtClean="0">
                <a:latin typeface="DK Thievery" pitchFamily="66" charset="0"/>
              </a:rPr>
              <a:t>ten a fouce de ouro do litúrxico rito;</a:t>
            </a:r>
          </a:p>
          <a:p>
            <a:pPr algn="ctr">
              <a:lnSpc>
                <a:spcPct val="120000"/>
              </a:lnSpc>
              <a:buFontTx/>
              <a:buNone/>
            </a:pPr>
            <a:r>
              <a:rPr lang="gl-ES" sz="3200" b="1" i="1" dirty="0" smtClean="0">
                <a:latin typeface="DK Thievery" pitchFamily="66" charset="0"/>
              </a:rPr>
              <a:t>a fouce segadora da mandrágora, ó raio</a:t>
            </a:r>
          </a:p>
          <a:p>
            <a:pPr algn="ctr">
              <a:lnSpc>
                <a:spcPct val="120000"/>
              </a:lnSpc>
              <a:buFontTx/>
              <a:buNone/>
            </a:pPr>
            <a:r>
              <a:rPr lang="gl-ES" sz="3200" b="1" i="1" dirty="0" smtClean="0">
                <a:latin typeface="DK Thievery" pitchFamily="66" charset="0"/>
              </a:rPr>
              <a:t>de feitizo e de agoiro dos luares de Maio.”</a:t>
            </a:r>
          </a:p>
          <a:p>
            <a:pPr algn="ctr">
              <a:lnSpc>
                <a:spcPct val="120000"/>
              </a:lnSpc>
              <a:buFontTx/>
              <a:buNone/>
            </a:pPr>
            <a:r>
              <a:rPr lang="gl-ES" sz="3200" b="1" dirty="0" smtClean="0">
                <a:latin typeface="DK Thievery" pitchFamily="66" charset="0"/>
              </a:rPr>
              <a:t>			</a:t>
            </a:r>
          </a:p>
          <a:p>
            <a:pPr algn="ctr">
              <a:lnSpc>
                <a:spcPct val="120000"/>
              </a:lnSpc>
              <a:buFontTx/>
              <a:buNone/>
            </a:pPr>
            <a:r>
              <a:rPr lang="gl-ES" sz="3200" b="1" dirty="0" smtClean="0">
                <a:latin typeface="DK Thievery" pitchFamily="66" charset="0"/>
              </a:rPr>
              <a:t>Ramón </a:t>
            </a:r>
            <a:r>
              <a:rPr lang="gl-ES" sz="3200" b="1" dirty="0" err="1" smtClean="0">
                <a:latin typeface="DK Thievery" pitchFamily="66" charset="0"/>
              </a:rPr>
              <a:t>Cabanillas</a:t>
            </a:r>
            <a:endParaRPr lang="gl-ES" sz="3200" b="1" dirty="0" smtClean="0">
              <a:latin typeface="DK Thievery" pitchFamily="66" charset="0"/>
            </a:endParaRPr>
          </a:p>
          <a:p>
            <a:pPr algn="ctr">
              <a:lnSpc>
                <a:spcPct val="120000"/>
              </a:lnSpc>
              <a:buNone/>
            </a:pPr>
            <a:endParaRPr kumimoji="0" lang="gl-ES" sz="3200" b="1" u="none" strike="noStrike" kern="1200" cap="none" spc="0" normalizeH="0" baseline="0" dirty="0" smtClean="0">
              <a:ln>
                <a:noFill/>
              </a:ln>
              <a:solidFill>
                <a:schemeClr val="tx1"/>
              </a:solidFill>
              <a:effectLst/>
              <a:uLnTx/>
              <a:uFillTx/>
              <a:latin typeface="DK Thievery" pitchFamily="66" charset="0"/>
            </a:endParaRPr>
          </a:p>
        </p:txBody>
      </p:sp>
      <p:pic>
        <p:nvPicPr>
          <p:cNvPr id="7" name="Picture 7" descr="baston_luminoso"/>
          <p:cNvPicPr>
            <a:picLocks noChangeAspect="1" noChangeArrowheads="1"/>
          </p:cNvPicPr>
          <p:nvPr/>
        </p:nvPicPr>
        <p:blipFill>
          <a:blip r:embed="rId2"/>
          <a:srcRect t="7086" b="9055"/>
          <a:stretch>
            <a:fillRect/>
          </a:stretch>
        </p:blipFill>
        <p:spPr bwMode="auto">
          <a:xfrm>
            <a:off x="2357430" y="1881166"/>
            <a:ext cx="2285444" cy="2191211"/>
          </a:xfrm>
          <a:prstGeom prst="rect">
            <a:avLst/>
          </a:prstGeom>
          <a:noFill/>
        </p:spPr>
      </p:pic>
      <p:sp>
        <p:nvSpPr>
          <p:cNvPr id="8" name="7 Marcador de número de diapositiva"/>
          <p:cNvSpPr>
            <a:spLocks noGrp="1"/>
          </p:cNvSpPr>
          <p:nvPr>
            <p:ph type="sldNum" sz="quarter" idx="12"/>
          </p:nvPr>
        </p:nvSpPr>
        <p:spPr/>
        <p:txBody>
          <a:bodyPr/>
          <a:lstStyle/>
          <a:p>
            <a:fld id="{112F5485-2EEA-450F-B797-70D29493F0E6}" type="slidenum">
              <a:rPr lang="es-ES" smtClean="0"/>
              <a:pPr/>
              <a:t>4</a:t>
            </a:fld>
            <a:endParaRPr lang="es-E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142984" y="3238488"/>
            <a:ext cx="4672002" cy="1214446"/>
          </a:xfrm>
        </p:spPr>
        <p:txBody>
          <a:bodyPr>
            <a:noAutofit/>
          </a:bodyPr>
          <a:lstStyle/>
          <a:p>
            <a:r>
              <a:rPr lang="gl-ES" sz="2800" b="1" dirty="0" smtClean="0">
                <a:solidFill>
                  <a:schemeClr val="accent6">
                    <a:lumMod val="75000"/>
                  </a:schemeClr>
                </a:solidFill>
                <a:latin typeface="DK Thievery" pitchFamily="66" charset="0"/>
              </a:rPr>
              <a:t>BIBLIOGRAFÍA</a:t>
            </a:r>
            <a:r>
              <a:rPr lang="gl-ES" b="1" dirty="0" smtClean="0">
                <a:solidFill>
                  <a:schemeClr val="accent6">
                    <a:lumMod val="75000"/>
                  </a:schemeClr>
                </a:solidFill>
                <a:latin typeface="DK Thievery" pitchFamily="66" charset="0"/>
              </a:rPr>
              <a:t/>
            </a:r>
            <a:br>
              <a:rPr lang="gl-ES" b="1" dirty="0" smtClean="0">
                <a:solidFill>
                  <a:schemeClr val="accent6">
                    <a:lumMod val="75000"/>
                  </a:schemeClr>
                </a:solidFill>
                <a:latin typeface="DK Thievery" pitchFamily="66" charset="0"/>
              </a:rPr>
            </a:br>
            <a:endParaRPr lang="gl-ES" b="1" dirty="0">
              <a:solidFill>
                <a:schemeClr val="accent6">
                  <a:lumMod val="75000"/>
                </a:schemeClr>
              </a:solidFill>
              <a:latin typeface="DK Thievery" pitchFamily="66" charset="0"/>
            </a:endParaRPr>
          </a:p>
        </p:txBody>
      </p:sp>
      <p:sp>
        <p:nvSpPr>
          <p:cNvPr id="6" name="4 Marcador de contenido"/>
          <p:cNvSpPr txBox="1">
            <a:spLocks/>
          </p:cNvSpPr>
          <p:nvPr/>
        </p:nvSpPr>
        <p:spPr>
          <a:xfrm>
            <a:off x="642918" y="4238620"/>
            <a:ext cx="5386382" cy="3714776"/>
          </a:xfrm>
          <a:prstGeom prst="rect">
            <a:avLst/>
          </a:prstGeom>
        </p:spPr>
        <p:txBody>
          <a:bodyPr vert="horz" lIns="91440" tIns="45720" rIns="91440" bIns="45720" rtlCol="0">
            <a:normAutofit/>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gl-ES" sz="3200" b="1" u="none" strike="noStrike" kern="1200" cap="none" spc="0" normalizeH="0" baseline="0" dirty="0" smtClean="0">
              <a:ln>
                <a:noFill/>
              </a:ln>
              <a:solidFill>
                <a:schemeClr val="accent6">
                  <a:lumMod val="75000"/>
                </a:schemeClr>
              </a:solidFill>
              <a:effectLst/>
              <a:uLnTx/>
              <a:uFillTx/>
              <a:latin typeface="DK Thievery" pitchFamily="66" charset="0"/>
            </a:endParaRPr>
          </a:p>
        </p:txBody>
      </p:sp>
      <p:sp>
        <p:nvSpPr>
          <p:cNvPr id="7" name="3 Título"/>
          <p:cNvSpPr txBox="1">
            <a:spLocks/>
          </p:cNvSpPr>
          <p:nvPr/>
        </p:nvSpPr>
        <p:spPr>
          <a:xfrm>
            <a:off x="1857364" y="3809992"/>
            <a:ext cx="3286148" cy="3000396"/>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gl-ES" sz="2000" b="1" i="0" u="none" strike="noStrike" kern="1200" cap="none" spc="0" normalizeH="0" baseline="0" noProof="0" dirty="0" smtClean="0">
                <a:ln>
                  <a:noFill/>
                </a:ln>
                <a:solidFill>
                  <a:schemeClr val="accent6">
                    <a:lumMod val="75000"/>
                  </a:schemeClr>
                </a:solidFill>
                <a:effectLst/>
                <a:uLnTx/>
                <a:uFillTx/>
                <a:latin typeface="DK Thievery" pitchFamily="66" charset="0"/>
                <a:ea typeface="+mj-ea"/>
                <a:cs typeface="+mj-cs"/>
              </a:rPr>
              <a:t>A maior parte das referencias son do </a:t>
            </a:r>
            <a:r>
              <a:rPr lang="gl-ES" sz="2000" b="1" dirty="0" smtClean="0">
                <a:solidFill>
                  <a:schemeClr val="accent6">
                    <a:lumMod val="75000"/>
                  </a:schemeClr>
                </a:solidFill>
                <a:latin typeface="DK Thievery" pitchFamily="66" charset="0"/>
                <a:ea typeface="+mj-ea"/>
                <a:cs typeface="+mj-cs"/>
              </a:rPr>
              <a:t>fantástico libro de Paula </a:t>
            </a:r>
            <a:r>
              <a:rPr lang="gl-ES" sz="2000" b="1" dirty="0" err="1" smtClean="0">
                <a:solidFill>
                  <a:schemeClr val="accent6">
                    <a:lumMod val="75000"/>
                  </a:schemeClr>
                </a:solidFill>
                <a:latin typeface="DK Thievery" pitchFamily="66" charset="0"/>
                <a:ea typeface="+mj-ea"/>
                <a:cs typeface="+mj-cs"/>
              </a:rPr>
              <a:t>Ruggeri</a:t>
            </a:r>
            <a:r>
              <a:rPr lang="gl-ES" sz="2000" b="1" dirty="0" smtClean="0">
                <a:solidFill>
                  <a:schemeClr val="accent6">
                    <a:lumMod val="75000"/>
                  </a:schemeClr>
                </a:solidFill>
                <a:latin typeface="DK Thievery" pitchFamily="66" charset="0"/>
                <a:ea typeface="+mj-ea"/>
                <a:cs typeface="+mj-cs"/>
              </a:rPr>
              <a:t> </a:t>
            </a:r>
            <a:r>
              <a:rPr kumimoji="0" lang="gl-ES" sz="2000" b="1" i="0" u="none" strike="noStrike" kern="1200" cap="none" spc="0" normalizeH="0" baseline="0" noProof="0" dirty="0" smtClean="0">
                <a:ln>
                  <a:noFill/>
                </a:ln>
                <a:solidFill>
                  <a:schemeClr val="accent6">
                    <a:lumMod val="75000"/>
                  </a:schemeClr>
                </a:solidFill>
                <a:effectLst/>
                <a:uLnTx/>
                <a:uFillTx/>
                <a:latin typeface="DK Thievery" pitchFamily="66" charset="0"/>
                <a:ea typeface="+mj-ea"/>
                <a:cs typeface="+mj-cs"/>
              </a:rPr>
              <a:t>“El gran compendio de las criaturas fantásticas”, publicado por Círculo Latino.</a:t>
            </a:r>
            <a:r>
              <a:rPr kumimoji="0" lang="gl-ES" sz="2000" b="1" i="0" u="none" strike="noStrike" kern="1200" cap="none" spc="0" normalizeH="0" noProof="0" dirty="0" smtClean="0">
                <a:ln>
                  <a:noFill/>
                </a:ln>
                <a:solidFill>
                  <a:schemeClr val="accent6">
                    <a:lumMod val="75000"/>
                  </a:schemeClr>
                </a:solidFill>
                <a:effectLst/>
                <a:uLnTx/>
                <a:uFillTx/>
                <a:latin typeface="DK Thievery" pitchFamily="66" charset="0"/>
                <a:ea typeface="+mj-ea"/>
                <a:cs typeface="+mj-cs"/>
              </a:rPr>
              <a:t> O resto débense á cada vez peor memoria, asistida por Internet, das compoñentes do equipo da Biblioteca.</a:t>
            </a:r>
            <a:endParaRPr kumimoji="0" lang="gl-ES" sz="2000" b="1" i="0" u="none" strike="noStrike" kern="1200" cap="none" spc="0" normalizeH="0" baseline="0" noProof="0" dirty="0">
              <a:ln>
                <a:noFill/>
              </a:ln>
              <a:solidFill>
                <a:schemeClr val="accent6">
                  <a:lumMod val="75000"/>
                </a:schemeClr>
              </a:solidFill>
              <a:effectLst/>
              <a:uLnTx/>
              <a:uFillTx/>
              <a:latin typeface="DK Thievery" pitchFamily="66" charset="0"/>
              <a:ea typeface="+mj-ea"/>
              <a:cs typeface="+mj-cs"/>
            </a:endParaRPr>
          </a:p>
        </p:txBody>
      </p:sp>
      <p:pic>
        <p:nvPicPr>
          <p:cNvPr id="3" name="Picture 3" descr="C:\Users\ISIDORA\Desktop\LOGOS\logobib.jpg"/>
          <p:cNvPicPr>
            <a:picLocks noChangeAspect="1" noChangeArrowheads="1"/>
          </p:cNvPicPr>
          <p:nvPr/>
        </p:nvPicPr>
        <p:blipFill>
          <a:blip r:embed="rId2" cstate="print"/>
          <a:srcRect/>
          <a:stretch>
            <a:fillRect/>
          </a:stretch>
        </p:blipFill>
        <p:spPr bwMode="auto">
          <a:xfrm>
            <a:off x="3143248" y="6935025"/>
            <a:ext cx="681033" cy="661181"/>
          </a:xfrm>
          <a:prstGeom prst="rect">
            <a:avLst/>
          </a:prstGeom>
          <a:noFill/>
        </p:spPr>
      </p:pic>
      <p:sp>
        <p:nvSpPr>
          <p:cNvPr id="9" name="8 Marcador de número de diapositiva"/>
          <p:cNvSpPr>
            <a:spLocks noGrp="1"/>
          </p:cNvSpPr>
          <p:nvPr>
            <p:ph type="sldNum" sz="quarter" idx="12"/>
          </p:nvPr>
        </p:nvSpPr>
        <p:spPr/>
        <p:txBody>
          <a:bodyPr/>
          <a:lstStyle/>
          <a:p>
            <a:fld id="{9F2FF953-9289-4185-A47C-FE00AB15286B}" type="slidenum">
              <a:rPr lang="es-ES" smtClean="0"/>
              <a:pPr/>
              <a:t>40</a:t>
            </a:fld>
            <a:endParaRPr lang="es-ES"/>
          </a:p>
        </p:txBody>
      </p:sp>
      <p:pic>
        <p:nvPicPr>
          <p:cNvPr id="8" name="Picture 5" descr="Ficheiro:Phoenix rising from its ashes.jpg">
            <a:hlinkClick r:id="rId3" action="ppaction://hlinkpres?slideindex=47&amp;slidetitle=Diapositiva 47"/>
          </p:cNvPr>
          <p:cNvPicPr>
            <a:picLocks noChangeAspect="1" noChangeArrowheads="1"/>
          </p:cNvPicPr>
          <p:nvPr/>
        </p:nvPicPr>
        <p:blipFill>
          <a:blip r:embed="rId4" cstate="print"/>
          <a:srcRect/>
          <a:stretch>
            <a:fillRect/>
          </a:stretch>
        </p:blipFill>
        <p:spPr bwMode="auto">
          <a:xfrm>
            <a:off x="2895716" y="1952604"/>
            <a:ext cx="1104788" cy="126669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500042" y="1023910"/>
            <a:ext cx="5929354" cy="1214446"/>
          </a:xfrm>
        </p:spPr>
        <p:txBody>
          <a:bodyPr>
            <a:noAutofit/>
          </a:bodyPr>
          <a:lstStyle/>
          <a:p>
            <a:r>
              <a:rPr lang="gl-ES" sz="6000" b="1" dirty="0" smtClean="0">
                <a:latin typeface="DK Thievery" pitchFamily="66" charset="0"/>
              </a:rPr>
              <a:t>DUENDES OU TRASNOS</a:t>
            </a:r>
            <a:endParaRPr lang="gl-ES" sz="6000" b="1" dirty="0">
              <a:latin typeface="DK Thievery" pitchFamily="66" charset="0"/>
            </a:endParaRPr>
          </a:p>
        </p:txBody>
      </p:sp>
      <p:sp>
        <p:nvSpPr>
          <p:cNvPr id="6" name="4 Marcador de contenido"/>
          <p:cNvSpPr txBox="1">
            <a:spLocks/>
          </p:cNvSpPr>
          <p:nvPr/>
        </p:nvSpPr>
        <p:spPr>
          <a:xfrm>
            <a:off x="571480" y="4953000"/>
            <a:ext cx="6000792" cy="4429156"/>
          </a:xfrm>
          <a:prstGeom prst="rect">
            <a:avLst/>
          </a:prstGeom>
        </p:spPr>
        <p:txBody>
          <a:bodyPr vert="horz" lIns="91440" tIns="45720" rIns="91440" bIns="45720" rtlCol="0">
            <a:normAutofit fontScale="55000" lnSpcReduction="20000"/>
          </a:bodyPr>
          <a:lstStyle/>
          <a:p>
            <a:pPr algn="ctr">
              <a:lnSpc>
                <a:spcPct val="120000"/>
              </a:lnSpc>
              <a:buFontTx/>
              <a:buNone/>
            </a:pPr>
            <a:r>
              <a:rPr lang="gl-ES" sz="3200" b="1" i="1" dirty="0" smtClean="0">
                <a:latin typeface="DK Thievery" pitchFamily="66" charset="0"/>
              </a:rPr>
              <a:t>Na praia de Osmo en </a:t>
            </a:r>
            <a:r>
              <a:rPr lang="gl-ES" sz="3200" b="1" i="1" dirty="0" err="1" smtClean="0">
                <a:latin typeface="DK Thievery" pitchFamily="66" charset="0"/>
              </a:rPr>
              <a:t>Corme</a:t>
            </a:r>
            <a:r>
              <a:rPr lang="gl-ES" sz="3200" b="1" i="1" dirty="0" smtClean="0">
                <a:latin typeface="DK Thievery" pitchFamily="66" charset="0"/>
              </a:rPr>
              <a:t> (A Coruña) hai unha cova na que se di que viven os trasnos mariños, seres cobizosos, antolladizos e melancólicos -aínda que moi teimudos- que, se </a:t>
            </a:r>
            <a:r>
              <a:rPr lang="gl-ES" sz="3200" b="1" i="1" dirty="0" err="1" smtClean="0">
                <a:latin typeface="DK Thievery" pitchFamily="66" charset="0"/>
              </a:rPr>
              <a:t>encarraxan</a:t>
            </a:r>
            <a:r>
              <a:rPr lang="gl-ES" sz="3200" b="1" i="1" dirty="0" smtClean="0">
                <a:latin typeface="DK Thievery" pitchFamily="66" charset="0"/>
              </a:rPr>
              <a:t>. Poden ser pouco amábeis e mesmo vingativos. </a:t>
            </a:r>
          </a:p>
          <a:p>
            <a:pPr algn="ctr">
              <a:lnSpc>
                <a:spcPct val="120000"/>
              </a:lnSpc>
              <a:buFontTx/>
              <a:buNone/>
            </a:pPr>
            <a:r>
              <a:rPr lang="gl-ES" sz="3200" b="1" i="1" dirty="0" smtClean="0">
                <a:latin typeface="DK Thievery" pitchFamily="66" charset="0"/>
              </a:rPr>
              <a:t>A súa actividade fundamental é a de apoderarse do botín das embarcacións naufragadas e tamén a pesca de almas. Devecen pola cor vermella e nas súas saídas, que non </a:t>
            </a:r>
            <a:r>
              <a:rPr lang="gl-ES" sz="3200" b="1" i="1" dirty="0" err="1" smtClean="0">
                <a:latin typeface="DK Thievery" pitchFamily="66" charset="0"/>
              </a:rPr>
              <a:t>amiúdan</a:t>
            </a:r>
            <a:r>
              <a:rPr lang="gl-ES" sz="3200" b="1" i="1" dirty="0" smtClean="0">
                <a:latin typeface="DK Thievery" pitchFamily="66" charset="0"/>
              </a:rPr>
              <a:t>, van cubertos por unha túnica encarnada e unha pucha da mesma cor que nunca esquecen nin emprestan.</a:t>
            </a:r>
          </a:p>
          <a:p>
            <a:pPr algn="ctr">
              <a:lnSpc>
                <a:spcPct val="120000"/>
              </a:lnSpc>
              <a:buFontTx/>
              <a:buNone/>
            </a:pPr>
            <a:r>
              <a:rPr lang="gl-ES" sz="3200" b="1" i="1" dirty="0" smtClean="0">
                <a:latin typeface="DK Thievery" pitchFamily="66" charset="0"/>
              </a:rPr>
              <a:t>Dise que a pucha ten propiedades máxica. Nas mitoloxías antigas, asociábase á captura da pucha do trasno á procura de tesouros agochados e aquel que a posuía tiña o don de localizar estas riquezas. </a:t>
            </a:r>
          </a:p>
          <a:p>
            <a:pPr algn="ctr">
              <a:lnSpc>
                <a:spcPct val="120000"/>
              </a:lnSpc>
              <a:buFontTx/>
              <a:buNone/>
            </a:pPr>
            <a:r>
              <a:rPr lang="gl-ES" sz="3200" b="1" dirty="0" smtClean="0">
                <a:latin typeface="DK Thievery" pitchFamily="66" charset="0"/>
              </a:rPr>
              <a:t>		</a:t>
            </a:r>
          </a:p>
          <a:p>
            <a:pPr algn="ctr">
              <a:lnSpc>
                <a:spcPct val="120000"/>
              </a:lnSpc>
              <a:buFontTx/>
              <a:buNone/>
            </a:pPr>
            <a:r>
              <a:rPr lang="gl-ES" sz="3200" b="1" dirty="0" smtClean="0">
                <a:latin typeface="DK Thievery" pitchFamily="66" charset="0"/>
              </a:rPr>
              <a:t>Manuel </a:t>
            </a:r>
            <a:r>
              <a:rPr lang="gl-ES" sz="3200" b="1" dirty="0" err="1" smtClean="0">
                <a:latin typeface="DK Thievery" pitchFamily="66" charset="0"/>
              </a:rPr>
              <a:t>Cousillas</a:t>
            </a:r>
            <a:r>
              <a:rPr lang="gl-ES" sz="3200" b="1" dirty="0" smtClean="0">
                <a:latin typeface="DK Thievery" pitchFamily="66" charset="0"/>
              </a:rPr>
              <a:t> Rodríguez</a:t>
            </a:r>
            <a:endParaRPr kumimoji="0" lang="gl-ES" sz="3200" b="1" u="none" strike="noStrike" kern="1200" cap="none" spc="0" normalizeH="0" baseline="0" dirty="0" smtClean="0">
              <a:ln>
                <a:noFill/>
              </a:ln>
              <a:solidFill>
                <a:schemeClr val="tx1"/>
              </a:solidFill>
              <a:effectLst/>
              <a:uLnTx/>
              <a:uFillTx/>
              <a:latin typeface="DK Thievery" pitchFamily="66" charset="0"/>
            </a:endParaRPr>
          </a:p>
        </p:txBody>
      </p:sp>
      <p:sp>
        <p:nvSpPr>
          <p:cNvPr id="9" name="8 Marcador de número de diapositiva"/>
          <p:cNvSpPr>
            <a:spLocks noGrp="1"/>
          </p:cNvSpPr>
          <p:nvPr>
            <p:ph type="sldNum" sz="quarter" idx="12"/>
          </p:nvPr>
        </p:nvSpPr>
        <p:spPr/>
        <p:txBody>
          <a:bodyPr/>
          <a:lstStyle/>
          <a:p>
            <a:fld id="{112F5485-2EEA-450F-B797-70D29493F0E6}" type="slidenum">
              <a:rPr lang="es-ES" smtClean="0"/>
              <a:pPr/>
              <a:t>5</a:t>
            </a:fld>
            <a:endParaRPr lang="es-ES"/>
          </a:p>
        </p:txBody>
      </p:sp>
      <p:pic>
        <p:nvPicPr>
          <p:cNvPr id="10" name="Picture 5" descr="duende"/>
          <p:cNvPicPr>
            <a:picLocks noChangeAspect="1" noChangeArrowheads="1"/>
          </p:cNvPicPr>
          <p:nvPr/>
        </p:nvPicPr>
        <p:blipFill>
          <a:blip r:embed="rId2"/>
          <a:srcRect/>
          <a:stretch>
            <a:fillRect/>
          </a:stretch>
        </p:blipFill>
        <p:spPr bwMode="auto">
          <a:xfrm>
            <a:off x="2428868" y="2013326"/>
            <a:ext cx="2071702" cy="2796798"/>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60" y="1023910"/>
            <a:ext cx="4457688" cy="1214446"/>
          </a:xfrm>
        </p:spPr>
        <p:txBody>
          <a:bodyPr>
            <a:noAutofit/>
          </a:bodyPr>
          <a:lstStyle/>
          <a:p>
            <a:r>
              <a:rPr lang="gl-ES" sz="6000" b="1" dirty="0" smtClean="0">
                <a:latin typeface="DK Thievery" pitchFamily="66" charset="0"/>
              </a:rPr>
              <a:t>ELFOS</a:t>
            </a:r>
            <a:endParaRPr lang="gl-ES" sz="6000" b="1" dirty="0">
              <a:latin typeface="DK Thievery" pitchFamily="66" charset="0"/>
            </a:endParaRPr>
          </a:p>
        </p:txBody>
      </p:sp>
      <p:sp>
        <p:nvSpPr>
          <p:cNvPr id="6" name="4 Marcador de contenido"/>
          <p:cNvSpPr txBox="1">
            <a:spLocks/>
          </p:cNvSpPr>
          <p:nvPr/>
        </p:nvSpPr>
        <p:spPr>
          <a:xfrm>
            <a:off x="857232" y="4595810"/>
            <a:ext cx="5386382" cy="4953000"/>
          </a:xfrm>
          <a:prstGeom prst="rect">
            <a:avLst/>
          </a:prstGeom>
        </p:spPr>
        <p:txBody>
          <a:bodyPr vert="horz" lIns="91440" tIns="45720" rIns="91440" bIns="45720" rtlCol="0">
            <a:normAutofit fontScale="70000" lnSpcReduction="20000"/>
          </a:bodyPr>
          <a:lstStyle/>
          <a:p>
            <a:pPr algn="ctr">
              <a:buFontTx/>
              <a:buNone/>
            </a:pPr>
            <a:r>
              <a:rPr lang="es-ES" sz="3200" b="1" dirty="0" smtClean="0">
                <a:latin typeface="DK Thievery" pitchFamily="66" charset="0"/>
              </a:rPr>
              <a:t>“Son de estirpe germánica. De su aspecto poco sabemos, salvo que son siniestros y diminutos. Roban hacienda y roban niños. Se complacen asimismo en diabluras menores. En Inglaterra se dio el nombre de "</a:t>
            </a:r>
            <a:r>
              <a:rPr lang="es-ES" sz="3200" b="1" dirty="0" err="1" smtClean="0">
                <a:latin typeface="DK Thievery" pitchFamily="66" charset="0"/>
              </a:rPr>
              <a:t>elf-lock</a:t>
            </a:r>
            <a:r>
              <a:rPr lang="es-ES" sz="3200" b="1" dirty="0" smtClean="0">
                <a:latin typeface="DK Thievery" pitchFamily="66" charset="0"/>
              </a:rPr>
              <a:t>" (rizo de elfo) a un enredo del pelo, porque lo suponían obra de Elfos. Un exorcismo anglosajón les atribuye la malévola facultad de arrojar desde lejos minúsculas flechas de hierro, que penetran sin dejar un rastro en la piel, y causan dolores neurálgicos. En alemán, pesadilla se traduce por </a:t>
            </a:r>
            <a:r>
              <a:rPr lang="es-ES" sz="3200" b="1" dirty="0" err="1" smtClean="0">
                <a:latin typeface="DK Thievery" pitchFamily="66" charset="0"/>
              </a:rPr>
              <a:t>Alp</a:t>
            </a:r>
            <a:r>
              <a:rPr lang="es-ES" sz="3200" b="1" dirty="0" smtClean="0">
                <a:latin typeface="DK Thievery" pitchFamily="66" charset="0"/>
              </a:rPr>
              <a:t>, los etimólogos derivan esa palabra de "elfo", dado que en la Edad Media era común la creencia de que los Elfos oprimían el pecho de los durmientes y les inspiraban sueños atroces.”</a:t>
            </a:r>
          </a:p>
          <a:p>
            <a:pPr algn="ctr">
              <a:buFontTx/>
              <a:buNone/>
            </a:pPr>
            <a:r>
              <a:rPr lang="gl-ES" sz="3200" b="1" dirty="0" smtClean="0">
                <a:latin typeface="DK Thievery" pitchFamily="66" charset="0"/>
              </a:rPr>
              <a:t>			</a:t>
            </a:r>
            <a:r>
              <a:rPr lang="gl-ES" sz="3200" b="1" dirty="0" err="1" smtClean="0">
                <a:latin typeface="DK Thievery" pitchFamily="66" charset="0"/>
              </a:rPr>
              <a:t>Jorge</a:t>
            </a:r>
            <a:r>
              <a:rPr lang="gl-ES" sz="3200" b="1" dirty="0" smtClean="0">
                <a:latin typeface="DK Thievery" pitchFamily="66" charset="0"/>
              </a:rPr>
              <a:t> Luís </a:t>
            </a:r>
            <a:r>
              <a:rPr lang="gl-ES" sz="3200" b="1" dirty="0" err="1" smtClean="0">
                <a:latin typeface="DK Thievery" pitchFamily="66" charset="0"/>
              </a:rPr>
              <a:t>Borges</a:t>
            </a:r>
            <a:endParaRPr kumimoji="0" lang="gl-ES" sz="3200" b="1" u="none" strike="noStrike" kern="1200" cap="none" spc="0" normalizeH="0" baseline="0" dirty="0" smtClean="0">
              <a:ln>
                <a:noFill/>
              </a:ln>
              <a:solidFill>
                <a:schemeClr val="tx1"/>
              </a:solidFill>
              <a:effectLst/>
              <a:uLnTx/>
              <a:uFillTx/>
              <a:latin typeface="DK Thievery" pitchFamily="66" charset="0"/>
            </a:endParaRPr>
          </a:p>
        </p:txBody>
      </p:sp>
      <p:pic>
        <p:nvPicPr>
          <p:cNvPr id="5" name="Picture 7" descr="JohnBauerMotherLove"/>
          <p:cNvPicPr>
            <a:picLocks noChangeAspect="1" noChangeArrowheads="1"/>
          </p:cNvPicPr>
          <p:nvPr/>
        </p:nvPicPr>
        <p:blipFill>
          <a:blip r:embed="rId2"/>
          <a:srcRect l="24469" t="19484"/>
          <a:stretch>
            <a:fillRect/>
          </a:stretch>
        </p:blipFill>
        <p:spPr bwMode="auto">
          <a:xfrm>
            <a:off x="2071678" y="1957423"/>
            <a:ext cx="2616213" cy="2424073"/>
          </a:xfrm>
          <a:prstGeom prst="rect">
            <a:avLst/>
          </a:prstGeom>
          <a:noFill/>
        </p:spPr>
      </p:pic>
      <p:sp>
        <p:nvSpPr>
          <p:cNvPr id="7" name="6 Marcador de número de diapositiva"/>
          <p:cNvSpPr>
            <a:spLocks noGrp="1"/>
          </p:cNvSpPr>
          <p:nvPr>
            <p:ph type="sldNum" sz="quarter" idx="12"/>
          </p:nvPr>
        </p:nvSpPr>
        <p:spPr/>
        <p:txBody>
          <a:bodyPr/>
          <a:lstStyle/>
          <a:p>
            <a:fld id="{112F5485-2EEA-450F-B797-70D29493F0E6}" type="slidenum">
              <a:rPr lang="es-ES" smtClean="0"/>
              <a:pPr/>
              <a:t>6</a:t>
            </a:fld>
            <a:endParaRPr lang="es-E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60" y="1023910"/>
            <a:ext cx="4457688" cy="1214446"/>
          </a:xfrm>
        </p:spPr>
        <p:txBody>
          <a:bodyPr>
            <a:noAutofit/>
          </a:bodyPr>
          <a:lstStyle/>
          <a:p>
            <a:r>
              <a:rPr lang="gl-ES" sz="6000" b="1" dirty="0" smtClean="0">
                <a:latin typeface="DK Thievery" pitchFamily="66" charset="0"/>
              </a:rPr>
              <a:t>XENIOS</a:t>
            </a:r>
            <a:endParaRPr lang="gl-ES" sz="6000" b="1" dirty="0">
              <a:latin typeface="DK Thievery" pitchFamily="66" charset="0"/>
            </a:endParaRPr>
          </a:p>
        </p:txBody>
      </p:sp>
      <p:sp>
        <p:nvSpPr>
          <p:cNvPr id="6" name="4 Marcador de contenido"/>
          <p:cNvSpPr txBox="1">
            <a:spLocks/>
          </p:cNvSpPr>
          <p:nvPr/>
        </p:nvSpPr>
        <p:spPr>
          <a:xfrm>
            <a:off x="857232" y="5095876"/>
            <a:ext cx="5386382" cy="4286280"/>
          </a:xfrm>
          <a:prstGeom prst="rect">
            <a:avLst/>
          </a:prstGeom>
        </p:spPr>
        <p:txBody>
          <a:bodyPr vert="horz" lIns="91440" tIns="45720" rIns="91440" bIns="45720" rtlCol="0">
            <a:normAutofit fontScale="70000" lnSpcReduction="20000"/>
          </a:bodyPr>
          <a:lstStyle/>
          <a:p>
            <a:pPr algn="ctr">
              <a:lnSpc>
                <a:spcPct val="120000"/>
              </a:lnSpc>
              <a:buFontTx/>
              <a:buNone/>
            </a:pPr>
            <a:r>
              <a:rPr lang="gl-ES" sz="3200" b="1" dirty="0" smtClean="0">
                <a:latin typeface="DK Thievery" pitchFamily="66" charset="0"/>
              </a:rPr>
              <a:t>Convén saber que non hai unha única especie de xenio, senón moitas. Adoitan ser individuos poderosos e torturados e, se un se topa con algún, máis vale andar con coidado.</a:t>
            </a:r>
          </a:p>
          <a:p>
            <a:pPr algn="ctr">
              <a:lnSpc>
                <a:spcPct val="120000"/>
              </a:lnSpc>
              <a:buFontTx/>
              <a:buNone/>
            </a:pPr>
            <a:r>
              <a:rPr lang="gl-ES" sz="3200" b="1" dirty="0" smtClean="0">
                <a:latin typeface="DK Thievery" pitchFamily="66" charset="0"/>
              </a:rPr>
              <a:t>Os primeiros dos que temos noticia son os chamados xenios das botellas, que en xeral son arábigos e viven pechados en botellas ou lámpadas a agardar que algún mortal os tropece, fregue o seu cárcere e así saír, concederlle tres desexos e, se callar, liberarse.</a:t>
            </a:r>
            <a:r>
              <a:rPr lang="gl-ES" sz="3600" b="1" dirty="0" smtClean="0">
                <a:latin typeface="DK Thievery" pitchFamily="66" charset="0"/>
              </a:rPr>
              <a:t> </a:t>
            </a:r>
          </a:p>
          <a:p>
            <a:pPr algn="ctr">
              <a:lnSpc>
                <a:spcPct val="120000"/>
              </a:lnSpc>
              <a:buFontTx/>
              <a:buNone/>
            </a:pPr>
            <a:endParaRPr kumimoji="0" lang="gl-ES" sz="3200" b="1" u="none" strike="noStrike" kern="1200" cap="none" spc="0" normalizeH="0" baseline="0" dirty="0" smtClean="0">
              <a:ln>
                <a:noFill/>
              </a:ln>
              <a:solidFill>
                <a:schemeClr val="tx1"/>
              </a:solidFill>
              <a:effectLst/>
              <a:uLnTx/>
              <a:uFillTx/>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7</a:t>
            </a:fld>
            <a:endParaRPr lang="es-ES"/>
          </a:p>
        </p:txBody>
      </p:sp>
      <p:pic>
        <p:nvPicPr>
          <p:cNvPr id="8" name="Picture 8" descr="vintage_aladdin_e_os_genios_da_lampada_godwin_ornamento-p175547281362255635b77ln_400"/>
          <p:cNvPicPr>
            <a:picLocks noChangeAspect="1" noChangeArrowheads="1"/>
          </p:cNvPicPr>
          <p:nvPr/>
        </p:nvPicPr>
        <p:blipFill>
          <a:blip r:embed="rId2"/>
          <a:srcRect l="21921" t="17670" r="20598" b="11810"/>
          <a:stretch>
            <a:fillRect/>
          </a:stretch>
        </p:blipFill>
        <p:spPr bwMode="auto">
          <a:xfrm>
            <a:off x="2214554" y="1952604"/>
            <a:ext cx="2413875" cy="296229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60" y="1023910"/>
            <a:ext cx="4457688" cy="1214446"/>
          </a:xfrm>
        </p:spPr>
        <p:txBody>
          <a:bodyPr>
            <a:noAutofit/>
          </a:bodyPr>
          <a:lstStyle/>
          <a:p>
            <a:r>
              <a:rPr lang="gl-ES" sz="6000" b="1" dirty="0" smtClean="0">
                <a:latin typeface="DK Thievery" pitchFamily="66" charset="0"/>
              </a:rPr>
              <a:t>GNOMOS</a:t>
            </a:r>
            <a:endParaRPr lang="gl-ES" sz="6000" b="1" dirty="0">
              <a:latin typeface="DK Thievery" pitchFamily="66" charset="0"/>
            </a:endParaRPr>
          </a:p>
        </p:txBody>
      </p:sp>
      <p:sp>
        <p:nvSpPr>
          <p:cNvPr id="6" name="4 Marcador de contenido"/>
          <p:cNvSpPr txBox="1">
            <a:spLocks/>
          </p:cNvSpPr>
          <p:nvPr/>
        </p:nvSpPr>
        <p:spPr>
          <a:xfrm>
            <a:off x="857232" y="5453066"/>
            <a:ext cx="5386382" cy="4000528"/>
          </a:xfrm>
          <a:prstGeom prst="rect">
            <a:avLst/>
          </a:prstGeom>
        </p:spPr>
        <p:txBody>
          <a:bodyPr vert="horz" lIns="91440" tIns="45720" rIns="91440" bIns="45720" rtlCol="0">
            <a:normAutofit fontScale="70000" lnSpcReduction="20000"/>
          </a:bodyPr>
          <a:lstStyle/>
          <a:p>
            <a:pPr algn="ctr">
              <a:lnSpc>
                <a:spcPct val="120000"/>
              </a:lnSpc>
              <a:buFontTx/>
              <a:buNone/>
            </a:pPr>
            <a:r>
              <a:rPr lang="gl-ES" sz="3200" b="1" dirty="0" smtClean="0">
                <a:latin typeface="DK Thievery" pitchFamily="66" charset="0"/>
              </a:rPr>
              <a:t>Curtos de talla, barbados, amigos da Natureza son os ananos da mitoloxía nórdica. </a:t>
            </a:r>
            <a:r>
              <a:rPr lang="gl-ES" sz="3200" b="1" dirty="0">
                <a:latin typeface="DK Thievery" pitchFamily="66" charset="0"/>
              </a:rPr>
              <a:t>V</a:t>
            </a:r>
            <a:r>
              <a:rPr lang="gl-ES" sz="3200" b="1" dirty="0" smtClean="0">
                <a:latin typeface="DK Thievery" pitchFamily="66" charset="0"/>
              </a:rPr>
              <a:t>iven en covas e tobos soterrados e detestan a luz. Gardan os tesouros que se encerran nas profundidades e </a:t>
            </a:r>
            <a:r>
              <a:rPr lang="gl-ES" sz="3200" b="1" dirty="0" err="1" smtClean="0">
                <a:latin typeface="DK Thievery" pitchFamily="66" charset="0"/>
              </a:rPr>
              <a:t>adícanse</a:t>
            </a:r>
            <a:r>
              <a:rPr lang="gl-ES" sz="3200" b="1" dirty="0" smtClean="0">
                <a:latin typeface="DK Thievery" pitchFamily="66" charset="0"/>
              </a:rPr>
              <a:t> á minería. Son arteiros e enganosos. Poden conceder desexos, pero é fácil que estes se volvan contra quen os pide. Algúns explotan princesas e convértenas en criadas. Vid. “Branca Neves e os Sete Ananos”</a:t>
            </a:r>
            <a:endParaRPr kumimoji="0" lang="gl-ES" sz="3200" b="1" u="none" strike="noStrike" kern="1200" cap="none" spc="0" normalizeH="0" baseline="0" dirty="0" smtClean="0">
              <a:ln>
                <a:noFill/>
              </a:ln>
              <a:solidFill>
                <a:schemeClr val="tx1"/>
              </a:solidFill>
              <a:effectLst/>
              <a:uLnTx/>
              <a:uFillTx/>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8</a:t>
            </a:fld>
            <a:endParaRPr lang="es-ES"/>
          </a:p>
        </p:txBody>
      </p:sp>
      <p:pic>
        <p:nvPicPr>
          <p:cNvPr id="9" name="Picture 5" descr="gnomo"/>
          <p:cNvPicPr>
            <a:picLocks noChangeAspect="1" noChangeArrowheads="1"/>
          </p:cNvPicPr>
          <p:nvPr/>
        </p:nvPicPr>
        <p:blipFill>
          <a:blip r:embed="rId2"/>
          <a:srcRect t="19031" b="6633"/>
          <a:stretch>
            <a:fillRect/>
          </a:stretch>
        </p:blipFill>
        <p:spPr bwMode="auto">
          <a:xfrm>
            <a:off x="2071698" y="1952604"/>
            <a:ext cx="2857500" cy="30956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85728" y="1023910"/>
            <a:ext cx="6357982" cy="1214446"/>
          </a:xfrm>
        </p:spPr>
        <p:txBody>
          <a:bodyPr>
            <a:noAutofit/>
          </a:bodyPr>
          <a:lstStyle/>
          <a:p>
            <a:r>
              <a:rPr lang="gl-ES" sz="6000" b="1" dirty="0">
                <a:latin typeface="DK Thievery" pitchFamily="66" charset="0"/>
              </a:rPr>
              <a:t>F</a:t>
            </a:r>
            <a:r>
              <a:rPr lang="gl-ES" sz="6000" b="1" dirty="0" smtClean="0">
                <a:latin typeface="DK Thievery" pitchFamily="66" charset="0"/>
              </a:rPr>
              <a:t>ANTASMAS, ESPECTROS, APARICIÓNS, ESPÍRITOS</a:t>
            </a:r>
            <a:endParaRPr lang="gl-ES" sz="6000" b="1" dirty="0">
              <a:latin typeface="DK Thievery" pitchFamily="66" charset="0"/>
            </a:endParaRPr>
          </a:p>
        </p:txBody>
      </p:sp>
      <p:sp>
        <p:nvSpPr>
          <p:cNvPr id="6" name="4 Marcador de contenido"/>
          <p:cNvSpPr txBox="1">
            <a:spLocks/>
          </p:cNvSpPr>
          <p:nvPr/>
        </p:nvSpPr>
        <p:spPr>
          <a:xfrm>
            <a:off x="785794" y="5810256"/>
            <a:ext cx="5643602" cy="3714776"/>
          </a:xfrm>
          <a:prstGeom prst="rect">
            <a:avLst/>
          </a:prstGeom>
        </p:spPr>
        <p:txBody>
          <a:bodyPr vert="horz" lIns="91440" tIns="45720" rIns="91440" bIns="45720" rtlCol="0">
            <a:normAutofit fontScale="70000" lnSpcReduction="20000"/>
          </a:bodyPr>
          <a:lstStyle/>
          <a:p>
            <a:pPr algn="ctr">
              <a:lnSpc>
                <a:spcPct val="120000"/>
              </a:lnSpc>
              <a:buFontTx/>
              <a:buNone/>
            </a:pPr>
            <a:r>
              <a:rPr lang="gl-ES" sz="3200" b="1" i="1" dirty="0" err="1" smtClean="0">
                <a:latin typeface="DK Thievery" pitchFamily="66" charset="0"/>
              </a:rPr>
              <a:t>Who</a:t>
            </a:r>
            <a:r>
              <a:rPr lang="gl-ES" sz="3200" b="1" i="1" dirty="0" smtClean="0">
                <a:latin typeface="DK Thievery" pitchFamily="66" charset="0"/>
              </a:rPr>
              <a:t>’s a </a:t>
            </a:r>
            <a:r>
              <a:rPr lang="gl-ES" sz="3200" b="1" i="1" dirty="0" err="1" smtClean="0">
                <a:latin typeface="DK Thievery" pitchFamily="66" charset="0"/>
              </a:rPr>
              <a:t>ghost</a:t>
            </a:r>
            <a:r>
              <a:rPr lang="gl-ES" sz="3200" b="1" i="1" dirty="0" smtClean="0">
                <a:latin typeface="DK Thievery" pitchFamily="66" charset="0"/>
              </a:rPr>
              <a:t>?- </a:t>
            </a:r>
            <a:r>
              <a:rPr lang="gl-ES" sz="3200" b="1" i="1" dirty="0" err="1" smtClean="0">
                <a:latin typeface="DK Thievery" pitchFamily="66" charset="0"/>
              </a:rPr>
              <a:t>asked</a:t>
            </a:r>
            <a:r>
              <a:rPr lang="gl-ES" sz="3200" b="1" i="1" dirty="0" smtClean="0">
                <a:latin typeface="DK Thievery" pitchFamily="66" charset="0"/>
              </a:rPr>
              <a:t> </a:t>
            </a:r>
            <a:r>
              <a:rPr lang="gl-ES" sz="3200" b="1" i="1" dirty="0" err="1" smtClean="0">
                <a:latin typeface="DK Thievery" pitchFamily="66" charset="0"/>
              </a:rPr>
              <a:t>Stephen</a:t>
            </a:r>
            <a:r>
              <a:rPr lang="gl-ES" sz="3200" b="1" i="1" dirty="0" smtClean="0">
                <a:latin typeface="DK Thievery" pitchFamily="66" charset="0"/>
              </a:rPr>
              <a:t>.</a:t>
            </a:r>
          </a:p>
          <a:p>
            <a:pPr algn="ctr">
              <a:lnSpc>
                <a:spcPct val="120000"/>
              </a:lnSpc>
              <a:buFontTx/>
              <a:buNone/>
            </a:pPr>
            <a:r>
              <a:rPr lang="gl-ES" sz="3200" b="1" i="1" dirty="0" smtClean="0">
                <a:latin typeface="DK Thievery" pitchFamily="66" charset="0"/>
              </a:rPr>
              <a:t>One </a:t>
            </a:r>
            <a:r>
              <a:rPr lang="gl-ES" sz="3200" b="1" i="1" dirty="0" err="1" smtClean="0">
                <a:latin typeface="DK Thievery" pitchFamily="66" charset="0"/>
              </a:rPr>
              <a:t>who</a:t>
            </a:r>
            <a:r>
              <a:rPr lang="gl-ES" sz="3200" b="1" i="1" dirty="0" smtClean="0">
                <a:latin typeface="DK Thievery" pitchFamily="66" charset="0"/>
              </a:rPr>
              <a:t> has </a:t>
            </a:r>
            <a:r>
              <a:rPr lang="gl-ES" sz="3200" b="1" i="1" dirty="0" err="1" smtClean="0">
                <a:latin typeface="DK Thievery" pitchFamily="66" charset="0"/>
              </a:rPr>
              <a:t>faded</a:t>
            </a:r>
            <a:r>
              <a:rPr lang="gl-ES" sz="3200" b="1" i="1" dirty="0" smtClean="0">
                <a:latin typeface="DK Thievery" pitchFamily="66" charset="0"/>
              </a:rPr>
              <a:t> </a:t>
            </a:r>
            <a:r>
              <a:rPr lang="gl-ES" sz="3200" b="1" i="1" dirty="0" err="1" smtClean="0">
                <a:latin typeface="DK Thievery" pitchFamily="66" charset="0"/>
              </a:rPr>
              <a:t>into</a:t>
            </a:r>
            <a:r>
              <a:rPr lang="gl-ES" sz="3200" b="1" i="1" dirty="0" smtClean="0">
                <a:latin typeface="DK Thievery" pitchFamily="66" charset="0"/>
              </a:rPr>
              <a:t> </a:t>
            </a:r>
            <a:r>
              <a:rPr lang="gl-ES" sz="3200" b="1" i="1" dirty="0" err="1" smtClean="0">
                <a:latin typeface="DK Thievery" pitchFamily="66" charset="0"/>
              </a:rPr>
              <a:t>impalpability</a:t>
            </a:r>
            <a:r>
              <a:rPr lang="gl-ES" sz="3200" b="1" i="1" dirty="0" smtClean="0">
                <a:latin typeface="DK Thievery" pitchFamily="66" charset="0"/>
              </a:rPr>
              <a:t> </a:t>
            </a:r>
            <a:r>
              <a:rPr lang="gl-ES" sz="3200" b="1" i="1" dirty="0" err="1" smtClean="0">
                <a:latin typeface="DK Thievery" pitchFamily="66" charset="0"/>
              </a:rPr>
              <a:t>through</a:t>
            </a:r>
            <a:r>
              <a:rPr lang="gl-ES" sz="3200" b="1" i="1" dirty="0" smtClean="0">
                <a:latin typeface="DK Thievery" pitchFamily="66" charset="0"/>
              </a:rPr>
              <a:t> </a:t>
            </a:r>
            <a:r>
              <a:rPr lang="gl-ES" sz="3200" b="1" i="1" dirty="0" err="1" smtClean="0">
                <a:latin typeface="DK Thievery" pitchFamily="66" charset="0"/>
              </a:rPr>
              <a:t>death</a:t>
            </a:r>
            <a:r>
              <a:rPr lang="gl-ES" sz="3200" b="1" i="1" dirty="0" smtClean="0">
                <a:latin typeface="DK Thievery" pitchFamily="66" charset="0"/>
              </a:rPr>
              <a:t>, </a:t>
            </a:r>
            <a:r>
              <a:rPr lang="gl-ES" sz="3200" b="1" i="1" dirty="0" err="1" smtClean="0">
                <a:latin typeface="DK Thievery" pitchFamily="66" charset="0"/>
              </a:rPr>
              <a:t>through</a:t>
            </a:r>
            <a:r>
              <a:rPr lang="gl-ES" sz="3200" b="1" i="1" dirty="0" smtClean="0">
                <a:latin typeface="DK Thievery" pitchFamily="66" charset="0"/>
              </a:rPr>
              <a:t> </a:t>
            </a:r>
            <a:r>
              <a:rPr lang="gl-ES" sz="3200" b="1" i="1" dirty="0" err="1" smtClean="0">
                <a:latin typeface="DK Thievery" pitchFamily="66" charset="0"/>
              </a:rPr>
              <a:t>absence</a:t>
            </a:r>
            <a:r>
              <a:rPr lang="gl-ES" sz="3200" b="1" i="1" dirty="0" smtClean="0">
                <a:latin typeface="DK Thievery" pitchFamily="66" charset="0"/>
              </a:rPr>
              <a:t>, </a:t>
            </a:r>
            <a:r>
              <a:rPr lang="gl-ES" sz="3200" b="1" i="1" dirty="0" err="1" smtClean="0">
                <a:latin typeface="DK Thievery" pitchFamily="66" charset="0"/>
              </a:rPr>
              <a:t>through</a:t>
            </a:r>
            <a:r>
              <a:rPr lang="gl-ES" sz="3200" b="1" i="1" dirty="0" smtClean="0">
                <a:latin typeface="DK Thievery" pitchFamily="66" charset="0"/>
              </a:rPr>
              <a:t> </a:t>
            </a:r>
            <a:r>
              <a:rPr lang="gl-ES" sz="3200" b="1" i="1" dirty="0" err="1" smtClean="0">
                <a:latin typeface="DK Thievery" pitchFamily="66" charset="0"/>
              </a:rPr>
              <a:t>change</a:t>
            </a:r>
            <a:r>
              <a:rPr lang="gl-ES" sz="3200" b="1" i="1" dirty="0" smtClean="0">
                <a:latin typeface="DK Thievery" pitchFamily="66" charset="0"/>
              </a:rPr>
              <a:t> </a:t>
            </a:r>
            <a:r>
              <a:rPr lang="gl-ES" sz="3200" b="1" i="1" dirty="0" err="1" smtClean="0">
                <a:latin typeface="DK Thievery" pitchFamily="66" charset="0"/>
              </a:rPr>
              <a:t>of</a:t>
            </a:r>
            <a:r>
              <a:rPr lang="gl-ES" sz="3200" b="1" i="1" dirty="0" smtClean="0">
                <a:latin typeface="DK Thievery" pitchFamily="66" charset="0"/>
              </a:rPr>
              <a:t> </a:t>
            </a:r>
            <a:r>
              <a:rPr lang="gl-ES" sz="3200" b="1" i="1" dirty="0" err="1" smtClean="0">
                <a:latin typeface="DK Thievery" pitchFamily="66" charset="0"/>
              </a:rPr>
              <a:t>manners</a:t>
            </a:r>
            <a:r>
              <a:rPr lang="gl-ES" sz="3200" b="1" i="1" dirty="0" smtClean="0">
                <a:latin typeface="DK Thievery" pitchFamily="66" charset="0"/>
              </a:rPr>
              <a:t>”</a:t>
            </a:r>
          </a:p>
          <a:p>
            <a:pPr algn="ctr">
              <a:lnSpc>
                <a:spcPct val="120000"/>
              </a:lnSpc>
              <a:buFontTx/>
              <a:buNone/>
            </a:pPr>
            <a:endParaRPr lang="gl-ES" sz="3200" b="1" i="1" dirty="0" smtClean="0">
              <a:latin typeface="DK Thievery" pitchFamily="66" charset="0"/>
            </a:endParaRPr>
          </a:p>
          <a:p>
            <a:pPr algn="ctr">
              <a:lnSpc>
                <a:spcPct val="120000"/>
              </a:lnSpc>
              <a:buFontTx/>
              <a:buNone/>
            </a:pPr>
            <a:r>
              <a:rPr lang="gl-ES" sz="3200" b="1" i="1" dirty="0" smtClean="0">
                <a:latin typeface="DK Thievery" pitchFamily="66" charset="0"/>
              </a:rPr>
              <a:t>¿Qué é un fantasma? -preguntou </a:t>
            </a:r>
            <a:r>
              <a:rPr lang="gl-ES" sz="3200" b="1" i="1" dirty="0" err="1" smtClean="0">
                <a:latin typeface="DK Thievery" pitchFamily="66" charset="0"/>
              </a:rPr>
              <a:t>Stephen</a:t>
            </a:r>
            <a:r>
              <a:rPr lang="gl-ES" sz="3200" b="1" i="1" dirty="0" smtClean="0">
                <a:latin typeface="DK Thievery" pitchFamily="66" charset="0"/>
              </a:rPr>
              <a:t>. </a:t>
            </a:r>
          </a:p>
          <a:p>
            <a:pPr algn="ctr">
              <a:lnSpc>
                <a:spcPct val="120000"/>
              </a:lnSpc>
              <a:buFontTx/>
              <a:buNone/>
            </a:pPr>
            <a:r>
              <a:rPr lang="gl-ES" sz="3200" b="1" i="1" dirty="0" smtClean="0">
                <a:latin typeface="DK Thievery" pitchFamily="66" charset="0"/>
              </a:rPr>
              <a:t>“Un que se </a:t>
            </a:r>
            <a:r>
              <a:rPr lang="gl-ES" sz="3200" b="1" i="1" dirty="0" err="1" smtClean="0">
                <a:latin typeface="DK Thievery" pitchFamily="66" charset="0"/>
              </a:rPr>
              <a:t>esvaíu</a:t>
            </a:r>
            <a:r>
              <a:rPr lang="gl-ES" sz="3200" b="1" i="1" dirty="0" smtClean="0">
                <a:latin typeface="DK Thievery" pitchFamily="66" charset="0"/>
              </a:rPr>
              <a:t> até ser </a:t>
            </a:r>
            <a:r>
              <a:rPr lang="gl-ES" sz="3200" b="1" i="1" dirty="0" err="1" smtClean="0">
                <a:latin typeface="DK Thievery" pitchFamily="66" charset="0"/>
              </a:rPr>
              <a:t>impalpabel</a:t>
            </a:r>
            <a:r>
              <a:rPr lang="gl-ES" sz="3200" b="1" i="1" dirty="0" smtClean="0">
                <a:latin typeface="DK Thievery" pitchFamily="66" charset="0"/>
              </a:rPr>
              <a:t>, por morte, por ausencia, por cambio de costumes.”</a:t>
            </a:r>
            <a:br>
              <a:rPr lang="gl-ES" sz="3200" b="1" i="1" dirty="0" smtClean="0">
                <a:latin typeface="DK Thievery" pitchFamily="66" charset="0"/>
              </a:rPr>
            </a:br>
            <a:r>
              <a:rPr lang="gl-ES" sz="3200" b="1" dirty="0" smtClean="0">
                <a:latin typeface="DK Thievery" pitchFamily="66" charset="0"/>
              </a:rPr>
              <a:t>				</a:t>
            </a:r>
          </a:p>
          <a:p>
            <a:pPr algn="ctr">
              <a:lnSpc>
                <a:spcPct val="120000"/>
              </a:lnSpc>
              <a:buFontTx/>
              <a:buNone/>
            </a:pPr>
            <a:r>
              <a:rPr lang="gl-ES" sz="3200" b="1" dirty="0" err="1" smtClean="0">
                <a:latin typeface="DK Thievery" pitchFamily="66" charset="0"/>
              </a:rPr>
              <a:t>James</a:t>
            </a:r>
            <a:r>
              <a:rPr lang="gl-ES" sz="3200" b="1" dirty="0" smtClean="0">
                <a:latin typeface="DK Thievery" pitchFamily="66" charset="0"/>
              </a:rPr>
              <a:t> </a:t>
            </a:r>
            <a:r>
              <a:rPr lang="gl-ES" sz="3200" b="1" dirty="0" err="1" smtClean="0">
                <a:latin typeface="DK Thievery" pitchFamily="66" charset="0"/>
              </a:rPr>
              <a:t>Joyce</a:t>
            </a:r>
            <a:r>
              <a:rPr lang="gl-ES" sz="3200" b="1" dirty="0" smtClean="0">
                <a:latin typeface="DK Thievery" pitchFamily="66" charset="0"/>
              </a:rPr>
              <a:t>, </a:t>
            </a:r>
            <a:r>
              <a:rPr lang="gl-ES" sz="3200" b="1" i="1" dirty="0" smtClean="0">
                <a:latin typeface="DK Thievery" pitchFamily="66" charset="0"/>
              </a:rPr>
              <a:t>(</a:t>
            </a:r>
            <a:r>
              <a:rPr lang="gl-ES" sz="3200" b="1" i="1" dirty="0" err="1" smtClean="0">
                <a:latin typeface="DK Thievery" pitchFamily="66" charset="0"/>
              </a:rPr>
              <a:t>Ulysses</a:t>
            </a:r>
            <a:r>
              <a:rPr lang="gl-ES" sz="3200" b="1" i="1" dirty="0" smtClean="0">
                <a:latin typeface="DK Thievery" pitchFamily="66" charset="0"/>
              </a:rPr>
              <a:t>, 154). </a:t>
            </a:r>
          </a:p>
          <a:p>
            <a:pPr algn="ctr">
              <a:lnSpc>
                <a:spcPct val="120000"/>
              </a:lnSpc>
              <a:buFontTx/>
              <a:buNone/>
            </a:pPr>
            <a:endParaRPr lang="gl-ES" sz="3200" b="1" dirty="0">
              <a:latin typeface="DK Thievery" pitchFamily="66" charset="0"/>
            </a:endParaRPr>
          </a:p>
        </p:txBody>
      </p:sp>
      <p:sp>
        <p:nvSpPr>
          <p:cNvPr id="7" name="6 Marcador de número de diapositiva"/>
          <p:cNvSpPr>
            <a:spLocks noGrp="1"/>
          </p:cNvSpPr>
          <p:nvPr>
            <p:ph type="sldNum" sz="quarter" idx="12"/>
          </p:nvPr>
        </p:nvSpPr>
        <p:spPr/>
        <p:txBody>
          <a:bodyPr/>
          <a:lstStyle/>
          <a:p>
            <a:fld id="{112F5485-2EEA-450F-B797-70D29493F0E6}" type="slidenum">
              <a:rPr lang="es-ES" smtClean="0"/>
              <a:pPr/>
              <a:t>9</a:t>
            </a:fld>
            <a:endParaRPr lang="es-ES"/>
          </a:p>
        </p:txBody>
      </p:sp>
      <p:pic>
        <p:nvPicPr>
          <p:cNvPr id="8" name="Picture 8" descr="galeria-02-FantasmaA"/>
          <p:cNvPicPr>
            <a:picLocks noChangeAspect="1" noChangeArrowheads="1"/>
          </p:cNvPicPr>
          <p:nvPr/>
        </p:nvPicPr>
        <p:blipFill>
          <a:blip r:embed="rId2"/>
          <a:srcRect/>
          <a:stretch>
            <a:fillRect/>
          </a:stretch>
        </p:blipFill>
        <p:spPr bwMode="auto">
          <a:xfrm>
            <a:off x="2643182" y="2452670"/>
            <a:ext cx="1623923" cy="3100407"/>
          </a:xfrm>
          <a:prstGeom prst="rect">
            <a:avLst/>
          </a:prstGeom>
          <a:noFill/>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ersonalizado 1">
      <a:majorFont>
        <a:latin typeface="DK Thievery"/>
        <a:ea typeface=""/>
        <a:cs typeface=""/>
      </a:majorFont>
      <a:minorFont>
        <a:latin typeface="DK Thievery"/>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TotalTime>
  <Words>2618</Words>
  <Application>Microsoft Office PowerPoint</Application>
  <PresentationFormat>A4 (210 x 297 mm)</PresentationFormat>
  <Paragraphs>180</Paragraphs>
  <Slides>40</Slides>
  <Notes>0</Notes>
  <HiddenSlides>0</HiddenSlides>
  <MMClips>0</MMClips>
  <ScaleCrop>false</ScaleCrop>
  <HeadingPairs>
    <vt:vector size="4" baseType="variant">
      <vt:variant>
        <vt:lpstr>Tema</vt:lpstr>
      </vt:variant>
      <vt:variant>
        <vt:i4>1</vt:i4>
      </vt:variant>
      <vt:variant>
        <vt:lpstr>Títulos de diapositiva</vt:lpstr>
      </vt:variant>
      <vt:variant>
        <vt:i4>40</vt:i4>
      </vt:variant>
    </vt:vector>
  </HeadingPairs>
  <TitlesOfParts>
    <vt:vector size="41" baseType="lpstr">
      <vt:lpstr>Tema de Office</vt:lpstr>
      <vt:lpstr>Pequena guía de </vt:lpstr>
      <vt:lpstr>FADAS</vt:lpstr>
      <vt:lpstr>BRUXAS</vt:lpstr>
      <vt:lpstr>MAGOS</vt:lpstr>
      <vt:lpstr>DUENDES OU TRASNOS</vt:lpstr>
      <vt:lpstr>ELFOS</vt:lpstr>
      <vt:lpstr>XENIOS</vt:lpstr>
      <vt:lpstr>GNOMOS</vt:lpstr>
      <vt:lpstr>FANTASMAS, ESPECTROS, APARICIÓNS, ESPÍRITOS</vt:lpstr>
      <vt:lpstr>VAMPIROS</vt:lpstr>
      <vt:lpstr>O YETI</vt:lpstr>
      <vt:lpstr>LICÁNTROPOS</vt:lpstr>
      <vt:lpstr>XIGANTES</vt:lpstr>
      <vt:lpstr>OGROS</vt:lpstr>
      <vt:lpstr>CÍCLOPES</vt:lpstr>
      <vt:lpstr>UNICORNIOS</vt:lpstr>
      <vt:lpstr>PEGASO</vt:lpstr>
      <vt:lpstr>GRIFOS</vt:lpstr>
      <vt:lpstr>BASILISCO</vt:lpstr>
      <vt:lpstr>MEDUSA</vt:lpstr>
      <vt:lpstr>DRAGÓNS</vt:lpstr>
      <vt:lpstr>KRAKEN</vt:lpstr>
      <vt:lpstr>AVE ROC</vt:lpstr>
      <vt:lpstr>AVE FÉNIX</vt:lpstr>
      <vt:lpstr>GATO DE CHESHIRE</vt:lpstr>
      <vt:lpstr>GATO CON BOTAS</vt:lpstr>
      <vt:lpstr>HOBBITS</vt:lpstr>
      <vt:lpstr>SEREAS</vt:lpstr>
      <vt:lpstr>TROLLS</vt:lpstr>
      <vt:lpstr>ESFINXES</vt:lpstr>
      <vt:lpstr>CENTAUROS</vt:lpstr>
      <vt:lpstr>O MINOTAURO</vt:lpstr>
      <vt:lpstr>SÁTIROS</vt:lpstr>
      <vt:lpstr>QUIMERA</vt:lpstr>
      <vt:lpstr>CANCERBEIRO</vt:lpstr>
      <vt:lpstr>MANTÍCORA</vt:lpstr>
      <vt:lpstr>ARPÍAS</vt:lpstr>
      <vt:lpstr>GALIÑAS, PARRULOS, ROUSINOIS E ANDURIÑAS</vt:lpstr>
      <vt:lpstr>BATRACIOS E REPTILES</vt:lpstr>
      <vt:lpstr>BIBLIOGRAFÍA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Usuario</cp:lastModifiedBy>
  <cp:revision>36</cp:revision>
  <dcterms:created xsi:type="dcterms:W3CDTF">2013-01-15T15:24:19Z</dcterms:created>
  <dcterms:modified xsi:type="dcterms:W3CDTF">2013-04-15T09:36:20Z</dcterms:modified>
</cp:coreProperties>
</file>