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6" r:id="rId2"/>
    <p:sldId id="299" r:id="rId3"/>
    <p:sldId id="257" r:id="rId4"/>
    <p:sldId id="258" r:id="rId5"/>
    <p:sldId id="259" r:id="rId6"/>
    <p:sldId id="296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98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97" r:id="rId29"/>
    <p:sldId id="281" r:id="rId30"/>
    <p:sldId id="284" r:id="rId31"/>
    <p:sldId id="285" r:id="rId32"/>
    <p:sldId id="286" r:id="rId33"/>
    <p:sldId id="287" r:id="rId34"/>
    <p:sldId id="288" r:id="rId35"/>
    <p:sldId id="289" r:id="rId36"/>
    <p:sldId id="291" r:id="rId37"/>
    <p:sldId id="292" r:id="rId38"/>
    <p:sldId id="293" r:id="rId39"/>
    <p:sldId id="294" r:id="rId40"/>
    <p:sldId id="295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</p:sldIdLst>
  <p:sldSz cx="6858000" cy="9906000" type="A4"/>
  <p:notesSz cx="7099300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67" autoAdjust="0"/>
    <p:restoredTop sz="94657" autoAdjust="0"/>
  </p:normalViewPr>
  <p:slideViewPr>
    <p:cSldViewPr>
      <p:cViewPr varScale="1">
        <p:scale>
          <a:sx n="71" d="100"/>
          <a:sy n="71" d="100"/>
        </p:scale>
        <p:origin x="-3000" y="-108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137" cy="512140"/>
          </a:xfrm>
          <a:prstGeom prst="rect">
            <a:avLst/>
          </a:prstGeom>
        </p:spPr>
        <p:txBody>
          <a:bodyPr vert="horz" lIns="94750" tIns="47375" rIns="94750" bIns="47375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0506" y="0"/>
            <a:ext cx="3077137" cy="512140"/>
          </a:xfrm>
          <a:prstGeom prst="rect">
            <a:avLst/>
          </a:prstGeom>
        </p:spPr>
        <p:txBody>
          <a:bodyPr vert="horz" lIns="94750" tIns="47375" rIns="94750" bIns="47375" rtlCol="0"/>
          <a:lstStyle>
            <a:lvl1pPr algn="r">
              <a:defRPr sz="1200"/>
            </a:lvl1pPr>
          </a:lstStyle>
          <a:p>
            <a:fld id="{21D935C9-A3B5-41BC-9F1D-AAC61FC376FA}" type="datetimeFigureOut">
              <a:rPr lang="es-ES" smtClean="0"/>
              <a:pPr/>
              <a:t>15/04/2013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220913" y="766763"/>
            <a:ext cx="2657475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5" rIns="94750" bIns="47375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599" y="4861237"/>
            <a:ext cx="5680103" cy="4605984"/>
          </a:xfrm>
          <a:prstGeom prst="rect">
            <a:avLst/>
          </a:prstGeom>
        </p:spPr>
        <p:txBody>
          <a:bodyPr vert="horz" lIns="94750" tIns="47375" rIns="94750" bIns="47375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0838"/>
            <a:ext cx="3077137" cy="512139"/>
          </a:xfrm>
          <a:prstGeom prst="rect">
            <a:avLst/>
          </a:prstGeom>
        </p:spPr>
        <p:txBody>
          <a:bodyPr vert="horz" lIns="94750" tIns="47375" rIns="94750" bIns="47375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0506" y="9720838"/>
            <a:ext cx="3077137" cy="512139"/>
          </a:xfrm>
          <a:prstGeom prst="rect">
            <a:avLst/>
          </a:prstGeom>
        </p:spPr>
        <p:txBody>
          <a:bodyPr vert="horz" lIns="94750" tIns="47375" rIns="94750" bIns="47375" rtlCol="0" anchor="b"/>
          <a:lstStyle>
            <a:lvl1pPr algn="r">
              <a:defRPr sz="1200"/>
            </a:lvl1pPr>
          </a:lstStyle>
          <a:p>
            <a:fld id="{88A9209A-E44A-430E-9FE5-BCDCD0A5E18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CF5FD-EBF5-4BD1-BCBB-BB76AF57E410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4399B-DF37-4078-81C0-17C202FF0477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8A0F7-2232-4524-9BD5-2A8D31AB8A54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BA908-311B-4D1C-B456-21E6514DF703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057D9-8892-4CB6-84A0-5F571AAC7CE2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75FB5-F8DF-4B35-B29A-02CF50A8559F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CBDFE-9C1F-4205-9EC3-2E5C4DFB59E1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20C7DD-0DBA-4E27-B269-ADFEBB606F0E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85193-ECE0-430E-8EE5-DF907447D7D6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D33BC-5E29-4D90-A163-9A8BCF14386A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0765F-F99A-4C09-B096-03D7C35770F0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20D36-F860-4B92-AEAA-F177831DF065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FF953-9289-4185-A47C-FE00AB15286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../&#201;RASE%20QUE%20SE%20ERA.ppsx#47. Diapositiva 47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142984" y="3238488"/>
            <a:ext cx="4672002" cy="1214446"/>
          </a:xfrm>
        </p:spPr>
        <p:txBody>
          <a:bodyPr>
            <a:noAutofit/>
          </a:bodyPr>
          <a:lstStyle/>
          <a:p>
            <a:r>
              <a:rPr lang="gl-ES" sz="2800" b="1" dirty="0" smtClean="0">
                <a:solidFill>
                  <a:srgbClr val="002060"/>
                </a:solidFill>
                <a:latin typeface="DK Thievery" pitchFamily="66" charset="0"/>
              </a:rPr>
              <a:t>Pequena guía de</a:t>
            </a:r>
            <a:r>
              <a:rPr lang="gl-ES" b="1" dirty="0" smtClean="0">
                <a:solidFill>
                  <a:srgbClr val="002060"/>
                </a:solidFill>
                <a:latin typeface="DK Thievery" pitchFamily="66" charset="0"/>
              </a:rPr>
              <a:t/>
            </a:r>
            <a:br>
              <a:rPr lang="gl-ES" b="1" dirty="0" smtClean="0">
                <a:solidFill>
                  <a:srgbClr val="002060"/>
                </a:solidFill>
                <a:latin typeface="DK Thievery" pitchFamily="66" charset="0"/>
              </a:rPr>
            </a:br>
            <a:endParaRPr lang="gl-ES" b="1" dirty="0">
              <a:solidFill>
                <a:srgbClr val="002060"/>
              </a:solidFill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642918" y="4238620"/>
            <a:ext cx="5386382" cy="3714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7" name="3 Título"/>
          <p:cNvSpPr txBox="1">
            <a:spLocks/>
          </p:cNvSpPr>
          <p:nvPr/>
        </p:nvSpPr>
        <p:spPr>
          <a:xfrm>
            <a:off x="1285860" y="5453066"/>
            <a:ext cx="4457688" cy="12144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Onde son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todos os que están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pero non están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todos</a:t>
            </a:r>
            <a:r>
              <a:rPr kumimoji="0" lang="gl-ES" sz="2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 os que son</a:t>
            </a:r>
            <a:endParaRPr kumimoji="0" lang="gl-E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DK Thievery" pitchFamily="66" charset="0"/>
              <a:ea typeface="+mj-ea"/>
              <a:cs typeface="+mj-cs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1357298" y="3667117"/>
            <a:ext cx="41434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gl-ES" sz="6000" b="1" dirty="0" smtClean="0">
                <a:solidFill>
                  <a:srgbClr val="002060"/>
                </a:solidFill>
                <a:latin typeface="DK Thievery" pitchFamily="66" charset="0"/>
              </a:rPr>
              <a:t>LUGARES </a:t>
            </a:r>
            <a:br>
              <a:rPr lang="gl-ES" sz="6000" b="1" dirty="0" smtClean="0">
                <a:solidFill>
                  <a:srgbClr val="002060"/>
                </a:solidFill>
                <a:latin typeface="DK Thievery" pitchFamily="66" charset="0"/>
              </a:rPr>
            </a:br>
            <a:r>
              <a:rPr lang="gl-ES" sz="6000" b="1" dirty="0" smtClean="0">
                <a:solidFill>
                  <a:srgbClr val="002060"/>
                </a:solidFill>
                <a:latin typeface="DK Thievery" pitchFamily="66" charset="0"/>
              </a:rPr>
              <a:t>FANTÁSTICOS</a:t>
            </a:r>
            <a:endParaRPr lang="es-ES" sz="6000" dirty="0">
              <a:solidFill>
                <a:srgbClr val="002060"/>
              </a:solidFill>
            </a:endParaRPr>
          </a:p>
        </p:txBody>
      </p:sp>
      <p:pic>
        <p:nvPicPr>
          <p:cNvPr id="2" name="Picture 2" descr="C:\Users\ISIDORA\Desktop\FANTASÍA\mapa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1322" y="2095480"/>
            <a:ext cx="1119182" cy="1119182"/>
          </a:xfrm>
          <a:prstGeom prst="rect">
            <a:avLst/>
          </a:prstGeom>
          <a:noFill/>
        </p:spPr>
      </p:pic>
      <p:pic>
        <p:nvPicPr>
          <p:cNvPr id="3" name="Picture 3" descr="C:\Users\ISIDORA\Desktop\LOGOS\logobi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8" y="6738950"/>
            <a:ext cx="681033" cy="661181"/>
          </a:xfrm>
          <a:prstGeom prst="rect">
            <a:avLst/>
          </a:prstGeom>
          <a:noFill/>
        </p:spPr>
      </p:pic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CAMELOT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5238752"/>
            <a:ext cx="5386382" cy="37147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Castelo do reino de Arturo, cunha sala chea de esculturas e vidreiras que contan as súas fazañas. Alí estivo a Mesa Redonda e de alí saíron a loitar polas damas e  pola cristiandade os máis famosos cabaleiros: </a:t>
            </a:r>
            <a:r>
              <a:rPr lang="gl-ES" sz="3200" b="1" dirty="0" err="1" smtClean="0">
                <a:latin typeface="DK Thievery" pitchFamily="66" charset="0"/>
              </a:rPr>
              <a:t>Lancelot</a:t>
            </a:r>
            <a:r>
              <a:rPr lang="gl-ES" sz="3200" b="1" dirty="0" smtClean="0">
                <a:latin typeface="DK Thievery" pitchFamily="66" charset="0"/>
              </a:rPr>
              <a:t>, Perceval… 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20482" name="Picture 2" descr="http://pictures2.todocoleccion.net/tc/2010/07/30/207235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95317" y="1952603"/>
            <a:ext cx="1933815" cy="2854073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CIDADE ESMERALDA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5310190"/>
            <a:ext cx="5386382" cy="37147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Capital do país de </a:t>
            </a:r>
            <a:r>
              <a:rPr lang="gl-ES" sz="3200" b="1" dirty="0" err="1" smtClean="0">
                <a:latin typeface="DK Thievery" pitchFamily="66" charset="0"/>
              </a:rPr>
              <a:t>Oz</a:t>
            </a:r>
            <a:r>
              <a:rPr lang="gl-ES" sz="3200" b="1" dirty="0" smtClean="0">
                <a:latin typeface="DK Thievery" pitchFamily="66" charset="0"/>
              </a:rPr>
              <a:t>. Está toda construída con ouro, pedras preciosas e mármore. No medio está o Pazo Real, gardado por un único soldado de barba verde. No seu cárcere, igual de luxoso, só ten habido un preso.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21506" name="Picture 2" descr="http://t1.gstatic.com/images?q=tbn:ANd9GcRUQzMduIM-CBazO3HwVKUKNMR528gMIvKxIKmqXOcwzOo6ebW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66993" y="1957385"/>
            <a:ext cx="1790701" cy="3022455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A COMARCA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5738818"/>
            <a:ext cx="5386382" cy="32861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País dos </a:t>
            </a:r>
            <a:r>
              <a:rPr lang="gl-ES" sz="3200" b="1" dirty="0" err="1" smtClean="0">
                <a:latin typeface="DK Thievery" pitchFamily="66" charset="0"/>
              </a:rPr>
              <a:t>hobbits</a:t>
            </a:r>
            <a:r>
              <a:rPr lang="gl-ES" sz="3200" b="1" dirty="0" smtClean="0">
                <a:latin typeface="DK Thievery" pitchFamily="66" charset="0"/>
              </a:rPr>
              <a:t>, xente moi pequena, de pés e mans peludos, que viven baixo terra, comen seis veces ao día, cantan a todas horas e son moi afeccionados ás adiviñas. </a:t>
            </a:r>
            <a:r>
              <a:rPr lang="gl-ES" sz="3200" b="1" dirty="0" err="1" smtClean="0">
                <a:latin typeface="DK Thievery" pitchFamily="66" charset="0"/>
              </a:rPr>
              <a:t>Sauron</a:t>
            </a:r>
            <a:r>
              <a:rPr lang="gl-ES" sz="3200" b="1" dirty="0" smtClean="0">
                <a:latin typeface="DK Thievery" pitchFamily="66" charset="0"/>
              </a:rPr>
              <a:t> e </a:t>
            </a:r>
            <a:r>
              <a:rPr lang="gl-ES" sz="3200" b="1" dirty="0" err="1" smtClean="0">
                <a:latin typeface="DK Thievery" pitchFamily="66" charset="0"/>
              </a:rPr>
              <a:t>Saruman</a:t>
            </a:r>
            <a:r>
              <a:rPr lang="gl-ES" sz="3200" b="1" dirty="0" smtClean="0">
                <a:latin typeface="DK Thievery" pitchFamily="66" charset="0"/>
              </a:rPr>
              <a:t> están entre os seus inimigos.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8" name="Picture 4" descr="http://www.cartelespeliculas.com/galeria/albums/006/23p22042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30" y="1952604"/>
            <a:ext cx="2218149" cy="3286148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REINO DE FANTASIA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5381628"/>
            <a:ext cx="5386382" cy="37147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Vasto territorio gobernado pola Emperatriz Infantil, que é a razón de existir de todas as criaturas. Agora que está enferma, a Nada empeza a avanzar e Fantasía pode desaparecer: un humano terá que darlle un novo nome.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13</a:t>
            </a:fld>
            <a:endParaRPr lang="es-ES"/>
          </a:p>
        </p:txBody>
      </p:sp>
      <p:pic>
        <p:nvPicPr>
          <p:cNvPr id="37890" name="Picture 2" descr="http://2.bp.blogspot.com/_E-J0sYhgd9Y/STzuRix1L1I/AAAAAAAABbE/D54-6OPBvc8/s400/LA+HISTORIA+INTERMINAB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8" y="1986741"/>
            <a:ext cx="1966909" cy="3037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PASO DOS DRAGÓSN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5453066"/>
            <a:ext cx="5386382" cy="35004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Labirinto de canais e arrecifes ao norte do reino de </a:t>
            </a:r>
            <a:r>
              <a:rPr lang="gl-ES" sz="3200" b="1" dirty="0" err="1" smtClean="0">
                <a:latin typeface="DK Thievery" pitchFamily="66" charset="0"/>
              </a:rPr>
              <a:t>Terramar</a:t>
            </a:r>
            <a:r>
              <a:rPr lang="gl-ES" sz="3200" b="1" dirty="0" smtClean="0">
                <a:latin typeface="DK Thievery" pitchFamily="66" charset="0"/>
              </a:rPr>
              <a:t>. Os cantís teñen formas de animais fantásticos e os viaxeiros din que se escoita o son </a:t>
            </a:r>
            <a:r>
              <a:rPr lang="gl-ES" sz="3200" b="1" i="1" dirty="0" err="1" smtClean="0">
                <a:latin typeface="DK Thievery" pitchFamily="66" charset="0"/>
              </a:rPr>
              <a:t>ahm</a:t>
            </a:r>
            <a:r>
              <a:rPr lang="gl-ES" sz="3200" b="1" i="1" dirty="0" smtClean="0">
                <a:latin typeface="DK Thievery" pitchFamily="66" charset="0"/>
              </a:rPr>
              <a:t>, </a:t>
            </a:r>
            <a:r>
              <a:rPr lang="gl-ES" sz="3200" b="1" dirty="0" smtClean="0">
                <a:latin typeface="DK Thievery" pitchFamily="66" charset="0"/>
              </a:rPr>
              <a:t>que na fala antiga significa</a:t>
            </a:r>
            <a:r>
              <a:rPr lang="gl-ES" sz="3200" b="1" i="1" dirty="0" smtClean="0">
                <a:latin typeface="DK Thievery" pitchFamily="66" charset="0"/>
              </a:rPr>
              <a:t> “hai moito tempo”.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4578" name="Picture 2" descr="http://t2.gstatic.com/images?q=tbn:ANd9GcSKdCO-y2EywKRFwkglZ6RWpFcRCrPzUW_pL4WEA9IGoP2nH4z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0" y="2166918"/>
            <a:ext cx="1971379" cy="3000396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“ELDORADO”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5453066"/>
            <a:ext cx="5386382" cy="3286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Reino situado nalgún lugar do Amazonas., chamado así porque unha vez ao ano cubríase ao rei con aceite e po de ouro. Moitos viaxeiros andaran á súa busca, pero…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5602" name="Picture 2" descr="http://t0.gstatic.com/images?q=tbn:ANd9GcRLhJs2uRxyAkywdPYCPWJpmZVcCytgk_CAfeJQcVFQkpXa9bs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06" y="1881166"/>
            <a:ext cx="1928826" cy="3134343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15</a:t>
            </a:fld>
            <a:endParaRPr lang="es-E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ESCILA E CARIBDIS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5667380"/>
            <a:ext cx="5386382" cy="328614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Parella de illas chamadas así polos seus peculiares habitantes: Escila, monstro de seis bocas </a:t>
            </a:r>
            <a:r>
              <a:rPr lang="gl-ES" sz="3200" b="1" dirty="0" err="1" smtClean="0">
                <a:latin typeface="DK Thievery" pitchFamily="66" charset="0"/>
              </a:rPr>
              <a:t>come-homes</a:t>
            </a:r>
            <a:r>
              <a:rPr lang="gl-ES" sz="3200" b="1" dirty="0" smtClean="0">
                <a:latin typeface="DK Thievery" pitchFamily="66" charset="0"/>
              </a:rPr>
              <a:t>, e </a:t>
            </a:r>
            <a:r>
              <a:rPr lang="gl-ES" sz="3200" b="1" dirty="0" err="1" smtClean="0">
                <a:latin typeface="DK Thievery" pitchFamily="66" charset="0"/>
              </a:rPr>
              <a:t>Caribdis</a:t>
            </a:r>
            <a:r>
              <a:rPr lang="gl-ES" sz="3200" b="1" dirty="0" smtClean="0">
                <a:latin typeface="DK Thievery" pitchFamily="66" charset="0"/>
              </a:rPr>
              <a:t>, que crea os remuíños onde naufragan os barcos que ousan pasar-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6626" name="Picture 2" descr="http://bimg2.mlstatic.com/la-odisea-homero-traduccion-leconte-de-lisle-ed-prometeo_MLA-F-3038549383_082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30" y="1952604"/>
            <a:ext cx="2214578" cy="3339053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16</a:t>
            </a:fld>
            <a:endParaRPr lang="es-E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PAÍS DO ESPELLO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5453066"/>
            <a:ext cx="5386382" cy="3286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Éntrase pola cheminea do despacho dun decano de Oxford. Unha vez dentro, o viaxeiro pode aparecer en calquera lugar ou nun tempo distinto ao que espera.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26" name="Picture 2" descr="https://encrypted-tbn2.gstatic.com/images?q=tbn:ANd9GcTxzBKIwSpokyv0w5eic2t4FktqZEOK7Bl3v6Y0gPDy-LV3yz-Lj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44" y="1952604"/>
            <a:ext cx="1886984" cy="3071834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17</a:t>
            </a:fld>
            <a:endParaRPr lang="es-E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GRAN DUCADO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524504"/>
            <a:ext cx="5386382" cy="35004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Humilde estado europeo famoso porque nel naceu </a:t>
            </a:r>
            <a:r>
              <a:rPr lang="gl-ES" sz="3200" b="1" dirty="0" err="1" smtClean="0">
                <a:latin typeface="DK Thievery" pitchFamily="66" charset="0"/>
              </a:rPr>
              <a:t>Murr</a:t>
            </a:r>
            <a:r>
              <a:rPr lang="gl-ES" sz="3200" b="1" dirty="0" smtClean="0">
                <a:latin typeface="DK Thievery" pitchFamily="66" charset="0"/>
              </a:rPr>
              <a:t>, o único gato filósofo, autor de “</a:t>
            </a:r>
            <a:r>
              <a:rPr lang="gl-ES" sz="3200" b="1" i="1" dirty="0" smtClean="0">
                <a:latin typeface="DK Thievery" pitchFamily="66" charset="0"/>
              </a:rPr>
              <a:t>Divertimentos Biográficos no tellado”.</a:t>
            </a:r>
            <a:r>
              <a:rPr lang="gl-ES" sz="3200" b="1" dirty="0" smtClean="0">
                <a:latin typeface="DK Thievery" pitchFamily="66" charset="0"/>
              </a:rPr>
              <a:t> Mantén relacións diplomáticas con Italia, especialmente no Entroido.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8674" name="Picture 2" descr="https://encrypted-tbn0.gstatic.com/images?q=tbn:ANd9GcT49dVIzXmiY69bPSTcrI0OBDSsD4KDPCYFd_95ArMobE9fEriJb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06" y="1952603"/>
            <a:ext cx="1928826" cy="3058319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COVA DE GRENDEL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024438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Ten as paredes formadas por figuras inmensas de ollos como faíscas. </a:t>
            </a:r>
            <a:r>
              <a:rPr lang="gl-ES" sz="3200" b="1" dirty="0" err="1" smtClean="0">
                <a:latin typeface="DK Thievery" pitchFamily="66" charset="0"/>
              </a:rPr>
              <a:t>Grendel</a:t>
            </a:r>
            <a:r>
              <a:rPr lang="gl-ES" sz="3200" b="1" dirty="0" smtClean="0">
                <a:latin typeface="DK Thievery" pitchFamily="66" charset="0"/>
              </a:rPr>
              <a:t> sae dela ás noites pola Poza das Serpes de Lume para escoitar ao arpista de </a:t>
            </a:r>
            <a:r>
              <a:rPr lang="gl-ES" sz="3200" b="1" dirty="0" err="1" smtClean="0">
                <a:latin typeface="DK Thievery" pitchFamily="66" charset="0"/>
              </a:rPr>
              <a:t>Hrothar</a:t>
            </a:r>
            <a:r>
              <a:rPr lang="gl-ES" sz="3200" b="1" dirty="0" smtClean="0">
                <a:latin typeface="DK Thievery" pitchFamily="66" charset="0"/>
              </a:rPr>
              <a:t>, que fixo del “unha ridícula e peluda criatura desgarrada pola poesía”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57346" name="Picture 2" descr="https://encrypted-tbn2.gstatic.com/images?q=tbn:ANd9GcT7Rq_Y14LlPhpZwMkgHfXVV1UMSo1v-s5vNvtc6EKBMq-nHgU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16" y="2024042"/>
            <a:ext cx="2643206" cy="2643206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19</a:t>
            </a:fld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285860" y="1023910"/>
            <a:ext cx="4457688" cy="1214446"/>
          </a:xfrm>
        </p:spPr>
        <p:txBody>
          <a:bodyPr>
            <a:noAutofit/>
          </a:bodyPr>
          <a:lstStyle/>
          <a:p>
            <a:r>
              <a:rPr lang="gl-ES" sz="6000" b="1" smtClean="0">
                <a:latin typeface="DK Thievery" pitchFamily="66" charset="0"/>
              </a:rPr>
              <a:t>A ABADÍA</a:t>
            </a:r>
            <a:endParaRPr lang="gl-ES" sz="6000" b="1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5310190"/>
            <a:ext cx="5386382" cy="371477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gl-ES" sz="3200" b="1" dirty="0" smtClean="0">
                <a:latin typeface="DK Thievery" pitchFamily="66" charset="0"/>
              </a:rPr>
              <a:t>Entrábase á biblioteca polo osario, onde había un paso secreto. A súa arquitectura era un labirinto de escaleiras que non levaban a ningures, salas que repetían outras salas, espellos, follas de vidro onduladas, corredores sen saída, portas cegas.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1026" name="Picture 2" descr="http://www.escritopara.es/blog/wp-content/uploads/2010/05/el-nombre-de-la-ros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8" y="2095480"/>
            <a:ext cx="2126424" cy="2928958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HOGWARTS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095876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Colexio de bruxería e maxia ao que se chega collendo un tren na plataforma 9 ¾ da estación de </a:t>
            </a:r>
            <a:r>
              <a:rPr lang="gl-ES" sz="3200" b="1" dirty="0" err="1" smtClean="0">
                <a:latin typeface="DK Thievery" pitchFamily="66" charset="0"/>
              </a:rPr>
              <a:t>King</a:t>
            </a:r>
            <a:r>
              <a:rPr lang="gl-ES" sz="3200" b="1" dirty="0" smtClean="0">
                <a:latin typeface="DK Thievery" pitchFamily="66" charset="0"/>
              </a:rPr>
              <a:t>’s Cross de Londres. Ten 142 escaleiras de todo tipo e os personaxes dos seus cadros fanse a miúdo visitas de cortesía.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0724" name="Picture 4" descr="http://www.imaginaria.com.ar/02/6/pot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44" y="1881166"/>
            <a:ext cx="1826450" cy="2899490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20</a:t>
            </a:fld>
            <a:endParaRPr lang="es-E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PAÍS DOS XOGUETES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167314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Está na Toscana, e chégase a el nun carro tirado por doce pares de burros calzados con zapatos brancos de verán. Alí só viven nenos, e non hai escolas: as vacacións empezan o 1 de xaneiro e rematan o 31 de decembro.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1746" name="Picture 2" descr="https://encrypted-tbn0.gstatic.com/images?q=tbn:ANd9GcRS6M9Fjq9d-b14YW89wnZeHTbhR4jKvjYj2PfVw4b3ekIWFo8w1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44" y="1952604"/>
            <a:ext cx="1900148" cy="2928958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21</a:t>
            </a:fld>
            <a:endParaRPr lang="es-E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MAR DE LIDENBROCK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238752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Océano subterráneo baixo os montes </a:t>
            </a:r>
            <a:r>
              <a:rPr lang="gl-ES" sz="3200" b="1" dirty="0" err="1" smtClean="0">
                <a:latin typeface="DK Thievery" pitchFamily="66" charset="0"/>
              </a:rPr>
              <a:t>Grampiáns</a:t>
            </a:r>
            <a:r>
              <a:rPr lang="gl-ES" sz="3200" b="1" dirty="0" smtClean="0">
                <a:latin typeface="DK Thievery" pitchFamily="66" charset="0"/>
              </a:rPr>
              <a:t> de Escocia. Está cuberto cunha bóveda e iluminado por unha luz esbrancuxada de orixe electromagnética. Éntrase por un cráter islandés e sáese polo do volcán </a:t>
            </a:r>
            <a:r>
              <a:rPr lang="gl-ES" sz="3200" b="1" dirty="0" err="1" smtClean="0">
                <a:latin typeface="DK Thievery" pitchFamily="66" charset="0"/>
              </a:rPr>
              <a:t>Strómboli</a:t>
            </a:r>
            <a:r>
              <a:rPr lang="gl-ES" sz="3200" b="1" dirty="0" smtClean="0">
                <a:latin typeface="DK Thievery" pitchFamily="66" charset="0"/>
              </a:rPr>
              <a:t>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2770" name="Picture 2" descr="https://encrypted-tbn0.gstatic.com/images?q=tbn:ANd9GcRc5ptAssG3jc4axY_r0CT8O9L5Mi8ZCpgUKSbMa6CYaap8j5AWR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44" y="1952604"/>
            <a:ext cx="1928826" cy="2861791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22</a:t>
            </a:fld>
            <a:endParaRPr lang="es-E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LILIPUT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167314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Illa do océano Índico na que todas as cousas gardan a proporción 1:12, incluídos os seus habitantes, que miden 15 centímetros.. Para entrar no seu goberno hai que estar licenciado en funambulismo.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3794" name="Picture 2" descr="http://www.galaxiagutenberg.com/media/382/26559_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0" y="1881166"/>
            <a:ext cx="2143140" cy="3103860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23</a:t>
            </a:fld>
            <a:endParaRPr lang="es-E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MACONDO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4953000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Cidade colombiana tan ben feita que ningunha das súas casas. Recibe máis sol que outra nas horas de calor. O viaxeiro chegará a ela guiado polo canto dos paxaros, pero deberá quedar fóra no tempo da epidemia de insomnio.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4818" name="Picture 2" descr="https://encrypted-tbn2.gstatic.com/images?q=tbn:ANd9GcRlzQOFyb4Svqn8918mBOneFN3aIBAW_6aHAhejAm389Q1n9om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2" y="1952604"/>
            <a:ext cx="1657350" cy="2752725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24</a:t>
            </a:fld>
            <a:endParaRPr lang="es-E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TERRA DE MAPLE WHITE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4953000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Meseta descuberta polo profesor </a:t>
            </a:r>
            <a:r>
              <a:rPr lang="gl-ES" sz="3200" b="1" dirty="0" err="1" smtClean="0">
                <a:latin typeface="DK Thievery" pitchFamily="66" charset="0"/>
              </a:rPr>
              <a:t>Challenger</a:t>
            </a:r>
            <a:r>
              <a:rPr lang="gl-ES" sz="3200" b="1" dirty="0" smtClean="0">
                <a:latin typeface="DK Thievery" pitchFamily="66" charset="0"/>
              </a:rPr>
              <a:t> nalgún lugar do Amazonas.. Paga a pena visitar o pantano dos Pterodáctilos, o claro dos Iguanodontes e as ruínas da aldea dos </a:t>
            </a:r>
            <a:r>
              <a:rPr lang="gl-ES" sz="3200" b="1" dirty="0" err="1" smtClean="0">
                <a:latin typeface="DK Thievery" pitchFamily="66" charset="0"/>
              </a:rPr>
              <a:t>monos-homes</a:t>
            </a:r>
            <a:r>
              <a:rPr lang="gl-ES" sz="3200" b="1" dirty="0" smtClean="0">
                <a:latin typeface="DK Thievery" pitchFamily="66" charset="0"/>
              </a:rPr>
              <a:t>, xa exterminados pola tribo dos </a:t>
            </a:r>
            <a:r>
              <a:rPr lang="gl-ES" sz="3200" b="1" dirty="0" err="1" smtClean="0">
                <a:latin typeface="DK Thievery" pitchFamily="66" charset="0"/>
              </a:rPr>
              <a:t>Accala</a:t>
            </a:r>
            <a:r>
              <a:rPr lang="gl-ES" sz="3200" b="1" dirty="0" smtClean="0">
                <a:latin typeface="DK Thievery" pitchFamily="66" charset="0"/>
              </a:rPr>
              <a:t>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5842" name="Picture 2" descr="http://image.casadellibro.com/libros/1/el-mundo-perdido-97884667156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06" y="1952603"/>
            <a:ext cx="1857388" cy="2831543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25</a:t>
            </a:fld>
            <a:endParaRPr lang="es-E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MORDOR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381628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Terra desértica, seca e desolada ao leste de </a:t>
            </a:r>
            <a:r>
              <a:rPr lang="gl-ES" sz="3200" b="1" dirty="0" err="1" smtClean="0">
                <a:latin typeface="DK Thievery" pitchFamily="66" charset="0"/>
              </a:rPr>
              <a:t>Gondor</a:t>
            </a:r>
            <a:r>
              <a:rPr lang="gl-ES" sz="3200" b="1" dirty="0" smtClean="0">
                <a:latin typeface="DK Thievery" pitchFamily="66" charset="0"/>
              </a:rPr>
              <a:t>, dominada polo Pico de </a:t>
            </a:r>
            <a:r>
              <a:rPr lang="gl-ES" sz="3200" b="1" dirty="0" err="1" smtClean="0">
                <a:latin typeface="DK Thievery" pitchFamily="66" charset="0"/>
              </a:rPr>
              <a:t>Orodruin</a:t>
            </a:r>
            <a:r>
              <a:rPr lang="gl-ES" sz="3200" b="1" dirty="0" smtClean="0">
                <a:latin typeface="DK Thievery" pitchFamily="66" charset="0"/>
              </a:rPr>
              <a:t>. Limita ao sur co mar de </a:t>
            </a:r>
            <a:r>
              <a:rPr lang="gl-ES" sz="3200" b="1" dirty="0" err="1" smtClean="0">
                <a:latin typeface="DK Thievery" pitchFamily="66" charset="0"/>
              </a:rPr>
              <a:t>Nurnen</a:t>
            </a:r>
            <a:r>
              <a:rPr lang="gl-ES" sz="3200" b="1" dirty="0" smtClean="0">
                <a:latin typeface="DK Thievery" pitchFamily="66" charset="0"/>
              </a:rPr>
              <a:t>, de augas amargas, e coas montañas da Sombra. Chégase a ela polo Paso dos Espectros ou </a:t>
            </a:r>
            <a:r>
              <a:rPr lang="gl-ES" sz="3200" b="1" dirty="0" err="1" smtClean="0">
                <a:latin typeface="DK Thievery" pitchFamily="66" charset="0"/>
              </a:rPr>
              <a:t>Ephel</a:t>
            </a:r>
            <a:r>
              <a:rPr lang="gl-ES" sz="3200" b="1" dirty="0" smtClean="0">
                <a:latin typeface="DK Thievery" pitchFamily="66" charset="0"/>
              </a:rPr>
              <a:t> </a:t>
            </a:r>
            <a:r>
              <a:rPr lang="gl-ES" sz="3200" b="1" dirty="0" err="1" smtClean="0">
                <a:latin typeface="DK Thievery" pitchFamily="66" charset="0"/>
              </a:rPr>
              <a:t>Dúath</a:t>
            </a:r>
            <a:r>
              <a:rPr lang="gl-ES" sz="3200" b="1" dirty="0" smtClean="0">
                <a:latin typeface="DK Thievery" pitchFamily="66" charset="0"/>
              </a:rPr>
              <a:t>. 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6866" name="Picture 2" descr="https://encrypted-tbn0.gstatic.com/images?q=tbn:ANd9GcQsUhYha9DC92xNI5gdn7oNc1CGz1hFUNI_mtoa9kTmFGXVmfb2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8" y="1952604"/>
            <a:ext cx="2071702" cy="2863504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26</a:t>
            </a:fld>
            <a:endParaRPr lang="es-E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NARNIA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310190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País de </a:t>
            </a:r>
            <a:r>
              <a:rPr lang="gl-ES" sz="3200" b="1" dirty="0" err="1" smtClean="0">
                <a:latin typeface="DK Thievery" pitchFamily="66" charset="0"/>
              </a:rPr>
              <a:t>Aslan</a:t>
            </a:r>
            <a:r>
              <a:rPr lang="gl-ES" sz="3200" b="1" dirty="0" smtClean="0">
                <a:latin typeface="DK Thievery" pitchFamily="66" charset="0"/>
              </a:rPr>
              <a:t>, un león procedente de máis alá do fin do mundo, que creou o val e tadas as cousas cantando coa súa marabillosa voz. Nunha ocasión foi gobernado pola despótica Meiga Branca.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7890" name="Picture 2" descr="https://encrypted-tbn1.gstatic.com/images?q=tbn:ANd9GcSbB5bdue4izxQ8M0MNf54rOolavFgWDZJnhGEdglt-_GhI45AQo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8" y="2024042"/>
            <a:ext cx="1928826" cy="2861791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27</a:t>
            </a:fld>
            <a:endParaRPr lang="es-E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REINO DA NOITE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453066"/>
            <a:ext cx="5386382" cy="35004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País veciño de Heliópolis, ten un goberno estritamente matriarcal encabezado pola Raíña da Noite. Exílianse nel as mulleres demasiado independentes ou os escravos namorados.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29698" name="Picture 2" descr="https://encrypted-tbn2.gstatic.com/images?q=tbn:ANd9GcSZLdzX8JLc_bVBa9S_natsXFOWhv_qIe6FWXNgl7_Nctv5bMxN2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8" y="1952603"/>
            <a:ext cx="2214578" cy="3185677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28</a:t>
            </a:fld>
            <a:endParaRPr lang="es-E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PAÍS DE NUNCA XAMAIS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238752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Illa de incerta localización que non admite visitantes do sexo feminino. Os nenos poden velo cando están case durmidos, cando se perden ou levados pola man de </a:t>
            </a:r>
            <a:r>
              <a:rPr lang="gl-ES" sz="3200" b="1" dirty="0" err="1" smtClean="0">
                <a:latin typeface="DK Thievery" pitchFamily="66" charset="0"/>
              </a:rPr>
              <a:t>Peter</a:t>
            </a:r>
            <a:r>
              <a:rPr lang="gl-ES" sz="3200" b="1" dirty="0" smtClean="0">
                <a:latin typeface="DK Thievery" pitchFamily="66" charset="0"/>
              </a:rPr>
              <a:t> Pan, un neno sen idade.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8914" name="Picture 2" descr="https://encrypted-tbn1.gstatic.com/images?q=tbn:ANd9GcT6onTtJNXI1VrIFpU9KWRWrixijjeMZ1AVusAIV7nBeYoSqqHsG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06" y="1952604"/>
            <a:ext cx="1857388" cy="2791157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29</a:t>
            </a:fld>
            <a:endParaRPr lang="es-E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MONTE DAS ÁNIMAS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4953000"/>
            <a:ext cx="5386382" cy="3714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gl-ES" sz="3200" b="1" dirty="0" smtClean="0">
                <a:latin typeface="DK Thievery" pitchFamily="66" charset="0"/>
              </a:rPr>
              <a:t>Próximo a Soria, debe visitarse o día dos defuntos, cando as ánimas saen de caza. Se hai sorte verase unha muller fermosa, fuxindo cos pés cheos de sangue e unha banda azul na man, xa que…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14338" name="Picture 2" descr="http://www.entrelectores.com/wp-content/uploads/portadas/092010/yqqtwtqlmhlsqsmacaufsyzbm.leyend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06" y="2024042"/>
            <a:ext cx="1790142" cy="2757462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TERRA DE PRESENTE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4881562"/>
            <a:ext cx="5386382" cy="421484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Terra próxima ao Polo Sur onde se deteñen os reloxos. As súas xentes, </a:t>
            </a:r>
            <a:r>
              <a:rPr lang="gl-ES" sz="3200" b="1" dirty="0" err="1" smtClean="0">
                <a:latin typeface="DK Thievery" pitchFamily="66" charset="0"/>
              </a:rPr>
              <a:t>humanoides</a:t>
            </a:r>
            <a:r>
              <a:rPr lang="gl-ES" sz="3200" b="1" dirty="0" smtClean="0">
                <a:latin typeface="DK Thievery" pitchFamily="66" charset="0"/>
              </a:rPr>
              <a:t> andróxinos e </a:t>
            </a:r>
            <a:r>
              <a:rPr lang="gl-ES" sz="3200" b="1" dirty="0" err="1" smtClean="0">
                <a:latin typeface="DK Thievery" pitchFamily="66" charset="0"/>
              </a:rPr>
              <a:t>semitransparentes</a:t>
            </a:r>
            <a:r>
              <a:rPr lang="gl-ES" sz="3200" b="1" dirty="0" smtClean="0">
                <a:latin typeface="DK Thievery" pitchFamily="66" charset="0"/>
              </a:rPr>
              <a:t>, non teñen memoria nin futuro, polo que non existen misterios, nin mentiras,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nin dor.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41986" name="Picture 2" descr="https://encrypted-tbn0.gstatic.com/images?q=tbn:ANd9GcRKkIQnrjmTK56uakqRaaO2PwZOXpRhAtFAKmvV7KLUzBa2YhN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2" y="1952604"/>
            <a:ext cx="1638300" cy="2790825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30</a:t>
            </a:fld>
            <a:endParaRPr lang="es-E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CIDADE DO PRÍNCIPE FELIZ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167314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Na súa Praza Maior está a estatua dun antigo gobernante, o Príncipe Feliz, que repartiu entre os pobres o ouro e as pedras preciosas coas que estaba cuberto axudade por unha andoriña que nunca chegou ao sur.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43010" name="Picture 2" descr="https://encrypted-tbn2.gstatic.com/images?q=tbn:ANd9GcRm9kCo2AtTJKpw5NejhEIRypeMm-Btd-YaLQa71Ctkl6Dde9j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2" y="2024042"/>
            <a:ext cx="1724025" cy="2657476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31</a:t>
            </a:fld>
            <a:endParaRPr lang="es-E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ILLA DE CALIBÁN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310190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Uns din que está no Mediterráneo e outros no Caribe. Alí viviu Próspero, duque de Milán, que tiña unha gran biblioteca de maxia e ocultismo. Hoxe só falta un libro.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44034" name="Picture 2" descr="https://encrypted-tbn1.gstatic.com/images?q=tbn:ANd9GcToryTCZDY7a_GaFecZ3lEnJaBPfzjweZYlzhqBcmdzVtqvrBBrG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06" y="1952604"/>
            <a:ext cx="1857388" cy="2832518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32</a:t>
            </a:fld>
            <a:endParaRPr lang="es-E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CASTELO DA</a:t>
            </a:r>
            <a:br>
              <a:rPr lang="gl-ES" sz="5400" b="1" dirty="0" smtClean="0">
                <a:latin typeface="DK Thievery" pitchFamily="66" charset="0"/>
              </a:rPr>
            </a:br>
            <a:r>
              <a:rPr lang="gl-ES" sz="5400" b="1" dirty="0" smtClean="0">
                <a:latin typeface="DK Thievery" pitchFamily="66" charset="0"/>
              </a:rPr>
              <a:t>RAÍÑA DAS NEVES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453066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En Finlandia, onde os copos de neve xorden da terra e teñen formas fantásticas. Os muros son de neve do corisco e as fiestras, de vento cortante. Só podes vivir nel se tes o corazón xeado. 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45058" name="Picture 2" descr="https://encrypted-tbn3.gstatic.com/images?q=tbn:ANd9GcS60yU3y-nmXOc8cWybalfKZVvAttPmHl8orLRq8J1li0_yAa9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06" y="2309794"/>
            <a:ext cx="2105027" cy="2898546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33</a:t>
            </a:fld>
            <a:endParaRPr lang="es-E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REINO DO MAR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238752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Está dentro, moi dentro do mar, onde a auga é tan profunda que terías que amontoar moitos, moitos campanarios de igrexas uns sobre outros para chegares do fondo, onde está o castelo do rei, ata a superficie.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46082" name="Picture 2" descr="https://encrypted-tbn2.gstatic.com/images?q=tbn:ANd9GcSXvYo5Lw97pOHqFg1OuU2Cclt_-b58Spyp9AW_k3ASHQWwW0V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8" y="2024042"/>
            <a:ext cx="2089003" cy="2714644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34</a:t>
            </a:fld>
            <a:endParaRPr lang="es-E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MINAS DO REI SALOMÓN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4881562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En </a:t>
            </a:r>
            <a:r>
              <a:rPr lang="gl-ES" sz="3200" b="1" dirty="0" err="1" smtClean="0">
                <a:latin typeface="DK Thievery" pitchFamily="66" charset="0"/>
              </a:rPr>
              <a:t>Kukuanalandia</a:t>
            </a:r>
            <a:r>
              <a:rPr lang="gl-ES" sz="3200" b="1" dirty="0" smtClean="0">
                <a:latin typeface="DK Thievery" pitchFamily="66" charset="0"/>
              </a:rPr>
              <a:t>, África, son minas a ceo aberto a 90 metros de profundidade. Delas parten túneles que levan a cavernas, tumbas e santuarios. Os antigos reis están alí, petrificados para sempre. Tamén hai, claro, un enorme tesouro.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47106" name="Picture 2" descr="https://encrypted-tbn2.gstatic.com/images?q=tbn:ANd9GcQAXGqWCFHq1kekQwBireWz9lGdR4pcHYNHzj2QgKxgzELQzSu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6519" y="2024042"/>
            <a:ext cx="1781175" cy="2562226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35</a:t>
            </a:fld>
            <a:endParaRPr lang="es-E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ILLA DAS SEREAS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524504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No Mediterráneo, aínda que non figura nos mapas. Está habitada por paxaros con rostro de muller, que atraen co seu doce canto aos navegantes para que naufraguen.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49154" name="Picture 2" descr="https://encrypted-tbn0.gstatic.com/images?q=tbn:ANd9GcT7tJ1Qn900GE29JeakSWDge4Z49z8qgZ-FyZ_9wBZt7sxWdpMtI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0" y="1881166"/>
            <a:ext cx="2143140" cy="3364370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36</a:t>
            </a:fld>
            <a:endParaRPr lang="es-E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SLEEPY HOLLOW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381628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Aldea na que todo o mundo anda medio durmido, debido a un feitizo dun médico alemán ou, talvez, dos indios. O espírito máis coñecido dos que roldan por alí é a pantasma dun xinete descabezado.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48130" name="Picture 2" descr="https://encrypted-tbn2.gstatic.com/images?q=tbn:ANd9GcTuLuPBF9RKeQouAhpqf-Kq0QBEbQdn-nqNbh2Wxqmk4CVqAtUx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8" y="1881165"/>
            <a:ext cx="2071702" cy="2953277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37</a:t>
            </a:fld>
            <a:endParaRPr lang="es-E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REINO DOS TROLLS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310190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Alí todas as cousas teñen unha dobre forma ou calidade. Todo é ao mesmo tempo branco e negro, ou feo e fermoso. As vacas dan pasteis e os bois, hidromel. Os seus habitantes viven de noite e desaparecen coa luz do día.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50178" name="Picture 2" descr="https://encrypted-tbn1.gstatic.com/images?q=tbn:ANd9GcQea_QWTz5ujR22EvZiHYhrsJfcVWFFTtD0t1GlF3lIYvAeT-c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53" y="2095480"/>
            <a:ext cx="2653225" cy="2571768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38</a:t>
            </a:fld>
            <a:endParaRPr lang="es-E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UTOPÍA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095876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Illa que estivo unida a Sudamérica na que hai 54 cidades, todas construídas co mesmo plano e a un día de distancia unhas de outras. Entre elas, a intervalos regulares, hai casas de campo, nas que os </a:t>
            </a:r>
            <a:r>
              <a:rPr lang="gl-ES" sz="3200" b="1" dirty="0" err="1" smtClean="0">
                <a:latin typeface="DK Thievery" pitchFamily="66" charset="0"/>
              </a:rPr>
              <a:t>utopianos</a:t>
            </a:r>
            <a:r>
              <a:rPr lang="gl-ES" sz="3200" b="1" dirty="0" smtClean="0">
                <a:latin typeface="DK Thievery" pitchFamily="66" charset="0"/>
              </a:rPr>
              <a:t> traballan por </a:t>
            </a:r>
            <a:r>
              <a:rPr lang="gl-ES" sz="3200" b="1" dirty="0" err="1" smtClean="0">
                <a:latin typeface="DK Thievery" pitchFamily="66" charset="0"/>
              </a:rPr>
              <a:t>turnos</a:t>
            </a:r>
            <a:r>
              <a:rPr lang="gl-ES" sz="3200" b="1" dirty="0" smtClean="0">
                <a:latin typeface="DK Thievery" pitchFamily="66" charset="0"/>
              </a:rPr>
              <a:t>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52226" name="Picture 2" descr="https://encrypted-tbn1.gstatic.com/images?q=tbn:ANd9GcTmNSmv0X51oFLndtiSFQ40A7Nlfy-oYskdE4HxJisqoP0BSuA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2" y="1952604"/>
            <a:ext cx="1685925" cy="2714626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39</a:t>
            </a:fld>
            <a:endParaRPr lang="es-E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ATLÁNTIDA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4953000"/>
            <a:ext cx="5386382" cy="3714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gl-ES" sz="3200" b="1" dirty="0" smtClean="0">
                <a:latin typeface="DK Thievery" pitchFamily="66" charset="0"/>
              </a:rPr>
              <a:t>Continente emerxido hai doce mil anos no Atlántico e destruído por un cataclismo. Gregos e exipcios souberon del antes de que o Capitán </a:t>
            </a:r>
            <a:r>
              <a:rPr lang="gl-ES" sz="3200" b="1" dirty="0" err="1" smtClean="0">
                <a:latin typeface="DK Thievery" pitchFamily="66" charset="0"/>
              </a:rPr>
              <a:t>Nemo</a:t>
            </a:r>
            <a:r>
              <a:rPr lang="gl-ES" sz="3200" b="1" dirty="0" smtClean="0">
                <a:latin typeface="DK Thievery" pitchFamily="66" charset="0"/>
              </a:rPr>
              <a:t> visitase as súas ruínas a bordo do </a:t>
            </a:r>
            <a:r>
              <a:rPr lang="gl-ES" sz="3200" b="1" dirty="0" err="1" smtClean="0">
                <a:latin typeface="DK Thievery" pitchFamily="66" charset="0"/>
              </a:rPr>
              <a:t>Nautilus</a:t>
            </a:r>
            <a:r>
              <a:rPr lang="gl-ES" sz="3200" b="1" dirty="0" smtClean="0">
                <a:latin typeface="DK Thievery" pitchFamily="66" charset="0"/>
              </a:rPr>
              <a:t>.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15362" name="Picture 2" descr="http://t1.gstatic.com/images?q=tbn:ANd9GcTZWy2WgbJn2oM3SWlSWNd6V7mXb5xdevR6jAHW3uFngtERyShua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5351" y="2319330"/>
            <a:ext cx="2676525" cy="1704976"/>
          </a:xfrm>
          <a:prstGeom prst="rect">
            <a:avLst/>
          </a:prstGeom>
          <a:noFill/>
        </p:spPr>
      </p:pic>
      <p:pic>
        <p:nvPicPr>
          <p:cNvPr id="15364" name="Picture 4" descr="http://t2.gstatic.com/images?q=tbn:ANd9GcR_7oGsWN2IP8YPw0sibLMkaYItd2QcpqU-a8nffD-n1TWuXev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43346" y="2309794"/>
            <a:ext cx="2442254" cy="1728787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ILLAS WAQ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238752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Chamadas así polo grito da árbore das cabezas humanas, é un lugar onde os forasteiros non son benvidos. Precísanse sete meses para visitar as sete illas, nas que só viven mulleres (coas que non se recomenda intimar).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22530" name="AutoShape 2" descr="data:image/jpeg;base64,/9j/4AAQSkZJRgABAQAAAQABAAD/2wCEAAkGBhQSERUUEhQWFRUWGB0XGBcXFxgaGBkYHhgXHhgcGhoXHCYgGhwjHBoVIC8hJCcpLCwsGh4xNTAqNSYrLCkBCQoKDgwOGg8PGiwkHCQpLCwsLCwpKSksLCwsLCwsKSksLCwsLCksKSwsKSwsLCwpKSksLCwsLCwpKSwsLCwsLP/AABEIAMkA+wMBIgACEQEDEQH/xAAcAAACAwEBAQEAAAAAAAAAAAAEBQIDBgEHAAj/xABDEAABAgQDBAgEAwcCBQUAAAABAhEAAwQhEjFBBVFhcQYTIoGRobHwMsHR8SNS4QcUM0JicpKCwjRTc6KyFSRDw9L/xAAZAQEBAQEBAQAAAAAAAAAAAAABAgADBAX/xAAtEQACAgECAwUJAQEAAAAAAAAAAQIRIQMxEkFRYXGBofAEEyIjM5GxwdFCFP/aAAwDAQACEQMRAD8A8oJBWBoA3fFihlA9Hrvg6XLvwGcepHB4Kp+4c41PQPo8qYQpmYu5Z8hhYG1gQf8AWBGakSSpTtbPgeHHlHrWxKEyaeSh2mTB1iz+VJuX3lst5bSMAV+7pBLAODbiWz324/MiFm0Z4ukfENPV4cTEMrE2jAbh9rnjCLaimdVnOoF20hJF4nM72J5Mf1gGqUSLZOLk3/WLZiyQx384DVYAHJyxPAZ+b90YQOcsNdgW9/OF0sBVufiz/p3wwrgAAwy+0BABw3vKIYkDZraepJ+cX0lUXtpn3QJMqbwZQqwqSshwLkbxqOLpJ8YyE0NGoTO0QSzYk5Fg2pzjlLdwrtJFrjdkbetszxgeXOwzVMzF881bnffFYmjrCZZICiWc5PoX4k56v39bOVGhSHyu7Bt/sPpq0E7PWQlQIdCrgP2kngRpq2djnCyRW4mBDKFlc3/QHuHKHFJMDuS+4tbgcrfpFEjqj2i8sLSBhZlOXI8LuHfLIPDeirFZKsQHCgxcaHK+d2+YjO7KUUTVS2CkzL9qzkfEAdD9RE5UwAgg4FBRtcsrIuLOkh+9zYxLQlXTzYQq5BmoSOuldqwYzEapJ/MM05sbOQqPJpt2LvoD6R75KnYklQAK2ZaDksD4v9QfPXI2II8f6Y7JTJnq6sfhTPxJZya7KTzSoe3iKKQiKI7hiYDiPgmOpisS3McMuLQhi8MKDYyqi0socG4UprMb3DMAC97axE5x048UnSKjFydIUs8SnHICCpFKCeyoG6UgssA4rBnSCz7wIjNpCEhRIu1tbt3aiD3kbq8jwvcEaDFFJwjx3QMUxdLQ7NFkkFLKMtRApluINmSnLnkIoKbwUYDwxAS4vWIimVBRRKjp2Dxaj4FHuERQWQQCHDx2d2QhOuZ9YAGuxKQzJoQLutEhI4FXbbmb953R7BTUg7agNWHdbXQAAADQCMD+z+hJnoLt21qHg2LuxOOUej1C2+Gycm5ZCJYimep1KuH1EItoL/lN9G4w2qZagtjd7j3lCLaMkBT5ucj8hyhQCydLIXmCAct+/wA4BrjjIGbW5k+xDKoSBlbM3MJ1LBGImxJe+eenhGowFWoIck2yaBZaL+91vNosrKgnK408YGlzmN/rEN5KokUgBiPCGNLLHK3d7yhUVsWN4dbJr0WCgD5QrczOTA3L5ceUTRTOMVrC4zYE3J4OR4wyqqJPxS1ApISS5uD2h3jJ+G+AJE8y1lOjEEPcpIu3ccxw5xdEoZIkkpSsqysq4cjQ3zIsORG4wXSK/FSUKup8IJLEh8QIOhzvAMmW6CUlwUlsndnLjX3xg2nUUJQsB2L9xcKz4ekdORDC59WUgK+FSFAO++3iCEecMZnbWSLlkqdzex3Z5K84W7XoQsrSHJUnGCLFxmz2Z28YjSSwMJBN0pJJJxJzy4NplBzCsDSRVzEKxDESFB0q1Scm/pzz3qFsoW/tDoQqRKnyssZCtCCph2hniCkgP46QemSFyTmFJdiM7Fr8CMx9Hiqrc0dSiY7mXiBPwrAKcJB0WCkPqQkG+cDQpnnVKn09+vnFjRfS0cxZ/DSSDmQLDmch3w6pOhsxfxzJUsf3FR/7AR5xS2Ez8OOjJAXM/wClMI7pa/rBu1OgypUhc9E5E1MtsYAILEgWuQbkboF6KycUxb/8pY7yhQEeP25r/nn65nf2dVqr1yBeqTIlSjhC5s1PWdoqCEIBZJwoUCpZIUzlhhyL2IpJSKhCk4ME1AxAIK+rmAaFClFlBhkW4Br2fuoqKeSqUQZstGBcpxjZ3SpCc1C5ydnjuz5ZplGbNSUqCVCXLVZcxZDJASb4QbqUQzBsyBHmfxaTd/MT87wq6V4Vk6rE6/xX6/JGYiUDTjqEKTNRiWQZmIFS1JGA42DNkQX3xdL2XLlrnowhfUiaQ5VnLBscJDhwxZjbOLTPVTGkKwMCZYSogSyoHEq+JIxpUAQQHBtFVHsVaFT0p7aDJmBCkkKCwpJCGI1JIfvePNxSUHlrGMvPxeTS+6Z2pOey36dn98wKg6qpX1S5aJS1WRMlqWBi3LTMWoMd4I87JlyCCUnMEg8wWPnGgoKASZqZtQkJQg4ilRGKZb4Eod1E5ZMMyQAYWpSVqKlC6lFRAyBUSS3AEx9PS+rLhdxpc7V528NzxzfwLiWf0AzKAs+u6JJkJAYi8Mp8vMs0CKll49RxTMulRSdxi81KlKvnEE9q2RgvZFB1s5Ev86gnj7tHE7HqX7LU/hdaQ6ky8I/1zJnh2UIjXVs0kBw3GFvQajSmimKSkJeapNnLpQyU58BDCdMU2Y8u6MQZ/apVbPslwe7PfAJnHMtz08+ZhrVzlKYlFydGtwvCFUohTFzcliMgXtFgLatKlrz4feE8/ClAff6C3rDozClRa2ZIz0J9BCz9zThSTdnV6f8A5gZkJahZOQbf78IGVJ3mGlSt/ff9ICqJZjmyyglLjlBtHWIHxBxxECJlh/KLpShqM/KFGH8laGdCmBF05tuI7/UwCud2sKmtkoafpw0zGrzotnBd5SiDu0iNVTFKsJSQRpnoL28fYfoQMdh1YE0BQbQjzHvlGkoaUvgYYS4HAFwAOAsN8YenKgW1SHSd4Gd+GnANujbbJWfw1guScKmy0vFxZMkEqSUrlA6HAdbKsDf/AEeMZ+dVKQsJTqyeTDWNvX0eNMxOpQdNQQQRfiPCMdPSjEVksHvwdn/3eEZghhNWZUqWGJKm7gY+6W9JJMumFOwVMUA7GyA4N/6ju013FXt/p1jBRIQABYLLlY5XZ+cYxZKi5JJ43J3mObkdFHqHHa6mZ23AZCNF0XqEraXMJKi6u/5xj0qw3aO01apExKkliC4aI4up0o9m2lsgyqOqSk4kLp1qFr2ALHkRGD6NmYCoypUqYogg45iklIILkBMxLBn7RtG+2Dtn952XPxfEmTMD73lqPyjDdFpTzF/9GYw44C0cfanXs830K0vqoiilJlLMqRIKQkpVMlTlTerSQxLCYcPZJAJilMiUl2wB02DJxBbDO2I9t/6cMFbBliW8ycGloQ6gofEbFCAD8SioAAd+hj6XJw0YXhHWCYiXjGd0LUpv6uyBizbjeOLfDNx3yla7e9vbs67FbpPsbru/oBMlIFQkgIEsrzwy8ODrDuSzYWuXPGLKSllqTLKkyyrtqUSlAGSQlxhuHdsodzJCKhPVBP4yJaJibsZoMtK1uTmsOcswOBj6jlAplIXiwBcwqD3IQhBw9zqYZAl2tHKWvD3du01hq81TprrfhnuKUHx0n6tYEs6UgJSEBAJSl2CBfqxifCnF8Tu5zyj6TTsHPICGMirmqIX1iwGBwoJCA+mAdnCMu0C7XeL5iFzAvqFYZxmKWpCCUzCkksEsxKR+VO4PkI9b1ZaCSklXW9u/G3acFBarw/LfuFkySCCCwByaFhl8fOG1SiYovMJxBIBBzYOz8bm+sL5ki+Qj2wblFP8AGTg1ToxQg+gqFJmoUM0qCh3EG8BIF4Npf4gHdHFHZnu/QSaFbNl4bAqWTzxF4HmIddzhULJOmmmRj79n0rBsuRuWFr8Zi28gIKrVMCWcZcowCqsmEKubN3Py+ULevStRsR9YYbQkFQcWJy3PrzhZTziiYkK1LbwdNOLeUURQBVymUokXwKAPEsn5mF65PZ4Xbi1vAQ02kGU2ilW32BLekcnoHVBWpD5aPbxuYzFGYnyRibw4n9YHq5bc4ZzEXdsnhTXkk8wYkoBe8WIS+UVgesdRMiRGNFNUkhQjV0CU1RwkgLZwTvyIOuQjL0VTpoc4b0xwHGmzaW8uNvER1iRIq2tspUg9oMx8RlDXY9VbC7jPvs3zjQ1aU1dHispSCCRvAN/KM9Ll9UtJ0GR3gBYc+Ai0Q2a1VcMOLECGGmhsocQ2sebdJqgBc1I5+CgM+TxqdsVxQjCkNiAbu+L5RkainCkKxC92Pff/ALdI0tqNHqKaQYhxjtSSkkDTM8YnR06pZvqe5hFk/ColsvWOVYO3MrpdnKmaxVP2apCmMPNj0lmye8d2ixWkC5ieHBdmt6JyTJ2XUr/OlSByKSn1VCjo4QhS1KmS5Y6taQVzEoJJSQMIJcl2yHfGj29JMnZiED+bACOLlZ8ktGQlL3lQ44uQFm4+UGtp8ei4dSIy4dRMbdHFmak0q5hwrHZDpWkzQLDEXu4DEKZw18UUVCwmQqQokLTNCyMC2DIWkglmftAhvGBAv8yiRYC6dc8gMr8vW6o2gqYBjUVbyooKj8TArwhSshYqOccHpfM4+WG12rmsc+a8ylL4a55Xh0/h8ZwM5Cpa1Ykolh8JQQUACz8gxhnUbXSJkuYEvMClGYnJJdKA4OQxAG2hGTZrDPP5lX0Db+UTBJIGJd7lphsOOHWNLQ09SMVKN1a3ez5PGxlOUG2nv66naZUpE5C5azgQoHCUTMaUvk6UqSbWcKvwiqbLRMJU5CipSiFIUblaiCSkKuxFt8XS/hDqXcvdasn3nO14FVhxfErMD4tXv3DfFqKvjt3VeH2zuDeOHFb+s9h2vrlLUlsXYQEYlfEsuolRe4FwA92DliWAanJeGFNT4zdRYJe6nPhpyjolgWaPZowjGCUdjhqSbk2zzgRfSku4N4pMMNkU+JaRvWlPioCOR2Z+gJFOKemkyE5ypaEkd1z3lzA+PEkg/WO1laVKOJJD6uMzoeVxrCwz2NrNm/fdvVo1EkZksucOl+eh58ucZTa1UZc4F3BII+/L1jW1U1xjGYYltcvk0ZTpXTgywpOmvAk3z7u4RgQT0jSBPlEfC4twLRZtwBMpLahPkAPfOA9vzccmUsf8pKt1wGI8ot23PxU0lZPxS0kcOzl4xjCGrWyc89NYCMkYbu8MawJMpCgRcMd+Q/WFSpxbVteJGUBSBqgBmAaBktFk6a/OKevaJEJkzmYxoNkbTSo4VEB7OdIzMqc+6DJIYg+zyi4sGjbbCWqSJyc0EP3N+hEV7QR+Ng/qLDdkW974o2LtMqJSbuAH7yL782gpSusnBWI4mD2skh3vyQPKOqOVDDaVAercZoz4nV+EZappcKyc0Eg7+fkY30iSqYhKUXTqc34O/O/OEm0dllLpVxY8H+VoDbGHrpRWUoJa7A8Ra/DIwGiQUrKVWYsrgYPqUqUtLfG5PIudPA90XBBXNUSOJ8GeIas6J0VTahiCCbBs7Rf0fBmVCSQWd+UcqqFGYU/D7Qz2WUSkklxvLcRaMk7KvA86X7Rxy5KcmUVnuASn/eYSS5CXGJeE5F9zoHzUR/ae4irm9aoqOocDcBZhy+cRpmIZRNgRmbkJOHLjhj0KNLB5nK2S6lLHtCwG65KXI4MbROXJQDZbgBxZnLsBwfOJrqE/nWDfMrL2S2WV+sbWyX1i6VPTvWQwyUodp3IvpbDwd9I1s1IpmoQSO24L+jhw/d9Yukykl7izcTlu4G3mItMxLHCpZIB1UxOJLH/HEWg2lUO0UlRDgJfFv1vufyyygthSKylIRnp8lP6DxEKk06HsuxI0ycl9dG8C8aFayU3JvuKmBYHw07+ELsYIJSV6m+K2YFnGuFuDvAmzYKqXCTe/HjcNu3Hvi+dIQT2pbnUvw5RSUZDde++GUtCWDu8W8EWeLIluoDjDOln9VMSph+GtK23sQflA9IgHCNc+54jV3UQI8x7Nz27bm1kIdZUMBuDm4IcW1sRGbldIEzLCWtSdCE4hawZmO6wJ0hOFqm0dJMmXQj8Ml/yEpD/6QmPSdh1EjBZKWLBKVWGQfKCwoxq6lYSrqHUkC4JAI4PmORYxGkqUzZRlzOyoPZTXBLsDrf0gTp3TJTWTVU6VSlhIUlYmsnCQH7OF7K4tlbfiZfSWoxNOKV7yQArxTn3gxroyVmyFKpVOUHOWSBbNKr588QgY7VSqmTJX2VShgD5EA28ov6DdIJc+einmOBMdKQq7KYlnGeUW9NNhCUotkDAVRm9nz3UUk5m26K9rnAWsGhcuaUlxa+kUbQrlTl2uT5xF4KrIx2Xs7rjcs+Q9PON9Q9A6UylEklYSLMCMRzBJsGt4xk9jdZJAK5SxqDhPkdIaTulpCMKQrgCC4s2ZvFIl2ZvaexB1b04UtSf4lhY6hLG4Be+oY2uIWUE6aFAAOdUqDhuMG1FUpSlEOnFmAc4lSr6vL4lW4/a0OHsZWtwyVUqQoKSCCbKGeuj33Z7ofbOm4lWyNyCU53csSHhFSUzqBJI0Kh6PlDWZQzJJBbEkkspvnyi0Qzf0W0MACWLZgdkaczxgvakgTkFTFwCb7xppvIjMbEWFgYgHA3BxujST5+BB5etoSbPM5ScM1SyOyCrDvdvv5xwSVLUbYApTFRdhfhujc9FdkyloAmpcrVYnMJCW7nLk/pE+mlCgUyQBgSgaD4csuBIV4iM3yFdS2j6FyJaCO0VC5XZ317NwG9k5wtqOi6VSgTMJKkszAdotq51gzYHSTHJxqIxowpmjQ2CcXN3ENatPZxIPZDq7xZvOBSaNSeTG7M2eFSgsLDocEKBBt8Q3FrHuiMqh/EUjEl2cO4BFiGO9i/jDHZrJVNQbArz/ACqJsrkXY8xviO0dmYAFDIZatewPAdpPKLU2DggOpoiDhWkgjQ2984GIKbi+nPgdyvWH+zap0hMwBaRYYmLCzBz7OkG/+kSl3SGJ1BPmkliIv3i5nP3b5CKmnJUgsb6++cMaBYBCe/vgOv2KqWcSAeI+YIs/Nn3b+UPW2VhxpBYqAduBwlwf9Ih4kzm4tDqqQCi44wFJpClFxcnwAjtRWLWrDhSA/EeoMWf+oYjhJCQbO9s9+ne0CwZlUxAxWGkaKlpE4EukO0ApoHYC97mGwQIici4R6n5/pgxfVmHICB2zJgqWOyl97eTRSqXmnWIPQbP9n1V1yZtIoOLzUeCQsXBDHsnLMHfFlXKmSVdhcxID20bUMTCXoJX/ALtWyZhLJKihW7CoYb8iQe6PUtt0KCkkoGJ72PHRs++JKR5JtXHNU61KUwzOkKkUj5B49CruiwuotwH6mFoEuQoJOZLG2v3gob6H3QDo1M/fJU0iyDifR8vnD39pi+0eJ+UMOi+0hjWkMybk7iXA8W8oXdP0Atd8z3RjHl9SHeKJcti939ILqbXbOKZdSDHMo2Gz+lKpknAs9oCx+sAVSXBNy/L6wmlTQDDaiq+fL75Rd2SLMF9B6xdS07kli+8wZWMfhYXuPtFlHJ3e/rCkDYbs2QPhu36GNFQrdISzsG5uQ2mTHzaElPKIY+YhnQzroexDAgDQEHujqjixzOoUgjDbc2+IKmqKcOZJFhuBf1DNAm0dqOQlJzI/WL9nzu2kNn5DmfDvhAPkTRLmsMkhTc8S28SB4ww6ZUvW0ali9lA9xt6Qi6RbRSmagOz+mMsD3vGi2TVifSKQrMp8z945s6I8u2XXhKVsWxjCobwRY87qhtSdJThZzlcdwBjJ1aerWU8WPgkv5xRJqSIGxo1A2s04q+JK8xx9+saag2uhQ6uYXxXQqzKGageL3jzcT7vD2iqknsqJAN9M94O/h9owj6ooCk/gkgflYlOfl598TpNpLQplpLZ558j9YFTtfqgyziGigdOKdDA03bWM2v6d+KxiiTVyq5yMKyn+k6nX2I71Upau0kJW1lJYHTP8w5iM0KezggHUYyPLKLqelmlLCcRuAmAjh2VgA+MYxoU7OWFYkrF9cJ9EqHpHyaOYHCig3zALHzgGkqJ0sucKwP6RLV5Ok+Ih5QVcucoD4VtdJs/LQ+84qyHBMtpqTCklhe7pPy+8TRTkh83g6ZTHDhHLmI7LlMBENion57TvzvH0wXbU+mkXpICik2s6VaHdHZkjU9lxkc/tFlAqUHqlc27tY9S6F9Kk1skSJp/9xLGv/wAiRkobyLYh3628x2kcKUpGt/n84opahSFJXLUUrSXCkliDEtCj1XpDOMs2Ot/Z7/GMLtWudds/n7tGsottCtkHE3XywMaW+IaLSNz57jzEZ7Y2yDPqzZ0oLnxt9e6IZSNL0a2WtNJMUR21lOejAtyhVt2qK+YGFmjdqkMjCLWEeb9K5a5RNrEnT5jV4xSyZ+tpwUFTgYc+UJElzbugutC12JZObb4rTSkZRDyOx8Hi6VPIjqJNuOm+Lk0B0741BZZLqQTeHNGoNnCU06k3aGOzZmK0XHciQ0VPKbfKLtnzMfdblHKhikDhBmy6YJZhnc219tHZI5M5MlBx7v8AOIqqwFuSyRcvwju15yZcvrF5ZAak7h70jFVm0FTSSSQNAHt9YJSoYxsa7e2x105SwbPbkDb6w/6LdLurLE2LeTRhZQs+79Ytlqwm3v20cbOtDLpWoGaspyCgO5i3kBCJC7eUfVdQVKVuN4hK9IGxQW9oN2cQSyiw43HfAKlsI7JmMXMazGllSJa2YkjXd3axOWgOxAa+b23ZNAFPXhIBDfOLV7TCi/vwaKsBvLoZQHde5HlEpdQhJa/cTC0KxJsed4oQS+vf+kVYUa2m2oEsMT840EnYqJ6AVAg5hSbEHfbOPN5dSQx13GNNsjpCtKQQ2TDiPmISWacbTXTnq55MxBsJozH940Itf0hpLSpQBQtK0m4VvEZ+m2qlSbi2rt87d8Bzdm3PVTVIRokGw3tfJ3jGR5goOjCoO2XDeIgKkhkKGJIyP8w3MdG3RYuYOwk6qf5WgSZKLljkYTDSbRongYVMsDWwU3DQwsSgpcEMXu/pF9HMcggXBfnvgqfOSqYygyS7EaDdxEIANLVLRN6yWopUMiPMcRoxjf8AQLbMtc9VgmYpPaSPhW18SeO9O4uLAt5/1ZQFPr2RxvpBNKtSJgWg4VSwCCMwbXgasbPbp6SxKUucwHbufSEO00JIU6bkBxa3PfBew+kXXU3XJAxIDTZeqT/Tf4TcjkRpCXa3SiQuWSkYSVNf8zO1wOfjHOi+4x+0NjhBJD20474WLp/GHtZtuWHLO+/J+DRn63aZNwOyNdG56xLHIRLpoJcAXYwuppxWFKUrAEs+KxIVkQNRneBpSVLKiSWvhTw0fuhTChlO2yiyQ6id2Q74u2bThSt19IAptngKHpzh5siUyn4xUbe5MqWwakX5RoaCmGF7MLkxm5EztZZ3iPS/b5RK/dpZYqAMwjQNZHfmeHOLbpEJXgU9JdsifN7P8NDhHHerv9GhU0Cynds4tQTlHG7O1UWpW44ZescmTLEDOOSJWfCIlDqI9+7RjHyJXe/0i5Mrtnx9Y+phYc/kP0h3s/Z6VIUTmEkjda8KRLYgmG53RSokmCFZRSEXgKRML+0WS55isS46AIxhjJrC7u3vhBfWlnxBwfeYhXTGGDZD0LtyILGFAX9Xitb39YIlLa3v7wuTPuczu1+0GUrqLi+sUiTS0FUAljkc+cTFRxHeb+kJKibZhp9/SIGfuy5wgZcrBmpO65EXzFshSjrlAU1QJcWLthgiaSpIYpIZynUAamKEnsydhUCcg5tyPziM8O99LN73ROTRAox42Og3j6RXNYXDF8x774wBMvtS2NxnxHERfJp7Ekg6CA5c3CLXObcNYvkz3BI+/CKAY9H9uGlqAs3lkYJqRqgm9t6cxxHGHG3tgJAmYFJZbLScLhYspC5ams7nwjMTWUkggJJu+kavoDXCaDQ1GoKqdR0NyuXxBuocQrfESRUXRiBsVWPGSD2n7TsSM33xCqkE9kr7JUThDYRfIbhwyjf1vRRQWoMflGd2nscS7gacB71jnR0tCMyysjF2gkMOQAHoIOpUBIIAubRQUl7ekTRMbjGRLZZMT2jDGkXa0LwXhjsyiKgdxUE21JBJbkAT4b4pEs4a8S8Szp8CRmTo+4O8ZmbUGYolfxkuVb/pGu2jshJfBY27B3F8ic8iOYMZbaFEU6EGCQxoGwXziyWuK1L3xAJLiIOgfTIDuMt3fFqpQAxakQNLWyWyewPvjBCyyW1Yeg+cJJGlUxHODZdSWUBqkjxYfOFSF2B/q+Qg+ilFeIjJKQ/f9oUDQMuXArXhhOQbvASxeMwR9iiWUQSmJlB0gEuppoBuByJUH7wQ0Fj1yu/v9IEloe33ghBIG/6d8KA+l91/X3rBdGcOp36b7iB5g7QPG2RbPy4RxNTu3N5w7AOhKxMQz6h7awKuSxa/vuj7Zs50wxRNYdoOd5+8UFmJkdsF/i0PvdFC1FJtZ7WL84hLIJDlhqd0GT9nM6kuZeh4feAsGTNLAPaCKcA5nTXfAggqklY1pSCznPdGRmErSJZSVW1bVjnfKJTVBNhrq8UbSq8SsIulDhJ1PEwKgxVk0NaREyZZDKZuy4c8hEqWpUk3xAoU4aykqfMEZEQHs+qVLmIWj4kqBHOCV1OJa1lSQpQLggtutx3Q2B6L0c6dJmjqqlQCzZK7AL4K/KvyOjZQl6QV6cSkEX0P3jHmeFrNmxN4tn3mLKlShbtZWc5cIHEUw6fTkJBzfURQaZT5NzgKrqVBiFEAh2Btx+cW7OqMIJN8Qbv/AFHpEpK6F3QXRArmJQCBjLYjkkak8g57o0dMgdZhQThSVDjhdv8AI4bnkNDCHZpZMxkvMLBNrJGaieZt474e7DIwBrqsT4P84zeaCuZLahwLSdQl2/o7eXEEgjvhCucVM9ww/wDEZQy6SOwL3S6TxcD5tGfRUZcbvBYpHKih7PLOAUyr+PpDhc4a34xXOkjMQUNixRcX3/SCVHF6DlaB6lNvH1EDyJ+FXi/lElbhsmT2VcL+Ea/oTs4LlTydCj/7Iz0gApPvfG0/Z4kdXUJP5kHyX9ItIhiTauylAOwG6M3MktnHoO32JdWfvQRia25O6FgheI6Dxj6ZYxWVtEFFil+Hu8FSl6ufGAkLc/OGNIhw9235QoGcqHDKzDsR9frC5dTctx8NIYbXIALOCQLZwklo3wS3GKGFPVqF3hmjbBb7QmEy0fdZGs1C0mJInqAYEtu0j4mzHQxEGEsvE06jwEETFYXwnPXVvkd8fSpiRJOR7VxkRyiU6Q6EqTfQt5PFIgFETQYriSYTFjx0l84imJCEC+klOq5bV4mipL77vziiWq8SwbrwgEGSFS+KTlw4dx8ookHsNmSS3lEpSSVHkfERABlG+RHn9Ih7lI2/RmQgSkK/mw9r+7Et/DL25r2NPwTljR1N5/OKaWZhRKLMFApPMfD4gHwgT94aaeTjx+/jE8zENrVmJSnyP6wnQTigmevEowLNDLeBig6YWTFKiS0EviQ5yABcpVqH3bo71Bwlx3YV7xw7/wBYbNTAZ1GSnLSF3Ul400hRwhI4j4VliCx0fw3QqmU5JJF7sQEqz3ZcvEQOhVhGzSwL8DG2/Z2js1Cj+ZA8lxgwlTWPLsqD2cDJo1vRDaipUqYAnHiWMkqsQGILiFNA0w3pSq5bLeYUbC2WiaiYZkuYvrElEsy2/DYk4ziBckpSALOCq4ePtuV61qZmxZdlZ56Xa3jCCb1igRjUQlgwEy24eA8BBJ2EUVro1hbLQewrCoPhLhnzun4h7ePjQYmAkl1BknrUm5fD5O44WaIKoFG5c2NylZyw2y3H28QNAQdDdicKg2TO4e5YRJZdKpgCB1ayTcMsPmDofylhlv4A+npiAD1amIf+IMm0vwJ8rkXAl0Jdm0/IvK/DhDzZlPa6R/ivPdluY98KJYo2kkYkoVLU+En+IN6fR8j8oEVROW6tT4ST20ncl8/zKFr+V5bbpyqoWcnLMEq0SOHDz5sOrZinZj/gvwyfSJZSLF0rD+EQcJL43Fku9j3tfNoHCzuEcVQkXHadskq1Fsxz8IgIyMwOOxwR2OhjsE0OJ2SCeHDXyeBobUX8WX/aPQwoGAEuY6IiczzPrEkwkkpaYsiAiUIEmiSFHSPk5GIjOEw0XTJQpwcQACnA4X+cLUzGXvDtze0HUHwTf7DCqb8UTM0TW0E4LpA+aFBLbu0C/gTCqpUXB1grY/8ABm/3D/bAe0NPesQ9ykVpmdqLZs1xvgQZnlFqIxicur5DRsI3NEzV/wBr/wBqePDj6bhAc36+scjCXGqWfy/4J+kQUtRP8u74U8eHGLBkI+VGo1nyln+mz/yjhnbh6742PRTYuOkxqIGJRNkj4UsHfP8AlMY4ax6V0Z/4GV/Yf/NcKSsltmT25IwLOEg3f4QcuYhCpwGt/iH8Y0G3/wCIrujPa90ZpGTOCap/5f8ABPLdF0tBcDs96R8x7YRUIKl/P5iBJGbLpFE9nAc7gDfccxyjS7L2ViIuGy+FOTjTuhLK+ONXsTSLpEts872+ooq5yAUkJWUg4RdjygL96V/Rn+RP0g7pV/xtT/1V/wDlCpPzjlR1OruX9A2XKI+MS3+90QMAn//Z"/>
          <p:cNvSpPr>
            <a:spLocks noChangeAspect="1" noChangeArrowheads="1"/>
          </p:cNvSpPr>
          <p:nvPr/>
        </p:nvSpPr>
        <p:spPr bwMode="auto">
          <a:xfrm>
            <a:off x="0" y="-914400"/>
            <a:ext cx="2390775" cy="1914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2" name="AutoShape 2" descr="data:image/jpeg;base64,/9j/4AAQSkZJRgABAQAAAQABAAD/2wCEAAkGBwgHBgkIBwgKCgkLDRYPDQwMDRsUFRAWIB0iIiAdHx8kKDQsJCYxJx8fLT0tMTU3Ojo6Iys/RD84QzQ5OjcBCgoKDQwNGg8PGjclHyU3Nzc3Nzc3Nzc3Nzc3Nzc3Nzc3Nzc3Nzc3Nzc3Nzc3Nzc3Nzc3Nzc3Nzc3Nzc3Nzc3N//AABEIALAAbwMBIgACEQEDEQH/xAAcAAACAwEBAQEAAAAAAAAAAAAEBQIDBgEHAAj/xAA7EAACAQIFAgUCAwcDAwUAAAABAgMEEQAFEiExQVEGEyJhcRSBMpGhFSNCscHR8AdSchbh8SQlc5Ky/8QAGgEAAwEBAQEAAAAAAAAAAAAAAQIDBAAFBv/EACURAAICAgICAgIDAQAAAAAAAAABAhEDIRIxQVEEEyJxMoGhBf/aAAwDAQACEQMRAD8A8gYem/QdcViQ+UyFV3IOoj1D2v2x0A8arAm5F9j/AJfHGQlLhTY3Aa2DQpFb846wub4nM8TSs0MXkxm1k1Frbdz73xwqxQEaWLX0qpBO3ccjn79ME4qO9wOcWPo1nydei/p12vb3thi1JSpnjQyBFpBM6kGXgC43N9vucQenp1zCMBojSGVFJEvKbXLb3XY78WNx0wvIdwYCOdue2OqrM4UCxJtvthzLTZcpjaHyHBdA4aoIGnfUR6rgjYcnvwcfSR5R9OZICrSAiyPIwvuU33+H+CemB9gfqd9oUAtFKCpsyNe4PUHpj4szszEli25J6nvhpHT0Cz1fmNSvEJx5C/VD8F366uoC7n/zEw5aUH08kLMSlvPkKWUlr6hcDUPSDbpuOcdzR31v2KWOnnbHxJB37YsJ8uZ/JbhmAZTtbcbX6WxHTffre2GJnYpNOq6BtS2F7+k3G4sef74vgJtiplQP+6fWLDfSRvbcb9uMXx2tbTwNz3xwGCgE7cYMehzBaYSPSVgpV9QdoX8sXt6gbW323+MVpCrLqDLe9tB5+R7bfrj0Ex/Wf6T5RBV5utFGMynH77zWDgA2Wyg8Xv2w20gowIy6uaAVBoao0+nV53kPo099VrW98DqpRtQuG7jbHpNUgp/9Ingp80FXD+11BeISKqrovpIYA268YTVPhakTw1XZvS1Fe/0M0SNJNSBIKtXbTqhN7kDY78g9L7ADMgRuL7k73x0AqLDG1znwtkGWCjglz6qarrKenqKfTl/o0yuQSfV0W5tfpz0wc3g/w1D4oHh2bPMwFb9V9OW+kXy1ugZSWPcm1u57bkdA2edhDrBN2PYbXwwp8kzSsRZaPKcxnSTeN4qWSQML22YLY/IwyrcooqPLKiapNdDXx1j0sVM6pZ9H4mPXa4BtsSwttfGj8PI0/wDpXnkDVqUyjNYNMszsES6oegJF+OOuGfVhr2YCWmlo6zyq6klR0PrgnDRN977jA5S34u3PF/fHp2fLlviDKaR5q+Sqi8N0ATMK2KMs9VJK4WONC9ibFW9R7/lX4d8LZTNmnhnMhNWVGV5hVGJaeXSJIZ4yW0ORsybE3ABP3wp1HmdiBubX4uecWRxa2UArdjYG9h+Z4x6LktBkFQPGNS0eYM9NRykl/L9IZyGKAddiBfgYX5T4Qy6Sho6/NKySCmr5XFOPqqeJo4lbT5raz6v+KjpzuBg2dRi7GNwwAOk3sRcG2LUJcu4Sy3JOkWVbnj2GNhF4Z8PU2VPmOb51VSQRZq2XuaCFHUgIzKysSb3AU3+1jzjIRr+IXbT27jpfA/Rx2IG9uoxop8+p6jwtSZAcrKimmM6VP1ZLeYw9V10Wsb8X274RILg3HXE1DBgQFZriwN7N7G3TFHRO9mjyrxGkeRU+RDI/qdNalZq+oJMkinYFNH4SBYr874KzPxhBmFPnUL5GR+1Wjd3evZmjZDdAvpHpBOy7W98SgOU5b4qyp6BhTRCVKiWWaRlMSOoIRix5UE376hhfmNFl0Hh6j+kqKWTMQVEohqLmxjBN/URcNcXGm3G+zEqKGbfg7nmeQ5rX5TUy5K1P9DFHAqCqY+bFHcqLlNiCdyL/ABj7MJa7xh4krMyy2hSmqmjFRMBWKAmmy6wzabADSbC9rE40GZ55TVOfyUf1KvSSt5xrDXbIwpWQBLW0XY2bc6uuxwtqKHwz5UaRNRSOlKzwNPVNaWTQtlmGwj9Wu26jgcb4R6DsXeN84mzrxFPNMtkiURovlGK5tdnKngsbt3sVxZQZ5HD4XqvDqZN561MqzyzLUsH1rbSQoU2AsNuvffDrNTkVbmMs7yUEktVXIr1JqnskIhjIewb/AHK67297c4Hopcty/wAW1ktFV06UT0EqxMlQUGt6exTVvY+YT3ta/TDJJoXdinIMxrcq+upf2c1VTV8Hk1VKUdS6i5UggXUr6iDbi/2spvFM9FUZR+zqRIqTKp2qIad5C/mux9TO9hyDYWAAw1yPNKZ2klqq2Sn0sqQx1OYPJZPp5lYm5sRrYWNv4yOMVQU/htDEHaJ44zGYrTFZJE8o6/N1ekMJLWHpB3F7b4DWw3rTAqXxTT0lTmTQ5DTChzGBoaik+pe7XbVq8y173J6Wt+ZtfPXNDBk+c+FYqpY3M1BCzTQyRCTcKun1OpPQ8+5xa0Hh2NpPKlpHTcozF0fzhPYDSTYQmK3c7HfVycsnh85lPmM1bQCpOZCpieJ5LqoqFPUnmO7EW5N78gDQbZnJM9STw7Pks2TwIz1ZqjJG7J5c1tItHawVVOnT973wnESXtuwIB7dP6G4xdWKGr6kowdGnkKsDsRqNrfpjqxMqIwK+q9grC4t3HTBaroTlbOQwlo2ZSPSLkXA6gdfnpj5A0Tq0bFZEa6sDYgg7EYtjUhbLiQjudz+WDoVspLSSSF5Xd5G3ZmJJY/J5OJ79bBjyBf8Ay/8Am2CVgAQyal2bTp/i45t2xU69f1wyBZXo1Wtcm3AF9scCEXv9rYvC2AKMQ1zwPb+tzjgXU1tSrsTdj7e1+ePv0wzfs4qZGNgLd98dZdIN7MbXGk3+238sTF72sfyxLSB1t9+MJyR1MrZCjFTp2uNjcH4PbERHJp1aW8ssV1W2vzb+WLtJ0jt0ud8QA9VwBbi/fDbAykj06Svbe+OCI21A7k2Itx7/AOdsFNEVtdSL7gEdO/8APBeX0RqZrXCqu5PthXrs4WiA2JHTFiBna73ZvnnG9rfCr5Zl9NNVLpkqLlYrXZVHVu3OM/UZZZdUK73wyV9HW12JokOnpiQsFICKTf8AEL3+O1sTh9Km639OxvxuN/fa/wCeK3kWAan7gYFpK2g9uiaBbG5IOnb5xU2xI69AcN8tkWQk2Ta3PHH+flgXOIWWfzeVk7dDbGWPyFKfCqLPC4rkKZ8yakKxmCNwRc3xdR5rST/upIvKN72Y+m/sehxGekWcBZQVdeD1GApcqdUBV1YHYcAgjnr74WeFM9HB/wBCUa5U/wCkO5olS8kW4/jT27j4xWwQKbhXDr6WubfPz7YAy7MSoWnqLiWPZW6n29z7df5tIVidSY7Ackxm6/cdPjGVTnhe9nqZPj/H+fjThpr/AAGNyTqNyeWPfHdiwBucXsHikVk2sbqy8A9PjGdzVnauenh13sq6Fubntbvj0MeW1yiz5zP8WeHI8c+x9fUwuSwttc8Ye+HJUhqEJW9nBZbnfjGBkgzXK9M1RTVMAkPpaWMgN2G+NJlFcXhWoA0g8r7jFFLl2RlDhs948XZR+3qGnrcuIleNDpVSPWp7e4tjzyvpJcvYxVURjfko1r/cdMBUHiSspY9FLVTRKeVRtOBKvM5qxtTq8u51bi5PuTzzheTxoLqb0IoTtY4+qIY54ShdvUPV6Rsf4fnH0ABUgke218EwwtJpjRWLMbADqTxt84tFaIt0wDJ6oxziKXZlPB/zfuPv3xpXiSqpzEzLZgNLW4PTGfrcv84LLCSlQm+u2xHY/wCbdMV02YZhSArLSu2m97C4It3x5uf480+UEbsWaMlUi6WKXz3jl1M6CxZjfYbDfta1vbAs1TTwSBKhiCRewFzgwTfWDztas5ALKP4fzxk62f6qqklH4S3p+OmNUZNxT6ZDj+TNNGPD9bHprUqo5eVmQi9vi2K5Y6Oh9VHmclSP9skBU2+cLqJ7QesAX2HfE0fW5Av6bDcbdcY5cuTt2j0MT4U4umGmqSrgLKSrIbML7j+4xo/D9CrUVNmEkaCoRmXWqhrK3J45AAHtv7jGSkiKESxrZWupNjv7fyxp8irTBlUsas7eUFbWEuq6iBpuev8Af2wnS/A25cqyrlk7XkNzY66CaKpSWpQXjclFXk+k27n0/wBhjNZXRNS0kcRF33LdcHSzSTSlmY2ZgSt+SBsT3txjiyOgJW63GkgHkdRjbgx8FvR4Xy8/2Oo9ElRgCFAGojcjj/tvicbvldVIrOkkqsGCs1h60Vu/v+mPtmvo9Jvtvx2+cC0UUiajNZ3ZiSRx7bfbC/Iv9oGB6KqYXAIPPXpg6K8bpJGSWQgrfqcZmgzSWnpvKUBiGGm++3UY0eX1sdXdo7DQ34TjVCVqkRnFp2fRVsEEsi19JWeSyMwljYBSdieVN7HkX7YEkzajMayRtIH6o38sHZFlsdXlmf1VU7pGsrIERtg7MwXbrsLdf64Rf9PTMNqlG5t+7PzifLeyrUERr66BoS8YZaggqbbbdj364UUdOZ6hIR/Fz7DDj/p2c7fUre/Gm39cQqf2flcBhU+fVEi7A2K/fp8e++O43sKmukV5XTNXZu1ICRE0pXboL9L4Z/smNc8bLKDzJCZNN5CCRa9z06YH8O1aQVwrpYXuhuxQXF+/cb/bB2WsZfECOHW8yhjJc7bncWPP98Q+QnHG2aMTfNIu8UeWZ4oaQKkFKfKRQm5Y/iY25JIw0kphl+R0dKx0PUSa31c2Hf8AP9MLM3iamrEhJbSKqxJNu9jfjDTNVd5KXVKHDwLpbuN+TYfyxnSj9sI+KsE5y+mTfsXeSySAkXHO3Ue2Kq3UIWWFxHK4Ii3H4rXtc+18EqQgsbaR84QVhSnqmGiUJK5LIym19zseuPRlKloxYocpbJVFQ9TSeYxZWicG6g+oqAD9xcHEqkxzyhyCrMCHCuLX+fyxGGmjWKWWljN1ADcbEn334vt745FA2gjZvVdWPbtjJKfhm3gu0IEYjBFNUyU0geJiGGBlNsSuQuKk2tGny7No6qdY2UI7C7fN+Pyw7jVGFwAykfNxjz6Nypujb9bYcZZnctMsULhWjU2JO5tc/wB/0w6yO9meeL0PvEUNTDRqYRpSQ6JHAuQCNgMZaDJ6zzUQ0kgUtbUVsux334xtqWspqiNdJVgyEc2YDj5GLadpKHLpaGRI5YjN5sUuo+Yu1iLcbgDFHG3daBCfGNACZYmXM0QAZgTdv86YAFDVRZutRTUxMQs94xwR3A98bEUdTXeXE8AisgMVRICFkHswFiNxv0298L386jqG0tcgDUFYHsbG219z974hknHInCL2jRiTxzUpdMU+LalKmskeMMsZlVkkf0htt/g372weswqctohsZYkZGI9jcKbja1/1GOlCWLWszb3XriiSilMwemk8s7+jSNDG9+nHyMKsTXGXdDSzQlGUPZJYgbbE+rC7MqUIyCSVdFVB5iljsvqNr/8A1/XDWmEz6lnpTGVAu1xpb4thHVRTx1cxqNKm+1v4r4bLbppURxatHYqmKgy2rp45EkaqGhiNzpup297rg1aibZlECt1srXwqhvLUgsAdO4HY98MlcWGxAxlddFWzEj9MWRhC4EhKrfcqtyPe3X4xBBscdvvb9Magh0OT5jUN+4pmaO1/NNljt31nbr3vgyXwvmsVOaiSnuFubIwfr1tfGv8ABHi6nyqnyzJqKm83zHMlZJKLDUb+gAjccG/88elS+G4K1PqcoSNYJ7/+nnJCMP8AcuxNr8C3vhafgRyZ+dYJpaaQtHIy7EXXth3SZ8ViK1CGQngjbawFv0/XG/zD/SKSqqZCudUsNRo1iBaU6AOPxat/yxkKej8PQVMmXVsE61sLmOR5KnT6gSDsBp6YN8dsWSTCKaqpZKs/SVTxuVGoBtKvztbv1wzgjHDfzxn6jLMrjMkkGZQgWIEPDL9yxJwJT5lUQSao5mKi/wCLgi/v8YMZJO0SkptVZs0iUdDbucRlaGDeQm43AHJwphzt5/R6UYjp1+DiLPuT333N8N9k/CI8fYXUVjNdYwIx+Z/XCOtdpZ5CzlrnYkWvi2sr4qZzHu0oF9I4++FD1srG4ARSdri5++Ek+Rpwxa2Mcsh8zzJCRyAD9sHaNXpIGnCKLMKiBbIwFyTbQP64kM1rRfTIo36Ipxnlindo0JCpKZjHwT7YmtGxsFDXtvtxje0uVwJEP3V2twBiwU5pzraCkjUcmcAj/v8AywyzRYvGRmMnpEpVGY1FolR/xMSS/GyIPxXNwSdhjRr4/wA2hmQ0UM5SKMxxiTcKvx9h+WBa7OaIzF6irjlcix8imB2GwHFu2ApPElOmpY6Wpf8A5OE/lgybfQvFeWGr4m8VNX/tASOJSLC4uAp6W4IxVPV1tc00mYZXHJJLKZSyQKqs55LCwJJ+enziqnzqsqAfpqBifd2bBE9fmVIpNdLT0bdUYguB/wAbkn4thbn6Br2LazLKqrmMi0S0wPEUSWVfgbYgmTVai5ga3xj6fPMwlv5VRMyjr5YW/wBhe354rizeqY3kmqLf/IRhvyYpccsq1BvC4HbSd8TNXLToY5kJcD0rwR84KgzSm0lStbrt+I1ZI/LTbAj/ALMZ21S5mJCSzXSOQE97kqT+WGipoEYpvYAYHZ2mlf1s33JOKmVVBBJL34vtb3OGlPS0EwKxZg6SkgIKmn8tbk2/Ertb8vvgdspqoPMeopZyVa2hYmIv0PG4xyfsuBa9Q0gKAOXtiJAIChtKDg8EnFsyVAAvBInXU0RA/ljnlMUEkzbtsF4w7Xo5M0eYeJo6SLyqLTJLwXbgfHfGWqMwrqqfz5ZZGccG17D8sBBiRb3x1WIPNrYSOOMV0Bts0GT1sbyLBmFJBIshssoiCuTfcalI34tz0x6ZlXgjIqbL0zCuqvKjlHoUx3YHm3UnpxjCeC87ocshmhzumFZRSOHiiIuySC48wH+Httue2NFn3j+lljM1MonqdGmKNVdI6cdtwNR9/jthdWLQynz/AMI+GasyU5rKqpjT0wfSMu9ubsAMYZ84o8xzSrzPNYasyzSF1hSnQgDoL7HYWGM/UTy1U7TyMdbm5scdjEhIGtievqOHTdA0jaSzZXVJGkeaUtAjql/3IZl1A3DEkWtxsB9xgOnyrLmni/8Ae4pFJ9QjGm/pvtv1434IINtsLMtyeoqryM2hSeW6/GNLS0EVHGEjXe27dT3wyxt+CcsiQkiyqYbzkg2BA5xc1JG6eU4cAcEMLjGjWPUliuoEb9cCzUCE3jIDW2B64PDj/FkubuzGuESRxaQC9iNQuPfj+mCKeWipFCLT5iYjyIatQB728vDmuyB6lbqtpBb1qLj7jCeryyppVZZF9Ci/mKCAfnAp+TXCcZDR8/y+CgajpabMqYSbySiZJWYf7bkLYdwOcJzDTSkOtdK3t9Nv/wDvFESCE65wWQ8ANx74vaN4TdQCj78jC3RRI//Z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53250" name="Picture 2" descr="https://encrypted-tbn0.gstatic.com/images?q=tbn:ANd9GcS19jnp9thKxf7OHwKtIdrAVqHEJqlH6V-Kz_6LAtA2mEjZ23E48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54" y="1952603"/>
            <a:ext cx="2643206" cy="2876791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40</a:t>
            </a:fld>
            <a:endParaRPr lang="es-E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CONTINENTE DO SOLPÓR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167314"/>
            <a:ext cx="5386382" cy="37862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Enorme territorio, co norte aínda sen cartografar por seren terras frías e cheas de salvaxes. Ten só dúas estacións, inverno e verán, que poden durar décadas. Antiga, </a:t>
            </a:r>
            <a:r>
              <a:rPr lang="gl-ES" sz="3200" b="1" dirty="0" err="1" smtClean="0">
                <a:latin typeface="DK Thievery" pitchFamily="66" charset="0"/>
              </a:rPr>
              <a:t>Lannisport</a:t>
            </a:r>
            <a:r>
              <a:rPr lang="gl-ES" sz="3200" b="1" dirty="0" smtClean="0">
                <a:latin typeface="DK Thievery" pitchFamily="66" charset="0"/>
              </a:rPr>
              <a:t> e Porto Branco son algunhas das súas cidades máis importantes.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2050" name="Picture 2" descr="http://t2.gstatic.com/images?q=tbn:ANd9GcSripI3u4EMGQC4oDBWUIR42k7zks321kje9YTU52dDQbuVGJB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8" y="2024042"/>
            <a:ext cx="2000264" cy="2951742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41</a:t>
            </a:fld>
            <a:endParaRPr lang="es-E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GOTHAM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024438"/>
            <a:ext cx="5386382" cy="421484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Cidade maldita, sinónimo de noite, escuridade, corrupción e decadencia, na que son frecuentes os desastres naturais (terremotos) e os ataques químicos. Os ingleses conquistáronlla aos noruegueses logo dunha grande batalla.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55298" name="Picture 2" descr="http://t1.gstatic.com/images?q=tbn:ANd9GcT-rkXj4ebLunzbCAoxjFdNT-VQ7YdMO-FdY8ReDMYvCj8VYxE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50" y="2021778"/>
            <a:ext cx="3786214" cy="2359718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42</a:t>
            </a:fld>
            <a:endParaRPr lang="es-E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A LÚA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024438"/>
            <a:ext cx="5386382" cy="421484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Satélite habitado por seres de doce pés, que andan a catro patas e boca abaixo. En vez de comer, inspiran efluvios; en vez de falar, comunícanse mediante música. Tamén destacan por organizar guerras de forma que non haxa vencedores nin vencidos.</a:t>
            </a:r>
            <a:endParaRPr kumimoji="0" lang="gl-ES" sz="3200" b="1" i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56322" name="Picture 2" descr="http://4.bp.blogspot.com/-g1Aj9Qz9mK0/TeEdF-po4AI/AAAAAAAAAOA/zoXaJ85z6pM/s1600/CyranoElOtroMun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4526" y="2024042"/>
            <a:ext cx="2278920" cy="2941170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43</a:t>
            </a:fld>
            <a:endParaRPr lang="es-E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ALDEA GALA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024438"/>
            <a:ext cx="5386382" cy="421484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Único lugar da Galia non conquistado </a:t>
            </a:r>
            <a:r>
              <a:rPr lang="gl-ES" sz="3200" b="1" dirty="0" err="1" smtClean="0">
                <a:latin typeface="DK Thievery" pitchFamily="66" charset="0"/>
              </a:rPr>
              <a:t>poloS</a:t>
            </a:r>
            <a:r>
              <a:rPr lang="gl-ES" sz="3200" b="1" dirty="0" smtClean="0">
                <a:latin typeface="DK Thievery" pitchFamily="66" charset="0"/>
              </a:rPr>
              <a:t> romanos. Composta de choupanas, un campo da festa e unha estacada defensiva, é famosa pola poción máxica que prepara o seu druída. </a:t>
            </a:r>
            <a:r>
              <a:rPr lang="gl-ES" sz="3200" b="1" dirty="0" err="1" smtClean="0">
                <a:latin typeface="DK Thievery" pitchFamily="66" charset="0"/>
              </a:rPr>
              <a:t>Aquarium</a:t>
            </a:r>
            <a:r>
              <a:rPr lang="gl-ES" sz="3200" b="1" dirty="0" smtClean="0">
                <a:latin typeface="DK Thievery" pitchFamily="66" charset="0"/>
              </a:rPr>
              <a:t>, </a:t>
            </a:r>
            <a:r>
              <a:rPr lang="gl-ES" sz="3200" b="1" dirty="0" err="1" smtClean="0">
                <a:latin typeface="DK Thievery" pitchFamily="66" charset="0"/>
              </a:rPr>
              <a:t>Babaorum</a:t>
            </a:r>
            <a:r>
              <a:rPr lang="gl-ES" sz="3200" b="1" dirty="0" smtClean="0">
                <a:latin typeface="DK Thievery" pitchFamily="66" charset="0"/>
              </a:rPr>
              <a:t>, </a:t>
            </a:r>
            <a:r>
              <a:rPr lang="gl-ES" sz="3200" b="1" dirty="0" err="1" smtClean="0">
                <a:latin typeface="DK Thievery" pitchFamily="66" charset="0"/>
              </a:rPr>
              <a:t>Laudanum</a:t>
            </a:r>
            <a:r>
              <a:rPr lang="gl-ES" sz="3200" b="1" dirty="0" smtClean="0">
                <a:latin typeface="DK Thievery" pitchFamily="66" charset="0"/>
              </a:rPr>
              <a:t> e </a:t>
            </a:r>
            <a:r>
              <a:rPr lang="gl-ES" sz="3200" b="1" dirty="0" err="1" smtClean="0">
                <a:latin typeface="DK Thievery" pitchFamily="66" charset="0"/>
              </a:rPr>
              <a:t>Petibonum</a:t>
            </a:r>
            <a:r>
              <a:rPr lang="gl-ES" sz="3200" b="1" dirty="0" smtClean="0">
                <a:latin typeface="DK Thievery" pitchFamily="66" charset="0"/>
              </a:rPr>
              <a:t> son os campamentos romanos que a circundan.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57346" name="Picture 2" descr="http://t3.gstatic.com/images?q=tbn:ANd9GcT-q9DW55jGkfN2H5isy1CLYCX-z94OEPYUnX5UUFhtYQSjotbQ0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0" y="1881166"/>
            <a:ext cx="2143140" cy="2935655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44</a:t>
            </a:fld>
            <a:endParaRPr lang="es-E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CASTROFORTE DO BARALLA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024438"/>
            <a:ext cx="5386382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Entre os ríos Mendo e Baralla, foi inventada no século XII polo arcebispo </a:t>
            </a:r>
            <a:r>
              <a:rPr lang="gl-ES" sz="3200" b="1" dirty="0" err="1" smtClean="0">
                <a:latin typeface="DK Thievery" pitchFamily="66" charset="0"/>
              </a:rPr>
              <a:t>Ramírez</a:t>
            </a:r>
            <a:r>
              <a:rPr lang="gl-ES" sz="3200" b="1" dirty="0" smtClean="0">
                <a:latin typeface="DK Thievery" pitchFamily="66" charset="0"/>
              </a:rPr>
              <a:t> e suprimida dos mapas por </a:t>
            </a:r>
            <a:r>
              <a:rPr lang="gl-ES" sz="3200" b="1" dirty="0" err="1" smtClean="0">
                <a:latin typeface="DK Thievery" pitchFamily="66" charset="0"/>
              </a:rPr>
              <a:t>Cánovas</a:t>
            </a:r>
            <a:r>
              <a:rPr lang="gl-ES" sz="3200" b="1" dirty="0" smtClean="0">
                <a:latin typeface="DK Thievery" pitchFamily="66" charset="0"/>
              </a:rPr>
              <a:t> como castigo ao seu intento de ser </a:t>
            </a:r>
            <a:r>
              <a:rPr lang="gl-ES" sz="3200" b="1" dirty="0" err="1" smtClean="0">
                <a:latin typeface="DK Thievery" pitchFamily="66" charset="0"/>
              </a:rPr>
              <a:t>Repúbica</a:t>
            </a:r>
            <a:r>
              <a:rPr lang="gl-ES" sz="3200" b="1" dirty="0" smtClean="0">
                <a:latin typeface="DK Thievery" pitchFamily="66" charset="0"/>
              </a:rPr>
              <a:t> independente. En ocasións, levita.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58370" name="Picture 2" descr="http://t0.gstatic.com/images?q=tbn:ANd9GcQdtLNgYrRqb1bm51klUOfKEfRCT9KUpG_mTy1QovJlh7qAmRg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7" y="2024042"/>
            <a:ext cx="3619523" cy="2714644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45</a:t>
            </a:fld>
            <a:endParaRPr lang="es-E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t0.gstatic.com/images?q=tbn:ANd9GcSuC4usMt6om_BLVx-HeEVjquQQQy2g6NaCCxwlCcmTvcuUlst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44" y="1952604"/>
            <a:ext cx="2071702" cy="3211138"/>
          </a:xfrm>
          <a:prstGeom prst="rect">
            <a:avLst/>
          </a:prstGeom>
          <a:noFill/>
        </p:spPr>
      </p:pic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SELVA DE ESMELLE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024438"/>
            <a:ext cx="5386382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A man dereita vindo pola banda de León. Cae preto de Miranda, o castelo de </a:t>
            </a:r>
            <a:r>
              <a:rPr lang="gl-ES" sz="3200" b="1" dirty="0" err="1" smtClean="0">
                <a:latin typeface="DK Thievery" pitchFamily="66" charset="0"/>
              </a:rPr>
              <a:t>Belvís</a:t>
            </a:r>
            <a:r>
              <a:rPr lang="gl-ES" sz="3200" b="1" dirty="0" smtClean="0">
                <a:latin typeface="DK Thievery" pitchFamily="66" charset="0"/>
              </a:rPr>
              <a:t> e a fraga da Serpe. Cando Don Merlín facía festa era toda azul, coma se un enorme e morno luar </a:t>
            </a:r>
            <a:r>
              <a:rPr lang="gl-ES" sz="3200" b="1" dirty="0" err="1" smtClean="0">
                <a:latin typeface="DK Thievery" pitchFamily="66" charset="0"/>
              </a:rPr>
              <a:t>apousara</a:t>
            </a:r>
            <a:r>
              <a:rPr lang="gl-ES" sz="3200" b="1" dirty="0" smtClean="0">
                <a:latin typeface="DK Thievery" pitchFamily="66" charset="0"/>
              </a:rPr>
              <a:t>, de repente, na terra.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46</a:t>
            </a:fld>
            <a:endParaRPr lang="es-E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FRAGA DE CECEBRE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024438"/>
            <a:ext cx="5386382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Nalgún lugar do norte de Galicia e minguando desde que os homes cravaron nel o primeiro poste, é o fogar do bandido </a:t>
            </a:r>
            <a:r>
              <a:rPr lang="gl-ES" sz="3200" b="1" dirty="0" err="1" smtClean="0">
                <a:latin typeface="DK Thievery" pitchFamily="66" charset="0"/>
              </a:rPr>
              <a:t>Fendestestas</a:t>
            </a:r>
            <a:r>
              <a:rPr lang="gl-ES" sz="3200" b="1" dirty="0" smtClean="0">
                <a:latin typeface="DK Thievery" pitchFamily="66" charset="0"/>
              </a:rPr>
              <a:t> e de Fiz de Cotobelo, ánima en pena por non ter ido a San Andrés de Teixido.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60420" name="Picture 4" descr="http://t3.gstatic.com/images?q=tbn:ANd9GcSLilTujEjIfHIjLsTR9m-Cu1czHyhRk2Zf33apFR9TJHrh2bL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06" y="1952604"/>
            <a:ext cx="2143140" cy="3000396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47</a:t>
            </a:fld>
            <a:endParaRPr lang="es-E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14290" y="1023910"/>
            <a:ext cx="6500834" cy="1214446"/>
          </a:xfrm>
        </p:spPr>
        <p:txBody>
          <a:bodyPr>
            <a:noAutofit/>
          </a:bodyPr>
          <a:lstStyle/>
          <a:p>
            <a:r>
              <a:rPr lang="gl-ES" sz="5400" b="1" dirty="0" smtClean="0">
                <a:latin typeface="DK Thievery" pitchFamily="66" charset="0"/>
              </a:rPr>
              <a:t>PAÍS DE OLAR</a:t>
            </a:r>
            <a:endParaRPr lang="gl-ES" sz="54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85794" y="5095876"/>
            <a:ext cx="5386382" cy="421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Terra insalubre e pouco apetitosa, na que a paz chegou a ser un relato antigo, unha vella lenda. Todo home </a:t>
            </a:r>
            <a:r>
              <a:rPr lang="gl-ES" sz="3200" b="1" dirty="0" err="1" smtClean="0">
                <a:latin typeface="DK Thievery" pitchFamily="66" charset="0"/>
              </a:rPr>
              <a:t>lindante</a:t>
            </a:r>
            <a:r>
              <a:rPr lang="gl-ES" sz="3200" b="1" dirty="0" smtClean="0">
                <a:latin typeface="DK Thievery" pitchFamily="66" charset="0"/>
              </a:rPr>
              <a:t> era un inimigo, especialmente os Xinetes Esteparios do País dos Desfiladeiros, ao leste.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1026" name="AutoShape 2" descr="data:image/jpeg;base64,/9j/4AAQSkZJRgABAQAAAQABAAD/2wCEAAkGBhISEBUTExQWFBUUGRcXGRgXGBcXHBgXGCAdGBgXFxgXHCYfGBkjGRcUHy8gJCcpLCwsFR4xNTAqNSYrLCkBCQoKDgwOFw8PGCkcHBwpKSkpKSkpKSkpKSkpKSkpKSwpKSkpLCksLCwpKSwsKSwpKSkpKSwpKSkpKSkpKSkpKf/AABEIANgA2AMBIgACEQEDEQH/xAAcAAABBQEBAQAAAAAAAAAAAAAAAgMEBQcGAQj/xABFEAABAwIEAQgGBggFBQEAAAABAAIRAyEEEjFBUQUGEyJhcZHBcoGhsdHwFCQyNDVCIzNSYnOC4fEHFVOSwhYlQ1STY//EABgBAAMBAQAAAAAAAAAAAAAAAAACAwEE/8QAJBEAAgIDAQACAgIDAAAAAAAAAAECEQMSITETMkFRBCJhcYH/2gAMAwEAAhEDEQA/ANxQhCABCEIApeebZwFcfueYWJ1JmD8NFtvPAxga/oeYWJ17lcmf1F8fgw/uSXNsfHwS30z5KZyJgGVKhNT9W0Xvl16oE95n1KKVjt0U76dyTudtk3SbwJXU4Pm/TLQx89KKlQG5hzKcSBwMEO8VAxnJTRhOkF6gh7hN+jcSG9WbQYM9qrqT2KktINydSnKbbXCu+SeSaVSlSe6Q7MS+/wBqnOWGjY5o/wBy9/yQdFWI+017+jGb8lNwBEametfbIscWapo559UgmbjX5K9n5/oumxPI9EBhaLl9BphzieuGucHg2bYmE1W5EBp13ky/PULOtfIwwervPHbKigc0c60x2rzwnirnkjkhlWk4k5XipAdNgwND324xJ9SlN5ApOqVg0ENhraUu/M5uca68I/eRTDZHK1ARolElXzMLQeMOOjINZzg7rm2Uhp8Z9SRh+TKY6IPY49LUcwguLYAcGg6d/emoNipDoER88QhzrSFd0MDRNOpUyfYfkaC92mWTcNuSQqUs7ErQydjRqTbTQ29q9exzgQbt7br15iE4XQCgw3fmCyOTcMOFMe8roFQ8xHTybhv4Y95V8uxHOCEIWgCEIQAIQhAAhCEAUvPI/UK/o+YWJ1zBn58FtvPE/Ua/o+YWI4k6yuXP6i2Pw8yzZeZyBAMjhtZNO0PqSXFQ1HbEHEOmcxkE7mxNkgV3CbkyIJnbYdy9qNMGTum3NMeF1VCMWys4WmIuL6b2T7MRUkHMTY3njr438U/ydy5WoAtp9G4Ez1qbXeoFynt56Yk6NoxG9Gnrw0Q0vyCsqBiXgmXO/Lvw08F6azjfMTEjW95kDsufFXDueWIP5aH/AMmfBL/6rxH7NHs/Qs+CTiG7+jnm1CBlEhpOk9kJbsW+3XJgg67i0zxgDwV1V53VgPs0Z/gs7E3U541v9OjJ/wDxb8Fqpmd/RQV67jlgnqyRfQm5I4XTzsY5xDnvJc24JJMcIlJr1nPe57mgFxJMANHqA0HYmswA2+e1N6aSqOPqMkMe5s8DEniVHfPH+5SQ8lxOiee23doVjQIYm8XQQnAyYKOjt3LbA3nmD+G4b+GPeV0CoOYf4bhv4Y95V+utHOCEIWgCEIQAIQhAAhCEAUvPL7jX9HzCxN9Bz6jWDV7g3xMLbOeX3Gv6PmFiYrllRrx+VwMdxlc2X7IrDxl9yhjsNhn9AMM2qGWe5ziHE7luwiUnH81WCtVyPcKYo9OwQDY/lNxudUvH8nUMTVNduIpsa6C5r7OabZhG6ms5XpVq1drXsawYfoWOecuYyEKibOb5J5JFdlXrQ+mw1A2Ac0aiSZCao8jtOHbVc8tNSqKbRAMi0umdp4K15Ow/0SvSealJ7XOLHBjs0NIIJdwHwTfOCpTFehRokOp0csERBLnZnGfBCNd/gKXNVv0qvRNVwbQbnLsoM8RlntTVXkGmaD6uHq9IKZ67S0sc0HQwSQQrunVY/HY09IwCpSytcXAAkwBf1KHhsIzDUKzHVaT6uIDKbWsdmDRN3vOwWOgUmiup83ZwhxGfrwXdHH/jDsmaZ0lSMPyJR+isrVqzmB7nMgU812/zK7pcrYUYvoIOQU/o/SZx0eWLuyxxm8qJ/l4q4GnRbWoh1OtUJzPAtoCPYUtIbaRVVOabzVY2m9r6dZpe2pGUZG/aLhqCPNMDm5Rfn+j4jpqlMFxY5hbmaNSwk381f0OVKFHocKagc0UqrKlRtw11bhxAgeKr+TMA3BvdXqVqToY5rG03BxeSIFhoO9aqM2ZR8hUGvxVJjgHNc8Ag7jvXT/5dhX4o4b6EQJc3pGudaPzd2i53m2cuLol0BoeDJsB6+C6ihzidUxWJw76x6N+YU3yAGRpDuC2LQTTs59vNii1tWq+uWMZVNIHKXXGlweC8wvIlGpU6KlWzEtJbLMsuE9SCbEjxVtyR0jcJUYx1EVOmP6wtIIAuQD71R46hUp4hrnOZmcQ+abgQDNrjTTRDaMjY3ieSOjotqucWveSAwjYWzHgJUGmDvx2V3ztql+LccwIAaBoREAmI7ZVQ1K2ikbrpunMQf9uw38Me8q+VDzE/DsN6A95V8utEQQhC0AQhCABCEIAEIQgCl55D6jX9DzCw14dG0rc+eP3Gv6PmFhlasJtvPsXLm+yLY/BlzZ4GT/Reubr6tRPevHuET8ylNBi+/Yp7DNC+jJhJdhzx07NEnjrx08l4aR2sssKFU8NVcMtNhqOIOVoEklKxPJOKpsz1KTmAxeQe+S2QLroeTHuo8m1a1MxUdUDC4ahsaDhPmkf5NiPoVQtxFN1LK172Ne7MDqGlsWM7bwqak3LpzRfMD3e31JQaPBdNzkwwGOoAAAdHQkAAC8TI3JVxXcKdTlF7WMJp5MocxrgJtYaLNTdzgqb5H5dSpeF5PpuovqvqBoaS1rRBL3RJtNmgbq+a5mKwxqupsbUo1aQljcoc15FiNJslYugwcrhmVuXpWiIEQRpGiKM2v/hxoE6naOHgkPfkAsT3fNlZ8sNAxFSABFRw7ImwUYjfb50SlE7EESk78e5LqMvwn5ug2+brDTxszOyGuIjexTrTaI91wjJCEDNy5ifh2G9Ae8q+VDzE/DsN6A95V8u5HMCEIWgCEIQAIQhAAhCEAU3PEfUa/oeYWD4rD3BnSf6Leed/3Gv6PmFhuJF9j3rlzP8Asi2PwjU6W5M3+dU4GR3DuSTTLoktbMGCT5BPtwhF8zfB3yUnxth8kQa3jp2++y8qXHn86pUOkwQddvVuUhpeWyL6jThayV45B8sSx5F5YdQDmloqU3xnpu0MbjgVMxPOKmKL6NDDikKsZyXFxMcPVK55tc6EHRe1K/CEf2XBtU+nSDnFSJpvrYfpKtJrQ12cgEN+zmbFyo2G50jNiOmpdIMQRmh2SI2BgqifXkSB/biotUy6JtYrU2LqjocdzjaaIpUKYpMzB5hxc5zhpLiNvJTBztomqK5w/wCngHNnOXMOrmLYXIN7NPnZKZMQIPfw1lN3wxpIk1cVmc5zjdxzd5Jkx4pHSmbNcb7A+aMFUaCIbmOoPmOxSn1HG8QDr8VRY1+STyNcRE6V9uo72C3FN9I4fk8XNCnfRQRO/EaKFVsdDlMg9ibRGfIwoYrMXDLBaQCCZ7ZEKTVi54Kqw9SK9UTqQfYppJ6xjuUZR6XTtG9cxPw7D+gPeVfKh5ifh2G/hj3lXy60RBCELQBCEIAEIQgAQhCAKbniPqNf0fMLDeUSS6Br2LcueP3Gv6PmFh2NFxE73XJm+6LY/BnAEhzCTbJB8SE86q/MWzm3Dtg079+0fBR8IbtaN8+vAEmF5SLXtcA7LJ3Gw2uRY+a6F4ccvTxpaWuuSTJDx+b50Umi4Bv2CNNTomnvcbZhOwaNfgE3UphsNdHW/M7jwvp3oFJ9TCNf2HYjbiqqtTexwab+YParfCYSLzNoHduBCj4eqKjTTeQS0lof3ecKcqY+Ock+eFTUqkHL7kp5E9nie5FXDupuIdrPZBHFK6OYnQkXU2qOtO1Z5QAdcmAPaeEcIHs7UrGY2lSMOOWYOhLiPVZoUjE4htFrnBrnbAQd/VvrPABUbsTUqDK8ZWjRsG2+pkmB7Sn8JJ7dH21Tq02JnSx4GNQ7tCdrY4g5Xvl2XNJn1MbGjivcOGhmVsn7Mknjpb2ibpuC+0DfS0lus8CLaJVLpSkSMJj8lO8GXQATfYXAHmpWCxGdz5aQIi9pjfuPmqzC4Z12mTmGUjqwDr1TqTbXtV5QwuQDjBJ7PkJ0QnqvPSpDAMST+61SNzPcmagP0gkfsA8E62tIJsL8fFJL0rD6m+8xRHJ2H9Ae8q+VFzG/DsP6G3eVerpQgIQhaAIQhAAhCEACEIQBS88z9Qr+j5hYfiRPH+i2/np9wr+h5hYdi3R3Dh86Lkz/AGRbH4eYNv6T1u9sJ3D0v0bRrA4Jptnhw0Bv3RCk4Zx6MQASJkHv4qkHaOTLFpiadKCBAUXnLUazDOneAF5i+U6jD+rA4ZjY+tctyxia9V01AYGgAsPBOhYQbdi8LynmaWPe5h0a8Ex3OA96c5PqvoONN/2XwQZtPY7tVI5uqmYTlR9MZbPZ+y7T1cEso/o6oteHXGvmALus3Z41HYUungASBmJBk9g/uqbkvllknafynTu/qrXB1wBM5XG5032jdTUmvUEoOv6skcp1GU2FzuEkX0EC3aSQP7KkwdVzjLhlLsxAA2sI8N+9Xj6zXu68bRoQY0vsq/lFsVBlH2RMztMR4XQ2JiWvGVT3lriJ1vPDeY42C6PBYNgE5QTrPfuqyrRkNOvsEbypnJuPkBjo4NPGNiiMl4bni64TqTA2XQJO+5SG1+uATx9aiY5jwHfsggz7gPWq/BYgtqgkmJMzpuq2QjC1ZKxbT09MxrTPsKap1CGkWi/z3pWNqAvpEHQPFtBum6emupKRnRDkT6F5jfh2H9Aad5V6qLmN+HYf0B7yr1dAoIQhAAhCEACEIQAIQhAFLzyH1Cv6HmFhmIs8X7FufPL7hX9DzCwnG3fMRfwOvuXLm+y/0Wx+A94iNCpOFdIgWIKgum0gd/z2KZhnamdY7LrMfOCZlaslEMIIcJHbpdc1y1yO+hNSi45d28O7sV3XqERrbtj500UenykCIcA5rpBvcd4hUc1dEIQklsvDkxysDIqU2v7dD7E79Dw9UdV/RO4OuPFROVMB0VQjY/ZPEKM6nAB4+9Nr+iyd+k+ryLVBEQ4Tq0z7NUYflQsdlqAloPcR3SomFxb6ZBa4gj3qyZzjLwG1qbKg4xB8VkrqvRlX7LNtRrmF1NwIJAvtO0bJVEkkseBBuDPvOo4eCrqFWgSW0gQHahwktO0Hgpop7G5DYPxUOrhWtkONYWPDNLnWTHAJrGUyHAgEi+gi6cxecQTrlE7GePuUjPLQYv37rJcYReyINflJzg0OuNJ3NrTGsFKaIkTJ8jrCbB/SAd8x3J9rIEadse9UsnSXEM0qOWD3+1P0BeNgUp5JMX0CPswtQNH0JzI/D8P6HmVeKi5jfh2H9DzKvV0kgQhCABCEIAEIQgAQhCAKXnm6MBXP7nmFhOKJLu4iO1brz1+4V/Q8wsQy3v2rkzupItj8GH0nS0wJie75C9xTzThruO3D5t6ypLTBnctd7E1yrQLjIG0dxO/dIC2C/rZLJJ7avwHVmvblP24EfvOI+PvVJJa/rayBwkHWR2JfWB60jSQeI3HYpAqB2o0NjEQ09u5uVj6UitV/gqOWmS2nFzGl9NiobcE86gN0PWcB713beTKcDqg7SeCqMfyLTIMNA4dvBXOeORNnMnCNBh1Vg7pPuS24ahF6jvU34qNicMWOMiyBVMRwWlOE7C16NNwLKj72OZojKuio1A12dsOmwtEjURK4t75hS8JyvUY0NkOA0BmR3HZSnBvqHjJVT8Oqa41H5jp8/wB01iGECBr2+FvUmMFiMzQ5h1sReQd59VvUn3OJcY+yJ2XP3bpZJJcI1GgGjj598pwi0GdZUktEjtHYkOaNTxVLEqhhrxJTwvGmnyE3HW07UGtBuLRHz4JhT6C5j/h+H9DbvKvVz3+H+JbU5Nwz2ghrmWnvK6FdKJAhCFoAhCEACEIQAIQhAFJz1+4V/R8wsTzdm62rnwP+34j0PMLDmPmQuP8AkLqLY/B4wXMka5x3SFLZSOa/BvsVcKfGezsUrBPIN+B7eHxW4nyiP8iL+wvENiSdB86Kgxjg51pDZEKbjsXnqOAM5bRMePwSOTKI61SpYMgAWAnX4LX18NjcYWy3dVDaYk3AB9Spq2JfUswRF5sNd0zVqvrVDlPV3uAIJ9pT9MyMrR1bzIGnfKWc34NixL1kPE0InrB7jqCJHz2qMzkim/YtO8G3tBCtsPh2UyMzSTPz7UpuL6xABMGdQPYR8wl2aLNI5uvyTSb+d3g3yKeo8h0y27yCbggewjdWOLpgmXMNzNiCe4wmKLQ13C/d702za9MUESX1w1oYwGGgNnSe0peHcdDw96abbWDNwRFk62AYNybrKoLsW50G8JJqggW24TCXXpb9uvBIG3bIQgYppHs4aoLLE969c8N4yJt70OqBwMbgFN0Xhun+HIA5Lw0CBk0/mcukXM/4a1M3JWFPFn/Jy6ZdSIghCFoAhCEACEIQAIQhAFHz2/D6/oeYWHBt5/oty56fcK/oeYWHSZ9krlz+oviFOGiew9eSBvDvJMBsmISA0j1XUYvVhkhuiuxdDoqhmLuJOuhv7z7089ge0jPlY5xJEXBjXt2UitVa4y/WCB/Ue5QqeIbLmkGx7x4p5P8AKMxq1T/AsdG1uRpm3CbniU/RpGbANBEXcNde5eUqzYPWa3hDb396ZGKaDAAJ2JOp3Mbf0SLpV8HPorDfpLmbCQAd0lzMoLmwY2OpA3vuvKOIf+XKCdRHsvso9QuILXQ0wTLSbxt4SnX6Yr/Y43lYG8XA7NSbHvSHPk9YW1ns3HiqrC1Jedp2ibcVYsaRAaQBcQ73yU2qQuw50rWjNfgI4cU3VxucQ23bufghmHa43cXGYAaCe+VYYbkc/mdF7NG3eUa2ZKcY+kEVXAEToJ7+/wAE+2tlaCRc32UjFYLKBlM2IvuT7xp4JmphZboJi8A3/r3LdKM+RNEnCU4pBzvtOLj7Co1I/oWcTp3KZSf1WCdSfXaFX0bUxtcx4kQfBNNcRPH6zdP8LfwjCfw/+Tl1S5T/AAs/B8J/D/5OXVq6BghCFpgIQhAAhCEACEIQBR89j/2/Eeh5hYYXST2rc+e/4fiPQ8wsNabrlzel8Xg4Pd7kp5hILpXrjt8wuYoxmoQTdRwwAnQg7KRUbr6kxp230TpWqC+iW4ZvWaRtxT7MG0FjrQ0G0TDjumjWBPWspDCI+0fJL2HTZJTVCuWarXN6olzTIIsR82VdTqCMtpDh2/O6nvc0azcf1m6ae0ZIkAerQpvkcn4IsagvSByKR073xYAwY4m3z2K6xWMGkA94mColBlNjIzjWeJnxlKa9hNnk/wAp+C6kcUuux7p4voDew0SH4oA/abFiCXD12GqAxp/M8fy/EJluCpa5XHeTlCYVCxj6ckhxdH7LZgJ5lefskku0B2H7R7FHim0EtOQ6XIOnGVEfjGyQ2w3dIl3YOA1Wm0S5DqjYuKZgTubyQo1AdR2/Wf4ym/pc5Q1uTKbEmdNoUmk+AQL5iTcRqpT6i2NNPpvHMGgGcm4Zo2Z5ldAqXmYPqFD0PMq6V14YwQhC0AQhCABCEIAEIQgCk56n6hX9DzCw57I9vzC3Hnr9wr+h5hYfiL6XFiuXN9kXx+CWnj2r17/mEjIToEGrY30XPTKXQZvcmXMv7dUsO+C9zCexMuGDbqYknim3nh5Krx+Kd0jgHkQ1kNDgyZnM6TrECybq0HTLcUCHTwtH7V/dwV44nJXYjnRbtaSb6kf2SIdAHFUxdUGX6yOtH7JsW5uOo0TjHvBc36SD+rg5gBDiQ6x1gLfgkZuWYBEnKJtfffdIDhMkHbeI4KvDH5iPpQ/LeBBBtIvtqQkYmnUa1x+lNdlE2jrQGmB/uI/kKPja/IbItBSzTc24uML1uFZu31yT5pdIiNPytt6gl78FK2NqhtuHZIGUHfQeKbNC8gRHqlLyaTxXhIJRbCkKpUheZ46p0U7jeCmmETr2J+nr4FF9B+G/80B9Roeh5lXCp+aP3Kj6PmVcLtOcEIQgAQhCABCEIAEIQgCk56NnAVx+55hYpVwxnT2H5KEJJYlN2zVNx4N9E7a1l4ygdO7XcoQkeCKH3Z6cOdQBB9gXrMGdY8I9yEKGiH2OT5ycl1DWlrHOGUaCR2qsHItf/SqH+UoQu6EVqjklN2OU+bmKd9mhUPc1O/8ASuM/9ar/ALUIT0JuzxvNXGHTC1v/AJuXo5n47/1MR6qTz7ghCyiqZ2NPkDEhonD1vsj/AMT+HcmxyPiP9Ctbfon/AAQhcWq6X2Y2OScTP6mrruxw8k1V5JxAgmlU1P5HfBCEULsz2jgKs3pVNf2HfBSxg6uYdR+35HfBCEaqxtmbxzTaRgqINur5lW6ELqJAhCEACEIQB//Z"/>
          <p:cNvSpPr>
            <a:spLocks noChangeAspect="1" noChangeArrowheads="1"/>
          </p:cNvSpPr>
          <p:nvPr/>
        </p:nvSpPr>
        <p:spPr bwMode="auto">
          <a:xfrm>
            <a:off x="0" y="-996950"/>
            <a:ext cx="2057400" cy="2057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28" name="Picture 4" descr="http://www.hellofriki.com/sites/default/files/images/literatura/portadas/gud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8" y="1881166"/>
            <a:ext cx="2000264" cy="3168601"/>
          </a:xfrm>
          <a:prstGeom prst="rect">
            <a:avLst/>
          </a:prstGeom>
          <a:noFill/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48</a:t>
            </a:fld>
            <a:endParaRPr lang="es-E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142984" y="3238488"/>
            <a:ext cx="4672002" cy="1214446"/>
          </a:xfrm>
        </p:spPr>
        <p:txBody>
          <a:bodyPr>
            <a:noAutofit/>
          </a:bodyPr>
          <a:lstStyle/>
          <a:p>
            <a:r>
              <a:rPr lang="gl-ES" sz="2800" b="1" dirty="0" smtClean="0">
                <a:solidFill>
                  <a:srgbClr val="002060"/>
                </a:solidFill>
                <a:latin typeface="DK Thievery" pitchFamily="66" charset="0"/>
              </a:rPr>
              <a:t>BIBLIOGRAFÍA</a:t>
            </a:r>
            <a:r>
              <a:rPr lang="gl-ES" b="1" dirty="0" smtClean="0">
                <a:solidFill>
                  <a:srgbClr val="002060"/>
                </a:solidFill>
                <a:latin typeface="DK Thievery" pitchFamily="66" charset="0"/>
              </a:rPr>
              <a:t/>
            </a:r>
            <a:br>
              <a:rPr lang="gl-ES" b="1" dirty="0" smtClean="0">
                <a:solidFill>
                  <a:srgbClr val="002060"/>
                </a:solidFill>
                <a:latin typeface="DK Thievery" pitchFamily="66" charset="0"/>
              </a:rPr>
            </a:br>
            <a:endParaRPr lang="gl-ES" b="1" dirty="0">
              <a:solidFill>
                <a:srgbClr val="002060"/>
              </a:solidFill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642918" y="4238620"/>
            <a:ext cx="5386382" cy="3714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DK Thievery" pitchFamily="66" charset="0"/>
            </a:endParaRPr>
          </a:p>
        </p:txBody>
      </p:sp>
      <p:sp>
        <p:nvSpPr>
          <p:cNvPr id="7" name="3 Título"/>
          <p:cNvSpPr txBox="1">
            <a:spLocks/>
          </p:cNvSpPr>
          <p:nvPr/>
        </p:nvSpPr>
        <p:spPr>
          <a:xfrm>
            <a:off x="1857364" y="3667116"/>
            <a:ext cx="3286148" cy="30003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gl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A maior parte das referencias son do estupendo libro de </a:t>
            </a:r>
            <a:r>
              <a:rPr kumimoji="0" lang="gl-E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Alberto</a:t>
            </a:r>
            <a:r>
              <a:rPr kumimoji="0" lang="gl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 </a:t>
            </a:r>
            <a:r>
              <a:rPr kumimoji="0" lang="gl-E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Manguel</a:t>
            </a:r>
            <a:r>
              <a:rPr kumimoji="0" lang="gl-E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 “Breve guía de lugares imaxinarios”, publicado por Alianza.</a:t>
            </a:r>
            <a:r>
              <a:rPr kumimoji="0" lang="gl-ES" sz="20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DK Thievery" pitchFamily="66" charset="0"/>
                <a:ea typeface="+mj-ea"/>
                <a:cs typeface="+mj-cs"/>
              </a:rPr>
              <a:t> O resto débense á cada vez peor memoria, asistida por Internet, das compoñentes do equipo da Biblioteca.</a:t>
            </a:r>
            <a:endParaRPr kumimoji="0" lang="gl-ES" sz="2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DK Thievery" pitchFamily="66" charset="0"/>
              <a:ea typeface="+mj-ea"/>
              <a:cs typeface="+mj-cs"/>
            </a:endParaRPr>
          </a:p>
        </p:txBody>
      </p:sp>
      <p:pic>
        <p:nvPicPr>
          <p:cNvPr id="2" name="Picture 2" descr="C:\Users\ISIDORA\Desktop\FANTASÍA\mapa 2.jpg">
            <a:hlinkClick r:id="rId2" action="ppaction://hlinkpres?slideindex=47&amp;slidetitle=Diapositiva 47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1322" y="2095480"/>
            <a:ext cx="1119182" cy="1119182"/>
          </a:xfrm>
          <a:prstGeom prst="rect">
            <a:avLst/>
          </a:prstGeom>
          <a:noFill/>
        </p:spPr>
      </p:pic>
      <p:pic>
        <p:nvPicPr>
          <p:cNvPr id="3" name="Picture 3" descr="C:\Users\ISIDORA\Desktop\LOGOS\logobi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8" y="6738950"/>
            <a:ext cx="681033" cy="661181"/>
          </a:xfrm>
          <a:prstGeom prst="rect">
            <a:avLst/>
          </a:prstGeom>
          <a:noFill/>
        </p:spPr>
      </p:pic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49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ASTEROIDE B-612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57262" y="5167314"/>
            <a:ext cx="5386382" cy="37147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gl-ES" sz="3200" b="1" dirty="0" smtClean="0">
                <a:latin typeface="DK Thievery" pitchFamily="66" charset="0"/>
              </a:rPr>
              <a:t>Pequeno planeta onde vive un principiño. Ten tres volcáns, unha rosa e baobabs, que son un perigo ata que alguén debuxe un año. Abonda con arrastrar a cadeira para contemplar o </a:t>
            </a:r>
            <a:r>
              <a:rPr lang="gl-ES" sz="3200" b="1" dirty="0" err="1" smtClean="0">
                <a:latin typeface="DK Thievery" pitchFamily="66" charset="0"/>
              </a:rPr>
              <a:t>solpór</a:t>
            </a:r>
            <a:r>
              <a:rPr lang="gl-ES" sz="3200" b="1" dirty="0" smtClean="0">
                <a:latin typeface="DK Thievery" pitchFamily="66" charset="0"/>
              </a:rPr>
              <a:t> cada vez que se desexe.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12290" name="Picture 2" descr="https://encrypted-tbn1.gstatic.com/images?q=tbn:ANd9GcTleDaDHqhJBaPyjwA5_ha5QEdFqvF8-0fskXE1z_ySdIi5S0l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0" y="1952604"/>
            <a:ext cx="2071702" cy="2953277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ÁVALON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5095876"/>
            <a:ext cx="5386382" cy="37147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gl-ES" sz="3200" b="1" dirty="0" smtClean="0">
                <a:latin typeface="DK Thievery" pitchFamily="66" charset="0"/>
              </a:rPr>
              <a:t>Illa onde nunca sopra o vento, nin chove, nin neva. A Dama do Lago entregou alí a Arturo a espada </a:t>
            </a:r>
            <a:r>
              <a:rPr lang="gl-ES" sz="3200" b="1" dirty="0" err="1" smtClean="0">
                <a:latin typeface="DK Thievery" pitchFamily="66" charset="0"/>
              </a:rPr>
              <a:t>Excalibor</a:t>
            </a:r>
            <a:r>
              <a:rPr lang="gl-ES" sz="3200" b="1" dirty="0" smtClean="0">
                <a:latin typeface="DK Thievery" pitchFamily="66" charset="0"/>
              </a:rPr>
              <a:t>, quen tivo que volver ao final dos seus días. Algúns din que o rei segue alí, e outros pensan que na illa de </a:t>
            </a:r>
            <a:r>
              <a:rPr lang="gl-ES" sz="3200" b="1" dirty="0" err="1" smtClean="0">
                <a:latin typeface="DK Thievery" pitchFamily="66" charset="0"/>
              </a:rPr>
              <a:t>Sálvora</a:t>
            </a:r>
            <a:r>
              <a:rPr lang="gl-ES" sz="3200" b="1" dirty="0" smtClean="0">
                <a:latin typeface="DK Thievery" pitchFamily="66" charset="0"/>
              </a:rPr>
              <a:t>.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16386" name="Picture 2" descr="http://t2.gstatic.com/images?q=tbn:ANd9GcRY7OA6H6_EW8YcN5mbYWVCiWH5rfq88ZfwlOgsKV9ZAs0iGiv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8" y="2024041"/>
            <a:ext cx="2786082" cy="2773701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BABEL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5238752"/>
            <a:ext cx="5386382" cy="37147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gl-ES" sz="3200" b="1" dirty="0" smtClean="0">
                <a:latin typeface="DK Thievery" pitchFamily="66" charset="0"/>
              </a:rPr>
              <a:t>Cidade que non figura nos mapas, famosa pola súa biblioteca, composta de infinitas celas hexagonais. Cada andel ten 32 libros; cada libro, 410 páxinas; cada páxina, 40 liñas e cada liña, 80 letras negras.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17410" name="Picture 2" descr="http://t1.gstatic.com/images?q=tbn:ANd9GcRIYdN56DV20SxAN2IDBnj-nNcqFkfp6PnfSO4qCRyNTk26dlHzt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8" y="1952603"/>
            <a:ext cx="1881190" cy="2974633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ÍNSULA BARATARIA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5238752"/>
            <a:ext cx="5386382" cy="3714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gl-ES" sz="3200" b="1" dirty="0" smtClean="0">
                <a:latin typeface="DK Thievery" pitchFamily="66" charset="0"/>
              </a:rPr>
              <a:t>A única illa do mundo rodeada de terra por todas partes. Sancho </a:t>
            </a:r>
            <a:r>
              <a:rPr lang="gl-ES" sz="3200" b="1" dirty="0" err="1" smtClean="0">
                <a:latin typeface="DK Thievery" pitchFamily="66" charset="0"/>
              </a:rPr>
              <a:t>Panza</a:t>
            </a:r>
            <a:r>
              <a:rPr lang="gl-ES" sz="3200" b="1" dirty="0" smtClean="0">
                <a:latin typeface="DK Thievery" pitchFamily="66" charset="0"/>
              </a:rPr>
              <a:t> foi o seu gobernador durante unha semana, pero logo viu que non lle gustaba a comida nin o cargo.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18434" name="Picture 2" descr="http://www.uclm.es/ceclm/librosnuevos/2004diciembre/cubiertas/quijote_academia_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8" y="2024042"/>
            <a:ext cx="2143140" cy="2941544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357166" y="1023910"/>
            <a:ext cx="6143668" cy="1214446"/>
          </a:xfrm>
        </p:spPr>
        <p:txBody>
          <a:bodyPr>
            <a:noAutofit/>
          </a:bodyPr>
          <a:lstStyle/>
          <a:p>
            <a:r>
              <a:rPr lang="gl-ES" sz="6000" b="1" dirty="0" smtClean="0">
                <a:latin typeface="DK Thievery" pitchFamily="66" charset="0"/>
              </a:rPr>
              <a:t>CASTELO DE BARBAZUL</a:t>
            </a:r>
            <a:endParaRPr lang="gl-ES" sz="6000" b="1" dirty="0">
              <a:latin typeface="DK Thievery" pitchFamily="66" charset="0"/>
            </a:endParaRPr>
          </a:p>
        </p:txBody>
      </p:sp>
      <p:sp>
        <p:nvSpPr>
          <p:cNvPr id="6" name="4 Marcador de contenido"/>
          <p:cNvSpPr txBox="1">
            <a:spLocks/>
          </p:cNvSpPr>
          <p:nvPr/>
        </p:nvSpPr>
        <p:spPr>
          <a:xfrm>
            <a:off x="714356" y="5095876"/>
            <a:ext cx="5386382" cy="37147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gl-ES" sz="3200" b="1" dirty="0" smtClean="0">
                <a:latin typeface="DK Thievery" pitchFamily="66" charset="0"/>
              </a:rPr>
              <a:t>Cheo de riquezas, xoias e tapices, é famoso polo seu cuarto prohibido, decorado con corpos de mulleres encadeados aos muros. Recoméndase ás damas que eviten visitalo, polo que puidese pasar.</a:t>
            </a:r>
            <a:endParaRPr kumimoji="0" lang="gl-ES" sz="3200" b="1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DK Thievery" pitchFamily="66" charset="0"/>
            </a:endParaRPr>
          </a:p>
        </p:txBody>
      </p:sp>
      <p:pic>
        <p:nvPicPr>
          <p:cNvPr id="19458" name="Picture 2" descr="http://t2.gstatic.com/images?q=tbn:ANd9GcT81SvmHU3DkubmDsv8Mq59w0hOzx0isfps_RoeTD3KaoO4aZ3Mw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14931" y="2095480"/>
            <a:ext cx="3228581" cy="2714644"/>
          </a:xfrm>
          <a:prstGeom prst="rect">
            <a:avLst/>
          </a:prstGeom>
          <a:noFill/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FF953-9289-4185-A47C-FE00AB15286B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2127</Words>
  <Application>Microsoft Office PowerPoint</Application>
  <PresentationFormat>A4 (210 x 297 mm)</PresentationFormat>
  <Paragraphs>152</Paragraphs>
  <Slides>49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0" baseType="lpstr">
      <vt:lpstr>Tema de Office</vt:lpstr>
      <vt:lpstr>Pequena guía de </vt:lpstr>
      <vt:lpstr>A ABADÍA</vt:lpstr>
      <vt:lpstr>MONTE DAS ÁNIMAS</vt:lpstr>
      <vt:lpstr>ATLÁNTIDA</vt:lpstr>
      <vt:lpstr>ASTEROIDE B-612</vt:lpstr>
      <vt:lpstr>ÁVALON</vt:lpstr>
      <vt:lpstr>BABEL</vt:lpstr>
      <vt:lpstr>ÍNSULA BARATARIA</vt:lpstr>
      <vt:lpstr>CASTELO DE BARBAZUL</vt:lpstr>
      <vt:lpstr>CAMELOT</vt:lpstr>
      <vt:lpstr>CIDADE ESMERALDA</vt:lpstr>
      <vt:lpstr>A COMARCA</vt:lpstr>
      <vt:lpstr>REINO DE FANTASIA</vt:lpstr>
      <vt:lpstr>PASO DOS DRAGÓSN</vt:lpstr>
      <vt:lpstr>“ELDORADO”</vt:lpstr>
      <vt:lpstr>ESCILA E CARIBDIS</vt:lpstr>
      <vt:lpstr>PAÍS DO ESPELLO</vt:lpstr>
      <vt:lpstr>GRAN DUCADO</vt:lpstr>
      <vt:lpstr>COVA DE GRENDEL</vt:lpstr>
      <vt:lpstr>HOGWARTS</vt:lpstr>
      <vt:lpstr>PAÍS DOS XOGUETES</vt:lpstr>
      <vt:lpstr>MAR DE LIDENBROCK</vt:lpstr>
      <vt:lpstr>LILIPUT</vt:lpstr>
      <vt:lpstr>MACONDO</vt:lpstr>
      <vt:lpstr>TERRA DE MAPLE WHITE</vt:lpstr>
      <vt:lpstr>MORDOR</vt:lpstr>
      <vt:lpstr>NARNIA</vt:lpstr>
      <vt:lpstr>REINO DA NOITE</vt:lpstr>
      <vt:lpstr>PAÍS DE NUNCA XAMAIS</vt:lpstr>
      <vt:lpstr>TERRA DE PRESENTE</vt:lpstr>
      <vt:lpstr>CIDADE DO PRÍNCIPE FELIZ</vt:lpstr>
      <vt:lpstr>ILLA DE CALIBÁN</vt:lpstr>
      <vt:lpstr>CASTELO DA RAÍÑA DAS NEVES</vt:lpstr>
      <vt:lpstr>REINO DO MAR</vt:lpstr>
      <vt:lpstr>MINAS DO REI SALOMÓN</vt:lpstr>
      <vt:lpstr>ILLA DAS SEREAS</vt:lpstr>
      <vt:lpstr>SLEEPY HOLLOW</vt:lpstr>
      <vt:lpstr>REINO DOS TROLLS</vt:lpstr>
      <vt:lpstr>UTOPÍA</vt:lpstr>
      <vt:lpstr>ILLAS WAQ</vt:lpstr>
      <vt:lpstr>CONTINENTE DO SOLPÓR</vt:lpstr>
      <vt:lpstr>GOTHAM</vt:lpstr>
      <vt:lpstr>A LÚA</vt:lpstr>
      <vt:lpstr>ALDEA GALA</vt:lpstr>
      <vt:lpstr>CASTROFORTE DO BARALLA</vt:lpstr>
      <vt:lpstr>SELVA DE ESMELLE</vt:lpstr>
      <vt:lpstr>FRAGA DE CECEBRE</vt:lpstr>
      <vt:lpstr>PAÍS DE OLAR</vt:lpstr>
      <vt:lpstr>BIBLIOGRAFÍA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Lugar imaxinario</dc:title>
  <dc:creator>Usuario</dc:creator>
  <cp:lastModifiedBy>Usuario</cp:lastModifiedBy>
  <cp:revision>89</cp:revision>
  <dcterms:created xsi:type="dcterms:W3CDTF">2013-01-09T14:59:50Z</dcterms:created>
  <dcterms:modified xsi:type="dcterms:W3CDTF">2013-04-15T09:35:38Z</dcterms:modified>
</cp:coreProperties>
</file>