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305" r:id="rId3"/>
    <p:sldId id="303" r:id="rId4"/>
    <p:sldId id="299" r:id="rId5"/>
    <p:sldId id="302" r:id="rId6"/>
    <p:sldId id="306" r:id="rId7"/>
    <p:sldId id="288" r:id="rId8"/>
    <p:sldId id="295" r:id="rId9"/>
    <p:sldId id="292" r:id="rId10"/>
    <p:sldId id="297" r:id="rId11"/>
    <p:sldId id="300" r:id="rId12"/>
    <p:sldId id="307" r:id="rId13"/>
    <p:sldId id="309" r:id="rId14"/>
    <p:sldId id="317" r:id="rId15"/>
    <p:sldId id="310" r:id="rId16"/>
    <p:sldId id="314" r:id="rId17"/>
    <p:sldId id="315" r:id="rId18"/>
    <p:sldId id="316" r:id="rId19"/>
    <p:sldId id="304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9086" autoAdjust="0"/>
  </p:normalViewPr>
  <p:slideViewPr>
    <p:cSldViewPr snapToGrid="0" snapToObjects="1">
      <p:cViewPr varScale="1">
        <p:scale>
          <a:sx n="96" d="100"/>
          <a:sy n="96" d="100"/>
        </p:scale>
        <p:origin x="24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D35E-EBB6-47AA-8149-0C47921C01C8}" type="datetimeFigureOut">
              <a:rPr lang="zh-CN" altLang="en-US" smtClean="0"/>
              <a:t>2018/1/26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1570-0541-4B65-8A97-087332E16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18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741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388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46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895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A3E45-F315-9A4D-812F-ACB5AA4F49BA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868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516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2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496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5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4572000" y="0"/>
            <a:ext cx="4572000" cy="51435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3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4572000" cy="51435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65709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4253" y="193676"/>
            <a:ext cx="3651088" cy="39717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35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539944" y="128661"/>
            <a:ext cx="604056" cy="462191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35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282577" y="4492106"/>
            <a:ext cx="1470025" cy="4000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="1"/>
            </a:lvl1pPr>
          </a:lstStyle>
          <a:p>
            <a:r>
              <a:rPr kumimoji="1" lang="en-US" altLang="zh-CN" sz="900" b="1" dirty="0"/>
              <a:t>LOGO&amp;PIC</a:t>
            </a:r>
            <a:r>
              <a:rPr kumimoji="1" lang="zh-CN" altLang="en-US" sz="900" b="1" dirty="0"/>
              <a:t> </a:t>
            </a:r>
            <a:r>
              <a:rPr kumimoji="1" lang="en-US" altLang="zh-CN" sz="900" b="1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290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3" y="569905"/>
            <a:ext cx="96372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543"/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30454" y="136835"/>
            <a:ext cx="514885" cy="17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543"/>
            <a:r>
              <a:rPr kumimoji="1" lang="en-US" altLang="zh-CN" sz="56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563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8902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569905"/>
            <a:ext cx="44435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543"/>
            <a:r>
              <a:rPr lang="zh-CN" altLang="en-US" sz="1013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3" y="569906"/>
            <a:ext cx="1051501" cy="198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设计元素来源</a:t>
            </a:r>
          </a:p>
          <a:p>
            <a:pPr defTabSz="342543">
              <a:lnSpc>
                <a:spcPct val="130000"/>
              </a:lnSpc>
            </a:pPr>
            <a:endParaRPr lang="zh-CN" altLang="en-US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zh-CN" altLang="en-US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9" y="569905"/>
            <a:ext cx="5305759" cy="227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788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en-US" altLang="zh-CN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indent="0" algn="l" defTabSz="34254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88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日本熊本县的官方萌物</a:t>
            </a:r>
          </a:p>
          <a:p>
            <a:pPr defTabSz="342543">
              <a:lnSpc>
                <a:spcPct val="130000"/>
              </a:lnSpc>
            </a:pPr>
            <a:endParaRPr lang="zh-CN" altLang="en-US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342543">
              <a:lnSpc>
                <a:spcPct val="130000"/>
              </a:lnSpc>
            </a:pPr>
            <a:endParaRPr lang="zh-CN" altLang="en-US" sz="788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34254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4" y="136835"/>
            <a:ext cx="514885" cy="17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543"/>
            <a:r>
              <a:rPr kumimoji="1" lang="en-US" altLang="zh-CN" sz="563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563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24899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06033" y="3344044"/>
            <a:ext cx="1931939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543"/>
            <a:r>
              <a:rPr kumimoji="1" lang="zh-CN" altLang="en-US" sz="751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751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751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20874"/>
            <a:ext cx="2286000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F57218A4-78ED-4845-B3D7-7E007E475D5F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1B03AEDE-B5E1-3144-B05C-54EBB3AB90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422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74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94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128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8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6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64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677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68E6-7891-284E-8229-B458C05BF848}" type="datetimeFigureOut">
              <a:rPr kumimoji="1" lang="zh-CN" altLang="en-US" smtClean="0"/>
              <a:t>2018/1/26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E56A-B637-3445-8C92-34299A725C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134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4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r="5211"/>
          <a:stretch/>
        </p:blipFill>
        <p:spPr>
          <a:xfrm>
            <a:off x="0" y="10521"/>
            <a:ext cx="9180512" cy="5151755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3961234" y="2609303"/>
            <a:ext cx="1089012" cy="719349"/>
            <a:chOff x="3622753" y="1357769"/>
            <a:chExt cx="1660680" cy="1590604"/>
          </a:xfrm>
        </p:grpSpPr>
        <p:pic>
          <p:nvPicPr>
            <p:cNvPr id="6" name="图片 5" descr="屏幕快照 2016-09-04 下午5.17.07副本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6" t="18427" r="24528" b="23254"/>
            <a:stretch/>
          </p:blipFill>
          <p:spPr>
            <a:xfrm>
              <a:off x="3622753" y="1357769"/>
              <a:ext cx="1660680" cy="1590604"/>
            </a:xfrm>
            <a:prstGeom prst="rect">
              <a:avLst/>
            </a:prstGeom>
          </p:spPr>
        </p:pic>
        <p:pic>
          <p:nvPicPr>
            <p:cNvPr id="4" name="图片 3" descr="屏幕快照 2016-09-17 下午8.08.4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433" y="1491630"/>
              <a:ext cx="1388631" cy="130557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908586" y="2739290"/>
            <a:ext cx="108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00000"/>
                </a:solidFill>
                <a:latin typeface="Mistral" panose="03090702030407020403" pitchFamily="66" charset="0"/>
                <a:ea typeface="华文细黑"/>
                <a:cs typeface="华文细黑"/>
              </a:rPr>
              <a:t>LIU SHIROU </a:t>
            </a:r>
          </a:p>
          <a:p>
            <a:pPr algn="ctr"/>
            <a:r>
              <a:rPr kumimoji="1" lang="en-US" altLang="zh-CN" sz="1400" dirty="0">
                <a:solidFill>
                  <a:srgbClr val="000000"/>
                </a:solidFill>
                <a:latin typeface="Mistral" panose="03090702030407020403" pitchFamily="66" charset="0"/>
                <a:ea typeface="华文细黑"/>
                <a:cs typeface="华文细黑"/>
              </a:rPr>
              <a:t>&amp; LIU YANG</a:t>
            </a:r>
          </a:p>
        </p:txBody>
      </p:sp>
      <p:sp>
        <p:nvSpPr>
          <p:cNvPr id="3" name="矩形 2"/>
          <p:cNvSpPr/>
          <p:nvPr/>
        </p:nvSpPr>
        <p:spPr>
          <a:xfrm>
            <a:off x="2745832" y="599298"/>
            <a:ext cx="40903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rgbClr val="000000"/>
                </a:solidFill>
                <a:latin typeface="Segoe Script" panose="030B0504020000000003" pitchFamily="66" charset="0"/>
                <a:ea typeface="华文楷体"/>
                <a:cs typeface="华文楷体"/>
              </a:rPr>
              <a:t>LECCI</a:t>
            </a:r>
            <a:r>
              <a:rPr kumimoji="1" lang="es-ES" altLang="zh-CN" sz="4400" b="1" dirty="0" err="1">
                <a:solidFill>
                  <a:srgbClr val="000000"/>
                </a:solidFill>
                <a:latin typeface="Segoe Script" panose="030B0504020000000003" pitchFamily="66" charset="0"/>
                <a:ea typeface="华文楷体"/>
                <a:cs typeface="华文楷体"/>
              </a:rPr>
              <a:t>Ó</a:t>
            </a:r>
            <a:r>
              <a:rPr kumimoji="1" lang="en-US" altLang="zh-CN" sz="4400" b="1" dirty="0">
                <a:solidFill>
                  <a:srgbClr val="000000"/>
                </a:solidFill>
                <a:latin typeface="Segoe Script" panose="030B0504020000000003" pitchFamily="66" charset="0"/>
                <a:ea typeface="华文楷体"/>
                <a:cs typeface="华文楷体"/>
              </a:rPr>
              <a:t>N 10</a:t>
            </a:r>
          </a:p>
          <a:p>
            <a:pPr algn="ctr"/>
            <a:r>
              <a:rPr kumimoji="1" lang="es-ES" altLang="zh-CN" sz="4400" b="1" dirty="0">
                <a:solidFill>
                  <a:srgbClr val="000000"/>
                </a:solidFill>
                <a:latin typeface="Segoe Script" panose="030B0504020000000003" pitchFamily="66" charset="0"/>
                <a:ea typeface="华文楷体"/>
                <a:cs typeface="华文楷体"/>
              </a:rPr>
              <a:t>Caligrafía</a:t>
            </a:r>
          </a:p>
        </p:txBody>
      </p:sp>
    </p:spTree>
    <p:extLst>
      <p:ext uri="{BB962C8B-B14F-4D97-AF65-F5344CB8AC3E}">
        <p14:creationId xmlns:p14="http://schemas.microsoft.com/office/powerpoint/2010/main" val="163034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06267" y="393951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s-ES" altLang="zh-CN" sz="32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Laja de Tinta</a:t>
            </a:r>
            <a:endParaRPr kumimoji="1" lang="en-US" altLang="zh-CN" sz="32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1004" y="281031"/>
            <a:ext cx="3621118" cy="8791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5673746" y="1100483"/>
            <a:ext cx="2936421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5673746" y="335067"/>
            <a:ext cx="2936421" cy="0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5" name="图片 14" descr="79be0661e3d3d3782f8b2d220c9450c4572219b01490f-Mwdo28_fw6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0" r="59396" b="85481"/>
          <a:stretch/>
        </p:blipFill>
        <p:spPr>
          <a:xfrm rot="10800000" flipV="1">
            <a:off x="0" y="8495"/>
            <a:ext cx="3951461" cy="21839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9333" y="1222241"/>
            <a:ext cx="8081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Es herramienta donde frota una barra de tinta que ha existido en China tres mil años. Las lajas de tinta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Duan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Taohe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Chengni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son cuatro tinteros chinos prestigiosos del país, entre los cuales sobresale el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Duan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como el mejor, hecho de piedra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Duan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producida en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Duanxi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ciudad de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Zhaoqing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Guangdong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La tinta en este tintero sale rápido y no se seca fácilmente ni se congela. Además de un artículo artesanal valioso, fue tributo para los emperadores.</a:t>
            </a:r>
            <a:endParaRPr kumimoji="1" lang="en-US" altLang="zh-CN" sz="240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6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7C7EE-2EB5-4D31-82B2-A8682F59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 SELLO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B67B4-AD1F-45D8-867A-A7B2AB42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altLang="zh-CN" dirty="0"/>
              <a:t> Del grabado nace a su vez otro producto artesanal: el sello. Si la inscripción esculpida es de bajo relieve, se la conoce como yang, y si ésta está hundida en el mismo se la conoce como yin. En la parte izquierda se esculpen el nombre del autor y la fecha de producción (inscripción lateral), utilizando generalmente una inscripción de tipo yin.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17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8"/>
          <a:stretch/>
        </p:blipFill>
        <p:spPr>
          <a:xfrm>
            <a:off x="0" y="-10269"/>
            <a:ext cx="9180512" cy="5164038"/>
          </a:xfrm>
          <a:prstGeom prst="rect">
            <a:avLst/>
          </a:prstGeom>
        </p:spPr>
      </p:pic>
      <p:pic>
        <p:nvPicPr>
          <p:cNvPr id="13" name="内容占位符 14">
            <a:extLst>
              <a:ext uri="{FF2B5EF4-FFF2-40B4-BE49-F238E27FC236}">
                <a16:creationId xmlns:a16="http://schemas.microsoft.com/office/drawing/2014/main" id="{C8FA7814-2E3D-4F72-B935-F932341F6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020" t="20121" r="8694" b="18772"/>
          <a:stretch/>
        </p:blipFill>
        <p:spPr>
          <a:xfrm>
            <a:off x="4590256" y="430695"/>
            <a:ext cx="3425687" cy="1689653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E97E67-F2AD-4F33-AB97-568712450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11" y="2663687"/>
            <a:ext cx="2305878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E35705-2FA6-428C-9C24-020DD48C0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34" b="24616"/>
          <a:stretch/>
        </p:blipFill>
        <p:spPr>
          <a:xfrm>
            <a:off x="1102415" y="258417"/>
            <a:ext cx="6939170" cy="37505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73FC715-68E3-44E3-AA87-835DF148746E}"/>
              </a:ext>
            </a:extLst>
          </p:cNvPr>
          <p:cNvSpPr txBox="1"/>
          <p:nvPr/>
        </p:nvSpPr>
        <p:spPr>
          <a:xfrm>
            <a:off x="2312504" y="4054086"/>
            <a:ext cx="347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400" dirty="0" err="1"/>
              <a:t>fú</a:t>
            </a:r>
            <a:r>
              <a:rPr lang="es-ES" altLang="zh-CN" sz="2400" dirty="0"/>
              <a:t>     </a:t>
            </a:r>
            <a:r>
              <a:rPr lang="es-ES" altLang="zh-CN" sz="2400" dirty="0" err="1"/>
              <a:t>lù</a:t>
            </a:r>
            <a:r>
              <a:rPr lang="es-ES" altLang="zh-CN" sz="2400" dirty="0"/>
              <a:t>     </a:t>
            </a:r>
            <a:r>
              <a:rPr lang="es-ES" altLang="zh-CN" sz="2400" dirty="0" err="1"/>
              <a:t>shòu</a:t>
            </a:r>
            <a:r>
              <a:rPr lang="es-ES" altLang="zh-CN" sz="2400" dirty="0"/>
              <a:t>      </a:t>
            </a:r>
            <a:r>
              <a:rPr lang="es-ES" altLang="zh-CN" sz="2400" dirty="0" err="1"/>
              <a:t>xǐ</a:t>
            </a:r>
            <a:endParaRPr lang="es-ES" altLang="zh-CN" sz="2400" dirty="0"/>
          </a:p>
          <a:p>
            <a:r>
              <a:rPr lang="zh-CN" altLang="en-US" sz="2400" dirty="0"/>
              <a:t>福    禄      寿        喜</a:t>
            </a:r>
          </a:p>
        </p:txBody>
      </p:sp>
    </p:spTree>
    <p:extLst>
      <p:ext uri="{BB962C8B-B14F-4D97-AF65-F5344CB8AC3E}">
        <p14:creationId xmlns:p14="http://schemas.microsoft.com/office/powerpoint/2010/main" val="32794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E4CBF9-5A8E-4DBB-97E6-3C550AA34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751" y="256822"/>
            <a:ext cx="6595009" cy="46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7C38841-A2E7-43A9-A09D-C96DFC5AE5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588" y="438564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4A5C17-F2EC-4F65-B73D-A01F39B0FA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6620" y="536713"/>
            <a:ext cx="2349781" cy="35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9231F51-2371-416D-A8D9-01E9C4141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590550"/>
            <a:ext cx="36004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3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>
          <a:xfrm>
            <a:off x="0" y="-12062"/>
            <a:ext cx="9180512" cy="5155562"/>
          </a:xfrm>
          <a:prstGeom prst="rect">
            <a:avLst/>
          </a:prstGeom>
        </p:spPr>
      </p:pic>
      <p:pic>
        <p:nvPicPr>
          <p:cNvPr id="6" name="图片 5" descr="屏幕快照 2016-09-17 下午8.0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4" y="1568933"/>
            <a:ext cx="1388631" cy="1362857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773953" y="1433351"/>
            <a:ext cx="1660680" cy="1590604"/>
            <a:chOff x="3773953" y="1433351"/>
            <a:chExt cx="1660680" cy="1590604"/>
          </a:xfrm>
        </p:grpSpPr>
        <p:pic>
          <p:nvPicPr>
            <p:cNvPr id="7" name="图片 6" descr="屏幕快照 2016-09-04 下午5.17.07副本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6" t="18427" r="24528" b="23254"/>
            <a:stretch/>
          </p:blipFill>
          <p:spPr>
            <a:xfrm>
              <a:off x="3773953" y="1433351"/>
              <a:ext cx="1660680" cy="159060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022543" y="1524051"/>
              <a:ext cx="12090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>
                  <a:latin typeface="华文新魏"/>
                  <a:ea typeface="华文新魏"/>
                  <a:cs typeface="华文新魏"/>
                </a:rPr>
                <a:t>谢谢</a:t>
              </a:r>
              <a:endParaRPr lang="en-US" altLang="zh-CN" sz="4000" dirty="0">
                <a:latin typeface="华文新魏"/>
                <a:ea typeface="华文新魏"/>
                <a:cs typeface="华文新魏"/>
              </a:endParaRPr>
            </a:p>
            <a:p>
              <a:r>
                <a:rPr lang="zh-CN" altLang="en-US" sz="4000" dirty="0">
                  <a:latin typeface="华文新魏"/>
                  <a:ea typeface="华文新魏"/>
                  <a:cs typeface="华文新魏"/>
                </a:rPr>
                <a:t>观赏</a:t>
              </a:r>
              <a:endParaRPr lang="en-US" altLang="zh-CN" sz="4000" dirty="0">
                <a:latin typeface="华文新魏"/>
                <a:ea typeface="华文新魏"/>
                <a:cs typeface="华文新魏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4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6-09-13 上午8.26.40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11308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仿宋"/>
                <a:ea typeface="仿宋"/>
                <a:cs typeface="仿宋"/>
              </a:rPr>
              <a:t>1.REPASO</a:t>
            </a:r>
          </a:p>
        </p:txBody>
      </p:sp>
      <p:cxnSp>
        <p:nvCxnSpPr>
          <p:cNvPr id="10" name="直线连接符 9"/>
          <p:cNvCxnSpPr/>
          <p:nvPr/>
        </p:nvCxnSpPr>
        <p:spPr>
          <a:xfrm>
            <a:off x="2918928" y="1055292"/>
            <a:ext cx="0" cy="975946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6106717" y="1055292"/>
            <a:ext cx="0" cy="975946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2221707" y="1378287"/>
            <a:ext cx="448671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138619" y="1295200"/>
            <a:ext cx="166175" cy="16617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75854" y="1295200"/>
            <a:ext cx="166175" cy="166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13089" y="1295200"/>
            <a:ext cx="166175" cy="16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50324" y="1295200"/>
            <a:ext cx="166175" cy="16617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24794" y="1299156"/>
            <a:ext cx="166175" cy="166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62028" y="1299156"/>
            <a:ext cx="166175" cy="16617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013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4225755" y="1468075"/>
            <a:ext cx="3675807" cy="317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30000"/>
              </a:lnSpc>
            </a:pPr>
            <a:r>
              <a:rPr lang="zh-CN" altLang="en-US" sz="157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jiā yǒu 7kǒu rén </a:t>
            </a:r>
          </a:p>
          <a:p>
            <a:pPr defTabSz="685800">
              <a:lnSpc>
                <a:spcPct val="130000"/>
              </a:lnSpc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我家有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口人。</a:t>
            </a:r>
          </a:p>
          <a:p>
            <a:pPr defTabSz="685800">
              <a:lnSpc>
                <a:spcPct val="130000"/>
              </a:lnSpc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bà ba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jiào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tā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jīn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nián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55suì</a:t>
            </a:r>
            <a:endParaRPr lang="en-US" altLang="zh-CN" sz="27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我爸爸，叫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Juan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。他今年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</a:t>
            </a:r>
          </a:p>
          <a:p>
            <a:pPr defTabSz="685800">
              <a:lnSpc>
                <a:spcPct val="130000"/>
              </a:lnSpc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 mā m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jiào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tā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jīn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s-E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nián</a:t>
            </a:r>
            <a:r>
              <a:rPr lang="es-E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50suì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我妈妈，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</a:t>
            </a: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她今年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</a:p>
          <a:p>
            <a:pPr defTabSz="685800">
              <a:lnSpc>
                <a:spcPct val="130000"/>
              </a:lnSpc>
            </a:pPr>
            <a:r>
              <a:rPr lang="en-US" altLang="zh-CN" sz="3038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42" name="矩形 41"/>
          <p:cNvSpPr/>
          <p:nvPr/>
        </p:nvSpPr>
        <p:spPr>
          <a:xfrm>
            <a:off x="2739111" y="778609"/>
            <a:ext cx="3751348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543">
              <a:lnSpc>
                <a:spcPct val="130000"/>
              </a:lnSpc>
            </a:pPr>
            <a:r>
              <a:rPr lang="en-US" altLang="zh-CN" sz="2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Pintura de tu familia</a:t>
            </a:r>
          </a:p>
        </p:txBody>
      </p:sp>
      <p:grpSp>
        <p:nvGrpSpPr>
          <p:cNvPr id="366" name="组 365"/>
          <p:cNvGrpSpPr/>
          <p:nvPr/>
        </p:nvGrpSpPr>
        <p:grpSpPr>
          <a:xfrm>
            <a:off x="1215232" y="730032"/>
            <a:ext cx="1698140" cy="706134"/>
            <a:chOff x="-438273" y="81244"/>
            <a:chExt cx="6426757" cy="2672424"/>
          </a:xfrm>
        </p:grpSpPr>
        <p:sp>
          <p:nvSpPr>
            <p:cNvPr id="367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68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0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1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2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4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5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6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7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8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79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0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1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2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3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4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</p:grpSp>
      <p:grpSp>
        <p:nvGrpSpPr>
          <p:cNvPr id="385" name="组 384"/>
          <p:cNvGrpSpPr/>
          <p:nvPr/>
        </p:nvGrpSpPr>
        <p:grpSpPr>
          <a:xfrm rot="10800000">
            <a:off x="6255005" y="3685176"/>
            <a:ext cx="1698140" cy="706134"/>
            <a:chOff x="-438273" y="81244"/>
            <a:chExt cx="6426757" cy="2672424"/>
          </a:xfrm>
        </p:grpSpPr>
        <p:sp>
          <p:nvSpPr>
            <p:cNvPr id="386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7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8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89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0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1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2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3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4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5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6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7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8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399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0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1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2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3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</p:grpSp>
      <p:grpSp>
        <p:nvGrpSpPr>
          <p:cNvPr id="404" name="组 403"/>
          <p:cNvGrpSpPr/>
          <p:nvPr/>
        </p:nvGrpSpPr>
        <p:grpSpPr>
          <a:xfrm rot="10800000" flipH="1">
            <a:off x="1221532" y="3694089"/>
            <a:ext cx="1698140" cy="706134"/>
            <a:chOff x="-438273" y="81244"/>
            <a:chExt cx="6426757" cy="2672424"/>
          </a:xfrm>
        </p:grpSpPr>
        <p:sp>
          <p:nvSpPr>
            <p:cNvPr id="405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6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7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8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09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0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1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2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3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4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5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6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7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8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19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0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1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2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</p:grpSp>
      <p:grpSp>
        <p:nvGrpSpPr>
          <p:cNvPr id="423" name="组 422"/>
          <p:cNvGrpSpPr/>
          <p:nvPr/>
        </p:nvGrpSpPr>
        <p:grpSpPr>
          <a:xfrm flipH="1">
            <a:off x="6252304" y="721118"/>
            <a:ext cx="1698140" cy="706134"/>
            <a:chOff x="-438273" y="81244"/>
            <a:chExt cx="6426757" cy="2672424"/>
          </a:xfrm>
        </p:grpSpPr>
        <p:sp>
          <p:nvSpPr>
            <p:cNvPr id="424" name="Freeform 358"/>
            <p:cNvSpPr>
              <a:spLocks noEditPoints="1"/>
            </p:cNvSpPr>
            <p:nvPr/>
          </p:nvSpPr>
          <p:spPr bwMode="auto">
            <a:xfrm rot="19997453">
              <a:off x="534503" y="223946"/>
              <a:ext cx="1295861" cy="1260976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 rot="809477">
              <a:off x="499611" y="1754672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6" name="Freeform 358"/>
            <p:cNvSpPr>
              <a:spLocks noEditPoints="1"/>
            </p:cNvSpPr>
            <p:nvPr/>
          </p:nvSpPr>
          <p:spPr bwMode="auto">
            <a:xfrm rot="809477">
              <a:off x="2088854" y="154473"/>
              <a:ext cx="443724" cy="431779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7" name="Freeform 358"/>
            <p:cNvSpPr>
              <a:spLocks noEditPoints="1"/>
            </p:cNvSpPr>
            <p:nvPr/>
          </p:nvSpPr>
          <p:spPr bwMode="auto">
            <a:xfrm rot="809477">
              <a:off x="1811841" y="704987"/>
              <a:ext cx="706548" cy="68752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8" name="Freeform 358"/>
            <p:cNvSpPr>
              <a:spLocks noEditPoints="1"/>
            </p:cNvSpPr>
            <p:nvPr/>
          </p:nvSpPr>
          <p:spPr bwMode="auto">
            <a:xfrm rot="19735482">
              <a:off x="439094" y="1218358"/>
              <a:ext cx="409666" cy="39863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29" name="Freeform 358"/>
            <p:cNvSpPr>
              <a:spLocks noEditPoints="1"/>
            </p:cNvSpPr>
            <p:nvPr/>
          </p:nvSpPr>
          <p:spPr bwMode="auto">
            <a:xfrm rot="16969965">
              <a:off x="-451101" y="1355804"/>
              <a:ext cx="952999" cy="92734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0" name="Freeform 358"/>
            <p:cNvSpPr>
              <a:spLocks noEditPoints="1"/>
            </p:cNvSpPr>
            <p:nvPr/>
          </p:nvSpPr>
          <p:spPr bwMode="auto">
            <a:xfrm rot="809477">
              <a:off x="1749848" y="114087"/>
              <a:ext cx="187624" cy="182573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1" name="Freeform 358"/>
            <p:cNvSpPr>
              <a:spLocks noEditPoints="1"/>
            </p:cNvSpPr>
            <p:nvPr/>
          </p:nvSpPr>
          <p:spPr bwMode="auto">
            <a:xfrm rot="809477">
              <a:off x="315381" y="356687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2" name="Freeform 358"/>
            <p:cNvSpPr>
              <a:spLocks noEditPoints="1"/>
            </p:cNvSpPr>
            <p:nvPr/>
          </p:nvSpPr>
          <p:spPr bwMode="auto">
            <a:xfrm rot="19997453">
              <a:off x="2747733" y="180218"/>
              <a:ext cx="299319" cy="29126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3" name="Freeform 358"/>
            <p:cNvSpPr>
              <a:spLocks noEditPoints="1"/>
            </p:cNvSpPr>
            <p:nvPr/>
          </p:nvSpPr>
          <p:spPr bwMode="auto">
            <a:xfrm rot="809477">
              <a:off x="2720520" y="575169"/>
              <a:ext cx="223381" cy="217368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4" name="Freeform 358"/>
            <p:cNvSpPr>
              <a:spLocks noEditPoints="1"/>
            </p:cNvSpPr>
            <p:nvPr/>
          </p:nvSpPr>
          <p:spPr bwMode="auto">
            <a:xfrm rot="809477">
              <a:off x="3129898" y="81244"/>
              <a:ext cx="692558" cy="673915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5" name="Freeform 358"/>
            <p:cNvSpPr>
              <a:spLocks noEditPoints="1"/>
            </p:cNvSpPr>
            <p:nvPr/>
          </p:nvSpPr>
          <p:spPr bwMode="auto">
            <a:xfrm rot="19735482">
              <a:off x="1263845" y="86338"/>
              <a:ext cx="206236" cy="2006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6" name="Freeform 358"/>
            <p:cNvSpPr>
              <a:spLocks noEditPoints="1"/>
            </p:cNvSpPr>
            <p:nvPr/>
          </p:nvSpPr>
          <p:spPr bwMode="auto">
            <a:xfrm rot="809477">
              <a:off x="2529597" y="713934"/>
              <a:ext cx="94454" cy="91911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7" name="Freeform 358"/>
            <p:cNvSpPr>
              <a:spLocks noEditPoints="1"/>
            </p:cNvSpPr>
            <p:nvPr/>
          </p:nvSpPr>
          <p:spPr bwMode="auto">
            <a:xfrm rot="809477">
              <a:off x="973015" y="1588534"/>
              <a:ext cx="277645" cy="270170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8" name="Freeform 358"/>
            <p:cNvSpPr>
              <a:spLocks noEditPoints="1"/>
            </p:cNvSpPr>
            <p:nvPr/>
          </p:nvSpPr>
          <p:spPr bwMode="auto">
            <a:xfrm rot="809477">
              <a:off x="258737" y="2462954"/>
              <a:ext cx="298756" cy="29071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39" name="Freeform 358"/>
            <p:cNvSpPr>
              <a:spLocks noEditPoints="1"/>
            </p:cNvSpPr>
            <p:nvPr/>
          </p:nvSpPr>
          <p:spPr bwMode="auto">
            <a:xfrm rot="809477">
              <a:off x="5794149" y="397544"/>
              <a:ext cx="194335" cy="18910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40" name="Freeform 358"/>
            <p:cNvSpPr>
              <a:spLocks noEditPoints="1"/>
            </p:cNvSpPr>
            <p:nvPr/>
          </p:nvSpPr>
          <p:spPr bwMode="auto">
            <a:xfrm rot="809477">
              <a:off x="4028801" y="531072"/>
              <a:ext cx="130844" cy="127322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  <p:sp>
          <p:nvSpPr>
            <p:cNvPr id="441" name="Freeform 358"/>
            <p:cNvSpPr>
              <a:spLocks noEditPoints="1"/>
            </p:cNvSpPr>
            <p:nvPr/>
          </p:nvSpPr>
          <p:spPr bwMode="auto">
            <a:xfrm rot="19735482">
              <a:off x="5066843" y="189055"/>
              <a:ext cx="287731" cy="279984"/>
            </a:xfrm>
            <a:custGeom>
              <a:avLst/>
              <a:gdLst>
                <a:gd name="T0" fmla="*/ 75 w 321"/>
                <a:gd name="T1" fmla="*/ 188 h 311"/>
                <a:gd name="T2" fmla="*/ 137 w 321"/>
                <a:gd name="T3" fmla="*/ 168 h 311"/>
                <a:gd name="T4" fmla="*/ 137 w 321"/>
                <a:gd name="T5" fmla="*/ 160 h 311"/>
                <a:gd name="T6" fmla="*/ 116 w 321"/>
                <a:gd name="T7" fmla="*/ 149 h 311"/>
                <a:gd name="T8" fmla="*/ 140 w 321"/>
                <a:gd name="T9" fmla="*/ 153 h 311"/>
                <a:gd name="T10" fmla="*/ 121 w 321"/>
                <a:gd name="T11" fmla="*/ 115 h 311"/>
                <a:gd name="T12" fmla="*/ 101 w 321"/>
                <a:gd name="T13" fmla="*/ 87 h 311"/>
                <a:gd name="T14" fmla="*/ 9 w 321"/>
                <a:gd name="T15" fmla="*/ 99 h 311"/>
                <a:gd name="T16" fmla="*/ 0 w 321"/>
                <a:gd name="T17" fmla="*/ 128 h 311"/>
                <a:gd name="T18" fmla="*/ 67 w 321"/>
                <a:gd name="T19" fmla="*/ 191 h 311"/>
                <a:gd name="T20" fmla="*/ 148 w 321"/>
                <a:gd name="T21" fmla="*/ 184 h 311"/>
                <a:gd name="T22" fmla="*/ 132 w 321"/>
                <a:gd name="T23" fmla="*/ 200 h 311"/>
                <a:gd name="T24" fmla="*/ 142 w 321"/>
                <a:gd name="T25" fmla="*/ 180 h 311"/>
                <a:gd name="T26" fmla="*/ 102 w 321"/>
                <a:gd name="T27" fmla="*/ 186 h 311"/>
                <a:gd name="T28" fmla="*/ 68 w 321"/>
                <a:gd name="T29" fmla="*/ 197 h 311"/>
                <a:gd name="T30" fmla="*/ 40 w 321"/>
                <a:gd name="T31" fmla="*/ 241 h 311"/>
                <a:gd name="T32" fmla="*/ 74 w 321"/>
                <a:gd name="T33" fmla="*/ 282 h 311"/>
                <a:gd name="T34" fmla="*/ 142 w 321"/>
                <a:gd name="T35" fmla="*/ 293 h 311"/>
                <a:gd name="T36" fmla="*/ 157 w 321"/>
                <a:gd name="T37" fmla="*/ 253 h 311"/>
                <a:gd name="T38" fmla="*/ 157 w 321"/>
                <a:gd name="T39" fmla="*/ 187 h 311"/>
                <a:gd name="T40" fmla="*/ 170 w 321"/>
                <a:gd name="T41" fmla="*/ 145 h 311"/>
                <a:gd name="T42" fmla="*/ 210 w 321"/>
                <a:gd name="T43" fmla="*/ 90 h 311"/>
                <a:gd name="T44" fmla="*/ 223 w 321"/>
                <a:gd name="T45" fmla="*/ 59 h 311"/>
                <a:gd name="T46" fmla="*/ 175 w 321"/>
                <a:gd name="T47" fmla="*/ 0 h 311"/>
                <a:gd name="T48" fmla="*/ 160 w 321"/>
                <a:gd name="T49" fmla="*/ 18 h 311"/>
                <a:gd name="T50" fmla="*/ 100 w 321"/>
                <a:gd name="T51" fmla="*/ 49 h 311"/>
                <a:gd name="T52" fmla="*/ 106 w 321"/>
                <a:gd name="T53" fmla="*/ 83 h 311"/>
                <a:gd name="T54" fmla="*/ 126 w 321"/>
                <a:gd name="T55" fmla="*/ 111 h 311"/>
                <a:gd name="T56" fmla="*/ 156 w 321"/>
                <a:gd name="T57" fmla="*/ 142 h 311"/>
                <a:gd name="T58" fmla="*/ 160 w 321"/>
                <a:gd name="T59" fmla="*/ 119 h 311"/>
                <a:gd name="T60" fmla="*/ 164 w 321"/>
                <a:gd name="T61" fmla="*/ 142 h 311"/>
                <a:gd name="T62" fmla="*/ 312 w 321"/>
                <a:gd name="T63" fmla="*/ 99 h 311"/>
                <a:gd name="T64" fmla="*/ 220 w 321"/>
                <a:gd name="T65" fmla="*/ 87 h 311"/>
                <a:gd name="T66" fmla="*/ 200 w 321"/>
                <a:gd name="T67" fmla="*/ 115 h 311"/>
                <a:gd name="T68" fmla="*/ 180 w 321"/>
                <a:gd name="T69" fmla="*/ 154 h 311"/>
                <a:gd name="T70" fmla="*/ 203 w 321"/>
                <a:gd name="T71" fmla="*/ 151 h 311"/>
                <a:gd name="T72" fmla="*/ 182 w 321"/>
                <a:gd name="T73" fmla="*/ 162 h 311"/>
                <a:gd name="T74" fmla="*/ 182 w 321"/>
                <a:gd name="T75" fmla="*/ 167 h 311"/>
                <a:gd name="T76" fmla="*/ 246 w 321"/>
                <a:gd name="T77" fmla="*/ 188 h 311"/>
                <a:gd name="T78" fmla="*/ 289 w 321"/>
                <a:gd name="T79" fmla="*/ 186 h 311"/>
                <a:gd name="T80" fmla="*/ 300 w 321"/>
                <a:gd name="T81" fmla="*/ 119 h 311"/>
                <a:gd name="T82" fmla="*/ 244 w 321"/>
                <a:gd name="T83" fmla="*/ 195 h 311"/>
                <a:gd name="T84" fmla="*/ 180 w 321"/>
                <a:gd name="T85" fmla="*/ 174 h 311"/>
                <a:gd name="T86" fmla="*/ 186 w 321"/>
                <a:gd name="T87" fmla="*/ 196 h 311"/>
                <a:gd name="T88" fmla="*/ 180 w 321"/>
                <a:gd name="T89" fmla="*/ 200 h 311"/>
                <a:gd name="T90" fmla="*/ 164 w 321"/>
                <a:gd name="T91" fmla="*/ 187 h 311"/>
                <a:gd name="T92" fmla="*/ 164 w 321"/>
                <a:gd name="T93" fmla="*/ 253 h 311"/>
                <a:gd name="T94" fmla="*/ 179 w 321"/>
                <a:gd name="T95" fmla="*/ 293 h 311"/>
                <a:gd name="T96" fmla="*/ 246 w 321"/>
                <a:gd name="T97" fmla="*/ 283 h 311"/>
                <a:gd name="T98" fmla="*/ 281 w 321"/>
                <a:gd name="T99" fmla="*/ 242 h 311"/>
                <a:gd name="T100" fmla="*/ 252 w 321"/>
                <a:gd name="T10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311">
                  <a:moveTo>
                    <a:pt x="67" y="191"/>
                  </a:moveTo>
                  <a:cubicBezTo>
                    <a:pt x="69" y="190"/>
                    <a:pt x="72" y="189"/>
                    <a:pt x="75" y="188"/>
                  </a:cubicBezTo>
                  <a:cubicBezTo>
                    <a:pt x="84" y="185"/>
                    <a:pt x="92" y="183"/>
                    <a:pt x="100" y="181"/>
                  </a:cubicBezTo>
                  <a:cubicBezTo>
                    <a:pt x="115" y="175"/>
                    <a:pt x="128" y="171"/>
                    <a:pt x="137" y="168"/>
                  </a:cubicBezTo>
                  <a:cubicBezTo>
                    <a:pt x="137" y="167"/>
                    <a:pt x="136" y="166"/>
                    <a:pt x="136" y="164"/>
                  </a:cubicBezTo>
                  <a:cubicBezTo>
                    <a:pt x="136" y="163"/>
                    <a:pt x="137" y="161"/>
                    <a:pt x="137" y="160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7" y="153"/>
                    <a:pt x="116" y="151"/>
                    <a:pt x="116" y="149"/>
                  </a:cubicBezTo>
                  <a:cubicBezTo>
                    <a:pt x="117" y="147"/>
                    <a:pt x="119" y="146"/>
                    <a:pt x="121" y="147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1"/>
                    <a:pt x="142" y="149"/>
                    <a:pt x="144" y="147"/>
                  </a:cubicBezTo>
                  <a:cubicBezTo>
                    <a:pt x="138" y="139"/>
                    <a:pt x="131" y="129"/>
                    <a:pt x="121" y="115"/>
                  </a:cubicBezTo>
                  <a:cubicBezTo>
                    <a:pt x="116" y="109"/>
                    <a:pt x="111" y="102"/>
                    <a:pt x="106" y="94"/>
                  </a:cubicBezTo>
                  <a:cubicBezTo>
                    <a:pt x="104" y="92"/>
                    <a:pt x="102" y="89"/>
                    <a:pt x="101" y="87"/>
                  </a:cubicBezTo>
                  <a:cubicBezTo>
                    <a:pt x="92" y="77"/>
                    <a:pt x="81" y="71"/>
                    <a:pt x="70" y="71"/>
                  </a:cubicBezTo>
                  <a:cubicBezTo>
                    <a:pt x="42" y="69"/>
                    <a:pt x="16" y="93"/>
                    <a:pt x="9" y="99"/>
                  </a:cubicBezTo>
                  <a:cubicBezTo>
                    <a:pt x="11" y="102"/>
                    <a:pt x="21" y="119"/>
                    <a:pt x="21" y="119"/>
                  </a:cubicBezTo>
                  <a:cubicBezTo>
                    <a:pt x="21" y="119"/>
                    <a:pt x="3" y="126"/>
                    <a:pt x="0" y="128"/>
                  </a:cubicBezTo>
                  <a:cubicBezTo>
                    <a:pt x="1" y="137"/>
                    <a:pt x="9" y="172"/>
                    <a:pt x="32" y="186"/>
                  </a:cubicBezTo>
                  <a:cubicBezTo>
                    <a:pt x="42" y="192"/>
                    <a:pt x="53" y="194"/>
                    <a:pt x="67" y="191"/>
                  </a:cubicBezTo>
                  <a:moveTo>
                    <a:pt x="157" y="187"/>
                  </a:moveTo>
                  <a:cubicBezTo>
                    <a:pt x="154" y="187"/>
                    <a:pt x="151" y="186"/>
                    <a:pt x="148" y="184"/>
                  </a:cubicBezTo>
                  <a:cubicBezTo>
                    <a:pt x="137" y="199"/>
                    <a:pt x="137" y="199"/>
                    <a:pt x="137" y="199"/>
                  </a:cubicBezTo>
                  <a:cubicBezTo>
                    <a:pt x="136" y="201"/>
                    <a:pt x="133" y="201"/>
                    <a:pt x="132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1" y="178"/>
                    <a:pt x="140" y="176"/>
                    <a:pt x="139" y="175"/>
                  </a:cubicBezTo>
                  <a:cubicBezTo>
                    <a:pt x="130" y="178"/>
                    <a:pt x="117" y="182"/>
                    <a:pt x="102" y="186"/>
                  </a:cubicBezTo>
                  <a:cubicBezTo>
                    <a:pt x="94" y="189"/>
                    <a:pt x="86" y="192"/>
                    <a:pt x="77" y="195"/>
                  </a:cubicBezTo>
                  <a:cubicBezTo>
                    <a:pt x="74" y="196"/>
                    <a:pt x="71" y="197"/>
                    <a:pt x="68" y="197"/>
                  </a:cubicBezTo>
                  <a:cubicBezTo>
                    <a:pt x="56" y="203"/>
                    <a:pt x="48" y="211"/>
                    <a:pt x="43" y="221"/>
                  </a:cubicBezTo>
                  <a:cubicBezTo>
                    <a:pt x="41" y="228"/>
                    <a:pt x="40" y="235"/>
                    <a:pt x="40" y="241"/>
                  </a:cubicBezTo>
                  <a:cubicBezTo>
                    <a:pt x="40" y="262"/>
                    <a:pt x="49" y="282"/>
                    <a:pt x="52" y="288"/>
                  </a:cubicBezTo>
                  <a:cubicBezTo>
                    <a:pt x="56" y="287"/>
                    <a:pt x="74" y="282"/>
                    <a:pt x="74" y="282"/>
                  </a:cubicBezTo>
                  <a:cubicBezTo>
                    <a:pt x="74" y="282"/>
                    <a:pt x="76" y="302"/>
                    <a:pt x="76" y="306"/>
                  </a:cubicBezTo>
                  <a:cubicBezTo>
                    <a:pt x="85" y="307"/>
                    <a:pt x="121" y="311"/>
                    <a:pt x="142" y="293"/>
                  </a:cubicBezTo>
                  <a:cubicBezTo>
                    <a:pt x="151" y="286"/>
                    <a:pt x="156" y="275"/>
                    <a:pt x="157" y="262"/>
                  </a:cubicBezTo>
                  <a:cubicBezTo>
                    <a:pt x="157" y="259"/>
                    <a:pt x="157" y="256"/>
                    <a:pt x="157" y="253"/>
                  </a:cubicBezTo>
                  <a:cubicBezTo>
                    <a:pt x="157" y="243"/>
                    <a:pt x="157" y="235"/>
                    <a:pt x="157" y="227"/>
                  </a:cubicBezTo>
                  <a:cubicBezTo>
                    <a:pt x="157" y="210"/>
                    <a:pt x="157" y="197"/>
                    <a:pt x="157" y="187"/>
                  </a:cubicBezTo>
                  <a:moveTo>
                    <a:pt x="164" y="142"/>
                  </a:moveTo>
                  <a:cubicBezTo>
                    <a:pt x="166" y="143"/>
                    <a:pt x="168" y="144"/>
                    <a:pt x="170" y="145"/>
                  </a:cubicBezTo>
                  <a:cubicBezTo>
                    <a:pt x="176" y="137"/>
                    <a:pt x="184" y="126"/>
                    <a:pt x="195" y="111"/>
                  </a:cubicBezTo>
                  <a:cubicBezTo>
                    <a:pt x="199" y="105"/>
                    <a:pt x="204" y="98"/>
                    <a:pt x="210" y="90"/>
                  </a:cubicBezTo>
                  <a:cubicBezTo>
                    <a:pt x="212" y="88"/>
                    <a:pt x="213" y="85"/>
                    <a:pt x="215" y="83"/>
                  </a:cubicBezTo>
                  <a:cubicBezTo>
                    <a:pt x="220" y="75"/>
                    <a:pt x="223" y="67"/>
                    <a:pt x="223" y="59"/>
                  </a:cubicBezTo>
                  <a:cubicBezTo>
                    <a:pt x="223" y="55"/>
                    <a:pt x="222" y="52"/>
                    <a:pt x="221" y="49"/>
                  </a:cubicBezTo>
                  <a:cubicBezTo>
                    <a:pt x="215" y="22"/>
                    <a:pt x="184" y="4"/>
                    <a:pt x="175" y="0"/>
                  </a:cubicBezTo>
                  <a:cubicBezTo>
                    <a:pt x="173" y="3"/>
                    <a:pt x="163" y="15"/>
                    <a:pt x="163" y="15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48" y="3"/>
                    <a:pt x="146" y="0"/>
                  </a:cubicBezTo>
                  <a:cubicBezTo>
                    <a:pt x="137" y="4"/>
                    <a:pt x="106" y="22"/>
                    <a:pt x="100" y="49"/>
                  </a:cubicBezTo>
                  <a:cubicBezTo>
                    <a:pt x="99" y="52"/>
                    <a:pt x="98" y="55"/>
                    <a:pt x="98" y="59"/>
                  </a:cubicBezTo>
                  <a:cubicBezTo>
                    <a:pt x="98" y="67"/>
                    <a:pt x="101" y="75"/>
                    <a:pt x="106" y="83"/>
                  </a:cubicBezTo>
                  <a:cubicBezTo>
                    <a:pt x="107" y="85"/>
                    <a:pt x="109" y="88"/>
                    <a:pt x="111" y="90"/>
                  </a:cubicBezTo>
                  <a:cubicBezTo>
                    <a:pt x="116" y="98"/>
                    <a:pt x="121" y="105"/>
                    <a:pt x="126" y="111"/>
                  </a:cubicBezTo>
                  <a:cubicBezTo>
                    <a:pt x="136" y="125"/>
                    <a:pt x="144" y="136"/>
                    <a:pt x="150" y="144"/>
                  </a:cubicBezTo>
                  <a:cubicBezTo>
                    <a:pt x="152" y="143"/>
                    <a:pt x="154" y="142"/>
                    <a:pt x="156" y="14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0"/>
                    <a:pt x="158" y="119"/>
                    <a:pt x="160" y="119"/>
                  </a:cubicBezTo>
                  <a:cubicBezTo>
                    <a:pt x="162" y="119"/>
                    <a:pt x="164" y="120"/>
                    <a:pt x="164" y="122"/>
                  </a:cubicBezTo>
                  <a:lnTo>
                    <a:pt x="164" y="142"/>
                  </a:lnTo>
                  <a:close/>
                  <a:moveTo>
                    <a:pt x="300" y="119"/>
                  </a:moveTo>
                  <a:cubicBezTo>
                    <a:pt x="300" y="119"/>
                    <a:pt x="310" y="103"/>
                    <a:pt x="312" y="99"/>
                  </a:cubicBezTo>
                  <a:cubicBezTo>
                    <a:pt x="305" y="93"/>
                    <a:pt x="278" y="69"/>
                    <a:pt x="251" y="71"/>
                  </a:cubicBezTo>
                  <a:cubicBezTo>
                    <a:pt x="240" y="71"/>
                    <a:pt x="229" y="77"/>
                    <a:pt x="220" y="87"/>
                  </a:cubicBezTo>
                  <a:cubicBezTo>
                    <a:pt x="219" y="89"/>
                    <a:pt x="217" y="92"/>
                    <a:pt x="215" y="94"/>
                  </a:cubicBezTo>
                  <a:cubicBezTo>
                    <a:pt x="210" y="102"/>
                    <a:pt x="205" y="109"/>
                    <a:pt x="200" y="115"/>
                  </a:cubicBezTo>
                  <a:cubicBezTo>
                    <a:pt x="190" y="130"/>
                    <a:pt x="182" y="141"/>
                    <a:pt x="176" y="149"/>
                  </a:cubicBezTo>
                  <a:cubicBezTo>
                    <a:pt x="177" y="151"/>
                    <a:pt x="179" y="152"/>
                    <a:pt x="180" y="154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0" y="148"/>
                    <a:pt x="202" y="149"/>
                    <a:pt x="203" y="151"/>
                  </a:cubicBezTo>
                  <a:cubicBezTo>
                    <a:pt x="203" y="153"/>
                    <a:pt x="202" y="155"/>
                    <a:pt x="200" y="155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2" y="163"/>
                    <a:pt x="182" y="164"/>
                  </a:cubicBezTo>
                  <a:cubicBezTo>
                    <a:pt x="182" y="165"/>
                    <a:pt x="182" y="166"/>
                    <a:pt x="182" y="167"/>
                  </a:cubicBezTo>
                  <a:cubicBezTo>
                    <a:pt x="191" y="171"/>
                    <a:pt x="204" y="175"/>
                    <a:pt x="221" y="181"/>
                  </a:cubicBezTo>
                  <a:cubicBezTo>
                    <a:pt x="229" y="183"/>
                    <a:pt x="237" y="185"/>
                    <a:pt x="246" y="188"/>
                  </a:cubicBezTo>
                  <a:cubicBezTo>
                    <a:pt x="249" y="189"/>
                    <a:pt x="252" y="190"/>
                    <a:pt x="254" y="191"/>
                  </a:cubicBezTo>
                  <a:cubicBezTo>
                    <a:pt x="267" y="194"/>
                    <a:pt x="279" y="193"/>
                    <a:pt x="289" y="186"/>
                  </a:cubicBezTo>
                  <a:cubicBezTo>
                    <a:pt x="312" y="172"/>
                    <a:pt x="319" y="137"/>
                    <a:pt x="321" y="128"/>
                  </a:cubicBezTo>
                  <a:cubicBezTo>
                    <a:pt x="318" y="126"/>
                    <a:pt x="300" y="119"/>
                    <a:pt x="300" y="119"/>
                  </a:cubicBezTo>
                  <a:moveTo>
                    <a:pt x="252" y="197"/>
                  </a:moveTo>
                  <a:cubicBezTo>
                    <a:pt x="250" y="197"/>
                    <a:pt x="247" y="196"/>
                    <a:pt x="244" y="195"/>
                  </a:cubicBezTo>
                  <a:cubicBezTo>
                    <a:pt x="235" y="192"/>
                    <a:pt x="227" y="189"/>
                    <a:pt x="219" y="186"/>
                  </a:cubicBezTo>
                  <a:cubicBezTo>
                    <a:pt x="202" y="181"/>
                    <a:pt x="189" y="177"/>
                    <a:pt x="180" y="174"/>
                  </a:cubicBezTo>
                  <a:cubicBezTo>
                    <a:pt x="178" y="177"/>
                    <a:pt x="177" y="179"/>
                    <a:pt x="175" y="18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7" y="198"/>
                    <a:pt x="187" y="200"/>
                    <a:pt x="185" y="201"/>
                  </a:cubicBezTo>
                  <a:cubicBezTo>
                    <a:pt x="183" y="202"/>
                    <a:pt x="181" y="202"/>
                    <a:pt x="180" y="200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7" y="186"/>
                    <a:pt x="166" y="186"/>
                    <a:pt x="164" y="187"/>
                  </a:cubicBezTo>
                  <a:cubicBezTo>
                    <a:pt x="164" y="196"/>
                    <a:pt x="164" y="210"/>
                    <a:pt x="163" y="227"/>
                  </a:cubicBezTo>
                  <a:cubicBezTo>
                    <a:pt x="164" y="235"/>
                    <a:pt x="164" y="243"/>
                    <a:pt x="164" y="253"/>
                  </a:cubicBezTo>
                  <a:cubicBezTo>
                    <a:pt x="164" y="256"/>
                    <a:pt x="164" y="259"/>
                    <a:pt x="163" y="262"/>
                  </a:cubicBezTo>
                  <a:cubicBezTo>
                    <a:pt x="165" y="275"/>
                    <a:pt x="170" y="286"/>
                    <a:pt x="179" y="293"/>
                  </a:cubicBezTo>
                  <a:cubicBezTo>
                    <a:pt x="200" y="311"/>
                    <a:pt x="235" y="307"/>
                    <a:pt x="245" y="306"/>
                  </a:cubicBezTo>
                  <a:cubicBezTo>
                    <a:pt x="245" y="302"/>
                    <a:pt x="246" y="283"/>
                    <a:pt x="246" y="283"/>
                  </a:cubicBezTo>
                  <a:cubicBezTo>
                    <a:pt x="246" y="283"/>
                    <a:pt x="265" y="287"/>
                    <a:pt x="269" y="288"/>
                  </a:cubicBezTo>
                  <a:cubicBezTo>
                    <a:pt x="272" y="282"/>
                    <a:pt x="281" y="262"/>
                    <a:pt x="281" y="242"/>
                  </a:cubicBezTo>
                  <a:cubicBezTo>
                    <a:pt x="281" y="235"/>
                    <a:pt x="280" y="228"/>
                    <a:pt x="277" y="222"/>
                  </a:cubicBezTo>
                  <a:cubicBezTo>
                    <a:pt x="273" y="211"/>
                    <a:pt x="265" y="203"/>
                    <a:pt x="252" y="19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635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51435" tIns="25718" rIns="51435" bIns="25718" numCol="1" anchor="t" anchorCtr="0" compatLnSpc="1"/>
            <a:lstStyle/>
            <a:p>
              <a:pPr defTabSz="685800"/>
              <a:endParaRPr lang="zh-CN" altLang="en-US" sz="1013">
                <a:solidFill>
                  <a:srgbClr val="000000"/>
                </a:solidFill>
                <a:latin typeface="Century Gothic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4" y="1620551"/>
            <a:ext cx="2683193" cy="2353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67000" sy="67000" algn="tl" rotWithShape="0">
              <a:schemeClr val="tx1">
                <a:alpha val="74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0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屏幕快照 2016-09-13 上午8.02.27.png">
            <a:extLst>
              <a:ext uri="{FF2B5EF4-FFF2-40B4-BE49-F238E27FC236}">
                <a16:creationId xmlns:a16="http://schemas.microsoft.com/office/drawing/2014/main" id="{84F2947C-1B2B-4441-ACE7-FBCCBBCBF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 b="3363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11308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仿宋"/>
                <a:ea typeface="仿宋"/>
                <a:cs typeface="仿宋"/>
              </a:rPr>
              <a:t>2.</a:t>
            </a:r>
            <a:r>
              <a:rPr kumimoji="1" lang="es-ES" altLang="zh-CN" sz="4800" b="1" dirty="0">
                <a:solidFill>
                  <a:srgbClr val="000000"/>
                </a:solidFill>
                <a:latin typeface="Segoe Script" panose="030B0504020000000003" pitchFamily="66" charset="0"/>
                <a:ea typeface="华文楷体"/>
                <a:cs typeface="华文楷体"/>
              </a:rPr>
              <a:t> Caligrafía</a:t>
            </a:r>
          </a:p>
        </p:txBody>
      </p:sp>
      <p:cxnSp>
        <p:nvCxnSpPr>
          <p:cNvPr id="10" name="直线连接符 9"/>
          <p:cNvCxnSpPr/>
          <p:nvPr/>
        </p:nvCxnSpPr>
        <p:spPr>
          <a:xfrm>
            <a:off x="1852128" y="1055292"/>
            <a:ext cx="0" cy="975946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7378926" y="1055292"/>
            <a:ext cx="0" cy="975946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3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420aa5241e93649dbf09ba806b9bd095f12e11d238e1-1Y7wZu_fw658.jpg">
            <a:extLst>
              <a:ext uri="{FF2B5EF4-FFF2-40B4-BE49-F238E27FC236}">
                <a16:creationId xmlns:a16="http://schemas.microsoft.com/office/drawing/2014/main" id="{8C3C119F-47AB-4EDD-862E-5150076F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538743" y="-66537"/>
            <a:ext cx="3605257" cy="5143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69F4DEF-A091-47F7-9A7C-633B88E1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33054"/>
            <a:ext cx="8640417" cy="857250"/>
          </a:xfrm>
        </p:spPr>
        <p:txBody>
          <a:bodyPr>
            <a:normAutofit fontScale="90000"/>
          </a:bodyPr>
          <a:lstStyle/>
          <a:p>
            <a:r>
              <a:rPr kumimoji="1" lang="zh-CN" altLang="en-US" b="1" dirty="0">
                <a:cs typeface="Baoli SC Regular"/>
              </a:rPr>
              <a:t>文房四宝 </a:t>
            </a:r>
            <a:r>
              <a:rPr kumimoji="1" lang="en-US" altLang="zh-CN" b="1" dirty="0">
                <a:cs typeface="Baoli SC Regular"/>
              </a:rPr>
              <a:t>Cuatro </a:t>
            </a:r>
            <a:r>
              <a:rPr kumimoji="1" lang="en-US" altLang="zh-CN" b="1" dirty="0" err="1">
                <a:cs typeface="Baoli SC Regular"/>
              </a:rPr>
              <a:t>tesoros</a:t>
            </a:r>
            <a:r>
              <a:rPr kumimoji="1" lang="en-US" altLang="zh-CN" b="1" dirty="0">
                <a:cs typeface="Baoli SC Regular"/>
              </a:rPr>
              <a:t> del </a:t>
            </a:r>
            <a:r>
              <a:rPr kumimoji="1" lang="en-US" altLang="zh-CN" b="1" dirty="0" err="1">
                <a:cs typeface="Baoli SC Regular"/>
              </a:rPr>
              <a:t>escritorio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033EA-F0E7-4CF1-8189-DACCE518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instrumentos utilizados en el arte de la caligrafía se les ha concedido la designación conjunta de “los cuatro tesoros del escritorio chino”. Esta designación viene a denotar, más concretamente, al pincel, la tinta, el papel y el tintero. En el proceso de aprendizaje de la caligrafía, el apropiado manejo del pincel constituye una premisa absoluta y es costumbre que todo calígrafo comience su andadura por esta vía artística mediante el dominio de la caligrafía de estilo </a:t>
            </a:r>
            <a:r>
              <a:rPr lang="es-E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kaishu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4ACD29-832B-4A00-84DA-56D795372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0" b="7172"/>
          <a:stretch/>
        </p:blipFill>
        <p:spPr>
          <a:xfrm>
            <a:off x="1452989" y="1019608"/>
            <a:ext cx="5888382" cy="3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420aa5241e93649dbf09ba806b9bd095f12e11d238e1-1Y7wZu_fw6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 flipH="1">
            <a:off x="-1" y="0"/>
            <a:ext cx="4860032" cy="51435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5286" y="217275"/>
            <a:ext cx="8587409" cy="857250"/>
          </a:xfrm>
        </p:spPr>
        <p:txBody>
          <a:bodyPr>
            <a:normAutofit/>
          </a:bodyPr>
          <a:lstStyle/>
          <a:p>
            <a:r>
              <a:rPr kumimoji="1" lang="zh-CN" altLang="en-US" sz="4000" b="1" dirty="0">
                <a:latin typeface="+mn-lt"/>
                <a:cs typeface="Baoli SC Regular"/>
              </a:rPr>
              <a:t>文房四宝 </a:t>
            </a:r>
            <a:r>
              <a:rPr kumimoji="1" lang="en-US" altLang="zh-CN" sz="4000" b="1" dirty="0">
                <a:latin typeface="+mn-lt"/>
                <a:cs typeface="Baoli SC Regular"/>
              </a:rPr>
              <a:t>Cuatro </a:t>
            </a:r>
            <a:r>
              <a:rPr kumimoji="1" lang="en-US" altLang="zh-CN" sz="4000" b="1" dirty="0" err="1">
                <a:latin typeface="+mn-lt"/>
                <a:cs typeface="Baoli SC Regular"/>
              </a:rPr>
              <a:t>tesoros</a:t>
            </a:r>
            <a:r>
              <a:rPr kumimoji="1" lang="en-US" altLang="zh-CN" sz="4000" b="1" dirty="0">
                <a:latin typeface="+mn-lt"/>
                <a:cs typeface="Baoli SC Regular"/>
              </a:rPr>
              <a:t> del </a:t>
            </a:r>
            <a:r>
              <a:rPr kumimoji="1" lang="en-US" altLang="zh-CN" sz="4000" b="1" dirty="0" err="1">
                <a:latin typeface="+mn-lt"/>
                <a:cs typeface="Baoli SC Regular"/>
              </a:rPr>
              <a:t>escritorio</a:t>
            </a:r>
            <a:endParaRPr kumimoji="1" lang="zh-CN" altLang="en-US" sz="4000" b="1" dirty="0">
              <a:latin typeface="+mn-lt"/>
              <a:cs typeface="Baoli SC Regular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8330" y="1343608"/>
            <a:ext cx="1826176" cy="3338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61900" y="1343608"/>
            <a:ext cx="1826176" cy="3338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744306" y="1343608"/>
            <a:ext cx="1826176" cy="3338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917876" y="1343608"/>
            <a:ext cx="1826176" cy="3338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8685" y="1928361"/>
            <a:ext cx="159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S" altLang="zh-CN" sz="28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Pincel</a:t>
            </a:r>
            <a:endParaRPr kumimoji="1" lang="en-US" altLang="zh-CN" sz="24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9792" y="1928361"/>
            <a:ext cx="159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S" altLang="zh-CN" sz="24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Tinta</a:t>
            </a:r>
            <a:endParaRPr kumimoji="1" lang="en-US" altLang="zh-CN" sz="24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  <a:p>
            <a:pPr algn="ctr"/>
            <a:endParaRPr kumimoji="1" lang="en-US" altLang="zh-CN" sz="12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1928361"/>
            <a:ext cx="159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S" altLang="zh-CN" sz="24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Papel</a:t>
            </a:r>
            <a:endParaRPr kumimoji="1" lang="en-US" altLang="zh-CN" sz="24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  <a:p>
            <a:pPr algn="ctr"/>
            <a:endParaRPr kumimoji="1" lang="en-US" altLang="zh-CN" sz="12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31535" y="1875352"/>
            <a:ext cx="1723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S" altLang="zh-CN" sz="24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Laja de Tinta</a:t>
            </a:r>
            <a:endParaRPr kumimoji="1" lang="en-US" altLang="zh-CN" sz="24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  <a:p>
            <a:pPr algn="ctr"/>
            <a:endParaRPr kumimoji="1" lang="en-US" altLang="zh-CN" sz="12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E1DE56-C7D0-43EC-A2D9-61302822B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16" y="3320372"/>
            <a:ext cx="2059209" cy="13693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2B683D-E56A-4388-9C69-94E68A8A0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44" r="17206" b="19602"/>
          <a:stretch/>
        </p:blipFill>
        <p:spPr>
          <a:xfrm>
            <a:off x="2534598" y="3172699"/>
            <a:ext cx="1984392" cy="14968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3AE93EE-79A6-4335-8FE3-4B5B0E426E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50" t="6985" r="14521" b="25762"/>
          <a:stretch/>
        </p:blipFill>
        <p:spPr>
          <a:xfrm>
            <a:off x="4807366" y="3216270"/>
            <a:ext cx="1815781" cy="14564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507AF2-4192-4A4F-9158-D56777FB2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620" y="3259968"/>
            <a:ext cx="2043364" cy="13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yyyyuu副本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kumimoji="1" lang="es-ES" altLang="zh-CN" sz="4000" b="1" dirty="0">
                <a:solidFill>
                  <a:srgbClr val="000000"/>
                </a:solidFill>
                <a:latin typeface="Segoe Script" panose="030B0504020000000003" pitchFamily="66" charset="0"/>
                <a:ea typeface="华文细黑"/>
                <a:cs typeface="MV Boli" panose="02000500030200090000" pitchFamily="2" charset="0"/>
              </a:rPr>
              <a:t>Pincel</a:t>
            </a:r>
            <a:endParaRPr kumimoji="1" lang="zh-CN" altLang="en-US" sz="4000" b="1" dirty="0">
              <a:latin typeface="Segoe Script" panose="030B0504020000000003" pitchFamily="66" charset="0"/>
              <a:cs typeface="Baoli SC Regular"/>
            </a:endParaRPr>
          </a:p>
        </p:txBody>
      </p:sp>
      <p:cxnSp>
        <p:nvCxnSpPr>
          <p:cNvPr id="11" name="直线连接符 10"/>
          <p:cNvCxnSpPr>
            <a:cxnSpLocks/>
          </p:cNvCxnSpPr>
          <p:nvPr/>
        </p:nvCxnSpPr>
        <p:spPr>
          <a:xfrm>
            <a:off x="65942" y="957212"/>
            <a:ext cx="843899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>
            <a:cxnSpLocks/>
          </p:cNvCxnSpPr>
          <p:nvPr/>
        </p:nvCxnSpPr>
        <p:spPr>
          <a:xfrm>
            <a:off x="457200" y="556591"/>
            <a:ext cx="0" cy="418802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>
            <a:cxnSpLocks/>
          </p:cNvCxnSpPr>
          <p:nvPr/>
        </p:nvCxnSpPr>
        <p:spPr>
          <a:xfrm>
            <a:off x="457200" y="4744617"/>
            <a:ext cx="837537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>
            <a:cxnSpLocks/>
          </p:cNvCxnSpPr>
          <p:nvPr/>
        </p:nvCxnSpPr>
        <p:spPr>
          <a:xfrm>
            <a:off x="8504934" y="969184"/>
            <a:ext cx="55646" cy="418802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62976" y="1073682"/>
            <a:ext cx="7815738" cy="341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      Los pinceles se producen principalmente con pelos de animales y tubos de bambú</a:t>
            </a:r>
            <a:r>
              <a:rPr kumimoji="1" lang="en-U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.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 Un pincel de alta calidad debe experimentar 70 procesos, luego de que los obreros seleccionen uno tras otro de entre cientos de miles de pelos de cabra, conejo y comadreja amarilla y los compongan. El pincel más conocido de China es el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Hu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, producido en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Huzhou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, provincia de Zhejiang. Con 200 variedades, es una verdadera joya de los cuatro tesoros</a:t>
            </a:r>
            <a:r>
              <a:rPr kumimoji="1" lang="en-U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.</a:t>
            </a:r>
            <a:endParaRPr kumimoji="1" lang="en-US" altLang="zh-CN" sz="20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6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420aa5241e93649dbf09ba806b9bd095f12e11d238e1-1Y7wZu_fw65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05257" cy="51435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kumimoji="1" lang="es-ES" altLang="zh-CN" sz="40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Tinta</a:t>
            </a:r>
            <a:r>
              <a:rPr kumimoji="1" lang="zh-CN" altLang="en-US" sz="4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zh-CN" altLang="en-US" sz="4000" b="1" dirty="0">
                <a:latin typeface="+mn-lt"/>
                <a:cs typeface="Baoli SC Regular"/>
              </a:rPr>
              <a:t>  </a:t>
            </a:r>
          </a:p>
        </p:txBody>
      </p:sp>
      <p:sp>
        <p:nvSpPr>
          <p:cNvPr id="5" name="矩形 4"/>
          <p:cNvSpPr/>
          <p:nvPr/>
        </p:nvSpPr>
        <p:spPr>
          <a:xfrm>
            <a:off x="1079577" y="1324738"/>
            <a:ext cx="81213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s-E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 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Los calígrafos y pintores de épocas pasadas y modernas han sido exigentes con la tinta. La tinta producida en </a:t>
            </a:r>
            <a:r>
              <a:rPr kumimoji="1" lang="es-ES" altLang="zh-CN" sz="2400" dirty="0" err="1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Huizhou</a:t>
            </a:r>
            <a:r>
              <a:rPr kumimoji="1" lang="es-ES" altLang="zh-CN" sz="2400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, Anhui, es la mejor de China. Comenzó a producirse hace mil años, en la dinastía Tang. Con ingredientes de medicina china y especias raras, incluso oro, en el material, la tinta Hui posee no sólo un color apropiado, sino también un aroma fuerte y es usable después de varias décadas de guardada</a:t>
            </a:r>
            <a:r>
              <a:rPr kumimoji="1" lang="es-E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. </a:t>
            </a:r>
            <a:endParaRPr kumimoji="1" lang="en-US" altLang="zh-CN" sz="14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40206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ec5e67895f620e5b12167341aa1784ac0936e242eb30-gDQnkC_fw6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21" r="20733"/>
          <a:stretch/>
        </p:blipFill>
        <p:spPr>
          <a:xfrm rot="10800000">
            <a:off x="0" y="-1"/>
            <a:ext cx="2017836" cy="51435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kumimoji="1" lang="es-ES" altLang="zh-CN" sz="4000" b="1" dirty="0">
                <a:solidFill>
                  <a:srgbClr val="000000"/>
                </a:solidFill>
                <a:latin typeface="MV Boli" panose="02000500030200090000" pitchFamily="2" charset="0"/>
                <a:ea typeface="华文细黑"/>
                <a:cs typeface="MV Boli" panose="02000500030200090000" pitchFamily="2" charset="0"/>
              </a:rPr>
              <a:t>Papel</a:t>
            </a:r>
            <a:endParaRPr kumimoji="1" lang="en-US" altLang="zh-CN" sz="4000" dirty="0">
              <a:solidFill>
                <a:srgbClr val="000000"/>
              </a:solidFill>
              <a:latin typeface="MV Boli" panose="02000500030200090000" pitchFamily="2" charset="0"/>
              <a:ea typeface="华文细黑"/>
              <a:cs typeface="MV Boli" panose="0200050003020009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2088" y="1285516"/>
            <a:ext cx="700046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s-ES" altLang="zh-CN" sz="2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 </a:t>
            </a:r>
            <a:r>
              <a:rPr kumimoji="1" lang="es-E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El papel </a:t>
            </a:r>
            <a:r>
              <a:rPr kumimoji="1" lang="es-E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Xuan</a:t>
            </a:r>
            <a:r>
              <a:rPr kumimoji="1" lang="es-E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 es muy valioso. Este papel blanco, fino, uniforme, blando, elástico y de fácil infiltración, puede mostrar a la perfección las características de la caligrafía y pintura chinas. Gracias a que el papel </a:t>
            </a:r>
            <a:r>
              <a:rPr kumimoji="1" lang="es-E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Xuan</a:t>
            </a:r>
            <a:r>
              <a:rPr kumimoji="1" lang="es-E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luego de mucho tiempo de depósito, no se rompe, ni cambia de color ni se apolilla, muchas obras de caligrafías y pinturas hechas en este tipo de papel han logrado conservarse intactas por cientos y hasta por más de mil años.</a:t>
            </a:r>
          </a:p>
          <a:p>
            <a:pPr algn="just"/>
            <a:endParaRPr kumimoji="1" lang="en-US" altLang="zh-CN" sz="24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endParaRPr kumimoji="1" lang="en-US" altLang="zh-CN" sz="14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86768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629</Words>
  <Application>Microsoft Office PowerPoint</Application>
  <PresentationFormat>全屏显示(16:9)</PresentationFormat>
  <Paragraphs>41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Baoli SC Regular</vt:lpstr>
      <vt:lpstr>等线</vt:lpstr>
      <vt:lpstr>仿宋</vt:lpstr>
      <vt:lpstr>华文楷体</vt:lpstr>
      <vt:lpstr>华文细黑</vt:lpstr>
      <vt:lpstr>华文新魏</vt:lpstr>
      <vt:lpstr>宋体</vt:lpstr>
      <vt:lpstr>微软雅黑</vt:lpstr>
      <vt:lpstr>Arial</vt:lpstr>
      <vt:lpstr>Calibri</vt:lpstr>
      <vt:lpstr>Century Gothic</vt:lpstr>
      <vt:lpstr>Mistral</vt:lpstr>
      <vt:lpstr>MV Boli</vt:lpstr>
      <vt:lpstr>Segoe Script</vt:lpstr>
      <vt:lpstr>Segoe UI 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文房四宝 Cuatro tesoros del escritorio</vt:lpstr>
      <vt:lpstr>文房四宝 Cuatro tesoros del escritorio</vt:lpstr>
      <vt:lpstr>Pincel</vt:lpstr>
      <vt:lpstr>Tinta   </vt:lpstr>
      <vt:lpstr>Papel</vt:lpstr>
      <vt:lpstr>PowerPoint 演示文稿</vt:lpstr>
      <vt:lpstr>EL SELLO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于 建强</dc:creator>
  <cp:lastModifiedBy>刘诗璐</cp:lastModifiedBy>
  <cp:revision>225</cp:revision>
  <cp:lastPrinted>2016-07-17T00:35:20Z</cp:lastPrinted>
  <dcterms:created xsi:type="dcterms:W3CDTF">2016-07-12T14:04:36Z</dcterms:created>
  <dcterms:modified xsi:type="dcterms:W3CDTF">2018-01-26T14:18:35Z</dcterms:modified>
</cp:coreProperties>
</file>