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3"/>
    <p:sldId id="266" r:id="rId4"/>
    <p:sldId id="316" r:id="rId5"/>
    <p:sldId id="317" r:id="rId6"/>
    <p:sldId id="346" r:id="rId7"/>
    <p:sldId id="318" r:id="rId8"/>
    <p:sldId id="319" r:id="rId9"/>
    <p:sldId id="320" r:id="rId10"/>
    <p:sldId id="322" r:id="rId11"/>
    <p:sldId id="260" r:id="rId12"/>
    <p:sldId id="283" r:id="rId14"/>
    <p:sldId id="307" r:id="rId15"/>
    <p:sldId id="308" r:id="rId16"/>
    <p:sldId id="272" r:id="rId17"/>
    <p:sldId id="309" r:id="rId18"/>
    <p:sldId id="310" r:id="rId19"/>
    <p:sldId id="311" r:id="rId20"/>
    <p:sldId id="315" r:id="rId21"/>
    <p:sldId id="323" r:id="rId22"/>
    <p:sldId id="285" r:id="rId23"/>
    <p:sldId id="341" r:id="rId24"/>
    <p:sldId id="312" r:id="rId25"/>
    <p:sldId id="313" r:id="rId26"/>
    <p:sldId id="296" r:id="rId27"/>
    <p:sldId id="314" r:id="rId28"/>
    <p:sldId id="367" r:id="rId2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A2"/>
    <a:srgbClr val="A3C5C0"/>
    <a:srgbClr val="7C754A"/>
    <a:srgbClr val="87B3AD"/>
    <a:srgbClr val="3F6560"/>
    <a:srgbClr val="366857"/>
    <a:srgbClr val="9D3D07"/>
    <a:srgbClr val="FBFAF7"/>
    <a:srgbClr val="F0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2" autoAdjust="0"/>
    <p:restoredTop sz="94599"/>
  </p:normalViewPr>
  <p:slideViewPr>
    <p:cSldViewPr showGuides="1">
      <p:cViewPr varScale="1">
        <p:scale>
          <a:sx n="69" d="100"/>
          <a:sy n="69" d="100"/>
        </p:scale>
        <p:origin x="980" y="40"/>
      </p:cViewPr>
      <p:guideLst>
        <p:guide orient="horz" pos="-16"/>
        <p:guide pos="-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ABCE2-B86F-4169-BBCD-B69BBE60F1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C7049-8CBC-46D3-920B-849C52A6974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C7049-8CBC-46D3-920B-849C52A697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FD561-B7E3-4F94-9379-9CB25A306B3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78E4D-5308-47CF-B3CA-0AC6A277B0B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.xml"/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9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0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hyperlink" Target="https://www.youtube.com/watch?v=troxvPRmZm8" TargetMode="External"/><Relationship Id="rId2" Type="http://schemas.openxmlformats.org/officeDocument/2006/relationships/hyperlink" Target="https://www.youtube.com/watch?v=T5FNvW19GbA" TargetMode="External"/><Relationship Id="rId1" Type="http://schemas.openxmlformats.org/officeDocument/2006/relationships/hyperlink" Target="https://www.youtube.com/watch?v=509ad4eCL4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4.png"/><Relationship Id="rId3" Type="http://schemas.microsoft.com/office/2007/relationships/media" Target="file:///C:\Users\JULY\Desktop\Learn%20basic%20Chinese%20dialogs%20from%20Chinese%20movie&#21021;&#32423;%20&#25171;&#25307;&#21628;%20&#23398;&#29983;.mp4" TargetMode="External"/><Relationship Id="rId2" Type="http://schemas.openxmlformats.org/officeDocument/2006/relationships/video" Target="file:///C:\Users\JULY\Desktop\Learn%20basic%20Chinese%20dialogs%20from%20Chinese%20movie&#21021;&#32423;%20&#25171;&#25307;&#21628;%20&#23398;&#29983;.mp4" TargetMode="Externa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.xml"/><Relationship Id="rId3" Type="http://schemas.openxmlformats.org/officeDocument/2006/relationships/hyperlink" Target="https://www.youtube.com/watch?v=5mZD_nedq0M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094" y="-3542"/>
            <a:ext cx="9143999" cy="6866201"/>
          </a:xfrm>
          <a:prstGeom prst="rect">
            <a:avLst/>
          </a:prstGeom>
          <a:solidFill>
            <a:srgbClr val="FBFA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書體坊顏體㊣" panose="02010600030101010101" charset="-122"/>
              <a:ea typeface="書體坊顏體㊣" panose="02010600030101010101" charset="-122"/>
            </a:endParaRPr>
          </a:p>
        </p:txBody>
      </p:sp>
      <p:pic>
        <p:nvPicPr>
          <p:cNvPr id="1031" name="Picture 7" descr="C:\Documents and Settings\Administrator\桌面\2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" y="-8201"/>
            <a:ext cx="9133905" cy="69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15322" y="6104860"/>
            <a:ext cx="43204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latin typeface="汉仪瘦金书简" panose="02010600000101010101" charset="-122"/>
                <a:ea typeface="汉仪瘦金书简" panose="02010600000101010101" charset="-122"/>
                <a:sym typeface="+mn-ea"/>
              </a:rPr>
              <a:t>Shirou y</a:t>
            </a:r>
            <a:r>
              <a:rPr lang="zh-CN" altLang="en-US" sz="2400" b="1" dirty="0">
                <a:latin typeface="汉仪瘦金书简" panose="02010600000101010101" charset="-122"/>
                <a:ea typeface="汉仪瘦金书简" panose="02010600000101010101" charset="-122"/>
                <a:sym typeface="+mn-ea"/>
              </a:rPr>
              <a:t> </a:t>
            </a:r>
            <a:r>
              <a:rPr lang="en-US" altLang="zh-CN" sz="2400" b="1" dirty="0">
                <a:latin typeface="汉仪瘦金书简" panose="02010600000101010101" charset="-122"/>
                <a:ea typeface="汉仪瘦金书简" panose="02010600000101010101" charset="-122"/>
                <a:sym typeface="+mn-ea"/>
              </a:rPr>
              <a:t>Liu Yang</a:t>
            </a:r>
            <a:endParaRPr lang="en-US" altLang="zh-CN" sz="2400" b="1" dirty="0">
              <a:latin typeface="汉仪瘦金书简" panose="02010600000101010101" charset="-122"/>
              <a:ea typeface="汉仪瘦金书简" panose="02010600000101010101" charset="-122"/>
              <a:sym typeface="+mn-ea"/>
            </a:endParaRPr>
          </a:p>
        </p:txBody>
      </p:sp>
      <p:pic>
        <p:nvPicPr>
          <p:cNvPr id="8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88994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128010" y="2567305"/>
            <a:ext cx="3328670" cy="3753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de-DE" sz="4000" dirty="0"/>
              <a:t>  nǐ men hǎo</a:t>
            </a:r>
            <a:endParaRPr lang="en-US" altLang="de-DE" sz="4000" dirty="0"/>
          </a:p>
          <a:p>
            <a:r>
              <a:rPr lang="zh-CN" altLang="en-US" sz="4000" dirty="0"/>
              <a:t>  你  们  好！ </a:t>
            </a:r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2000" b="1" dirty="0"/>
              <a:t>                                                                          </a:t>
            </a:r>
            <a:endParaRPr lang="en-US" altLang="zh-CN" sz="2000" b="1" dirty="0"/>
          </a:p>
          <a:p>
            <a:endParaRPr lang="en-US" altLang="zh-CN" sz="2000" b="1" dirty="0"/>
          </a:p>
          <a:p>
            <a:r>
              <a:rPr lang="zh-CN" altLang="en-US" sz="2000" b="1" dirty="0"/>
              <a:t>                                                                         </a:t>
            </a:r>
            <a:r>
              <a:rPr lang="zh-CN" altLang="en-US" sz="2000" b="1" dirty="0">
                <a:latin typeface="汉仪瘦金书简" panose="02010600000101010101" charset="-122"/>
                <a:ea typeface="汉仪瘦金书简" panose="02010600000101010101" charset="-122"/>
              </a:rPr>
              <a:t>  </a:t>
            </a:r>
            <a:endParaRPr lang="zh-CN" altLang="en-US" sz="2000" b="1" dirty="0">
              <a:latin typeface="汉仪瘦金书简" panose="02010600000101010101" charset="-122"/>
              <a:ea typeface="汉仪瘦金书简" panose="02010600000101010101" charset="-122"/>
            </a:endParaRPr>
          </a:p>
          <a:p>
            <a:endParaRPr lang="de-DE" altLang="zh-CN" sz="2000" dirty="0">
              <a:latin typeface="汉仪瘦金书简" panose="02010600000101010101" charset="-122"/>
              <a:ea typeface="汉仪瘦金书简" panose="02010600000101010101" charset="-122"/>
            </a:endParaRPr>
          </a:p>
          <a:p>
            <a:endParaRPr kumimoji="1"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479425" y="6150610"/>
            <a:ext cx="2504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楷体" panose="02010609060101010101" charset="-122"/>
                <a:ea typeface="楷体" panose="02010609060101010101" charset="-122"/>
              </a:rPr>
              <a:t>奥伦塞官方语言学校</a:t>
            </a:r>
            <a:endParaRPr lang="zh-CN" altLang="en-US">
              <a:latin typeface="楷体" panose="02010609060101010101" charset="-122"/>
              <a:ea typeface="楷体" panose="02010609060101010101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0160" y="6054725"/>
            <a:ext cx="90601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01"/>
    </mc:Choice>
    <mc:Fallback>
      <p:transition spd="slow" advTm="1240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04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" name="组合 127"/>
          <p:cNvGrpSpPr/>
          <p:nvPr/>
        </p:nvGrpSpPr>
        <p:grpSpPr>
          <a:xfrm>
            <a:off x="503103" y="100500"/>
            <a:ext cx="2390818" cy="1449951"/>
            <a:chOff x="510273" y="133271"/>
            <a:chExt cx="2390818" cy="1449951"/>
          </a:xfrm>
        </p:grpSpPr>
        <p:pic>
          <p:nvPicPr>
            <p:cNvPr id="3075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572231" y="330200"/>
              <a:ext cx="150596" cy="72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5" name="组合 84"/>
            <p:cNvGrpSpPr/>
            <p:nvPr/>
          </p:nvGrpSpPr>
          <p:grpSpPr>
            <a:xfrm>
              <a:off x="510273" y="1087813"/>
              <a:ext cx="2390818" cy="495409"/>
              <a:chOff x="510273" y="1155042"/>
              <a:chExt cx="2390818" cy="495409"/>
            </a:xfrm>
          </p:grpSpPr>
          <p:sp>
            <p:nvSpPr>
              <p:cNvPr id="122" name="矩形 165"/>
              <p:cNvSpPr>
                <a:spLocks noChangeArrowheads="1"/>
              </p:cNvSpPr>
              <p:nvPr/>
            </p:nvSpPr>
            <p:spPr bwMode="auto">
              <a:xfrm>
                <a:off x="572231" y="1188786"/>
                <a:ext cx="23288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zh-CN" sz="2400" b="1" dirty="0">
                  <a:latin typeface="+mn-ea"/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>
                <a:off x="522618" y="1155042"/>
                <a:ext cx="22161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>
                <a:off x="510273" y="1583667"/>
                <a:ext cx="2217738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9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975" y="133271"/>
              <a:ext cx="150596" cy="92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1" name="TextBox 130"/>
          <p:cNvSpPr txBox="1"/>
          <p:nvPr/>
        </p:nvSpPr>
        <p:spPr>
          <a:xfrm>
            <a:off x="971600" y="1844824"/>
            <a:ext cx="5077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zh-CN" altLang="en-US" sz="1600" dirty="0">
              <a:solidFill>
                <a:schemeClr val="tx2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10895" y="2062480"/>
            <a:ext cx="8458835" cy="32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    </a:t>
            </a:r>
            <a:r>
              <a:rPr lang="en-US" altLang="zh-CN" sz="4800" dirty="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nǐ hǎo ！ nǐ hǎo ma </a:t>
            </a:r>
            <a:endParaRPr lang="en-US" altLang="zh-CN" sz="4800" dirty="0" err="1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A：你好！  你好吗？</a:t>
            </a:r>
            <a:endParaRPr lang="zh-CN" altLang="en-US" sz="4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en-US" altLang="zh-CN" sz="4800" dirty="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     wǒ</a:t>
            </a:r>
            <a:r>
              <a:rPr lang="en-US" altLang="zh-CN" sz="4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hěn</a:t>
            </a:r>
            <a:r>
              <a:rPr lang="en-US" altLang="zh-CN" sz="4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hǎo</a:t>
            </a:r>
            <a:r>
              <a:rPr lang="en-US" altLang="zh-CN" sz="4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4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en-US" altLang="zh-CN" sz="4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en-US" altLang="zh-CN" sz="4800" dirty="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wǒ</a:t>
            </a:r>
            <a:r>
              <a:rPr lang="en-US" altLang="zh-CN" sz="4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bù</a:t>
            </a:r>
            <a:r>
              <a:rPr lang="en-US" altLang="zh-CN" sz="4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4800" dirty="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hǎo</a:t>
            </a:r>
            <a:r>
              <a:rPr lang="zh-CN" altLang="en-US" sz="4800" dirty="0" err="1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。</a:t>
            </a:r>
            <a:r>
              <a:rPr lang="en-US" altLang="zh-CN" sz="4800" dirty="0"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 </a:t>
            </a:r>
            <a:endParaRPr lang="zh-CN" altLang="en-US" sz="48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B：我很好。 /我不好。</a:t>
            </a:r>
            <a:endParaRPr lang="zh-CN" altLang="en-US" sz="4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668"/>
    </mc:Choice>
    <mc:Fallback>
      <p:transition spd="slow" advTm="3966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1" y="-7214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-815340" y="1718310"/>
            <a:ext cx="6377305" cy="26149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</a:t>
            </a:r>
            <a:r>
              <a:rPr lang="en-US" altLang="zh-CN" sz="2800">
                <a:solidFill>
                  <a:schemeClr val="tx1"/>
                </a:solidFill>
              </a:rPr>
              <a:t>zǎo shàng hǎo</a:t>
            </a:r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altLang="zh-CN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：早上好！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</a:t>
            </a:r>
            <a:r>
              <a:rPr lang="en-US" altLang="zh-CN" sz="2800"/>
              <a:t>zǎo shàng hǎo </a:t>
            </a:r>
            <a:endParaRPr lang="en-US" altLang="zh-CN" sz="2800"/>
          </a:p>
          <a:p>
            <a:pPr algn="ctr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B:    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早上好！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105676" y="-360278"/>
            <a:ext cx="3167210" cy="2160240"/>
            <a:chOff x="434330" y="133271"/>
            <a:chExt cx="2553494" cy="1437504"/>
          </a:xfrm>
        </p:grpSpPr>
        <p:pic>
          <p:nvPicPr>
            <p:cNvPr id="4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572231" y="330200"/>
              <a:ext cx="150596" cy="72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组合 4"/>
            <p:cNvGrpSpPr/>
            <p:nvPr/>
          </p:nvGrpSpPr>
          <p:grpSpPr>
            <a:xfrm>
              <a:off x="434330" y="1052736"/>
              <a:ext cx="2553494" cy="518039"/>
              <a:chOff x="434330" y="1119965"/>
              <a:chExt cx="2553494" cy="518039"/>
            </a:xfrm>
          </p:grpSpPr>
          <p:grpSp>
            <p:nvGrpSpPr>
              <p:cNvPr id="7" name="组合 164"/>
              <p:cNvGrpSpPr/>
              <p:nvPr/>
            </p:nvGrpSpPr>
            <p:grpSpPr bwMode="auto">
              <a:xfrm>
                <a:off x="512590" y="1119965"/>
                <a:ext cx="2316493" cy="518039"/>
                <a:chOff x="3382178" y="2599979"/>
                <a:chExt cx="3544724" cy="517794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3382684" y="2600131"/>
                  <a:ext cx="3294010" cy="51728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2800" dirty="0">
                      <a:solidFill>
                        <a:schemeClr val="tx1"/>
                      </a:solidFill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rPr>
                    <a:t>¡Buenos días!</a:t>
                  </a:r>
                  <a:endParaRPr lang="zh-CN" altLang="en-US" sz="2800" dirty="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endParaRPr>
                </a:p>
              </p:txBody>
            </p:sp>
            <p:sp>
              <p:nvSpPr>
                <p:cNvPr id="13" name="燕尾形 12"/>
                <p:cNvSpPr/>
                <p:nvPr/>
              </p:nvSpPr>
              <p:spPr>
                <a:xfrm rot="10800000">
                  <a:off x="6545517" y="2600131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" name="矩形 165"/>
              <p:cNvSpPr>
                <a:spLocks noChangeArrowheads="1"/>
              </p:cNvSpPr>
              <p:nvPr/>
            </p:nvSpPr>
            <p:spPr bwMode="auto">
              <a:xfrm>
                <a:off x="658964" y="1188786"/>
                <a:ext cx="232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燕尾形 8"/>
              <p:cNvSpPr/>
              <p:nvPr/>
            </p:nvSpPr>
            <p:spPr bwMode="auto">
              <a:xfrm rot="10800000" flipH="1">
                <a:off x="434330" y="1120116"/>
                <a:ext cx="249237" cy="517525"/>
              </a:xfrm>
              <a:prstGeom prst="chevron">
                <a:avLst>
                  <a:gd name="adj" fmla="val 3217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 bwMode="auto">
              <a:xfrm>
                <a:off x="522618" y="1155042"/>
                <a:ext cx="22161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 bwMode="auto">
              <a:xfrm>
                <a:off x="510273" y="1583667"/>
                <a:ext cx="2217738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975" y="133271"/>
              <a:ext cx="150596" cy="92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矩形 18"/>
          <p:cNvSpPr/>
          <p:nvPr/>
        </p:nvSpPr>
        <p:spPr>
          <a:xfrm>
            <a:off x="3766185" y="3795395"/>
            <a:ext cx="6377305" cy="26149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</a:t>
            </a:r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 </a:t>
            </a:r>
            <a:r>
              <a:rPr lang="en-US" altLang="zh-CN" sz="2800">
                <a:sym typeface="+mn-ea"/>
              </a:rPr>
              <a:t>shàng wǔ </a:t>
            </a:r>
            <a:r>
              <a:rPr lang="en-US" altLang="zh-CN" sz="2800">
                <a:solidFill>
                  <a:schemeClr val="tx1"/>
                </a:solidFill>
              </a:rPr>
              <a:t> hǎo</a:t>
            </a:r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altLang="zh-CN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：上午好！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</a:t>
            </a:r>
            <a:r>
              <a:rPr lang="en-US" altLang="zh-CN" sz="2800"/>
              <a:t>shàng wǔ  hǎo </a:t>
            </a:r>
            <a:endParaRPr lang="en-US" altLang="zh-CN" sz="2800"/>
          </a:p>
          <a:p>
            <a:pPr algn="ctr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B:    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上午好！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1" name="直接连接符 20"/>
          <p:cNvCxnSpPr>
            <a:stCxn id="6" idx="2"/>
          </p:cNvCxnSpPr>
          <p:nvPr/>
        </p:nvCxnSpPr>
        <p:spPr>
          <a:xfrm>
            <a:off x="4538345" y="1799590"/>
            <a:ext cx="0" cy="502158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510" y="4441825"/>
            <a:ext cx="1844040" cy="21742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920" y="1550035"/>
            <a:ext cx="1844040" cy="21742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520"/>
    </mc:Choice>
    <mc:Fallback>
      <p:transition spd="slow" advTm="14652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1" y="-7214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105676" y="-360278"/>
            <a:ext cx="3167210" cy="2160240"/>
            <a:chOff x="434330" y="133271"/>
            <a:chExt cx="2553494" cy="1437504"/>
          </a:xfrm>
        </p:grpSpPr>
        <p:pic>
          <p:nvPicPr>
            <p:cNvPr id="4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572231" y="330200"/>
              <a:ext cx="150596" cy="72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组合 4"/>
            <p:cNvGrpSpPr/>
            <p:nvPr/>
          </p:nvGrpSpPr>
          <p:grpSpPr>
            <a:xfrm>
              <a:off x="434330" y="1052736"/>
              <a:ext cx="2553494" cy="518039"/>
              <a:chOff x="434330" y="1119965"/>
              <a:chExt cx="2553494" cy="518039"/>
            </a:xfrm>
          </p:grpSpPr>
          <p:grpSp>
            <p:nvGrpSpPr>
              <p:cNvPr id="7" name="组合 164"/>
              <p:cNvGrpSpPr/>
              <p:nvPr/>
            </p:nvGrpSpPr>
            <p:grpSpPr bwMode="auto">
              <a:xfrm>
                <a:off x="512590" y="1119965"/>
                <a:ext cx="2316493" cy="518039"/>
                <a:chOff x="3382178" y="2599979"/>
                <a:chExt cx="3544724" cy="517794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3382684" y="2600131"/>
                  <a:ext cx="3294010" cy="51728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2400" dirty="0">
                      <a:solidFill>
                        <a:schemeClr val="tx1"/>
                      </a:solidFill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¡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rPr>
                    <a:t>Buenas tardes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!</a:t>
                  </a:r>
                  <a:endParaRPr lang="zh-CN" altLang="en-US" sz="2400" dirty="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endParaRPr>
                </a:p>
              </p:txBody>
            </p:sp>
            <p:sp>
              <p:nvSpPr>
                <p:cNvPr id="13" name="燕尾形 12"/>
                <p:cNvSpPr/>
                <p:nvPr/>
              </p:nvSpPr>
              <p:spPr>
                <a:xfrm rot="10800000">
                  <a:off x="6545517" y="2600131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" name="矩形 165"/>
              <p:cNvSpPr>
                <a:spLocks noChangeArrowheads="1"/>
              </p:cNvSpPr>
              <p:nvPr/>
            </p:nvSpPr>
            <p:spPr bwMode="auto">
              <a:xfrm>
                <a:off x="658964" y="1188786"/>
                <a:ext cx="232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燕尾形 8"/>
              <p:cNvSpPr/>
              <p:nvPr/>
            </p:nvSpPr>
            <p:spPr bwMode="auto">
              <a:xfrm rot="10800000" flipH="1">
                <a:off x="434330" y="1120116"/>
                <a:ext cx="249237" cy="517525"/>
              </a:xfrm>
              <a:prstGeom prst="chevron">
                <a:avLst>
                  <a:gd name="adj" fmla="val 3217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 bwMode="auto">
              <a:xfrm>
                <a:off x="522618" y="1155042"/>
                <a:ext cx="22161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 bwMode="auto">
              <a:xfrm>
                <a:off x="510273" y="1583667"/>
                <a:ext cx="2217738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975" y="133271"/>
              <a:ext cx="150596" cy="92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矩形 18"/>
          <p:cNvSpPr/>
          <p:nvPr/>
        </p:nvSpPr>
        <p:spPr>
          <a:xfrm>
            <a:off x="1678305" y="2705100"/>
            <a:ext cx="5597525" cy="26149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</a:t>
            </a:r>
            <a:r>
              <a:rPr lang="en-US" altLang="zh-CN" sz="2800">
                <a:sym typeface="+mn-ea"/>
              </a:rPr>
              <a:t>xià   wǔ </a:t>
            </a:r>
            <a:r>
              <a:rPr lang="en-US" altLang="zh-CN" sz="2800">
                <a:solidFill>
                  <a:schemeClr val="tx1"/>
                </a:solidFill>
              </a:rPr>
              <a:t>   hǎo</a:t>
            </a:r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altLang="zh-CN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：下午好！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</a:t>
            </a:r>
            <a:r>
              <a:rPr lang="en-US" altLang="zh-CN" sz="2800"/>
              <a:t>xià    wǔ    hǎo </a:t>
            </a:r>
            <a:endParaRPr lang="en-US" altLang="zh-CN" sz="2800"/>
          </a:p>
          <a:p>
            <a:pPr algn="ctr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B:    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下午好！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520"/>
    </mc:Choice>
    <mc:Fallback>
      <p:transition spd="slow" advTm="14652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31" y="-7214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3105676" y="-360278"/>
            <a:ext cx="3167210" cy="2160240"/>
            <a:chOff x="434330" y="133271"/>
            <a:chExt cx="2553494" cy="1437504"/>
          </a:xfrm>
        </p:grpSpPr>
        <p:pic>
          <p:nvPicPr>
            <p:cNvPr id="4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572231" y="330200"/>
              <a:ext cx="150596" cy="72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组合 4"/>
            <p:cNvGrpSpPr/>
            <p:nvPr/>
          </p:nvGrpSpPr>
          <p:grpSpPr>
            <a:xfrm>
              <a:off x="434330" y="1052736"/>
              <a:ext cx="2553494" cy="518039"/>
              <a:chOff x="434330" y="1119965"/>
              <a:chExt cx="2553494" cy="518039"/>
            </a:xfrm>
          </p:grpSpPr>
          <p:grpSp>
            <p:nvGrpSpPr>
              <p:cNvPr id="7" name="组合 164"/>
              <p:cNvGrpSpPr/>
              <p:nvPr/>
            </p:nvGrpSpPr>
            <p:grpSpPr bwMode="auto">
              <a:xfrm>
                <a:off x="512590" y="1119965"/>
                <a:ext cx="2316493" cy="518039"/>
                <a:chOff x="3382178" y="2599979"/>
                <a:chExt cx="3544724" cy="517794"/>
              </a:xfrm>
            </p:grpSpPr>
            <p:sp>
              <p:nvSpPr>
                <p:cNvPr id="6" name="矩形 5"/>
                <p:cNvSpPr/>
                <p:nvPr/>
              </p:nvSpPr>
              <p:spPr>
                <a:xfrm>
                  <a:off x="3382684" y="2600131"/>
                  <a:ext cx="3294010" cy="51728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2400" dirty="0">
                      <a:solidFill>
                        <a:schemeClr val="tx1"/>
                      </a:solidFill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rPr>
                    <a:t>¡Buenas noches</a:t>
                  </a:r>
                  <a:r>
                    <a:rPr lang="zh-CN" altLang="en-US" sz="2400" dirty="0">
                      <a:solidFill>
                        <a:schemeClr val="tx1"/>
                      </a:solidFill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  <a:sym typeface="+mn-ea"/>
                    </a:rPr>
                    <a:t>!</a:t>
                  </a:r>
                  <a:endParaRPr lang="zh-CN" altLang="en-US" sz="2400" dirty="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endParaRPr>
                </a:p>
              </p:txBody>
            </p:sp>
            <p:sp>
              <p:nvSpPr>
                <p:cNvPr id="13" name="燕尾形 12"/>
                <p:cNvSpPr/>
                <p:nvPr/>
              </p:nvSpPr>
              <p:spPr>
                <a:xfrm rot="10800000">
                  <a:off x="6545517" y="2600131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" name="矩形 165"/>
              <p:cNvSpPr>
                <a:spLocks noChangeArrowheads="1"/>
              </p:cNvSpPr>
              <p:nvPr/>
            </p:nvSpPr>
            <p:spPr bwMode="auto">
              <a:xfrm>
                <a:off x="658964" y="1188786"/>
                <a:ext cx="232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燕尾形 8"/>
              <p:cNvSpPr/>
              <p:nvPr/>
            </p:nvSpPr>
            <p:spPr bwMode="auto">
              <a:xfrm rot="10800000" flipH="1">
                <a:off x="434330" y="1120116"/>
                <a:ext cx="249237" cy="517525"/>
              </a:xfrm>
              <a:prstGeom prst="chevron">
                <a:avLst>
                  <a:gd name="adj" fmla="val 3217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 bwMode="auto">
              <a:xfrm>
                <a:off x="522618" y="1155042"/>
                <a:ext cx="22161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 bwMode="auto">
              <a:xfrm>
                <a:off x="510273" y="1583667"/>
                <a:ext cx="2217738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975" y="133271"/>
              <a:ext cx="150596" cy="92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矩形 18"/>
          <p:cNvSpPr/>
          <p:nvPr/>
        </p:nvSpPr>
        <p:spPr>
          <a:xfrm>
            <a:off x="4084955" y="4011295"/>
            <a:ext cx="5583555" cy="26149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</a:t>
            </a:r>
            <a:r>
              <a:rPr lang="en-US" altLang="zh-CN" sz="2800"/>
              <a:t>wǎn    ān </a:t>
            </a:r>
            <a:endParaRPr lang="en-US" altLang="zh-CN" sz="2800"/>
          </a:p>
          <a:p>
            <a:pPr algn="ctr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：晚安！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</a:t>
            </a:r>
            <a:r>
              <a:rPr lang="en-US" altLang="zh-CN" sz="2800"/>
              <a:t>wǎn    ān  </a:t>
            </a:r>
            <a:endParaRPr lang="en-US" altLang="zh-CN" sz="2800"/>
          </a:p>
          <a:p>
            <a:pPr algn="ctr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B:    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晚安！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-287655" y="1839595"/>
            <a:ext cx="5597525" cy="26149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</a:t>
            </a:r>
            <a:r>
              <a:rPr lang="en-US" altLang="zh-CN" sz="2800">
                <a:sym typeface="+mn-ea"/>
              </a:rPr>
              <a:t>xià   wǔ </a:t>
            </a:r>
            <a:r>
              <a:rPr lang="en-US" altLang="zh-CN" sz="2800">
                <a:solidFill>
                  <a:schemeClr val="tx1"/>
                </a:solidFill>
              </a:rPr>
              <a:t>   hǎo</a:t>
            </a:r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-US" altLang="zh-CN" sz="28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：晚上好！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</a:t>
            </a:r>
            <a:r>
              <a:rPr lang="en-US" altLang="zh-CN" sz="2800"/>
              <a:t>xià    wǔ    hǎo </a:t>
            </a:r>
            <a:endParaRPr lang="en-US" altLang="zh-CN" sz="2800"/>
          </a:p>
          <a:p>
            <a:pPr algn="ctr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B:   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晚上好！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38345" y="1799590"/>
            <a:ext cx="0" cy="502158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920" y="1799590"/>
            <a:ext cx="2357755" cy="230441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545" y="4454525"/>
            <a:ext cx="2387600" cy="236664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520"/>
    </mc:Choice>
    <mc:Fallback>
      <p:transition spd="slow" advTm="14652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04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044716" y="-325988"/>
            <a:ext cx="3167210" cy="2160240"/>
            <a:chOff x="434330" y="133271"/>
            <a:chExt cx="2553494" cy="1437504"/>
          </a:xfrm>
        </p:grpSpPr>
        <p:pic>
          <p:nvPicPr>
            <p:cNvPr id="7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572231" y="330200"/>
              <a:ext cx="150596" cy="72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组合 7"/>
            <p:cNvGrpSpPr/>
            <p:nvPr/>
          </p:nvGrpSpPr>
          <p:grpSpPr>
            <a:xfrm>
              <a:off x="434330" y="1052736"/>
              <a:ext cx="2553494" cy="518039"/>
              <a:chOff x="434330" y="1119965"/>
              <a:chExt cx="2553494" cy="518039"/>
            </a:xfrm>
          </p:grpSpPr>
          <p:grpSp>
            <p:nvGrpSpPr>
              <p:cNvPr id="9" name="组合 164"/>
              <p:cNvGrpSpPr/>
              <p:nvPr/>
            </p:nvGrpSpPr>
            <p:grpSpPr bwMode="auto">
              <a:xfrm>
                <a:off x="512590" y="1119965"/>
                <a:ext cx="2316493" cy="518039"/>
                <a:chOff x="3382178" y="2599979"/>
                <a:chExt cx="3544724" cy="517794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3382684" y="2600131"/>
                  <a:ext cx="3294010" cy="51728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dirty="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endParaRPr>
                </a:p>
              </p:txBody>
            </p:sp>
            <p:sp>
              <p:nvSpPr>
                <p:cNvPr id="13" name="燕尾形 12"/>
                <p:cNvSpPr/>
                <p:nvPr/>
              </p:nvSpPr>
              <p:spPr>
                <a:xfrm rot="10800000">
                  <a:off x="6545517" y="2600131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1" name="矩形 165"/>
              <p:cNvSpPr>
                <a:spLocks noChangeArrowheads="1"/>
              </p:cNvSpPr>
              <p:nvPr/>
            </p:nvSpPr>
            <p:spPr bwMode="auto">
              <a:xfrm>
                <a:off x="658964" y="1188786"/>
                <a:ext cx="232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燕尾形 15"/>
              <p:cNvSpPr/>
              <p:nvPr/>
            </p:nvSpPr>
            <p:spPr bwMode="auto">
              <a:xfrm rot="10800000" flipH="1">
                <a:off x="434330" y="1120116"/>
                <a:ext cx="249237" cy="517525"/>
              </a:xfrm>
              <a:prstGeom prst="chevron">
                <a:avLst>
                  <a:gd name="adj" fmla="val 3217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 bwMode="auto">
              <a:xfrm>
                <a:off x="522618" y="1155042"/>
                <a:ext cx="22161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 bwMode="auto">
              <a:xfrm>
                <a:off x="510273" y="1583667"/>
                <a:ext cx="2217738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975" y="133271"/>
              <a:ext cx="150596" cy="92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文本框 1"/>
          <p:cNvSpPr txBox="1"/>
          <p:nvPr/>
        </p:nvSpPr>
        <p:spPr>
          <a:xfrm>
            <a:off x="2259330" y="845185"/>
            <a:ext cx="50165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/>
              <a:t>                 </a:t>
            </a:r>
            <a:r>
              <a:rPr lang="zh-CN" altLang="en-US" sz="2400" b="1"/>
              <a:t>rì cháng yòng yǔ  </a:t>
            </a:r>
            <a:endParaRPr lang="zh-CN" altLang="en-US" sz="2400" b="1"/>
          </a:p>
          <a:p>
            <a:r>
              <a:rPr lang="zh-CN" altLang="en-US" sz="2400" b="1"/>
              <a:t>                     日 常 用 语</a:t>
            </a:r>
            <a:endParaRPr lang="zh-CN" altLang="en-US" sz="2400" b="1"/>
          </a:p>
          <a:p>
            <a:r>
              <a:rPr lang="zh-CN" altLang="en-US" sz="2400" b="1"/>
              <a:t>                   Frases usuales</a:t>
            </a:r>
            <a:endParaRPr lang="zh-CN" altLang="en-US" sz="2400" b="1"/>
          </a:p>
        </p:txBody>
      </p:sp>
      <p:sp>
        <p:nvSpPr>
          <p:cNvPr id="5" name="矩形 4"/>
          <p:cNvSpPr/>
          <p:nvPr/>
        </p:nvSpPr>
        <p:spPr>
          <a:xfrm>
            <a:off x="1546860" y="2477135"/>
            <a:ext cx="5597525" cy="261493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</a:t>
            </a:r>
            <a:r>
              <a:rPr lang="en-US" altLang="zh-CN" sz="2800"/>
              <a:t>zài   jiàn </a:t>
            </a:r>
            <a:endParaRPr lang="en-US" altLang="zh-CN" sz="2800"/>
          </a:p>
          <a:p>
            <a:pPr algn="ctr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：再见！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</a:t>
            </a:r>
            <a:r>
              <a:rPr lang="en-US" altLang="zh-CN" sz="2800"/>
              <a:t>zài   jiàn </a:t>
            </a:r>
            <a:endParaRPr lang="en-US" altLang="zh-CN" sz="2800"/>
          </a:p>
          <a:p>
            <a:pPr algn="ctr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B:   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再见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！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520"/>
    </mc:Choice>
    <mc:Fallback>
      <p:transition spd="slow" advTm="14652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04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044716" y="-325988"/>
            <a:ext cx="3167210" cy="2160240"/>
            <a:chOff x="434330" y="133271"/>
            <a:chExt cx="2553494" cy="1437504"/>
          </a:xfrm>
        </p:grpSpPr>
        <p:pic>
          <p:nvPicPr>
            <p:cNvPr id="7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572231" y="330200"/>
              <a:ext cx="150596" cy="72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组合 7"/>
            <p:cNvGrpSpPr/>
            <p:nvPr/>
          </p:nvGrpSpPr>
          <p:grpSpPr>
            <a:xfrm>
              <a:off x="434330" y="1052736"/>
              <a:ext cx="2553494" cy="518039"/>
              <a:chOff x="434330" y="1119965"/>
              <a:chExt cx="2553494" cy="518039"/>
            </a:xfrm>
          </p:grpSpPr>
          <p:grpSp>
            <p:nvGrpSpPr>
              <p:cNvPr id="9" name="组合 164"/>
              <p:cNvGrpSpPr/>
              <p:nvPr/>
            </p:nvGrpSpPr>
            <p:grpSpPr bwMode="auto">
              <a:xfrm>
                <a:off x="512590" y="1119965"/>
                <a:ext cx="2316493" cy="518039"/>
                <a:chOff x="3382178" y="2599979"/>
                <a:chExt cx="3544724" cy="517794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3382684" y="2600131"/>
                  <a:ext cx="3294010" cy="51728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dirty="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endParaRPr>
                </a:p>
              </p:txBody>
            </p:sp>
            <p:sp>
              <p:nvSpPr>
                <p:cNvPr id="13" name="燕尾形 12"/>
                <p:cNvSpPr/>
                <p:nvPr/>
              </p:nvSpPr>
              <p:spPr>
                <a:xfrm rot="10800000">
                  <a:off x="6545517" y="2600131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1" name="矩形 165"/>
              <p:cNvSpPr>
                <a:spLocks noChangeArrowheads="1"/>
              </p:cNvSpPr>
              <p:nvPr/>
            </p:nvSpPr>
            <p:spPr bwMode="auto">
              <a:xfrm>
                <a:off x="658964" y="1188786"/>
                <a:ext cx="232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燕尾形 15"/>
              <p:cNvSpPr/>
              <p:nvPr/>
            </p:nvSpPr>
            <p:spPr bwMode="auto">
              <a:xfrm rot="10800000" flipH="1">
                <a:off x="434330" y="1120116"/>
                <a:ext cx="249237" cy="517525"/>
              </a:xfrm>
              <a:prstGeom prst="chevron">
                <a:avLst>
                  <a:gd name="adj" fmla="val 3217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 bwMode="auto">
              <a:xfrm>
                <a:off x="522618" y="1155042"/>
                <a:ext cx="22161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 bwMode="auto">
              <a:xfrm>
                <a:off x="510273" y="1583667"/>
                <a:ext cx="2217738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975" y="133271"/>
              <a:ext cx="150596" cy="92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文本框 1"/>
          <p:cNvSpPr txBox="1"/>
          <p:nvPr/>
        </p:nvSpPr>
        <p:spPr>
          <a:xfrm>
            <a:off x="2259330" y="845185"/>
            <a:ext cx="50165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/>
              <a:t>                 </a:t>
            </a:r>
            <a:r>
              <a:rPr lang="zh-CN" altLang="en-US" sz="2400" b="1"/>
              <a:t>rì cháng yòng yǔ  </a:t>
            </a:r>
            <a:endParaRPr lang="zh-CN" altLang="en-US" sz="2400" b="1"/>
          </a:p>
          <a:p>
            <a:r>
              <a:rPr lang="zh-CN" altLang="en-US" sz="2400" b="1"/>
              <a:t>                     日 常 用 语</a:t>
            </a:r>
            <a:endParaRPr lang="zh-CN" altLang="en-US" sz="2400" b="1"/>
          </a:p>
          <a:p>
            <a:r>
              <a:rPr lang="zh-CN" altLang="en-US" sz="2400" b="1"/>
              <a:t>                   Frases usuales</a:t>
            </a:r>
            <a:endParaRPr lang="zh-CN" altLang="en-US" sz="2400" b="1"/>
          </a:p>
        </p:txBody>
      </p:sp>
      <p:sp>
        <p:nvSpPr>
          <p:cNvPr id="5" name="矩形 4"/>
          <p:cNvSpPr/>
          <p:nvPr/>
        </p:nvSpPr>
        <p:spPr>
          <a:xfrm>
            <a:off x="878840" y="2199640"/>
            <a:ext cx="7581900" cy="4554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</a:t>
            </a:r>
            <a:r>
              <a:rPr lang="en-US" altLang="zh-CN" sz="2800"/>
              <a:t>xiè xie  </a:t>
            </a:r>
            <a:endParaRPr lang="en-US" altLang="zh-CN" sz="2800"/>
          </a:p>
          <a:p>
            <a:pPr algn="l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：谢谢！</a:t>
            </a: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</a:t>
            </a:r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gracias</a:t>
            </a: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!)</a:t>
            </a:r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zh-CN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l"/>
            <a:endParaRPr lang="zh-CN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l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 </a:t>
            </a:r>
            <a:r>
              <a:rPr lang="en-US" altLang="zh-CN" sz="2800"/>
              <a:t>bú kè qì                       bú yòng xiè </a:t>
            </a:r>
            <a:endParaRPr lang="en-US" altLang="zh-CN" sz="2800"/>
          </a:p>
          <a:p>
            <a:pPr algn="l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B:   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不客气！</a:t>
            </a:r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/ 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不用谢！                  </a:t>
            </a:r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(de nada) 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l"/>
            <a:endParaRPr lang="en-US" altLang="zh-CN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520"/>
    </mc:Choice>
    <mc:Fallback>
      <p:transition spd="slow" advTm="14652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04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044716" y="-325988"/>
            <a:ext cx="3167210" cy="2160240"/>
            <a:chOff x="434330" y="133271"/>
            <a:chExt cx="2553494" cy="1437504"/>
          </a:xfrm>
        </p:grpSpPr>
        <p:pic>
          <p:nvPicPr>
            <p:cNvPr id="7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572231" y="330200"/>
              <a:ext cx="150596" cy="72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组合 7"/>
            <p:cNvGrpSpPr/>
            <p:nvPr/>
          </p:nvGrpSpPr>
          <p:grpSpPr>
            <a:xfrm>
              <a:off x="434330" y="1052736"/>
              <a:ext cx="2553494" cy="518039"/>
              <a:chOff x="434330" y="1119965"/>
              <a:chExt cx="2553494" cy="518039"/>
            </a:xfrm>
          </p:grpSpPr>
          <p:grpSp>
            <p:nvGrpSpPr>
              <p:cNvPr id="9" name="组合 164"/>
              <p:cNvGrpSpPr/>
              <p:nvPr/>
            </p:nvGrpSpPr>
            <p:grpSpPr bwMode="auto">
              <a:xfrm>
                <a:off x="512590" y="1119965"/>
                <a:ext cx="2316493" cy="518039"/>
                <a:chOff x="3382178" y="2599979"/>
                <a:chExt cx="3544724" cy="517794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3382684" y="2600131"/>
                  <a:ext cx="3294010" cy="51728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dirty="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endParaRPr>
                </a:p>
              </p:txBody>
            </p:sp>
            <p:sp>
              <p:nvSpPr>
                <p:cNvPr id="13" name="燕尾形 12"/>
                <p:cNvSpPr/>
                <p:nvPr/>
              </p:nvSpPr>
              <p:spPr>
                <a:xfrm rot="10800000">
                  <a:off x="6545517" y="2600131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1" name="矩形 165"/>
              <p:cNvSpPr>
                <a:spLocks noChangeArrowheads="1"/>
              </p:cNvSpPr>
              <p:nvPr/>
            </p:nvSpPr>
            <p:spPr bwMode="auto">
              <a:xfrm>
                <a:off x="658964" y="1188786"/>
                <a:ext cx="232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燕尾形 15"/>
              <p:cNvSpPr/>
              <p:nvPr/>
            </p:nvSpPr>
            <p:spPr bwMode="auto">
              <a:xfrm rot="10800000" flipH="1">
                <a:off x="434330" y="1120116"/>
                <a:ext cx="249237" cy="517525"/>
              </a:xfrm>
              <a:prstGeom prst="chevron">
                <a:avLst>
                  <a:gd name="adj" fmla="val 3217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 bwMode="auto">
              <a:xfrm>
                <a:off x="522618" y="1155042"/>
                <a:ext cx="22161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 bwMode="auto">
              <a:xfrm>
                <a:off x="510273" y="1583667"/>
                <a:ext cx="2217738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975" y="133271"/>
              <a:ext cx="150596" cy="92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文本框 1"/>
          <p:cNvSpPr txBox="1"/>
          <p:nvPr/>
        </p:nvSpPr>
        <p:spPr>
          <a:xfrm>
            <a:off x="2259330" y="845185"/>
            <a:ext cx="50165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/>
              <a:t>                 </a:t>
            </a:r>
            <a:r>
              <a:rPr lang="zh-CN" altLang="en-US" sz="2400" b="1"/>
              <a:t>rì cháng yòng yǔ  </a:t>
            </a:r>
            <a:endParaRPr lang="zh-CN" altLang="en-US" sz="2400" b="1"/>
          </a:p>
          <a:p>
            <a:r>
              <a:rPr lang="zh-CN" altLang="en-US" sz="2400" b="1"/>
              <a:t>                     日 常 用 语</a:t>
            </a:r>
            <a:endParaRPr lang="zh-CN" altLang="en-US" sz="2400" b="1"/>
          </a:p>
          <a:p>
            <a:r>
              <a:rPr lang="zh-CN" altLang="en-US" sz="2400" b="1"/>
              <a:t>                   Frases usuales</a:t>
            </a:r>
            <a:endParaRPr lang="zh-CN" altLang="en-US" sz="2400" b="1"/>
          </a:p>
        </p:txBody>
      </p:sp>
      <p:sp>
        <p:nvSpPr>
          <p:cNvPr id="5" name="矩形 4"/>
          <p:cNvSpPr/>
          <p:nvPr/>
        </p:nvSpPr>
        <p:spPr>
          <a:xfrm>
            <a:off x="878840" y="2199640"/>
            <a:ext cx="7581900" cy="39998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</a:t>
            </a:r>
            <a:r>
              <a:rPr lang="en-US" altLang="zh-CN" sz="2800"/>
              <a:t>duì   bù    qǐ  </a:t>
            </a:r>
            <a:endParaRPr lang="en-US" altLang="zh-CN" sz="2800"/>
          </a:p>
          <a:p>
            <a:pPr algn="l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：对不起！</a:t>
            </a: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</a:t>
            </a:r>
            <a:r>
              <a:rPr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perdón</a:t>
            </a: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zh-CN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l"/>
            <a:endParaRPr lang="zh-CN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l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</a:t>
            </a:r>
            <a:r>
              <a:rPr lang="en-US" altLang="zh-CN" sz="2800"/>
              <a:t>méi  ɡuān  xi                      </a:t>
            </a:r>
            <a:endParaRPr lang="en-US" altLang="zh-CN" sz="2800"/>
          </a:p>
          <a:p>
            <a:pPr algn="l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B:   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没关系！     </a:t>
            </a:r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(no pasa nada) 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l"/>
            <a:endParaRPr lang="en-US" altLang="zh-CN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520"/>
    </mc:Choice>
    <mc:Fallback>
      <p:transition spd="slow" advTm="14652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04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044716" y="-325988"/>
            <a:ext cx="3167210" cy="2160240"/>
            <a:chOff x="434330" y="133271"/>
            <a:chExt cx="2553494" cy="1437504"/>
          </a:xfrm>
        </p:grpSpPr>
        <p:pic>
          <p:nvPicPr>
            <p:cNvPr id="7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572231" y="330200"/>
              <a:ext cx="150596" cy="72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组合 7"/>
            <p:cNvGrpSpPr/>
            <p:nvPr/>
          </p:nvGrpSpPr>
          <p:grpSpPr>
            <a:xfrm>
              <a:off x="434330" y="1052736"/>
              <a:ext cx="2553494" cy="518039"/>
              <a:chOff x="434330" y="1119965"/>
              <a:chExt cx="2553494" cy="518039"/>
            </a:xfrm>
          </p:grpSpPr>
          <p:grpSp>
            <p:nvGrpSpPr>
              <p:cNvPr id="9" name="组合 164"/>
              <p:cNvGrpSpPr/>
              <p:nvPr/>
            </p:nvGrpSpPr>
            <p:grpSpPr bwMode="auto">
              <a:xfrm>
                <a:off x="512590" y="1119965"/>
                <a:ext cx="2316493" cy="518039"/>
                <a:chOff x="3382178" y="2599979"/>
                <a:chExt cx="3544724" cy="517794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3382684" y="2600131"/>
                  <a:ext cx="3294010" cy="51728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dirty="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endParaRPr>
                </a:p>
              </p:txBody>
            </p:sp>
            <p:sp>
              <p:nvSpPr>
                <p:cNvPr id="13" name="燕尾形 12"/>
                <p:cNvSpPr/>
                <p:nvPr/>
              </p:nvSpPr>
              <p:spPr>
                <a:xfrm rot="10800000">
                  <a:off x="6545517" y="2600131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1" name="矩形 165"/>
              <p:cNvSpPr>
                <a:spLocks noChangeArrowheads="1"/>
              </p:cNvSpPr>
              <p:nvPr/>
            </p:nvSpPr>
            <p:spPr bwMode="auto">
              <a:xfrm>
                <a:off x="658964" y="1188786"/>
                <a:ext cx="232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燕尾形 15"/>
              <p:cNvSpPr/>
              <p:nvPr/>
            </p:nvSpPr>
            <p:spPr bwMode="auto">
              <a:xfrm rot="10800000" flipH="1">
                <a:off x="434330" y="1120116"/>
                <a:ext cx="249237" cy="517525"/>
              </a:xfrm>
              <a:prstGeom prst="chevron">
                <a:avLst>
                  <a:gd name="adj" fmla="val 3217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 bwMode="auto">
              <a:xfrm>
                <a:off x="522618" y="1155042"/>
                <a:ext cx="22161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 bwMode="auto">
              <a:xfrm>
                <a:off x="510273" y="1583667"/>
                <a:ext cx="2217738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975" y="133271"/>
              <a:ext cx="150596" cy="92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文本框 1"/>
          <p:cNvSpPr txBox="1"/>
          <p:nvPr/>
        </p:nvSpPr>
        <p:spPr>
          <a:xfrm>
            <a:off x="2259330" y="845185"/>
            <a:ext cx="50165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/>
              <a:t>                 </a:t>
            </a:r>
            <a:r>
              <a:rPr lang="zh-CN" altLang="en-US" sz="2400" b="1"/>
              <a:t>rì cháng yòng yǔ  </a:t>
            </a:r>
            <a:endParaRPr lang="zh-CN" altLang="en-US" sz="2400" b="1"/>
          </a:p>
          <a:p>
            <a:r>
              <a:rPr lang="zh-CN" altLang="en-US" sz="2400" b="1"/>
              <a:t>                     日 常 用 语</a:t>
            </a:r>
            <a:endParaRPr lang="zh-CN" altLang="en-US" sz="2400" b="1"/>
          </a:p>
          <a:p>
            <a:r>
              <a:rPr lang="zh-CN" altLang="en-US" sz="2400" b="1"/>
              <a:t>                   Frases usuales</a:t>
            </a:r>
            <a:endParaRPr lang="zh-CN" altLang="en-US" sz="2400" b="1"/>
          </a:p>
        </p:txBody>
      </p:sp>
      <p:sp>
        <p:nvSpPr>
          <p:cNvPr id="5" name="矩形 4"/>
          <p:cNvSpPr/>
          <p:nvPr/>
        </p:nvSpPr>
        <p:spPr>
          <a:xfrm>
            <a:off x="878840" y="2199640"/>
            <a:ext cx="7581900" cy="39998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</a:t>
            </a:r>
            <a:r>
              <a:rPr lang="en-US" altLang="zh-CN" sz="2800"/>
              <a:t>shàng kè   </a:t>
            </a:r>
            <a:endParaRPr lang="en-US" altLang="zh-CN" sz="2800"/>
          </a:p>
          <a:p>
            <a:pPr algn="l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：上课！</a:t>
            </a: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</a:t>
            </a:r>
            <a:r>
              <a:rPr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empezamos la clase</a:t>
            </a: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zh-CN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l"/>
            <a:endParaRPr lang="zh-CN" altLang="en-US" sz="36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l"/>
            <a:r>
              <a:rPr lang="en-US" altLang="zh-C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</a:t>
            </a:r>
            <a:r>
              <a:rPr lang="en-US" altLang="zh-CN" sz="2800"/>
              <a:t>xià    kè                       </a:t>
            </a:r>
            <a:endParaRPr lang="en-US" altLang="zh-CN" sz="2800"/>
          </a:p>
          <a:p>
            <a:pPr algn="l"/>
            <a:r>
              <a:rPr lang="en-US" altLang="zh-CN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B:   </a:t>
            </a:r>
            <a:r>
              <a:rPr lang="zh-CN" alt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下课！</a:t>
            </a:r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(</a:t>
            </a:r>
            <a:r>
              <a:rPr lang="en-US" altLang="zh-CN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termina la clase</a:t>
            </a:r>
            <a:r>
              <a:rPr lang="zh-CN" altLang="en-US" sz="36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) </a:t>
            </a:r>
            <a:endParaRPr lang="zh-CN" altLang="en-US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l"/>
            <a:endParaRPr lang="en-US" altLang="zh-CN" sz="54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520"/>
    </mc:Choice>
    <mc:Fallback>
      <p:transition spd="slow" advTm="14652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04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3044716" y="-325988"/>
            <a:ext cx="3167210" cy="2160240"/>
            <a:chOff x="434330" y="133271"/>
            <a:chExt cx="2553494" cy="1437504"/>
          </a:xfrm>
        </p:grpSpPr>
        <p:pic>
          <p:nvPicPr>
            <p:cNvPr id="7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572231" y="330200"/>
              <a:ext cx="150596" cy="72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组合 7"/>
            <p:cNvGrpSpPr/>
            <p:nvPr/>
          </p:nvGrpSpPr>
          <p:grpSpPr>
            <a:xfrm>
              <a:off x="434330" y="1052736"/>
              <a:ext cx="2553494" cy="518039"/>
              <a:chOff x="434330" y="1119965"/>
              <a:chExt cx="2553494" cy="518039"/>
            </a:xfrm>
          </p:grpSpPr>
          <p:grpSp>
            <p:nvGrpSpPr>
              <p:cNvPr id="9" name="组合 164"/>
              <p:cNvGrpSpPr/>
              <p:nvPr/>
            </p:nvGrpSpPr>
            <p:grpSpPr bwMode="auto">
              <a:xfrm>
                <a:off x="512590" y="1119965"/>
                <a:ext cx="2316493" cy="518039"/>
                <a:chOff x="3382178" y="2599979"/>
                <a:chExt cx="3544724" cy="517794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3382684" y="2600131"/>
                  <a:ext cx="3294010" cy="51728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400" dirty="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endParaRPr>
                </a:p>
              </p:txBody>
            </p:sp>
            <p:sp>
              <p:nvSpPr>
                <p:cNvPr id="13" name="燕尾形 12"/>
                <p:cNvSpPr/>
                <p:nvPr/>
              </p:nvSpPr>
              <p:spPr>
                <a:xfrm rot="10800000">
                  <a:off x="6545517" y="2600131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1" name="矩形 165"/>
              <p:cNvSpPr>
                <a:spLocks noChangeArrowheads="1"/>
              </p:cNvSpPr>
              <p:nvPr/>
            </p:nvSpPr>
            <p:spPr bwMode="auto">
              <a:xfrm>
                <a:off x="658964" y="1188786"/>
                <a:ext cx="232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燕尾形 15"/>
              <p:cNvSpPr/>
              <p:nvPr/>
            </p:nvSpPr>
            <p:spPr bwMode="auto">
              <a:xfrm rot="10800000" flipH="1">
                <a:off x="434330" y="1120116"/>
                <a:ext cx="249237" cy="517525"/>
              </a:xfrm>
              <a:prstGeom prst="chevron">
                <a:avLst>
                  <a:gd name="adj" fmla="val 3217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 bwMode="auto">
              <a:xfrm>
                <a:off x="522618" y="1155042"/>
                <a:ext cx="22161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 bwMode="auto">
              <a:xfrm>
                <a:off x="510273" y="1583667"/>
                <a:ext cx="2217738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975" y="133271"/>
              <a:ext cx="150596" cy="92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文本框 1"/>
          <p:cNvSpPr txBox="1"/>
          <p:nvPr/>
        </p:nvSpPr>
        <p:spPr>
          <a:xfrm>
            <a:off x="2259330" y="845185"/>
            <a:ext cx="50165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/>
              <a:t>                 </a:t>
            </a:r>
            <a:r>
              <a:rPr lang="zh-CN" altLang="en-US" sz="2400" b="1"/>
              <a:t>rì cháng yòng yǔ  </a:t>
            </a:r>
            <a:endParaRPr lang="zh-CN" altLang="en-US" sz="2400" b="1"/>
          </a:p>
          <a:p>
            <a:r>
              <a:rPr lang="zh-CN" altLang="en-US" sz="2400" b="1"/>
              <a:t>                     日 常 用 语</a:t>
            </a:r>
            <a:endParaRPr lang="zh-CN" altLang="en-US" sz="2400" b="1"/>
          </a:p>
          <a:p>
            <a:r>
              <a:rPr lang="zh-CN" altLang="en-US" sz="2400" b="1"/>
              <a:t>                   Frases usuales</a:t>
            </a:r>
            <a:endParaRPr lang="zh-CN" altLang="en-US" sz="2400" b="1"/>
          </a:p>
        </p:txBody>
      </p:sp>
      <p:sp>
        <p:nvSpPr>
          <p:cNvPr id="5" name="矩形 4"/>
          <p:cNvSpPr/>
          <p:nvPr/>
        </p:nvSpPr>
        <p:spPr>
          <a:xfrm>
            <a:off x="878840" y="2199640"/>
            <a:ext cx="7581900" cy="399986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l"/>
            <a:r>
              <a:rPr lang="en-US" altLang="zh-C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  </a:t>
            </a:r>
            <a:r>
              <a:rPr lang="en-US" altLang="zh-CN" sz="2800" dirty="0" err="1"/>
              <a:t>shàng</a:t>
            </a:r>
            <a:r>
              <a:rPr lang="en-US" altLang="zh-CN" sz="2800" dirty="0"/>
              <a:t> </a:t>
            </a:r>
            <a:r>
              <a:rPr lang="en-US" altLang="zh-CN" sz="2800" dirty="0" err="1"/>
              <a:t>kè</a:t>
            </a:r>
            <a:r>
              <a:rPr lang="en-US" altLang="zh-CN" sz="2800" dirty="0"/>
              <a:t>   </a:t>
            </a:r>
            <a:endParaRPr lang="en-US" altLang="zh-CN" sz="2800" dirty="0"/>
          </a:p>
          <a:p>
            <a:pPr algn="l"/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：上课！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(</a:t>
            </a:r>
            <a:r>
              <a:rPr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empezamos</a:t>
            </a:r>
            <a:r>
              <a:rPr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la </a:t>
            </a:r>
            <a:r>
              <a:rPr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clase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)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l"/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l"/>
            <a:r>
              <a:rPr lang="en-US" altLang="zh-C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        </a:t>
            </a:r>
            <a:r>
              <a:rPr lang="en-US" altLang="zh-CN" sz="2800" dirty="0" err="1"/>
              <a:t>xià</a:t>
            </a:r>
            <a:r>
              <a:rPr lang="en-US" altLang="zh-CN" sz="2800" dirty="0"/>
              <a:t>    </a:t>
            </a:r>
            <a:r>
              <a:rPr lang="en-US" altLang="zh-CN" sz="2800" dirty="0" err="1"/>
              <a:t>kè</a:t>
            </a:r>
            <a:r>
              <a:rPr lang="en-US" altLang="zh-CN" sz="2800" dirty="0"/>
              <a:t>                       </a:t>
            </a:r>
            <a:endParaRPr lang="en-US" altLang="zh-CN" sz="2800" dirty="0"/>
          </a:p>
          <a:p>
            <a:pPr algn="l"/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B:   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下课！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(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termina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 la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clase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sym typeface="+mn-ea"/>
              </a:rPr>
              <a:t>) 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l"/>
            <a:endParaRPr lang="en-US" altLang="zh-CN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520"/>
    </mc:Choice>
    <mc:Fallback>
      <p:transition spd="slow" advTm="14652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</a:t>
            </a:r>
            <a:r>
              <a:rPr lang="zh-CN" altLang="en-US" dirty="0"/>
              <a:t> </a:t>
            </a:r>
            <a:r>
              <a:rPr lang="es-ES" altLang="zh-CN" dirty="0"/>
              <a:t>importancia</a:t>
            </a:r>
            <a:r>
              <a:rPr lang="en-US" altLang="zh-CN" dirty="0"/>
              <a:t> de</a:t>
            </a:r>
            <a:r>
              <a:rPr lang="es-ES" altLang="zh-CN" dirty="0"/>
              <a:t> caracteres </a:t>
            </a:r>
            <a:r>
              <a:rPr lang="en-US" altLang="zh-CN" dirty="0"/>
              <a:t>chinos </a:t>
            </a:r>
            <a:endParaRPr lang="es-E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hlinkClick r:id="rId1"/>
              </a:rPr>
              <a:t>https://www.youtube.com/watch?v=509ad4eCL40</a:t>
            </a:r>
            <a:r>
              <a:rPr lang="es-ES" dirty="0"/>
              <a:t>   </a:t>
            </a:r>
            <a:r>
              <a:rPr lang="zh-CN" altLang="en-US" dirty="0"/>
              <a:t>施氏食獅史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hlinkClick r:id="rId2"/>
              </a:rPr>
              <a:t>https://www.youtube.com/watch?v=T5FNvW19GbA</a:t>
            </a:r>
            <a:r>
              <a:rPr lang="en-US" altLang="zh-CN" dirty="0"/>
              <a:t> 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>
                <a:hlinkClick r:id="rId3"/>
              </a:rPr>
              <a:t>https://www.youtube.com/watch?v=troxvPRmZm8</a:t>
            </a:r>
            <a:endParaRPr lang="en-US" altLang="zh-CN" dirty="0"/>
          </a:p>
          <a:p>
            <a:endParaRPr lang="zh-CN" altLang="en-US" dirty="0"/>
          </a:p>
          <a:p>
            <a:endParaRPr lang="es-ES" dirty="0"/>
          </a:p>
          <a:p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04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/>
        </p:nvGrpSpPr>
        <p:grpSpPr>
          <a:xfrm>
            <a:off x="3275856" y="1916832"/>
            <a:ext cx="3167210" cy="2160240"/>
            <a:chOff x="434330" y="133271"/>
            <a:chExt cx="2553494" cy="1437504"/>
          </a:xfrm>
        </p:grpSpPr>
        <p:pic>
          <p:nvPicPr>
            <p:cNvPr id="4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572231" y="330200"/>
              <a:ext cx="150596" cy="72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组合 4"/>
            <p:cNvGrpSpPr/>
            <p:nvPr/>
          </p:nvGrpSpPr>
          <p:grpSpPr>
            <a:xfrm>
              <a:off x="434330" y="1052736"/>
              <a:ext cx="2553494" cy="518039"/>
              <a:chOff x="434330" y="1119965"/>
              <a:chExt cx="2553494" cy="518039"/>
            </a:xfrm>
          </p:grpSpPr>
          <p:grpSp>
            <p:nvGrpSpPr>
              <p:cNvPr id="7" name="组合 164"/>
              <p:cNvGrpSpPr/>
              <p:nvPr/>
            </p:nvGrpSpPr>
            <p:grpSpPr bwMode="auto">
              <a:xfrm>
                <a:off x="512590" y="1119965"/>
                <a:ext cx="2316493" cy="518039"/>
                <a:chOff x="3382178" y="2599979"/>
                <a:chExt cx="3544724" cy="517794"/>
              </a:xfrm>
            </p:grpSpPr>
            <p:sp>
              <p:nvSpPr>
                <p:cNvPr id="12" name="矩形 11"/>
                <p:cNvSpPr/>
                <p:nvPr/>
              </p:nvSpPr>
              <p:spPr>
                <a:xfrm>
                  <a:off x="3382684" y="2600131"/>
                  <a:ext cx="3294010" cy="51728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3200" dirty="0">
                      <a:solidFill>
                        <a:schemeClr val="tx1"/>
                      </a:solidFill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rPr>
                    <a:t>你好</a:t>
                  </a:r>
                  <a:endParaRPr lang="zh-CN" altLang="en-US" sz="3200" dirty="0">
                    <a:solidFill>
                      <a:schemeClr val="tx1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endParaRPr>
                </a:p>
              </p:txBody>
            </p:sp>
            <p:sp>
              <p:nvSpPr>
                <p:cNvPr id="13" name="燕尾形 12"/>
                <p:cNvSpPr/>
                <p:nvPr/>
              </p:nvSpPr>
              <p:spPr>
                <a:xfrm rot="10800000">
                  <a:off x="6545517" y="2600131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8" name="矩形 165"/>
              <p:cNvSpPr>
                <a:spLocks noChangeArrowheads="1"/>
              </p:cNvSpPr>
              <p:nvPr/>
            </p:nvSpPr>
            <p:spPr bwMode="auto">
              <a:xfrm>
                <a:off x="658964" y="1188786"/>
                <a:ext cx="232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燕尾形 8"/>
              <p:cNvSpPr/>
              <p:nvPr/>
            </p:nvSpPr>
            <p:spPr bwMode="auto">
              <a:xfrm rot="10800000" flipH="1">
                <a:off x="434330" y="1120116"/>
                <a:ext cx="249237" cy="517525"/>
              </a:xfrm>
              <a:prstGeom prst="chevron">
                <a:avLst>
                  <a:gd name="adj" fmla="val 32172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10" name="直接连接符 9"/>
              <p:cNvCxnSpPr/>
              <p:nvPr/>
            </p:nvCxnSpPr>
            <p:spPr bwMode="auto">
              <a:xfrm>
                <a:off x="522618" y="1155042"/>
                <a:ext cx="22161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 bwMode="auto">
              <a:xfrm>
                <a:off x="510273" y="1583667"/>
                <a:ext cx="2217738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6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975" y="133271"/>
              <a:ext cx="150596" cy="92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882"/>
    </mc:Choice>
    <mc:Fallback>
      <p:transition spd="slow" advTm="122882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04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13"/>
          <p:cNvSpPr txBox="1"/>
          <p:nvPr/>
        </p:nvSpPr>
        <p:spPr>
          <a:xfrm>
            <a:off x="1852295" y="2656205"/>
            <a:ext cx="557784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/>
              <a:t> </a:t>
            </a:r>
            <a:r>
              <a:rPr lang="en-US" altLang="zh-CN" sz="4000">
                <a:ea typeface="宋体" panose="02010600030101010101" pitchFamily="2" charset="-122"/>
              </a:rPr>
              <a:t> n</a:t>
            </a:r>
            <a:r>
              <a:rPr lang="zh-CN" altLang="en-US" sz="4000">
                <a:ea typeface="宋体" panose="02010600030101010101" pitchFamily="2" charset="-122"/>
              </a:rPr>
              <a:t>ǐ jiào shénme míngzi ？</a:t>
            </a:r>
            <a:endParaRPr lang="zh-CN" altLang="en-US" sz="4000">
              <a:ea typeface="宋体" panose="02010600030101010101" pitchFamily="2" charset="-122"/>
            </a:endParaRPr>
          </a:p>
          <a:p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</a:rPr>
              <a:t>你 叫 什  么 名 字？</a:t>
            </a:r>
            <a:r>
              <a:rPr lang="zh-CN" altLang="en-US" sz="3600" b="1"/>
              <a:t> </a:t>
            </a:r>
            <a:endParaRPr lang="zh-CN" altLang="en-US" sz="3600" b="1"/>
          </a:p>
          <a:p>
            <a:r>
              <a:rPr lang="zh-CN" altLang="en-US" sz="2800"/>
              <a:t>              </a:t>
            </a:r>
            <a:r>
              <a:rPr lang="es-ES" altLang="zh-CN" sz="2800"/>
              <a:t>¿</a:t>
            </a:r>
            <a:r>
              <a:rPr lang="zh-CN" altLang="en-US" sz="2800"/>
              <a:t> Cómo te llamas</a:t>
            </a:r>
            <a:r>
              <a:rPr lang="es-ES" altLang="zh-CN" sz="2800"/>
              <a:t>?</a:t>
            </a:r>
            <a:endParaRPr lang="es-ES" altLang="zh-CN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882"/>
    </mc:Choice>
    <mc:Fallback>
      <p:transition spd="slow" advTm="12288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04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Learn basic Chinese dialogs from Chinese movie初级 打招呼 学生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700" y="1211580"/>
            <a:ext cx="9169400" cy="4849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882"/>
    </mc:Choice>
    <mc:Fallback>
      <p:transition spd="slow" advTm="122882"/>
    </mc:Fallback>
  </mc:AlternateContent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04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687070" y="675005"/>
            <a:ext cx="7569200" cy="5507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altLang="zh-CN" sz="3200"/>
              <a:t>                           </a:t>
            </a:r>
            <a:r>
              <a:rPr lang="zh-CN" altLang="zh-CN" sz="3200" b="1"/>
              <a:t>生词</a:t>
            </a:r>
            <a:r>
              <a:rPr lang="es-ES" altLang="zh-CN" sz="3200"/>
              <a:t> </a:t>
            </a:r>
            <a:r>
              <a:rPr lang="es-ES" altLang="zh-CN" sz="3200" b="1"/>
              <a:t> </a:t>
            </a:r>
            <a:r>
              <a:rPr lang="zh-CN" altLang="en-US" sz="3200" b="1"/>
              <a:t>shēng cí</a:t>
            </a:r>
            <a:endParaRPr lang="zh-CN" altLang="en-US" sz="3200" b="1"/>
          </a:p>
          <a:p>
            <a:r>
              <a:rPr lang="zh-CN" altLang="en-US" sz="3200" b="1"/>
              <a:t>                       </a:t>
            </a:r>
            <a:r>
              <a:rPr lang="zh-CN" altLang="en-US" sz="3200"/>
              <a:t> (palabra</a:t>
            </a:r>
            <a:r>
              <a:rPr lang="en-US" altLang="zh-CN" sz="3200"/>
              <a:t>s</a:t>
            </a:r>
            <a:r>
              <a:rPr lang="zh-CN" altLang="en-US" sz="3200"/>
              <a:t> nueva</a:t>
            </a:r>
            <a:r>
              <a:rPr lang="en-US" altLang="zh-CN" sz="3200"/>
              <a:t>s</a:t>
            </a:r>
            <a:r>
              <a:rPr lang="zh-CN" altLang="en-US" sz="3200"/>
              <a:t>)</a:t>
            </a:r>
            <a:endParaRPr lang="zh-CN" altLang="en-US" sz="3200"/>
          </a:p>
          <a:p>
            <a:r>
              <a:rPr lang="zh-CN" altLang="en-US" sz="3200"/>
              <a:t>1.你nǐ：tu</a:t>
            </a:r>
            <a:endParaRPr lang="zh-CN" altLang="en-US" sz="3200"/>
          </a:p>
          <a:p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2.好hǎo :bueno</a:t>
            </a:r>
            <a:endParaRPr lang="zh-CN" altLang="en-US" sz="3200"/>
          </a:p>
          <a:p>
            <a:endParaRPr lang="zh-CN" altLang="en-US" sz="3200"/>
          </a:p>
          <a:p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3.我wǒ : yo</a:t>
            </a:r>
            <a:endParaRPr lang="zh-CN" altLang="en-US" sz="3200"/>
          </a:p>
          <a:p>
            <a:endParaRPr lang="zh-CN" altLang="en-US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2186940"/>
            <a:ext cx="7734935" cy="891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3955415"/>
            <a:ext cx="7898765" cy="879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00" y="5621020"/>
            <a:ext cx="7367905" cy="925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882"/>
    </mc:Choice>
    <mc:Fallback>
      <p:transition spd="slow" advTm="12288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04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787400" y="675005"/>
            <a:ext cx="7569200" cy="53848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s-ES" altLang="zh-CN" sz="3200"/>
              <a:t>                           </a:t>
            </a:r>
            <a:r>
              <a:rPr lang="zh-CN" altLang="zh-CN" sz="3200" b="1"/>
              <a:t>生词</a:t>
            </a:r>
            <a:r>
              <a:rPr lang="es-ES" altLang="zh-CN" sz="3200"/>
              <a:t> </a:t>
            </a:r>
            <a:r>
              <a:rPr lang="es-ES" altLang="zh-CN" sz="3200" b="1"/>
              <a:t> </a:t>
            </a:r>
            <a:r>
              <a:rPr lang="zh-CN" altLang="en-US" sz="3200" b="1"/>
              <a:t>shēng cí</a:t>
            </a:r>
            <a:endParaRPr lang="zh-CN" altLang="en-US" sz="3200" b="1"/>
          </a:p>
          <a:p>
            <a:r>
              <a:rPr lang="zh-CN" altLang="en-US" sz="3200" b="1"/>
              <a:t>                       </a:t>
            </a:r>
            <a:r>
              <a:rPr lang="zh-CN" altLang="en-US" sz="3200"/>
              <a:t> (palabra</a:t>
            </a:r>
            <a:r>
              <a:rPr lang="en-US" altLang="zh-CN" sz="3200"/>
              <a:t>s</a:t>
            </a:r>
            <a:r>
              <a:rPr lang="zh-CN" altLang="en-US" sz="3200"/>
              <a:t> nueva</a:t>
            </a:r>
            <a:r>
              <a:rPr lang="en-US" altLang="zh-CN" sz="3200"/>
              <a:t>s</a:t>
            </a:r>
            <a:r>
              <a:rPr lang="zh-CN" altLang="en-US" sz="3200"/>
              <a:t>)</a:t>
            </a:r>
            <a:endParaRPr lang="zh-CN" altLang="en-US" sz="3200"/>
          </a:p>
          <a:p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4.</a:t>
            </a:r>
            <a:r>
              <a:rPr lang="zh-CN" altLang="en-US" sz="4000" b="1"/>
              <a:t>叫</a:t>
            </a:r>
            <a:r>
              <a:rPr lang="zh-CN" altLang="en-US" sz="4000"/>
              <a:t>jiào</a:t>
            </a:r>
            <a:r>
              <a:rPr lang="zh-CN" altLang="en-US" sz="3200"/>
              <a:t> : llamar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5.</a:t>
            </a:r>
            <a:r>
              <a:rPr lang="zh-CN" altLang="en-US" sz="4000" b="1"/>
              <a:t>什么shénme</a:t>
            </a:r>
            <a:r>
              <a:rPr lang="zh-CN" altLang="en-US" sz="3200"/>
              <a:t>: qué; cuál</a:t>
            </a:r>
            <a:endParaRPr lang="zh-CN" altLang="en-US" sz="3200"/>
          </a:p>
          <a:p>
            <a:endParaRPr lang="zh-CN" altLang="en-US" sz="3200"/>
          </a:p>
          <a:p>
            <a:r>
              <a:rPr lang="zh-CN" altLang="en-US" sz="3200"/>
              <a:t>6.</a:t>
            </a:r>
            <a:r>
              <a:rPr lang="zh-CN" altLang="en-US" sz="4000" b="1"/>
              <a:t>名字míngzi</a:t>
            </a:r>
            <a:r>
              <a:rPr lang="en-US" altLang="zh-CN" sz="3200"/>
              <a:t>: </a:t>
            </a:r>
            <a:r>
              <a:rPr lang="zh-CN" altLang="en-US" sz="3200"/>
              <a:t>nombre</a:t>
            </a:r>
            <a:endParaRPr lang="zh-CN" altLang="en-US" sz="3200"/>
          </a:p>
          <a:p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2882"/>
    </mc:Choice>
    <mc:Fallback>
      <p:transition spd="slow" advTm="12288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04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" name="组合 127"/>
          <p:cNvGrpSpPr/>
          <p:nvPr/>
        </p:nvGrpSpPr>
        <p:grpSpPr>
          <a:xfrm>
            <a:off x="503103" y="100500"/>
            <a:ext cx="2390818" cy="1449951"/>
            <a:chOff x="510273" y="133271"/>
            <a:chExt cx="2390818" cy="1449951"/>
          </a:xfrm>
        </p:grpSpPr>
        <p:pic>
          <p:nvPicPr>
            <p:cNvPr id="3075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572231" y="330200"/>
              <a:ext cx="150596" cy="72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5" name="组合 84"/>
            <p:cNvGrpSpPr/>
            <p:nvPr/>
          </p:nvGrpSpPr>
          <p:grpSpPr>
            <a:xfrm>
              <a:off x="510273" y="1087813"/>
              <a:ext cx="2390818" cy="495409"/>
              <a:chOff x="510273" y="1155042"/>
              <a:chExt cx="2390818" cy="495409"/>
            </a:xfrm>
          </p:grpSpPr>
          <p:sp>
            <p:nvSpPr>
              <p:cNvPr id="122" name="矩形 165"/>
              <p:cNvSpPr>
                <a:spLocks noChangeArrowheads="1"/>
              </p:cNvSpPr>
              <p:nvPr/>
            </p:nvSpPr>
            <p:spPr bwMode="auto">
              <a:xfrm>
                <a:off x="572231" y="1188786"/>
                <a:ext cx="23288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zh-CN" sz="2400" b="1" dirty="0">
                  <a:latin typeface="+mn-ea"/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>
                <a:off x="522618" y="1155042"/>
                <a:ext cx="22161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>
                <a:off x="510273" y="1583667"/>
                <a:ext cx="2217738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9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975" y="133271"/>
              <a:ext cx="150596" cy="92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3"/>
          <p:cNvGrpSpPr/>
          <p:nvPr/>
        </p:nvGrpSpPr>
        <p:grpSpPr>
          <a:xfrm>
            <a:off x="487470" y="345087"/>
            <a:ext cx="2466761" cy="1437504"/>
            <a:chOff x="434330" y="133271"/>
            <a:chExt cx="2466761" cy="1437504"/>
          </a:xfrm>
        </p:grpSpPr>
        <p:pic>
          <p:nvPicPr>
            <p:cNvPr id="15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572231" y="330200"/>
              <a:ext cx="150596" cy="72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组合 84"/>
            <p:cNvGrpSpPr/>
            <p:nvPr/>
          </p:nvGrpSpPr>
          <p:grpSpPr>
            <a:xfrm>
              <a:off x="434330" y="1052736"/>
              <a:ext cx="2466761" cy="518039"/>
              <a:chOff x="434330" y="1119965"/>
              <a:chExt cx="2466761" cy="518039"/>
            </a:xfrm>
          </p:grpSpPr>
          <p:grpSp>
            <p:nvGrpSpPr>
              <p:cNvPr id="18" name="组合 164"/>
              <p:cNvGrpSpPr/>
              <p:nvPr/>
            </p:nvGrpSpPr>
            <p:grpSpPr bwMode="auto">
              <a:xfrm>
                <a:off x="512590" y="1119965"/>
                <a:ext cx="2316493" cy="518039"/>
                <a:chOff x="3382178" y="2599979"/>
                <a:chExt cx="3544724" cy="517794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3382684" y="2600131"/>
                  <a:ext cx="3294010" cy="51728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400" dirty="0"/>
                    <a:t>diálogo </a:t>
                  </a:r>
                  <a:endParaRPr lang="en-US" altLang="zh-CN" sz="2400" dirty="0"/>
                </a:p>
              </p:txBody>
            </p:sp>
            <p:sp>
              <p:nvSpPr>
                <p:cNvPr id="24" name="燕尾形 23"/>
                <p:cNvSpPr/>
                <p:nvPr/>
              </p:nvSpPr>
              <p:spPr>
                <a:xfrm rot="10800000">
                  <a:off x="6545517" y="2600131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" name="矩形 165"/>
              <p:cNvSpPr>
                <a:spLocks noChangeArrowheads="1"/>
              </p:cNvSpPr>
              <p:nvPr/>
            </p:nvSpPr>
            <p:spPr bwMode="auto">
              <a:xfrm>
                <a:off x="572231" y="1188786"/>
                <a:ext cx="232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燕尾形 19"/>
              <p:cNvSpPr/>
              <p:nvPr/>
            </p:nvSpPr>
            <p:spPr bwMode="auto">
              <a:xfrm rot="10800000" flipH="1">
                <a:off x="434330" y="1120116"/>
                <a:ext cx="249237" cy="517525"/>
              </a:xfrm>
              <a:prstGeom prst="chevron">
                <a:avLst>
                  <a:gd name="adj" fmla="val 3217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1" name="直接连接符 122"/>
              <p:cNvCxnSpPr/>
              <p:nvPr/>
            </p:nvCxnSpPr>
            <p:spPr bwMode="auto">
              <a:xfrm>
                <a:off x="522618" y="1155042"/>
                <a:ext cx="22161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123"/>
              <p:cNvCxnSpPr/>
              <p:nvPr/>
            </p:nvCxnSpPr>
            <p:spPr bwMode="auto">
              <a:xfrm>
                <a:off x="510273" y="1583667"/>
                <a:ext cx="2217738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975" y="133271"/>
              <a:ext cx="150596" cy="92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文本框 6"/>
          <p:cNvSpPr txBox="1"/>
          <p:nvPr/>
        </p:nvSpPr>
        <p:spPr>
          <a:xfrm>
            <a:off x="3464253" y="1563459"/>
            <a:ext cx="117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803525" y="582295"/>
            <a:ext cx="6340475" cy="5692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4000">
                <a:sym typeface="+mn-ea"/>
              </a:rPr>
              <a:t>        </a:t>
            </a:r>
            <a:r>
              <a:rPr lang="zh-CN" altLang="en-US" sz="2800">
                <a:sym typeface="+mn-ea"/>
              </a:rPr>
              <a:t>Nǐ hǎo</a:t>
            </a:r>
            <a:r>
              <a:rPr lang="zh-CN" altLang="en-US" sz="4000">
                <a:sym typeface="+mn-ea"/>
              </a:rPr>
              <a:t> </a:t>
            </a:r>
            <a:endParaRPr lang="zh-CN" altLang="en-US" sz="4000">
              <a:solidFill>
                <a:srgbClr val="FF0000"/>
              </a:solidFill>
            </a:endParaRPr>
          </a:p>
          <a:p>
            <a:r>
              <a:rPr lang="zh-CN" altLang="en-US" sz="4000">
                <a:solidFill>
                  <a:srgbClr val="FF0000"/>
                </a:solidFill>
              </a:rPr>
              <a:t>A</a:t>
            </a:r>
            <a:r>
              <a:rPr lang="zh-CN" altLang="en-US" sz="4000"/>
              <a:t>：你好!</a:t>
            </a:r>
            <a:endParaRPr lang="zh-CN" altLang="en-US" sz="4000"/>
          </a:p>
          <a:p>
            <a:r>
              <a:rPr lang="zh-CN" altLang="en-US" sz="4000">
                <a:sym typeface="+mn-ea"/>
              </a:rPr>
              <a:t>       </a:t>
            </a:r>
            <a:r>
              <a:rPr lang="zh-CN" altLang="en-US" sz="2800">
                <a:sym typeface="+mn-ea"/>
              </a:rPr>
              <a:t>Nǐ hǎo</a:t>
            </a:r>
            <a:endParaRPr lang="zh-CN" altLang="en-US" sz="2800">
              <a:solidFill>
                <a:srgbClr val="00B0F0"/>
              </a:solidFill>
              <a:sym typeface="+mn-ea"/>
            </a:endParaRPr>
          </a:p>
          <a:p>
            <a:r>
              <a:rPr lang="zh-CN" altLang="en-US" sz="4000">
                <a:solidFill>
                  <a:srgbClr val="00B0F0"/>
                </a:solidFill>
              </a:rPr>
              <a:t>B</a:t>
            </a:r>
            <a:r>
              <a:rPr lang="zh-CN" altLang="en-US" sz="4000"/>
              <a:t>：你好!</a:t>
            </a:r>
            <a:endParaRPr lang="zh-CN" altLang="en-US" sz="4000"/>
          </a:p>
          <a:p>
            <a:r>
              <a:rPr lang="zh-CN" altLang="en-US" sz="2800">
                <a:sym typeface="+mn-ea"/>
              </a:rPr>
              <a:t>          Nǐ jiào shénme míngzi ？</a:t>
            </a:r>
            <a:endParaRPr lang="zh-CN" altLang="en-US" sz="4000"/>
          </a:p>
          <a:p>
            <a:r>
              <a:rPr lang="zh-CN" altLang="en-US" sz="4000">
                <a:solidFill>
                  <a:srgbClr val="FF0000"/>
                </a:solidFill>
              </a:rPr>
              <a:t>A</a:t>
            </a:r>
            <a:r>
              <a:rPr lang="zh-CN" altLang="en-US" sz="4000"/>
              <a:t>：你叫什么名字？</a:t>
            </a:r>
            <a:endParaRPr lang="zh-CN" altLang="en-US" sz="4000"/>
          </a:p>
          <a:p>
            <a:r>
              <a:rPr lang="zh-CN" altLang="en-US" sz="2800">
                <a:sym typeface="+mn-ea"/>
              </a:rPr>
              <a:t>          Wǒ jiào liú yáng     nǐ ne </a:t>
            </a:r>
            <a:endParaRPr lang="zh-CN" altLang="en-US" sz="2800">
              <a:sym typeface="+mn-ea"/>
            </a:endParaRPr>
          </a:p>
          <a:p>
            <a:r>
              <a:rPr lang="zh-CN" altLang="en-US" sz="4000">
                <a:solidFill>
                  <a:srgbClr val="00B0F0"/>
                </a:solidFill>
              </a:rPr>
              <a:t>B</a:t>
            </a:r>
            <a:r>
              <a:rPr lang="zh-CN" altLang="en-US" sz="4000"/>
              <a:t>：我叫刘洋。你呢？</a:t>
            </a:r>
            <a:endParaRPr lang="zh-CN" altLang="en-US" sz="4000"/>
          </a:p>
          <a:p>
            <a:r>
              <a:rPr lang="zh-CN" altLang="en-US" sz="2800"/>
              <a:t>           wǒ jiào liú shī lù </a:t>
            </a:r>
            <a:endParaRPr lang="zh-CN" altLang="en-US" sz="2800"/>
          </a:p>
          <a:p>
            <a:r>
              <a:rPr lang="en-US" altLang="zh-CN" sz="4000">
                <a:solidFill>
                  <a:srgbClr val="FF0000"/>
                </a:solidFill>
              </a:rPr>
              <a:t>A</a:t>
            </a:r>
            <a:r>
              <a:rPr lang="en-US" altLang="zh-CN" sz="4000"/>
              <a:t>:   </a:t>
            </a:r>
            <a:r>
              <a:rPr lang="zh-CN" altLang="en-US" sz="4000"/>
              <a:t>我叫刘诗璐。</a:t>
            </a:r>
            <a:endParaRPr lang="zh-CN" altLang="en-US" sz="40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25"/>
    </mc:Choice>
    <mc:Fallback>
      <p:transition spd="slow" advTm="32925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04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" name="组合 127"/>
          <p:cNvGrpSpPr/>
          <p:nvPr/>
        </p:nvGrpSpPr>
        <p:grpSpPr>
          <a:xfrm>
            <a:off x="503103" y="100500"/>
            <a:ext cx="2390818" cy="1449951"/>
            <a:chOff x="510273" y="133271"/>
            <a:chExt cx="2390818" cy="1449951"/>
          </a:xfrm>
        </p:grpSpPr>
        <p:pic>
          <p:nvPicPr>
            <p:cNvPr id="3075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572231" y="330200"/>
              <a:ext cx="150596" cy="72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5" name="组合 84"/>
            <p:cNvGrpSpPr/>
            <p:nvPr/>
          </p:nvGrpSpPr>
          <p:grpSpPr>
            <a:xfrm>
              <a:off x="510273" y="1087813"/>
              <a:ext cx="2390818" cy="495409"/>
              <a:chOff x="510273" y="1155042"/>
              <a:chExt cx="2390818" cy="495409"/>
            </a:xfrm>
          </p:grpSpPr>
          <p:sp>
            <p:nvSpPr>
              <p:cNvPr id="122" name="矩形 165"/>
              <p:cNvSpPr>
                <a:spLocks noChangeArrowheads="1"/>
              </p:cNvSpPr>
              <p:nvPr/>
            </p:nvSpPr>
            <p:spPr bwMode="auto">
              <a:xfrm>
                <a:off x="572231" y="1188786"/>
                <a:ext cx="23288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zh-CN" sz="2400" b="1" dirty="0">
                  <a:latin typeface="+mn-ea"/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>
                <a:off x="522618" y="1155042"/>
                <a:ext cx="22161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>
                <a:off x="510273" y="1583667"/>
                <a:ext cx="2217738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9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975" y="133271"/>
              <a:ext cx="150596" cy="92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3"/>
          <p:cNvGrpSpPr/>
          <p:nvPr/>
        </p:nvGrpSpPr>
        <p:grpSpPr>
          <a:xfrm>
            <a:off x="487470" y="345087"/>
            <a:ext cx="2466761" cy="1437504"/>
            <a:chOff x="434330" y="133271"/>
            <a:chExt cx="2466761" cy="1437504"/>
          </a:xfrm>
        </p:grpSpPr>
        <p:pic>
          <p:nvPicPr>
            <p:cNvPr id="15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572231" y="330200"/>
              <a:ext cx="150596" cy="72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" name="组合 84"/>
            <p:cNvGrpSpPr/>
            <p:nvPr/>
          </p:nvGrpSpPr>
          <p:grpSpPr>
            <a:xfrm>
              <a:off x="434330" y="1052736"/>
              <a:ext cx="2466761" cy="518039"/>
              <a:chOff x="434330" y="1119965"/>
              <a:chExt cx="2466761" cy="518039"/>
            </a:xfrm>
          </p:grpSpPr>
          <p:grpSp>
            <p:nvGrpSpPr>
              <p:cNvPr id="18" name="组合 164"/>
              <p:cNvGrpSpPr/>
              <p:nvPr/>
            </p:nvGrpSpPr>
            <p:grpSpPr bwMode="auto">
              <a:xfrm>
                <a:off x="512590" y="1119965"/>
                <a:ext cx="2316493" cy="518039"/>
                <a:chOff x="3382178" y="2599979"/>
                <a:chExt cx="3544724" cy="517794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3382684" y="2600131"/>
                  <a:ext cx="3294010" cy="51728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400" dirty="0"/>
                    <a:t>diálogo </a:t>
                  </a:r>
                  <a:endParaRPr lang="en-US" altLang="zh-CN" sz="2400" dirty="0"/>
                </a:p>
              </p:txBody>
            </p:sp>
            <p:sp>
              <p:nvSpPr>
                <p:cNvPr id="24" name="燕尾形 23"/>
                <p:cNvSpPr/>
                <p:nvPr/>
              </p:nvSpPr>
              <p:spPr>
                <a:xfrm rot="10800000">
                  <a:off x="6545517" y="2600131"/>
                  <a:ext cx="381385" cy="517280"/>
                </a:xfrm>
                <a:prstGeom prst="chevron">
                  <a:avLst>
                    <a:gd name="adj" fmla="val 32172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sp>
            <p:nvSpPr>
              <p:cNvPr id="19" name="矩形 165"/>
              <p:cNvSpPr>
                <a:spLocks noChangeArrowheads="1"/>
              </p:cNvSpPr>
              <p:nvPr/>
            </p:nvSpPr>
            <p:spPr bwMode="auto">
              <a:xfrm>
                <a:off x="572231" y="1188786"/>
                <a:ext cx="232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zh-CN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燕尾形 19"/>
              <p:cNvSpPr/>
              <p:nvPr/>
            </p:nvSpPr>
            <p:spPr bwMode="auto">
              <a:xfrm rot="10800000" flipH="1">
                <a:off x="434330" y="1120116"/>
                <a:ext cx="249237" cy="517525"/>
              </a:xfrm>
              <a:prstGeom prst="chevron">
                <a:avLst>
                  <a:gd name="adj" fmla="val 32172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1" name="直接连接符 122"/>
              <p:cNvCxnSpPr/>
              <p:nvPr/>
            </p:nvCxnSpPr>
            <p:spPr bwMode="auto">
              <a:xfrm>
                <a:off x="522618" y="1155042"/>
                <a:ext cx="22161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123"/>
              <p:cNvCxnSpPr/>
              <p:nvPr/>
            </p:nvCxnSpPr>
            <p:spPr bwMode="auto">
              <a:xfrm>
                <a:off x="510273" y="1583667"/>
                <a:ext cx="2217738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975" y="133271"/>
              <a:ext cx="150596" cy="92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文本框 6"/>
          <p:cNvSpPr txBox="1"/>
          <p:nvPr/>
        </p:nvSpPr>
        <p:spPr>
          <a:xfrm>
            <a:off x="3464253" y="1563459"/>
            <a:ext cx="117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159510" y="2170430"/>
            <a:ext cx="6825615" cy="34766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/>
              <a:t>• A：nǐ jiào shénme míngzi ？</a:t>
            </a:r>
            <a:endParaRPr lang="zh-CN" altLang="en-US" sz="4400"/>
          </a:p>
          <a:p>
            <a:r>
              <a:rPr lang="zh-CN" altLang="en-US" sz="4400"/>
              <a:t>          你 叫 什 么 名 字？</a:t>
            </a:r>
            <a:endParaRPr lang="zh-CN" altLang="en-US" sz="4400"/>
          </a:p>
          <a:p>
            <a:endParaRPr lang="zh-CN" altLang="en-US" sz="4400"/>
          </a:p>
          <a:p>
            <a:r>
              <a:rPr lang="zh-CN" altLang="en-US" sz="4400"/>
              <a:t>• B：Wǒ jiào ……。</a:t>
            </a:r>
            <a:endParaRPr lang="zh-CN" altLang="en-US" sz="4400"/>
          </a:p>
          <a:p>
            <a:r>
              <a:rPr lang="zh-CN" altLang="en-US" sz="4400"/>
              <a:t>            我 叫……。</a:t>
            </a:r>
            <a:endParaRPr lang="en-US" altLang="zh-CN" sz="4400"/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25"/>
    </mc:Choice>
    <mc:Fallback>
      <p:transition spd="slow" advTm="32925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104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8" name="组合 127"/>
          <p:cNvGrpSpPr/>
          <p:nvPr/>
        </p:nvGrpSpPr>
        <p:grpSpPr>
          <a:xfrm>
            <a:off x="503103" y="100500"/>
            <a:ext cx="2390818" cy="1449951"/>
            <a:chOff x="510273" y="133271"/>
            <a:chExt cx="2390818" cy="1449951"/>
          </a:xfrm>
        </p:grpSpPr>
        <p:pic>
          <p:nvPicPr>
            <p:cNvPr id="3075" name="Picture 3" descr="C:\Documents and Settings\Administrator\桌面\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57"/>
            <a:stretch>
              <a:fillRect/>
            </a:stretch>
          </p:blipFill>
          <p:spPr bwMode="auto">
            <a:xfrm>
              <a:off x="572231" y="330200"/>
              <a:ext cx="150596" cy="7225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5" name="组合 84"/>
            <p:cNvGrpSpPr/>
            <p:nvPr/>
          </p:nvGrpSpPr>
          <p:grpSpPr>
            <a:xfrm>
              <a:off x="510273" y="1087813"/>
              <a:ext cx="2390818" cy="495409"/>
              <a:chOff x="510273" y="1155042"/>
              <a:chExt cx="2390818" cy="495409"/>
            </a:xfrm>
          </p:grpSpPr>
          <p:sp>
            <p:nvSpPr>
              <p:cNvPr id="122" name="矩形 165"/>
              <p:cNvSpPr>
                <a:spLocks noChangeArrowheads="1"/>
              </p:cNvSpPr>
              <p:nvPr/>
            </p:nvSpPr>
            <p:spPr bwMode="auto">
              <a:xfrm>
                <a:off x="572231" y="1188786"/>
                <a:ext cx="232886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endParaRPr lang="en-US" altLang="zh-CN" sz="2400" b="1" dirty="0">
                  <a:latin typeface="+mn-ea"/>
                </a:endParaRPr>
              </a:p>
            </p:txBody>
          </p:sp>
          <p:cxnSp>
            <p:nvCxnSpPr>
              <p:cNvPr id="123" name="直接连接符 122"/>
              <p:cNvCxnSpPr/>
              <p:nvPr/>
            </p:nvCxnSpPr>
            <p:spPr bwMode="auto">
              <a:xfrm>
                <a:off x="522618" y="1155042"/>
                <a:ext cx="2216150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auto">
              <a:xfrm>
                <a:off x="510273" y="1583667"/>
                <a:ext cx="2217738" cy="0"/>
              </a:xfrm>
              <a:prstGeom prst="line">
                <a:avLst/>
              </a:prstGeom>
              <a:ln w="1270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9" name="Picture 3" descr="C:\Documents and Settings\Administrator\桌面\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975" y="133271"/>
              <a:ext cx="150596" cy="922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文本框 6"/>
          <p:cNvSpPr txBox="1"/>
          <p:nvPr/>
        </p:nvSpPr>
        <p:spPr>
          <a:xfrm>
            <a:off x="3464253" y="1563459"/>
            <a:ext cx="117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3930650" y="3044825"/>
            <a:ext cx="187388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>
                <a:hlinkClick r:id="rId3" tooltip="" action="ppaction://hlinkfile"/>
              </a:rPr>
              <a:t>视频</a:t>
            </a:r>
            <a:endParaRPr lang="zh-CN" altLang="en-US" sz="4400"/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925"/>
    </mc:Choice>
    <mc:Fallback>
      <p:transition spd="slow" advTm="3292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3153" y="1976246"/>
            <a:ext cx="3824478" cy="26003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9125" y="1289368"/>
            <a:ext cx="7764780" cy="686435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3925570">
              <a:spcBef>
                <a:spcPts val="75"/>
              </a:spcBef>
            </a:pPr>
            <a:r>
              <a:rPr dirty="0"/>
              <a:t>中国人打招呼</a:t>
            </a:r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4965224" y="3264783"/>
            <a:ext cx="2062163" cy="20185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7010" indent="-197485">
              <a:lnSpc>
                <a:spcPts val="3735"/>
              </a:lnSpc>
              <a:buClr>
                <a:srgbClr val="B80D0E"/>
              </a:buClr>
              <a:buSzPct val="157000"/>
              <a:buFont typeface="Arial" panose="020B0604020202020204"/>
              <a:buChar char="•"/>
              <a:tabLst>
                <a:tab pos="207645" algn="l"/>
              </a:tabLst>
            </a:pPr>
            <a:r>
              <a:rPr sz="2775" spc="-8" dirty="0">
                <a:latin typeface="宋体" panose="02010600030101010101" pitchFamily="2" charset="-122"/>
                <a:cs typeface="宋体" panose="02010600030101010101" pitchFamily="2" charset="-122"/>
              </a:rPr>
              <a:t>正式</a:t>
            </a:r>
            <a:endParaRPr sz="2775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ts val="20"/>
              </a:spcBef>
            </a:pPr>
            <a:endParaRPr sz="3900" dirty="0">
              <a:latin typeface="Times New Roman" panose="02020603050405020304"/>
              <a:cs typeface="Times New Roman" panose="02020603050405020304"/>
            </a:endParaRPr>
          </a:p>
          <a:p>
            <a:pPr marL="9525"/>
            <a:r>
              <a:rPr sz="2775" spc="-8" dirty="0">
                <a:latin typeface="宋体" panose="02010600030101010101" pitchFamily="2" charset="-122"/>
                <a:cs typeface="宋体" panose="02010600030101010101" pitchFamily="2" charset="-122"/>
              </a:rPr>
              <a:t>你好！</a:t>
            </a:r>
            <a:endParaRPr sz="2775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525">
              <a:spcBef>
                <a:spcPts val="730"/>
              </a:spcBef>
            </a:pPr>
            <a:r>
              <a:rPr sz="2775" spc="-4" dirty="0">
                <a:latin typeface="Impact" panose="020B0806030902050204"/>
                <a:cs typeface="Impact" panose="020B0806030902050204"/>
              </a:rPr>
              <a:t>darse la</a:t>
            </a:r>
            <a:r>
              <a:rPr sz="2775" spc="-53" dirty="0">
                <a:latin typeface="Impact" panose="020B0806030902050204"/>
                <a:cs typeface="Impact" panose="020B0806030902050204"/>
              </a:rPr>
              <a:t> </a:t>
            </a:r>
            <a:r>
              <a:rPr sz="2775" spc="-4" dirty="0">
                <a:latin typeface="Impact" panose="020B0806030902050204"/>
                <a:cs typeface="Impact" panose="020B0806030902050204"/>
              </a:rPr>
              <a:t>mano</a:t>
            </a:r>
            <a:endParaRPr sz="2775" dirty="0">
              <a:latin typeface="Impact" panose="020B0806030902050204"/>
              <a:cs typeface="Impact" panose="020B0806030902050204"/>
            </a:endParaRPr>
          </a:p>
        </p:txBody>
      </p:sp>
      <p:pic>
        <p:nvPicPr>
          <p:cNvPr id="8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83" y="-73006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448301" y="1456944"/>
            <a:ext cx="4333113" cy="41719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7" name="object 7"/>
          <p:cNvSpPr txBox="1"/>
          <p:nvPr/>
        </p:nvSpPr>
        <p:spPr>
          <a:xfrm>
            <a:off x="798831" y="2036223"/>
            <a:ext cx="3046571" cy="25571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4050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非正式</a:t>
            </a:r>
            <a:endParaRPr sz="405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ts val="30"/>
              </a:spcBef>
            </a:pPr>
            <a:endParaRPr sz="5590" dirty="0">
              <a:latin typeface="Times New Roman" panose="02020603050405020304"/>
              <a:cs typeface="Times New Roman" panose="02020603050405020304"/>
            </a:endParaRPr>
          </a:p>
          <a:p>
            <a:pPr marL="223520" indent="-213995">
              <a:buClr>
                <a:srgbClr val="B80D0E"/>
              </a:buClr>
              <a:buSzPct val="158000"/>
              <a:buFont typeface="Arial" panose="020B0604020202020204"/>
              <a:buChar char="•"/>
              <a:tabLst>
                <a:tab pos="223520" algn="l"/>
              </a:tabLst>
            </a:pPr>
            <a:r>
              <a:rPr sz="3000" spc="-8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（你）吃了吗？</a:t>
            </a:r>
            <a:endParaRPr sz="3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9525">
              <a:spcBef>
                <a:spcPts val="1110"/>
              </a:spcBef>
            </a:pPr>
            <a:r>
              <a:rPr sz="3000" spc="-4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sz="3000" spc="-4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nǐ </a:t>
            </a:r>
            <a:r>
              <a:rPr sz="3000" spc="-4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sz="3000" spc="-4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chī le ma</a:t>
            </a:r>
            <a:r>
              <a:rPr sz="3000" spc="-26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4" dirty="0">
                <a:solidFill>
                  <a:srgbClr val="C0000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？</a:t>
            </a:r>
            <a:endParaRPr sz="3000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" y="-3046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" y="-3046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2"/>
          <p:cNvSpPr txBox="1">
            <a:spLocks noGrp="1"/>
          </p:cNvSpPr>
          <p:nvPr>
            <p:ph type="ctrTitle"/>
          </p:nvPr>
        </p:nvSpPr>
        <p:spPr>
          <a:xfrm>
            <a:off x="558225" y="1241015"/>
            <a:ext cx="8458162" cy="461854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p>
            <a:pPr marL="3723005" marR="3810" algn="l">
              <a:lnSpc>
                <a:spcPct val="120000"/>
              </a:lnSpc>
              <a:spcBef>
                <a:spcPts val="80"/>
              </a:spcBef>
            </a:pPr>
            <a:r>
              <a:rPr sz="2800" dirty="0"/>
              <a:t>Normalmente, cuando  preguntamos</a:t>
            </a:r>
            <a:r>
              <a:rPr sz="2800" spc="-34" dirty="0"/>
              <a:t> </a:t>
            </a:r>
            <a:r>
              <a:rPr sz="2800" dirty="0"/>
              <a:t>a</a:t>
            </a:r>
            <a:r>
              <a:rPr sz="2800" spc="-8" dirty="0"/>
              <a:t> </a:t>
            </a:r>
            <a:r>
              <a:rPr sz="2800" dirty="0"/>
              <a:t>alguien</a:t>
            </a:r>
            <a:r>
              <a:rPr sz="2800" spc="-23" dirty="0"/>
              <a:t> </a:t>
            </a:r>
            <a:r>
              <a:rPr sz="2800" spc="4" dirty="0"/>
              <a:t>“</a:t>
            </a:r>
            <a:r>
              <a:rPr sz="2800" dirty="0">
                <a:latin typeface="宋体" panose="02010600030101010101" pitchFamily="2" charset="-122"/>
                <a:cs typeface="宋体" panose="02010600030101010101" pitchFamily="2" charset="-122"/>
              </a:rPr>
              <a:t>吃了 吗 ？</a:t>
            </a:r>
            <a:r>
              <a:rPr sz="2800" dirty="0"/>
              <a:t>”, no </a:t>
            </a:r>
            <a:r>
              <a:rPr sz="2800" spc="-4" dirty="0"/>
              <a:t>significa </a:t>
            </a:r>
            <a:r>
              <a:rPr sz="2800" dirty="0"/>
              <a:t>que  queremos saber si comiste o</a:t>
            </a:r>
            <a:r>
              <a:rPr sz="2800" spc="-75" dirty="0"/>
              <a:t> </a:t>
            </a:r>
            <a:r>
              <a:rPr sz="2800" dirty="0"/>
              <a:t>no,  tampoco invitarte a</a:t>
            </a:r>
            <a:r>
              <a:rPr sz="2800" spc="-53" dirty="0"/>
              <a:t> </a:t>
            </a:r>
            <a:r>
              <a:rPr sz="2800" spc="-23" dirty="0"/>
              <a:t>comer.</a:t>
            </a:r>
            <a:br>
              <a:rPr lang="en-US" altLang="zh-CN" sz="2800" spc="-23" dirty="0"/>
            </a:br>
            <a:br>
              <a:rPr lang="en-US" altLang="zh-CN" sz="2800" spc="-23" dirty="0"/>
            </a:br>
            <a:r>
              <a:rPr lang="es-ES" altLang="zh-CN" sz="2800" dirty="0"/>
              <a:t>Es una forma desde la</a:t>
            </a:r>
            <a:r>
              <a:rPr lang="es-ES" altLang="zh-CN" sz="2800" spc="-64" dirty="0"/>
              <a:t> </a:t>
            </a:r>
            <a:r>
              <a:rPr lang="es-ES" altLang="zh-CN" sz="2800" spc="-68" dirty="0"/>
              <a:t>década  </a:t>
            </a:r>
            <a:r>
              <a:rPr lang="es-ES" altLang="zh-CN" sz="2800" dirty="0"/>
              <a:t>de 1960.</a:t>
            </a:r>
            <a:br>
              <a:rPr lang="es-ES" altLang="zh-CN" sz="2800" dirty="0"/>
            </a:br>
            <a:endParaRPr sz="2800" spc="-23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" y="1154430"/>
            <a:ext cx="3505200" cy="43745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694301" y="1857121"/>
            <a:ext cx="3958209" cy="371246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47370" y="1967694"/>
            <a:ext cx="3468053" cy="1099019"/>
          </a:xfrm>
          <a:prstGeom prst="rect">
            <a:avLst/>
          </a:prstGeom>
        </p:spPr>
        <p:txBody>
          <a:bodyPr vert="horz" wrap="square" lIns="0" tIns="72390" rIns="0" bIns="0" rtlCol="0" anchor="ctr">
            <a:spAutoFit/>
          </a:bodyPr>
          <a:lstStyle/>
          <a:p>
            <a:pPr marL="9525" marR="3810">
              <a:lnSpc>
                <a:spcPts val="3965"/>
              </a:lnSpc>
              <a:spcBef>
                <a:spcPts val="570"/>
              </a:spcBef>
            </a:pPr>
            <a:r>
              <a:rPr sz="3675" spc="-4" dirty="0"/>
              <a:t>你</a:t>
            </a:r>
            <a:r>
              <a:rPr sz="3675" spc="-8" dirty="0">
                <a:latin typeface="Impact" panose="020B0806030902050204"/>
                <a:cs typeface="Impact" panose="020B0806030902050204"/>
              </a:rPr>
              <a:t>/</a:t>
            </a:r>
            <a:r>
              <a:rPr sz="3675" spc="-4" dirty="0"/>
              <a:t>您（这是）去 哪？</a:t>
            </a:r>
            <a:endParaRPr sz="3675" dirty="0">
              <a:latin typeface="Impact" panose="020B0806030902050204"/>
              <a:cs typeface="Impact" panose="020B0806030902050204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1010" y="4198810"/>
            <a:ext cx="3217545" cy="482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110" indent="-235585">
              <a:lnSpc>
                <a:spcPts val="4115"/>
              </a:lnSpc>
              <a:buClr>
                <a:srgbClr val="B80D0E"/>
              </a:buClr>
              <a:buSzPct val="158000"/>
              <a:buFont typeface="Arial" panose="020B0604020202020204"/>
              <a:buChar char="•"/>
              <a:tabLst>
                <a:tab pos="245110" algn="l"/>
              </a:tabLst>
            </a:pPr>
            <a:r>
              <a:rPr sz="3300" dirty="0">
                <a:latin typeface="Impact" panose="020B0806030902050204"/>
                <a:cs typeface="Impact" panose="020B0806030902050204"/>
              </a:rPr>
              <a:t>A dónde </a:t>
            </a:r>
            <a:r>
              <a:rPr sz="3300" spc="-4" dirty="0">
                <a:latin typeface="Impact" panose="020B0806030902050204"/>
                <a:cs typeface="Impact" panose="020B0806030902050204"/>
              </a:rPr>
              <a:t>vas/ va</a:t>
            </a:r>
            <a:r>
              <a:rPr sz="3300" spc="-71" dirty="0">
                <a:latin typeface="Impact" panose="020B0806030902050204"/>
                <a:cs typeface="Impact" panose="020B0806030902050204"/>
              </a:rPr>
              <a:t> </a:t>
            </a:r>
            <a:r>
              <a:rPr sz="3300" dirty="0">
                <a:latin typeface="Impact" panose="020B0806030902050204"/>
                <a:cs typeface="Impact" panose="020B0806030902050204"/>
              </a:rPr>
              <a:t>?</a:t>
            </a:r>
            <a:endParaRPr sz="3300" dirty="0">
              <a:latin typeface="Impact" panose="020B0806030902050204"/>
              <a:cs typeface="Impact" panose="020B0806030902050204"/>
            </a:endParaRPr>
          </a:p>
        </p:txBody>
      </p:sp>
      <p:pic>
        <p:nvPicPr>
          <p:cNvPr id="8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64789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804" y="1055669"/>
            <a:ext cx="7384571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/>
              <a:t>你去哪儿？</a:t>
            </a:r>
            <a:r>
              <a:rPr spc="-1328" dirty="0"/>
              <a:t>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nǐ</a:t>
            </a:r>
            <a:r>
              <a:rPr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qù</a:t>
            </a:r>
            <a:r>
              <a:rPr spc="-3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>
                <a:latin typeface="Times New Roman" panose="02020603050405020304"/>
                <a:cs typeface="Times New Roman" panose="02020603050405020304"/>
              </a:rPr>
              <a:t>nǎ</a:t>
            </a:r>
            <a:r>
              <a:rPr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dirty="0"/>
              <a:t>？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71195" y="1985328"/>
            <a:ext cx="7761446" cy="313547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650875">
              <a:lnSpc>
                <a:spcPct val="110000"/>
              </a:lnSpc>
              <a:spcBef>
                <a:spcPts val="75"/>
              </a:spcBef>
              <a:tabLst>
                <a:tab pos="1144270" algn="l"/>
              </a:tabLst>
            </a:pPr>
            <a:r>
              <a:rPr sz="2475" dirty="0">
                <a:latin typeface="Times New Roman" panose="02020603050405020304"/>
                <a:cs typeface="Times New Roman" panose="02020603050405020304"/>
              </a:rPr>
              <a:t>Cuando	preguntamos</a:t>
            </a:r>
            <a:r>
              <a:rPr sz="2475" spc="-34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75" dirty="0">
                <a:latin typeface="Times New Roman" panose="02020603050405020304"/>
                <a:cs typeface="Times New Roman" panose="02020603050405020304"/>
              </a:rPr>
              <a:t>a</a:t>
            </a:r>
            <a:r>
              <a:rPr sz="2475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75" dirty="0">
                <a:latin typeface="Times New Roman" panose="02020603050405020304"/>
                <a:cs typeface="Times New Roman" panose="02020603050405020304"/>
              </a:rPr>
              <a:t>alguien</a:t>
            </a:r>
            <a:r>
              <a:rPr sz="2475" spc="-23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75" spc="-4" dirty="0">
                <a:latin typeface="Times New Roman" panose="02020603050405020304"/>
                <a:cs typeface="Times New Roman" panose="02020603050405020304"/>
              </a:rPr>
              <a:t>“</a:t>
            </a:r>
            <a:r>
              <a:rPr sz="2475" dirty="0">
                <a:latin typeface="宋体" panose="02010600030101010101" pitchFamily="2" charset="-122"/>
                <a:cs typeface="宋体" panose="02010600030101010101" pitchFamily="2" charset="-122"/>
              </a:rPr>
              <a:t>你去哪？</a:t>
            </a:r>
            <a:r>
              <a:rPr sz="2475" dirty="0">
                <a:latin typeface="Times New Roman" panose="02020603050405020304"/>
                <a:cs typeface="Times New Roman" panose="02020603050405020304"/>
              </a:rPr>
              <a:t>”</a:t>
            </a:r>
            <a:r>
              <a:rPr sz="2475" dirty="0">
                <a:latin typeface="宋体" panose="02010600030101010101" pitchFamily="2" charset="-122"/>
                <a:cs typeface="宋体" panose="02010600030101010101" pitchFamily="2" charset="-122"/>
              </a:rPr>
              <a:t>，</a:t>
            </a:r>
            <a:r>
              <a:rPr sz="2475" dirty="0">
                <a:latin typeface="Times New Roman" panose="02020603050405020304"/>
                <a:cs typeface="Times New Roman" panose="02020603050405020304"/>
              </a:rPr>
              <a:t>no</a:t>
            </a:r>
            <a:r>
              <a:rPr sz="2475" spc="-23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75" spc="-4" dirty="0">
                <a:latin typeface="Times New Roman" panose="02020603050405020304"/>
                <a:cs typeface="Times New Roman" panose="02020603050405020304"/>
              </a:rPr>
              <a:t>es</a:t>
            </a:r>
            <a:r>
              <a:rPr sz="2475" spc="-15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75" dirty="0">
                <a:latin typeface="Times New Roman" panose="02020603050405020304"/>
                <a:cs typeface="Times New Roman" panose="02020603050405020304"/>
              </a:rPr>
              <a:t>que  queremos saber </a:t>
            </a:r>
            <a:r>
              <a:rPr sz="2475" spc="-4" dirty="0">
                <a:latin typeface="Times New Roman" panose="02020603050405020304"/>
                <a:cs typeface="Times New Roman" panose="02020603050405020304"/>
              </a:rPr>
              <a:t>tu pista. Es </a:t>
            </a:r>
            <a:r>
              <a:rPr sz="2475" dirty="0">
                <a:latin typeface="Times New Roman" panose="02020603050405020304"/>
                <a:cs typeface="Times New Roman" panose="02020603050405020304"/>
              </a:rPr>
              <a:t>una forma para terminar la  </a:t>
            </a:r>
            <a:r>
              <a:rPr sz="2475" spc="-30" dirty="0">
                <a:latin typeface="Times New Roman" panose="02020603050405020304"/>
                <a:cs typeface="Times New Roman" panose="02020603050405020304"/>
              </a:rPr>
              <a:t>conversación </a:t>
            </a:r>
            <a:r>
              <a:rPr sz="2475" dirty="0">
                <a:latin typeface="Times New Roman" panose="02020603050405020304"/>
                <a:cs typeface="Times New Roman" panose="02020603050405020304"/>
              </a:rPr>
              <a:t>en </a:t>
            </a:r>
            <a:r>
              <a:rPr sz="2475" spc="-4" dirty="0">
                <a:latin typeface="Times New Roman" panose="02020603050405020304"/>
                <a:cs typeface="Times New Roman" panose="02020603050405020304"/>
              </a:rPr>
              <a:t>pocos</a:t>
            </a:r>
            <a:r>
              <a:rPr sz="2475" spc="-8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75" spc="-4" dirty="0">
                <a:latin typeface="Times New Roman" panose="02020603050405020304"/>
                <a:cs typeface="Times New Roman" panose="02020603050405020304"/>
              </a:rPr>
              <a:t>segundos.</a:t>
            </a:r>
            <a:endParaRPr sz="2475" dirty="0">
              <a:latin typeface="Times New Roman" panose="02020603050405020304"/>
              <a:cs typeface="Times New Roman" panose="02020603050405020304"/>
            </a:endParaRPr>
          </a:p>
          <a:p>
            <a:pPr marL="9525" marR="267970">
              <a:lnSpc>
                <a:spcPct val="110000"/>
              </a:lnSpc>
              <a:spcBef>
                <a:spcPts val="755"/>
              </a:spcBef>
            </a:pPr>
            <a:r>
              <a:rPr sz="2475" spc="-4" dirty="0">
                <a:latin typeface="Times New Roman" panose="02020603050405020304"/>
                <a:cs typeface="Times New Roman" panose="02020603050405020304"/>
              </a:rPr>
              <a:t>Si </a:t>
            </a:r>
            <a:r>
              <a:rPr sz="2475" dirty="0">
                <a:latin typeface="Times New Roman" panose="02020603050405020304"/>
                <a:cs typeface="Times New Roman" panose="02020603050405020304"/>
              </a:rPr>
              <a:t>no quieres decir nada </a:t>
            </a:r>
            <a:r>
              <a:rPr sz="2475" spc="-4" dirty="0">
                <a:latin typeface="Times New Roman" panose="02020603050405020304"/>
                <a:cs typeface="Times New Roman" panose="02020603050405020304"/>
              </a:rPr>
              <a:t>sobre la cosa privada, puedes decir  </a:t>
            </a:r>
            <a:r>
              <a:rPr sz="2475" dirty="0">
                <a:latin typeface="Times New Roman" panose="02020603050405020304"/>
                <a:cs typeface="Times New Roman" panose="02020603050405020304"/>
              </a:rPr>
              <a:t>“voy a trabajar/ estudiar/ o </a:t>
            </a:r>
            <a:r>
              <a:rPr sz="2475" spc="-4" dirty="0">
                <a:latin typeface="Times New Roman" panose="02020603050405020304"/>
                <a:cs typeface="Times New Roman" panose="02020603050405020304"/>
              </a:rPr>
              <a:t>tengo </a:t>
            </a:r>
            <a:r>
              <a:rPr sz="2475" dirty="0">
                <a:latin typeface="Times New Roman" panose="02020603050405020304"/>
                <a:cs typeface="Times New Roman" panose="02020603050405020304"/>
              </a:rPr>
              <a:t>asuntos por</a:t>
            </a:r>
            <a:r>
              <a:rPr sz="2475" spc="-83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75" spc="-4" dirty="0">
                <a:latin typeface="Times New Roman" panose="02020603050405020304"/>
                <a:cs typeface="Times New Roman" panose="02020603050405020304"/>
              </a:rPr>
              <a:t>allí”</a:t>
            </a:r>
            <a:endParaRPr sz="2475" dirty="0">
              <a:latin typeface="Times New Roman" panose="02020603050405020304"/>
              <a:cs typeface="Times New Roman" panose="02020603050405020304"/>
            </a:endParaRPr>
          </a:p>
          <a:p>
            <a:pPr marL="9525">
              <a:spcBef>
                <a:spcPts val="1045"/>
              </a:spcBef>
            </a:pPr>
            <a:r>
              <a:rPr sz="2475" spc="-4" dirty="0">
                <a:latin typeface="Times New Roman" panose="02020603050405020304"/>
                <a:cs typeface="Times New Roman" panose="02020603050405020304"/>
              </a:rPr>
              <a:t>Normalmente la gente no va a preguntar </a:t>
            </a:r>
            <a:r>
              <a:rPr sz="2475" spc="-109" dirty="0">
                <a:latin typeface="Times New Roman" panose="02020603050405020304"/>
                <a:cs typeface="Times New Roman" panose="02020603050405020304"/>
              </a:rPr>
              <a:t>más, </a:t>
            </a:r>
            <a:r>
              <a:rPr sz="2475" dirty="0">
                <a:latin typeface="Times New Roman" panose="02020603050405020304"/>
                <a:cs typeface="Times New Roman" panose="02020603050405020304"/>
              </a:rPr>
              <a:t>y </a:t>
            </a:r>
            <a:r>
              <a:rPr sz="2475" spc="-4" dirty="0">
                <a:latin typeface="Times New Roman" panose="02020603050405020304"/>
                <a:cs typeface="Times New Roman" panose="02020603050405020304"/>
              </a:rPr>
              <a:t>luego </a:t>
            </a:r>
            <a:r>
              <a:rPr sz="2475" dirty="0">
                <a:latin typeface="Times New Roman" panose="02020603050405020304"/>
                <a:cs typeface="Times New Roman" panose="02020603050405020304"/>
              </a:rPr>
              <a:t>te</a:t>
            </a:r>
            <a:r>
              <a:rPr sz="2475" spc="131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475" dirty="0">
                <a:latin typeface="Times New Roman" panose="02020603050405020304"/>
                <a:cs typeface="Times New Roman" panose="02020603050405020304"/>
              </a:rPr>
              <a:t>habla</a:t>
            </a:r>
            <a:endParaRPr sz="2475" dirty="0">
              <a:latin typeface="Times New Roman" panose="02020603050405020304"/>
              <a:cs typeface="Times New Roman" panose="02020603050405020304"/>
            </a:endParaRPr>
          </a:p>
          <a:p>
            <a:pPr marL="9525">
              <a:spcBef>
                <a:spcPts val="295"/>
              </a:spcBef>
            </a:pPr>
            <a:r>
              <a:rPr sz="2475" spc="-4" dirty="0">
                <a:latin typeface="宋体" panose="02010600030101010101" pitchFamily="2" charset="-122"/>
                <a:cs typeface="宋体" panose="02010600030101010101" pitchFamily="2" charset="-122"/>
              </a:rPr>
              <a:t>“再见”</a:t>
            </a:r>
            <a:endParaRPr sz="2475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8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654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33018" y="758082"/>
            <a:ext cx="2077403" cy="68672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/>
              <a:t>“再见”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07218" y="1340768"/>
            <a:ext cx="7374255" cy="23339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520" indent="-213995">
              <a:lnSpc>
                <a:spcPts val="3685"/>
              </a:lnSpc>
              <a:buClr>
                <a:srgbClr val="B80D0E"/>
              </a:buClr>
              <a:buSzPct val="158000"/>
              <a:buFont typeface="Arial" panose="020B0604020202020204"/>
              <a:buChar char="•"/>
              <a:tabLst>
                <a:tab pos="223520" algn="l"/>
              </a:tabLst>
            </a:pPr>
            <a:r>
              <a:rPr sz="3000" spc="-86" dirty="0">
                <a:latin typeface="Times New Roman" panose="02020603050405020304"/>
                <a:cs typeface="Times New Roman" panose="02020603050405020304"/>
              </a:rPr>
              <a:t>adiós</a:t>
            </a:r>
            <a:endParaRPr sz="3000" dirty="0">
              <a:latin typeface="Times New Roman" panose="02020603050405020304"/>
              <a:cs typeface="Times New Roman" panose="02020603050405020304"/>
            </a:endParaRPr>
          </a:p>
          <a:p>
            <a:pPr marL="222885" indent="-213360">
              <a:lnSpc>
                <a:spcPts val="5075"/>
              </a:lnSpc>
              <a:buClr>
                <a:srgbClr val="B80D0E"/>
              </a:buClr>
              <a:buSzPct val="158000"/>
              <a:buFont typeface="Arial" panose="020B0604020202020204"/>
              <a:buChar char="•"/>
              <a:tabLst>
                <a:tab pos="222885" algn="l"/>
                <a:tab pos="3175635" algn="l"/>
              </a:tabLst>
            </a:pPr>
            <a:r>
              <a:rPr sz="3000" spc="-86" dirty="0">
                <a:latin typeface="Times New Roman" panose="02020603050405020304"/>
                <a:cs typeface="Times New Roman" panose="02020603050405020304"/>
              </a:rPr>
              <a:t>adiós</a:t>
            </a:r>
            <a:r>
              <a:rPr sz="3000" spc="1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4" dirty="0">
                <a:latin typeface="Times New Roman" panose="02020603050405020304"/>
                <a:cs typeface="Times New Roman" panose="02020603050405020304"/>
              </a:rPr>
              <a:t>para</a:t>
            </a:r>
            <a:r>
              <a:rPr sz="3000" spc="1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4" dirty="0">
                <a:latin typeface="Times New Roman" panose="02020603050405020304"/>
                <a:cs typeface="Times New Roman" panose="02020603050405020304"/>
              </a:rPr>
              <a:t>siempre	</a:t>
            </a:r>
            <a:r>
              <a:rPr sz="3000" spc="-4" dirty="0">
                <a:latin typeface="宋体" panose="02010600030101010101" pitchFamily="2" charset="-122"/>
                <a:cs typeface="宋体" panose="02010600030101010101" pitchFamily="2" charset="-122"/>
              </a:rPr>
              <a:t>永别</a:t>
            </a:r>
            <a:endParaRPr sz="3000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23520" indent="-213995">
              <a:lnSpc>
                <a:spcPts val="5420"/>
              </a:lnSpc>
              <a:buClr>
                <a:srgbClr val="B80D0E"/>
              </a:buClr>
              <a:buSzPct val="158000"/>
              <a:buFont typeface="Arial" panose="020B0604020202020204"/>
              <a:buChar char="•"/>
              <a:tabLst>
                <a:tab pos="223520" algn="l"/>
              </a:tabLst>
            </a:pPr>
            <a:r>
              <a:rPr sz="3000" spc="-4" dirty="0">
                <a:latin typeface="Times New Roman" panose="02020603050405020304"/>
                <a:cs typeface="Times New Roman" panose="02020603050405020304"/>
              </a:rPr>
              <a:t>Significa que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alguien </a:t>
            </a:r>
            <a:r>
              <a:rPr sz="3000" spc="-4" dirty="0">
                <a:latin typeface="Times New Roman" panose="02020603050405020304"/>
                <a:cs typeface="Times New Roman" panose="02020603050405020304"/>
              </a:rPr>
              <a:t>no quiere 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hablar </a:t>
            </a:r>
            <a:r>
              <a:rPr sz="3000" spc="-4" dirty="0">
                <a:latin typeface="Times New Roman" panose="02020603050405020304"/>
                <a:cs typeface="Times New Roman" panose="02020603050405020304"/>
              </a:rPr>
              <a:t>y</a:t>
            </a:r>
            <a:r>
              <a:rPr sz="3000" spc="19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4" dirty="0">
                <a:latin typeface="Times New Roman" panose="02020603050405020304"/>
                <a:cs typeface="Times New Roman" panose="02020603050405020304"/>
              </a:rPr>
              <a:t>quiere</a:t>
            </a:r>
            <a:endParaRPr sz="3000" dirty="0">
              <a:latin typeface="Times New Roman" panose="02020603050405020304"/>
              <a:cs typeface="Times New Roman" panose="02020603050405020304"/>
            </a:endParaRPr>
          </a:p>
          <a:p>
            <a:pPr marL="180975">
              <a:spcBef>
                <a:spcPts val="360"/>
              </a:spcBef>
            </a:pPr>
            <a:r>
              <a:rPr sz="3000" spc="-4" dirty="0">
                <a:latin typeface="Times New Roman" panose="02020603050405020304"/>
                <a:cs typeface="Times New Roman" panose="02020603050405020304"/>
              </a:rPr>
              <a:t>terminar el</a:t>
            </a:r>
            <a:r>
              <a:rPr sz="300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z="3000" spc="-4" dirty="0">
                <a:latin typeface="Times New Roman" panose="02020603050405020304"/>
                <a:cs typeface="Times New Roman" panose="02020603050405020304"/>
              </a:rPr>
              <a:t>tema</a:t>
            </a:r>
            <a:endParaRPr sz="3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584" y="4293096"/>
            <a:ext cx="2347163" cy="19508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735" y="3674740"/>
            <a:ext cx="3981033" cy="2621507"/>
          </a:xfrm>
          <a:prstGeom prst="rect">
            <a:avLst/>
          </a:prstGeom>
        </p:spPr>
      </p:pic>
      <p:pic>
        <p:nvPicPr>
          <p:cNvPr id="8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4586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zh-CN" dirty="0"/>
              <a:t>Ejemplo</a:t>
            </a:r>
            <a:r>
              <a:rPr lang="en-US" altLang="zh-CN" dirty="0"/>
              <a:t> </a:t>
            </a:r>
            <a:endParaRPr lang="es-E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06" y="1215474"/>
            <a:ext cx="3024336" cy="5368198"/>
          </a:xfrm>
        </p:spPr>
      </p:pic>
      <p:pic>
        <p:nvPicPr>
          <p:cNvPr id="8" name="Picture 4" descr="C:\Documents and Settings\Administrator\桌面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" y="-30461"/>
            <a:ext cx="9180512" cy="105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IMING" val="|3.2|0.5"/>
</p:tagLst>
</file>

<file path=ppt/tags/tag10.xml><?xml version="1.0" encoding="utf-8"?>
<p:tagLst xmlns:p="http://schemas.openxmlformats.org/presentationml/2006/main">
  <p:tag name="TIMING" val="|5.4|12.7|17.7|12.8|2|22.4|11.2"/>
</p:tagLst>
</file>

<file path=ppt/tags/tag11.xml><?xml version="1.0" encoding="utf-8"?>
<p:tagLst xmlns:p="http://schemas.openxmlformats.org/presentationml/2006/main">
  <p:tag name="TIMING" val="|1|7.3|10.2|5.9|2.4|4.1"/>
</p:tagLst>
</file>

<file path=ppt/tags/tag12.xml><?xml version="1.0" encoding="utf-8"?>
<p:tagLst xmlns:p="http://schemas.openxmlformats.org/presentationml/2006/main">
  <p:tag name="TIMING" val="|1|7.3|10.2|5.9|2.4|4.1"/>
</p:tagLst>
</file>

<file path=ppt/tags/tag13.xml><?xml version="1.0" encoding="utf-8"?>
<p:tagLst xmlns:p="http://schemas.openxmlformats.org/presentationml/2006/main">
  <p:tag name="TIMING" val="|1|7.3|10.2|5.9|2.4|4.1"/>
</p:tagLst>
</file>

<file path=ppt/tags/tag2.xml><?xml version="1.0" encoding="utf-8"?>
<p:tagLst xmlns:p="http://schemas.openxmlformats.org/presentationml/2006/main">
  <p:tag name="TIMING" val="|1|22.4|5.8"/>
</p:tagLst>
</file>

<file path=ppt/tags/tag3.xml><?xml version="1.0" encoding="utf-8"?>
<p:tagLst xmlns:p="http://schemas.openxmlformats.org/presentationml/2006/main">
  <p:tag name="TIMING" val="|5.4|12.7|17.7|12.8|2|22.4|11.2"/>
</p:tagLst>
</file>

<file path=ppt/tags/tag4.xml><?xml version="1.0" encoding="utf-8"?>
<p:tagLst xmlns:p="http://schemas.openxmlformats.org/presentationml/2006/main">
  <p:tag name="TIMING" val="|5.4|12.7|17.7|12.8|2|22.4|11.2"/>
</p:tagLst>
</file>

<file path=ppt/tags/tag5.xml><?xml version="1.0" encoding="utf-8"?>
<p:tagLst xmlns:p="http://schemas.openxmlformats.org/presentationml/2006/main">
  <p:tag name="TIMING" val="|5.4|12.7|17.7|12.8|2|22.4|11.2"/>
</p:tagLst>
</file>

<file path=ppt/tags/tag6.xml><?xml version="1.0" encoding="utf-8"?>
<p:tagLst xmlns:p="http://schemas.openxmlformats.org/presentationml/2006/main">
  <p:tag name="TIMING" val="|5.4|12.7|17.7|12.8|2|22.4|11.2"/>
</p:tagLst>
</file>

<file path=ppt/tags/tag7.xml><?xml version="1.0" encoding="utf-8"?>
<p:tagLst xmlns:p="http://schemas.openxmlformats.org/presentationml/2006/main">
  <p:tag name="TIMING" val="|5.4|12.7|17.7|12.8|2|22.4|11.2"/>
</p:tagLst>
</file>

<file path=ppt/tags/tag8.xml><?xml version="1.0" encoding="utf-8"?>
<p:tagLst xmlns:p="http://schemas.openxmlformats.org/presentationml/2006/main">
  <p:tag name="TIMING" val="|5.4|12.7|17.7|12.8|2|22.4|11.2"/>
</p:tagLst>
</file>

<file path=ppt/tags/tag9.xml><?xml version="1.0" encoding="utf-8"?>
<p:tagLst xmlns:p="http://schemas.openxmlformats.org/presentationml/2006/main">
  <p:tag name="TIMING" val="|5.4|12.7|17.7|12.8|2|22.4|11.2"/>
</p:tagLst>
</file>

<file path=ppt/theme/theme1.xml><?xml version="1.0" encoding="utf-8"?>
<a:theme xmlns:a="http://schemas.openxmlformats.org/drawingml/2006/main" name="Office 主题​​">
  <a:themeElements>
    <a:clrScheme name="自定义 40">
      <a:dk1>
        <a:srgbClr val="000000"/>
      </a:dk1>
      <a:lt1>
        <a:srgbClr val="FFFFFF"/>
      </a:lt1>
      <a:dk2>
        <a:srgbClr val="7D774C"/>
      </a:dk2>
      <a:lt2>
        <a:srgbClr val="DDDDDD"/>
      </a:lt2>
      <a:accent1>
        <a:srgbClr val="FCD2BB"/>
      </a:accent1>
      <a:accent2>
        <a:srgbClr val="CCE4DC"/>
      </a:accent2>
      <a:accent3>
        <a:srgbClr val="DAD9AD"/>
      </a:accent3>
      <a:accent4>
        <a:srgbClr val="FED99D"/>
      </a:accent4>
      <a:accent5>
        <a:srgbClr val="73A79F"/>
      </a:accent5>
      <a:accent6>
        <a:srgbClr val="FCB188"/>
      </a:accent6>
      <a:hlink>
        <a:srgbClr val="E29494"/>
      </a:hlink>
      <a:folHlink>
        <a:srgbClr val="9DAB9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50B8BB"/>
        </a:accent1>
        <a:accent2>
          <a:srgbClr val="EE381E"/>
        </a:accent2>
        <a:accent3>
          <a:srgbClr val="FFFFFF"/>
        </a:accent3>
        <a:accent4>
          <a:srgbClr val="000000"/>
        </a:accent4>
        <a:accent5>
          <a:srgbClr val="B3D8DA"/>
        </a:accent5>
        <a:accent6>
          <a:srgbClr val="D8321A"/>
        </a:accent6>
        <a:hlink>
          <a:srgbClr val="F9C513"/>
        </a:hlink>
        <a:folHlink>
          <a:srgbClr val="F1858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3111</Words>
  <Application>WPS 演示</Application>
  <PresentationFormat>全屏显示(4:3)</PresentationFormat>
  <Paragraphs>201</Paragraphs>
  <Slides>26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1" baseType="lpstr">
      <vt:lpstr>Arial</vt:lpstr>
      <vt:lpstr>宋体</vt:lpstr>
      <vt:lpstr>Wingdings</vt:lpstr>
      <vt:lpstr>書體坊顏體㊣</vt:lpstr>
      <vt:lpstr>汉仪瘦金书简</vt:lpstr>
      <vt:lpstr>楷体</vt:lpstr>
      <vt:lpstr>黑体</vt:lpstr>
      <vt:lpstr>微软雅黑</vt:lpstr>
      <vt:lpstr>Arial</vt:lpstr>
      <vt:lpstr>Times New Roman</vt:lpstr>
      <vt:lpstr>Impact</vt:lpstr>
      <vt:lpstr>Times New Roman</vt:lpstr>
      <vt:lpstr>Calibri</vt:lpstr>
      <vt:lpstr>Arial Unicode MS</vt:lpstr>
      <vt:lpstr>Office 主题​​</vt:lpstr>
      <vt:lpstr>PowerPoint 演示文稿</vt:lpstr>
      <vt:lpstr>PowerPoint 演示文稿</vt:lpstr>
      <vt:lpstr>中国人打招呼</vt:lpstr>
      <vt:lpstr>PowerPoint 演示文稿</vt:lpstr>
      <vt:lpstr>Normalmente, cuando  preguntamos a alguien “吃了 吗 ？”, no significa que  queremos saber si comiste o no,  tampoco invitarte a comer.  Es una forma desde la década  de 1960. </vt:lpstr>
      <vt:lpstr>你/您（这是）去 哪？</vt:lpstr>
      <vt:lpstr>你去哪儿？ nǐ qù nǎ ？</vt:lpstr>
      <vt:lpstr>“再见”</vt:lpstr>
      <vt:lpstr>Ejemplo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La importancia de caracteres chinos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Miel ゜</cp:lastModifiedBy>
  <cp:revision>106</cp:revision>
  <dcterms:created xsi:type="dcterms:W3CDTF">2015-03-09T01:36:00Z</dcterms:created>
  <dcterms:modified xsi:type="dcterms:W3CDTF">2017-11-15T13:51:40Z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