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29.gif" ContentType="image/gif"/>
  <Override PartName="/ppt/media/image9.png" ContentType="image/png"/>
  <Override PartName="/ppt/media/image28.jpeg" ContentType="image/jpeg"/>
  <Override PartName="/ppt/media/image12.wmf" ContentType="image/x-wmf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38.gif" ContentType="image/gif"/>
  <Override PartName="/ppt/media/image24.jpeg" ContentType="image/jpeg"/>
  <Override PartName="/ppt/media/image17.png" ContentType="image/png"/>
  <Override PartName="/ppt/media/image33.gif" ContentType="image/gif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5.gif" ContentType="image/gif"/>
  <Override PartName="/ppt/media/image26.png" ContentType="image/png"/>
  <Override PartName="/ppt/media/image27.jpeg" ContentType="image/jpeg"/>
  <Override PartName="/ppt/media/image30.jpeg" ContentType="image/jpeg"/>
  <Override PartName="/ppt/media/image31.png" ContentType="image/png"/>
  <Override PartName="/ppt/media/image32.jpeg" ContentType="image/jpeg"/>
  <Override PartName="/ppt/media/image46.jpeg" ContentType="image/jpeg"/>
  <Override PartName="/ppt/media/image34.gif" ContentType="image/gif"/>
  <Override PartName="/ppt/media/image35.gif" ContentType="image/gif"/>
  <Override PartName="/ppt/media/image36.jpeg" ContentType="image/jpeg"/>
  <Override PartName="/ppt/media/image37.png" ContentType="image/png"/>
  <Override PartName="/ppt/media/image39.gif" ContentType="image/gif"/>
  <Override PartName="/ppt/media/image40.gif" ContentType="image/gif"/>
  <Override PartName="/ppt/media/image41.jpeg" ContentType="image/jpeg"/>
  <Override PartName="/ppt/media/image42.gif" ContentType="image/gif"/>
  <Override PartName="/ppt/media/image43.jpeg" ContentType="image/jpeg"/>
  <Override PartName="/ppt/media/image44.jpeg" ContentType="image/jpeg"/>
  <Override PartName="/ppt/media/image45.gif" ContentType="image/gif"/>
  <Override PartName="/ppt/media/image47.jpeg" ContentType="image/jpeg"/>
  <Override PartName="/ppt/media/image48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64520" y="151200"/>
            <a:ext cx="9777960" cy="7256880"/>
          </a:xfrm>
          <a:prstGeom prst="rect">
            <a:avLst/>
          </a:prstGeom>
          <a:noFill/>
          <a:ln w="1908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504000" y="6958440"/>
            <a:ext cx="2351880" cy="402120"/>
          </a:xfrm>
          <a:prstGeom prst="rect">
            <a:avLst/>
          </a:prstGeom>
        </p:spPr>
        <p:txBody>
          <a:bodyPr lIns="100800" rIns="100800" tIns="50400" bIns="50400"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1200" y="6958440"/>
            <a:ext cx="3837960" cy="402120"/>
          </a:xfrm>
          <a:prstGeom prst="rect">
            <a:avLst/>
          </a:prstGeom>
        </p:spPr>
        <p:txBody>
          <a:bodyPr lIns="100800" rIns="100800" tIns="50400" bIns="50400"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4480" y="6958440"/>
            <a:ext cx="2351880" cy="402120"/>
          </a:xfrm>
          <a:prstGeom prst="rect">
            <a:avLst/>
          </a:prstGeom>
        </p:spPr>
        <p:txBody>
          <a:bodyPr lIns="100800" rIns="100800" tIns="50400" bIns="50400" anchor="ctr"/>
          <a:p>
            <a:pPr algn="r">
              <a:lnSpc>
                <a:spcPct val="100000"/>
              </a:lnSpc>
            </a:pPr>
            <a:fld id="{33029DE5-379C-4915-84F0-B59289C42B1D}" type="slidenum">
              <a:rPr b="0" lang="es-ES" sz="13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Pulse para editar el formato del texto de título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Pulse para editar el formato de esquema del texto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Segundo nivel del esquema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Tercer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Cuarto nivel del esquema</a:t>
            </a:r>
            <a:endParaRPr b="0" lang="es-ES" sz="18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Quinto nivel del esquema</a:t>
            </a:r>
            <a:endParaRPr b="0" lang="es-ES" sz="20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Sexto nivel del esquema</a:t>
            </a:r>
            <a:endParaRPr b="0" lang="es-ES" sz="20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Séptimo nivel del esquema</a:t>
            </a:r>
            <a:endParaRPr b="0" lang="es-ES" sz="20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64520" y="151200"/>
            <a:ext cx="9777960" cy="7256880"/>
          </a:xfrm>
          <a:prstGeom prst="rect">
            <a:avLst/>
          </a:prstGeom>
          <a:noFill/>
          <a:ln w="1908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Haga clic para modificar el estilo de título del patrón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100800" rIns="100800" tIns="50400" bIns="504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Pulse para editar el formato de esquema del texto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Segundo nivel del esquema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Tercer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Cuarto nivel del esquema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Quinto nivel del esquema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Sexto nivel del esquema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Séptimo nivel del esquemaHaga clic para modificar el estilo de texto del patrón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Segundo nivel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2" marL="1008000" indent="-251640">
              <a:lnSpc>
                <a:spcPct val="100000"/>
              </a:lnSpc>
              <a:buClr>
                <a:srgbClr val="cfc60d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Tercer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3" marL="1310400" indent="-251640">
              <a:lnSpc>
                <a:spcPct val="100000"/>
              </a:lnSpc>
              <a:buClr>
                <a:srgbClr val="99987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Cuarto nivel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4" marL="1612800" indent="-251640">
              <a:lnSpc>
                <a:spcPct val="100000"/>
              </a:lnSpc>
              <a:buClr>
                <a:srgbClr val="90ac97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Quinto nivel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504000" y="6958440"/>
            <a:ext cx="2351880" cy="402120"/>
          </a:xfrm>
          <a:prstGeom prst="rect">
            <a:avLst/>
          </a:prstGeom>
        </p:spPr>
        <p:txBody>
          <a:bodyPr lIns="100800" rIns="100800" tIns="50400" bIns="50400"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3121200" y="6958440"/>
            <a:ext cx="3837960" cy="402120"/>
          </a:xfrm>
          <a:prstGeom prst="rect">
            <a:avLst/>
          </a:prstGeom>
        </p:spPr>
        <p:txBody>
          <a:bodyPr lIns="100800" rIns="100800" tIns="50400" bIns="50400"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7224480" y="6958440"/>
            <a:ext cx="2351880" cy="402120"/>
          </a:xfrm>
          <a:prstGeom prst="rect">
            <a:avLst/>
          </a:prstGeom>
        </p:spPr>
        <p:txBody>
          <a:bodyPr lIns="100800" rIns="100800" tIns="50400" bIns="50400" anchor="ctr"/>
          <a:p>
            <a:pPr algn="r">
              <a:lnSpc>
                <a:spcPct val="100000"/>
              </a:lnSpc>
            </a:pPr>
            <a:fld id="{F3B97057-BB35-440C-A4A1-24BF24897B99}" type="slidenum">
              <a:rPr b="0" lang="es-ES" sz="13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8.gi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gif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72520" y="179280"/>
            <a:ext cx="9531720" cy="46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s-ES" sz="8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"/>
                <a:ea typeface="Arial Unicode MS"/>
              </a:rPr>
              <a:t>SOPORTE VITAL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s-ES" sz="8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"/>
                <a:ea typeface="Arial Unicode MS"/>
              </a:rPr>
              <a:t> </a:t>
            </a:r>
            <a:r>
              <a:rPr b="1" i="1" lang="es-ES" sz="8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"/>
                <a:ea typeface="Arial Unicode MS"/>
              </a:rPr>
              <a:t>BÁSICO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s-ES" sz="8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"/>
                <a:ea typeface="Arial Unicode MS"/>
              </a:rPr>
              <a:t>DESA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4104360" y="5129280"/>
            <a:ext cx="2333160" cy="195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31640" y="301680"/>
            <a:ext cx="8208720" cy="9568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0" y="1768320"/>
            <a:ext cx="9072360" cy="2091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 algn="ctr">
              <a:lnSpc>
                <a:spcPct val="100000"/>
              </a:lnSpc>
            </a:pPr>
            <a:r>
              <a:rPr b="1" i="1" lang="es-ES" sz="28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La intoxicacion</a:t>
            </a: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 es la manifestación que experimenta una persona ante la </a:t>
            </a:r>
            <a:r>
              <a:rPr b="1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ingestión,</a:t>
            </a: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 </a:t>
            </a:r>
            <a:r>
              <a:rPr b="1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inhalación</a:t>
            </a: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, </a:t>
            </a:r>
            <a:r>
              <a:rPr b="1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absorción transcutánea</a:t>
            </a: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 u</a:t>
            </a:r>
            <a:r>
              <a:rPr b="1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 ocular</a:t>
            </a: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 de sustancias tóxicas, tanto de forma voluntaria como de forma accidental.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3013200" y="4140000"/>
            <a:ext cx="2857320" cy="288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302760"/>
            <a:ext cx="5976000" cy="1028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04000" y="1764000"/>
            <a:ext cx="9072360" cy="4988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302400" indent="-302040" algn="ctr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1" i="1" lang="es-ES" sz="24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síntomas</a:t>
            </a: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más frecuentes (dependiendo del tóxico) suelen ser: náuseas, vómitos, dolor de cabeza o abdominal, cefalea, visión doble y erupciones cutáneas, hasta convulsiones, dolor torácico, dificultad respiratoria y pérdida de conocimiento.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4248360" y="4795920"/>
            <a:ext cx="2447640" cy="186660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"/>
          <p:cNvPicPr/>
          <p:nvPr/>
        </p:nvPicPr>
        <p:blipFill>
          <a:blip r:embed="rId2"/>
          <a:stretch/>
        </p:blipFill>
        <p:spPr>
          <a:xfrm>
            <a:off x="7200720" y="4795920"/>
            <a:ext cx="2371320" cy="1885680"/>
          </a:xfrm>
          <a:prstGeom prst="rect">
            <a:avLst/>
          </a:prstGeom>
          <a:ln>
            <a:noFill/>
          </a:ln>
        </p:spPr>
      </p:pic>
      <p:pic>
        <p:nvPicPr>
          <p:cNvPr id="110" name="Picture 6" descr=""/>
          <p:cNvPicPr/>
          <p:nvPr/>
        </p:nvPicPr>
        <p:blipFill>
          <a:blip r:embed="rId3"/>
          <a:stretch/>
        </p:blipFill>
        <p:spPr>
          <a:xfrm>
            <a:off x="864000" y="3939480"/>
            <a:ext cx="2274480" cy="311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302760"/>
            <a:ext cx="5184000" cy="956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INTOXICACIONES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503640" y="1331640"/>
            <a:ext cx="5040360" cy="5832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1" i="1" lang="es-E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PREVENCIÓN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Mantenga los medicamentos fuera del alcance de los niños.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productos de limpieza deberán conservarse en su  envase original y en un lugar de difícil acceso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Desáhagase de plantas nocivas.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Todos los productos tóxicos deben estar debidamente señalizados.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400" spc="-1" strike="noStrike">
                <a:solidFill>
                  <a:srgbClr val="d83cab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Protéjase con guantes, mascarillas, gafas, ropa, calzado... cuando manipule productos tóxicos</a:t>
            </a: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6840360" y="683640"/>
            <a:ext cx="2190240" cy="2190240"/>
          </a:xfrm>
          <a:prstGeom prst="rect">
            <a:avLst/>
          </a:prstGeom>
          <a:ln>
            <a:noFill/>
          </a:ln>
        </p:spPr>
      </p:pic>
      <p:pic>
        <p:nvPicPr>
          <p:cNvPr id="114" name="Picture 6" descr=""/>
          <p:cNvPicPr/>
          <p:nvPr/>
        </p:nvPicPr>
        <p:blipFill>
          <a:blip r:embed="rId2"/>
          <a:stretch/>
        </p:blipFill>
        <p:spPr>
          <a:xfrm>
            <a:off x="6176520" y="3491640"/>
            <a:ext cx="3482640" cy="357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302760"/>
            <a:ext cx="5544000" cy="956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INTOXICACIONES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03640" y="1259640"/>
            <a:ext cx="9072360" cy="3168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>
              <a:lnSpc>
                <a:spcPct val="100000"/>
              </a:lnSpc>
            </a:pPr>
            <a:r>
              <a:rPr b="1" i="1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debe hacer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8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dé de beber a la persona intoxicada.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8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provoque vómito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espere a que se manifiesten los síntomas tras una intoxicación.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acumule medicamentos.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800" spc="-1" strike="noStrike">
                <a:solidFill>
                  <a:srgbClr val="d83cab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guarde productos tóxicos en envases </a:t>
            </a:r>
            <a:r>
              <a:rPr b="1" i="1" lang="es-ES" sz="2800" spc="-1" strike="noStrike">
                <a:solidFill>
                  <a:srgbClr val="d83cab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</a:t>
            </a:r>
            <a:r>
              <a:rPr b="0" i="1" lang="es-ES" sz="2800" spc="-1" strike="noStrike">
                <a:solidFill>
                  <a:srgbClr val="d83cab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originales.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3528000" y="4356360"/>
            <a:ext cx="5714640" cy="2740320"/>
          </a:xfrm>
          <a:prstGeom prst="rect">
            <a:avLst/>
          </a:prstGeom>
          <a:ln>
            <a:noFill/>
          </a:ln>
        </p:spPr>
      </p:pic>
      <p:pic>
        <p:nvPicPr>
          <p:cNvPr id="118" name="Picture 4" descr=""/>
          <p:cNvPicPr/>
          <p:nvPr/>
        </p:nvPicPr>
        <p:blipFill>
          <a:blip r:embed="rId2"/>
          <a:stretch/>
        </p:blipFill>
        <p:spPr>
          <a:xfrm>
            <a:off x="497520" y="4500000"/>
            <a:ext cx="2520000" cy="275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87640" y="239760"/>
            <a:ext cx="8352720" cy="947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INTOXICACIÓN POR INGESTIÓN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287640" y="1259640"/>
            <a:ext cx="5185440" cy="5832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Retire los restos de la boca limpiandolos con una gasa.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 la persona vomita, despeje las vias aéreas y guarde el vómito.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le dea nada de beber.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Conserve el envase del producto (botella, caja,...)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Llame al 061 y siga las indicaciones del médico.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6984360" y="2411640"/>
            <a:ext cx="2206080" cy="359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59640" y="279360"/>
            <a:ext cx="8712360" cy="9799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INTOXICACIÓN POR INHALACIÓN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31640" y="1475640"/>
            <a:ext cx="6624360" cy="5544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Retire a la persona del lugar del suceso y ventile la instancia.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Camine agachado cerca del suelo con un paño protegiendo boca y nariz.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utilice encendedores, ya que pueden provocar una deflagración.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Mantenga a la victima al aire libre.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Llame al 061 y siga sus indicaciones.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7138440" y="3708000"/>
            <a:ext cx="2370240" cy="3210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31640" y="301680"/>
            <a:ext cx="8640360" cy="957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INTOXICACIÓN CUTÁNEA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287640" y="1475640"/>
            <a:ext cx="6552360" cy="56170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Lave en arrastre con agua durante 5-10 minutos.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 se trata de cal seca, </a:t>
            </a:r>
            <a:r>
              <a:rPr b="0" i="1" lang="es-ES" sz="32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lave, retire con un paño seco.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 no existen quemaduras, retirar las ropas que estuviesen en contacto con la sustancia tóxica.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Llama al 061 y siga las indicaciones.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7204320" y="3924000"/>
            <a:ext cx="2647440" cy="34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87640" y="301680"/>
            <a:ext cx="8497080" cy="813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INTOXICACIÓN OCULAR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03640" y="1331640"/>
            <a:ext cx="8136720" cy="5467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frote el ojo.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Lávelo de forma contínua con abundante agua y a presión moderada.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Llame al 061 y siga las indicaciones del médico.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4392360" y="4068000"/>
            <a:ext cx="4104000" cy="28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59640" y="301680"/>
            <a:ext cx="9216720" cy="58510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algn="ctr">
              <a:lnSpc>
                <a:spcPct val="100000"/>
              </a:lnSpc>
            </a:pPr>
            <a:r>
              <a:rPr b="1" i="1" lang="es-ES" sz="8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Century"/>
              </a:rPr>
              <a:t>QUEMADURAS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6" descr=""/>
          <p:cNvPicPr/>
          <p:nvPr/>
        </p:nvPicPr>
        <p:blipFill>
          <a:blip r:embed="rId1"/>
          <a:stretch/>
        </p:blipFill>
        <p:spPr>
          <a:xfrm>
            <a:off x="1728000" y="1964520"/>
            <a:ext cx="6432840" cy="455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3640" y="301680"/>
            <a:ext cx="8568360" cy="1029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080000" y="1619640"/>
            <a:ext cx="7992360" cy="2520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Consiste en la lesión de alguna o varias partes del cuerpo producida por el calor en cualquiera de sus formas (fuego, productos químicos, electricidad, rozamientos...)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2376000" y="4500000"/>
            <a:ext cx="5248080" cy="255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59640" y="250920"/>
            <a:ext cx="8136000" cy="1363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9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PARADA CARDIORESPIRATORIA (PCR)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48000" y="1871640"/>
            <a:ext cx="7774920" cy="2340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108000" algn="ctr">
              <a:lnSpc>
                <a:spcPct val="100000"/>
              </a:lnSpc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Interrupción brusca, inesperada y potencialmente reversible de la respiración y circulación espontáneas</a:t>
            </a:r>
            <a:r>
              <a:rPr b="0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648000" y="4140000"/>
            <a:ext cx="5472360" cy="14756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108000">
              <a:lnSpc>
                <a:spcPct val="100000"/>
              </a:lnSpc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Distinta de la muerte por: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Envejecimiento biológico.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Enfermedad terminal</a:t>
            </a:r>
            <a:r>
              <a:rPr b="0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5472360" y="5076000"/>
            <a:ext cx="4372920" cy="223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87640" y="301680"/>
            <a:ext cx="8784360" cy="885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03640" y="1403640"/>
            <a:ext cx="8568360" cy="54954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Su gravedad dependerá de una serie de factores: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Extensión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Profundidad: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896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Temperatura del agente causal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896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Tiempo de exposición.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Edad.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Localización : cara (compromete vias respiratorias) genitales y manos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Segoe UI"/>
              <a:buChar char="○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Estado físico.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38" name="Picture 4" descr=""/>
          <p:cNvPicPr/>
          <p:nvPr/>
        </p:nvPicPr>
        <p:blipFill>
          <a:blip r:embed="rId1"/>
          <a:stretch/>
        </p:blipFill>
        <p:spPr>
          <a:xfrm>
            <a:off x="7128720" y="2051640"/>
            <a:ext cx="2232000" cy="280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4000" y="302760"/>
            <a:ext cx="8208360" cy="812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CAUSAS DE LAS 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523080" y="1331640"/>
            <a:ext cx="6605280" cy="58528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Agentes Físicos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Solidos calientes (estufas y braseros)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Líquidos muy calientes ( agua o aceite)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Frío extremo ( Exposición a Tª bajo 0)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Agentes químicos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Gasolinas y derivados del petroleo.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Soluciones químicas ácidas (clorhídrico, sulfúrico)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Soluciones alcalinas (cal)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Agentes eléctricos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Descargas eléctricas.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604800" indent="-201240">
              <a:lnSpc>
                <a:spcPct val="100000"/>
              </a:lnSpc>
              <a:buClr>
                <a:srgbClr val="acc2c9"/>
              </a:buClr>
              <a:buFont typeface="Courier New"/>
              <a:buChar char="o"/>
            </a:pPr>
            <a:r>
              <a:rPr b="0" i="1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Agentes radioactivos (rayos solares, rayos X, infrarrojos)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7344720" y="1115640"/>
            <a:ext cx="2466720" cy="184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75640" y="395640"/>
            <a:ext cx="4320000" cy="9356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	</a:t>
            </a: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503640" y="1768320"/>
            <a:ext cx="8568360" cy="4099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Se dividen en tres grados según la profundidad: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3640">
              <a:lnSpc>
                <a:spcPct val="100000"/>
              </a:lnSpc>
              <a:buClr>
                <a:srgbClr val="acc2c9"/>
              </a:buClr>
              <a:buSzPct val="45000"/>
              <a:buFont typeface="Courier New"/>
              <a:buChar char="o"/>
            </a:pPr>
            <a:r>
              <a:rPr b="0" i="1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Primer grado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3640">
              <a:lnSpc>
                <a:spcPct val="100000"/>
              </a:lnSpc>
              <a:buClr>
                <a:srgbClr val="acc2c9"/>
              </a:buClr>
              <a:buSzPct val="45000"/>
              <a:buFont typeface="Courier New"/>
              <a:buChar char="o"/>
            </a:pPr>
            <a:r>
              <a:rPr b="0" i="1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Segundo grado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lvl="1" marL="864000" indent="-323640">
              <a:lnSpc>
                <a:spcPct val="100000"/>
              </a:lnSpc>
              <a:buClr>
                <a:srgbClr val="acc2c9"/>
              </a:buClr>
              <a:buSzPct val="45000"/>
              <a:buFont typeface="Courier New"/>
              <a:buChar char="o"/>
            </a:pPr>
            <a:r>
              <a:rPr b="0" i="1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Tercer grado</a:t>
            </a:r>
            <a:endParaRPr b="0" lang="es-ES" sz="22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4608360" y="3131640"/>
            <a:ext cx="4827600" cy="382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31640" y="301680"/>
            <a:ext cx="8640360" cy="957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 1º GRADO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31640" y="1259640"/>
            <a:ext cx="9326160" cy="5718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La capa de la piel afectada es la epidermis (más superficial).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0800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Causa</a:t>
            </a: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: larga exposición al sol, plancha, líquidos muy calientes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Síntomas: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Enrojecimiento de la piel.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Piel seca.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Dolor intenso, tipo ardor.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Inflamación moderada.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Evolución: 3-5 dias para la curación.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6192360" y="3419640"/>
            <a:ext cx="3421800" cy="274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287640" y="301680"/>
            <a:ext cx="8568360" cy="957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DE 2º GRADO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59640" y="1768320"/>
            <a:ext cx="8568000" cy="2091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La capa de la piel afectada es la epidermis y dermis.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Se subdividen en </a:t>
            </a:r>
            <a:r>
              <a:rPr b="1" i="1" lang="es-ES" sz="32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superficiales y profundas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50" name="Picture 6" descr=""/>
          <p:cNvPicPr/>
          <p:nvPr/>
        </p:nvPicPr>
        <p:blipFill>
          <a:blip r:embed="rId1"/>
          <a:stretch/>
        </p:blipFill>
        <p:spPr>
          <a:xfrm>
            <a:off x="1368000" y="3996000"/>
            <a:ext cx="6990840" cy="336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03640" y="251280"/>
            <a:ext cx="8566920" cy="8636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DE 2º GRADO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59640" y="1187280"/>
            <a:ext cx="9288720" cy="61192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</a:pPr>
            <a:r>
              <a:rPr b="1" i="1" lang="es-ES" sz="32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Quemaduras de 2º grado SUPERFICIALES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Afecta a la epidermis y capas mas superficiales de la dermis.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Causa</a:t>
            </a: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: producidas por líquidos calientes o exposición breve a llamas.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Síntomas: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Aparecen ampollas.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Son dolorosas.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Gran sensibilidad. La lesión tiene aspecto humedo.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Curan en 14-21 días. Dejando secuela (despigmentación en la piel de color rosado)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0800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 existen pelos y no se desprenden.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53" name="Picture 4" descr=""/>
          <p:cNvPicPr/>
          <p:nvPr/>
        </p:nvPicPr>
        <p:blipFill>
          <a:blip r:embed="rId1"/>
          <a:stretch/>
        </p:blipFill>
        <p:spPr>
          <a:xfrm>
            <a:off x="5904360" y="2843640"/>
            <a:ext cx="2669040" cy="191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75640" y="301680"/>
            <a:ext cx="8496360" cy="813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DE 2º GRADO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59640" y="1259640"/>
            <a:ext cx="9288720" cy="57672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</a:pPr>
            <a:r>
              <a:rPr b="1" i="1" lang="es-ES" sz="32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Quemaduras de 2º grado PROFUNDAS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Afectan a capas profundas de la dermis.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Causa</a:t>
            </a: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: se asocian a inmersión en líquidos calientes o contacto con llamas.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Sintomas: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Color rojo brillante o blanquecino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Existen o no ampollas( ya rotas)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El dolor dependerá de la masa nerviosa afectada.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i="1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Estan dañados los folículos pilosos.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existen pelos o se desprenden</a:t>
            </a: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 (? 3º grado)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7344720" y="3419640"/>
            <a:ext cx="2152440" cy="188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31640" y="301680"/>
            <a:ext cx="8640360" cy="813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DE 3º GRADO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31640" y="1475640"/>
            <a:ext cx="9288720" cy="5328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Afecta a todas las capas de la piel (vasos sanguineos, tendones, nervios, músculos e incluso hueso)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Son producidas por exposición prolongada a líquidos muy calientes, llama, electricidas y casi todos los agentes químicos fuertes.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Sintomas: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Aspecto blanquecino, carbonizado.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Piel acortada, pierde elasticidad.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existe dolor.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Las secuelas son funcionales, estéticas e incluso la muerte.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59" name="Picture 6" descr=""/>
          <p:cNvPicPr/>
          <p:nvPr/>
        </p:nvPicPr>
        <p:blipFill>
          <a:blip r:embed="rId1"/>
          <a:stretch/>
        </p:blipFill>
        <p:spPr>
          <a:xfrm>
            <a:off x="6336360" y="3669480"/>
            <a:ext cx="3448800" cy="209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04000" y="302760"/>
            <a:ext cx="4388400" cy="956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504000" y="1764000"/>
            <a:ext cx="9072360" cy="5328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Según la extensión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1440000" y="2699640"/>
            <a:ext cx="6905160" cy="42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31640" y="301680"/>
            <a:ext cx="8640360" cy="885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PPAA EN 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48000" y="1259640"/>
            <a:ext cx="6696360" cy="5976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Retirar la ropa de la víctima excepto si se encuentra adherida a la piel o que esté impregnada de productos cáusticos o hirvientes.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Retirar anillos, relojes...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pinchar ni romper las ampollas.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Enfriar la quemadura inmediatamente, poniendo la zona afectada bajo un chorro de agua fría, al menos 10 minuto. En caso de quemadura química ampliar a 15-20 minutos.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poner pomadas.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Cubrir la zona con apósitos húmedos.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Si existe quemadura en cara y cuello, controlar signos vitales.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Elevación de miembros para evitar edemas.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dar bebidas alcohólicas.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7480800" y="3868200"/>
            <a:ext cx="2381040" cy="190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008000" y="307800"/>
            <a:ext cx="9072360" cy="13618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9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REANIMACIÓN CARDIOPULMONAL (RCP)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720000" y="1763640"/>
            <a:ext cx="7344360" cy="2016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marL="432000" indent="-323640" algn="ctr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4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Conjunto de maniobras encaminadas a revertir una PCR, sustituyendo primero para intentar restaurar después la respiración y circulación espontáneas.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2232000" y="4068000"/>
            <a:ext cx="4723920" cy="300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04000" y="302760"/>
            <a:ext cx="7391880" cy="1028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PPAA EN QUEMADURAS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504000" y="1764000"/>
            <a:ext cx="9072360" cy="49885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Enfríe con H2O cuando nos quemamos con </a:t>
            </a:r>
            <a:r>
              <a:rPr b="0" i="1" lang="es-ES" sz="26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líquidos calientes</a:t>
            </a: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, evitando la hipotermia.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Irrigar abundantemente con H2O cuando se trate de </a:t>
            </a:r>
            <a:r>
              <a:rPr b="0" i="1" lang="es-ES" sz="26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quemaduras químicas</a:t>
            </a: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" indent="-302040">
              <a:lnSpc>
                <a:spcPct val="100000"/>
              </a:lnSpc>
              <a:buClr>
                <a:srgbClr val="acc2c9"/>
              </a:buClr>
              <a:buFont typeface="Arial"/>
              <a:buChar char="•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Apague las </a:t>
            </a:r>
            <a:r>
              <a:rPr b="0" i="1" lang="es-ES" sz="26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llamas</a:t>
            </a: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de la ropa con mantas haciendo rodar a la víctima por el suelo</a:t>
            </a:r>
            <a:r>
              <a:rPr b="0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8" name="Picture 8" descr=""/>
          <p:cNvPicPr/>
          <p:nvPr/>
        </p:nvPicPr>
        <p:blipFill>
          <a:blip r:embed="rId1"/>
          <a:stretch/>
        </p:blipFill>
        <p:spPr>
          <a:xfrm>
            <a:off x="6264360" y="4294800"/>
            <a:ext cx="3263400" cy="272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59640" y="301680"/>
            <a:ext cx="8712360" cy="813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ELÉCTRICAS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59640" y="1331640"/>
            <a:ext cx="6993360" cy="5652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La electrocución puede originar daños internos muy graves, con destrucción de tejidos, vasos y nervios, e incluso la muerte por PCR.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Fundamentalmente se producen lesiones de tres tipos: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1800" spc="-1" strike="noStrike" u="sng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Marca eléctrica</a:t>
            </a:r>
            <a:r>
              <a:rPr b="0" i="1" lang="es-ES" sz="18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: </a:t>
            </a:r>
            <a:r>
              <a:rPr b="0" i="1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hay marca de entrada y salida, y a lo largo del trayecto de la corriente dentro del organismo se produce una destrucción muscular, así como de vasos y nervios.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1800" spc="-1" strike="noStrike" u="sng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Lesión el arco voltaico: </a:t>
            </a:r>
            <a:r>
              <a:rPr b="0" i="1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se produce al contactar con corrientes de alta tensión. Aquí debemos considerar lesiones traumáticas asociadas.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"/>
            </a:pPr>
            <a:r>
              <a:rPr b="0" i="1" lang="es-ES" sz="1800" spc="-1" strike="noStrike" u="sng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Lesión térmica</a:t>
            </a:r>
            <a:r>
              <a:rPr b="0" i="1" lang="es-ES" sz="18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: </a:t>
            </a:r>
            <a:r>
              <a:rPr b="0" i="1" lang="es-ES" sz="1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también se produce internamente al presentar los tejidos del cuerpo diferente resistencia al paso de la electricidad. Se calientan mas los que ofrecen mas resistencia como los huesos.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</a:pPr>
            <a:r>
              <a:rPr b="0" i="1" lang="es-ES" sz="1800" spc="-1" strike="noStrike">
                <a:solidFill>
                  <a:srgbClr val="004fa4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7560720" y="4860000"/>
            <a:ext cx="2285640" cy="212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3640" y="301680"/>
            <a:ext cx="8568360" cy="885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ELÉCTRICAS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31640" y="1259640"/>
            <a:ext cx="6120360" cy="5688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</a:pPr>
            <a:r>
              <a:rPr b="1" i="1" lang="es-ES" sz="3200" spc="-1" strike="noStrike" u="sng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PREVENCIONES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Instale el diferencial en el cuadro eléctrico (obligatorio) y tomas de corriente.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Mantenga los cables en buen estado.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Use enchufes de seguridad.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Atención al manejo de aparatos eléctricos en lugares húmedos.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6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Realice la desconexión general del cuadro si va a trabajar en la instalación eléctrica.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74" name="Picture 10" descr=""/>
          <p:cNvPicPr/>
          <p:nvPr/>
        </p:nvPicPr>
        <p:blipFill>
          <a:blip r:embed="rId1"/>
          <a:stretch/>
        </p:blipFill>
        <p:spPr>
          <a:xfrm>
            <a:off x="6635520" y="2051640"/>
            <a:ext cx="3122280" cy="312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59640" y="301680"/>
            <a:ext cx="7992360" cy="813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0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QUEMADURAS ELÉCTRICAS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359640" y="1115640"/>
            <a:ext cx="6048360" cy="5256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toque a la víctima si sigue estando en contacto con la fuente de electricidad.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NO use agua para las quemaduras de un electrocutado.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Desconecte la corriente eléctrica antes de tocar a la víctima, si no fuese posible, retire a la víctima de la fuente de energía utilizando objetos aislantes (madera)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Apagar llamas.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0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Compruebe constantes  e inicie RCP si fuese necesario.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6840360" y="4860000"/>
            <a:ext cx="2669040" cy="198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1008000" y="1259640"/>
            <a:ext cx="7396920" cy="4924080"/>
          </a:xfrm>
          <a:prstGeom prst="rect">
            <a:avLst/>
          </a:prstGeom>
          <a:ln>
            <a:noFill/>
          </a:ln>
        </p:spPr>
      </p:pic>
      <p:pic>
        <p:nvPicPr>
          <p:cNvPr id="179" name="Picture 6" descr=""/>
          <p:cNvPicPr/>
          <p:nvPr/>
        </p:nvPicPr>
        <p:blipFill>
          <a:blip r:embed="rId2"/>
          <a:stretch/>
        </p:blipFill>
        <p:spPr>
          <a:xfrm>
            <a:off x="6696360" y="4914000"/>
            <a:ext cx="3001680" cy="2304360"/>
          </a:xfrm>
          <a:prstGeom prst="rect">
            <a:avLst/>
          </a:prstGeom>
          <a:ln>
            <a:noFill/>
          </a:ln>
        </p:spPr>
      </p:pic>
      <p:pic>
        <p:nvPicPr>
          <p:cNvPr id="180" name="Picture 8" descr=""/>
          <p:cNvPicPr/>
          <p:nvPr/>
        </p:nvPicPr>
        <p:blipFill>
          <a:blip r:embed="rId3"/>
          <a:stretch/>
        </p:blipFill>
        <p:spPr>
          <a:xfrm>
            <a:off x="322200" y="251280"/>
            <a:ext cx="3240000" cy="234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7677720" y="4968000"/>
            <a:ext cx="2258280" cy="244800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433800" y="288000"/>
            <a:ext cx="7342200" cy="550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2736000" y="755640"/>
            <a:ext cx="4922640" cy="656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0" y="49320"/>
            <a:ext cx="9070560" cy="1362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 algn="ctr">
              <a:lnSpc>
                <a:spcPct val="100000"/>
              </a:lnSpc>
            </a:pPr>
            <a:r>
              <a:rPr b="1" i="1" lang="es-ES" sz="49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CADENA DE SUPERVIVENCIA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40000" y="1619280"/>
            <a:ext cx="8999640" cy="52606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</a:pP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Acceso precoz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RCP precoz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Desfibrilación precoz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3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Soporte Vital Avanzado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91" name="3 Imagen" descr=""/>
          <p:cNvPicPr/>
          <p:nvPr/>
        </p:nvPicPr>
        <p:blipFill>
          <a:blip r:embed="rId1"/>
          <a:stretch/>
        </p:blipFill>
        <p:spPr>
          <a:xfrm>
            <a:off x="540000" y="1620000"/>
            <a:ext cx="8999640" cy="234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31640" y="301680"/>
            <a:ext cx="6696360" cy="957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 algn="ctr">
              <a:lnSpc>
                <a:spcPct val="100000"/>
              </a:lnSpc>
            </a:pPr>
            <a:r>
              <a:rPr b="1" i="1" lang="es-ES" sz="49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ALGORITMO SVB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93" name="3 Imagen" descr=""/>
          <p:cNvPicPr/>
          <p:nvPr/>
        </p:nvPicPr>
        <p:blipFill>
          <a:blip r:embed="rId1"/>
          <a:stretch/>
        </p:blipFill>
        <p:spPr>
          <a:xfrm>
            <a:off x="5688360" y="1475640"/>
            <a:ext cx="3495600" cy="538380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648000" y="2466360"/>
            <a:ext cx="4308480" cy="3402000"/>
          </a:xfrm>
          <a:prstGeom prst="rect">
            <a:avLst/>
          </a:prstGeom>
          <a:ln>
            <a:noFill/>
          </a:ln>
        </p:spPr>
      </p:pic>
    </p:spTree>
  </p:cSld>
  <p:transition spd="med">
    <p:pull dir="d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31640" y="301680"/>
            <a:ext cx="3168000" cy="1029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9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DESA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654520" y="1547640"/>
            <a:ext cx="4425480" cy="5400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Analiza el ritmo y aplica, si es necesario, una descarga.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Botones: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Font typeface="Wingdings" charset="2"/>
              <a:buChar char="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Encendido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Font typeface="Wingdings" charset="2"/>
              <a:buChar char="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Analisis (según modelo)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48200">
              <a:lnSpc>
                <a:spcPct val="100000"/>
              </a:lnSpc>
              <a:buClr>
                <a:srgbClr val="acc2c9"/>
              </a:buClr>
              <a:buFont typeface="Wingdings" charset="2"/>
              <a:buChar char="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Descarga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Pantalla mas altavos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3640">
              <a:lnSpc>
                <a:spcPct val="100000"/>
              </a:lnSpc>
              <a:buClr>
                <a:srgbClr val="acc2c9"/>
              </a:buClr>
              <a:buSzPct val="45000"/>
              <a:buFont typeface="Wingdings" charset="2"/>
              <a:buChar char=""/>
            </a:pPr>
            <a:r>
              <a:rPr b="0" i="1" lang="es-ES" sz="28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Unicode MS"/>
              </a:rPr>
              <a:t>Parches adhesivos</a:t>
            </a:r>
            <a:endParaRPr b="0" lang="es-ES" sz="2600" spc="-1" strike="noStrike">
              <a:solidFill>
                <a:srgbClr val="dfe6d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720000" y="2195640"/>
            <a:ext cx="3809520" cy="3240000"/>
          </a:xfrm>
          <a:prstGeom prst="rect">
            <a:avLst/>
          </a:prstGeom>
          <a:ln>
            <a:noFill/>
          </a:ln>
        </p:spPr>
      </p:pic>
    </p:spTree>
  </p:cSld>
  <p:transition spd="med">
    <p:pull dir="d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59640" y="403200"/>
            <a:ext cx="6696360" cy="8560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>
              <a:lnSpc>
                <a:spcPct val="100000"/>
              </a:lnSpc>
            </a:pPr>
            <a:r>
              <a:rPr b="1" i="1" lang="es-ES" sz="4900" spc="52" strike="noStrike">
                <a:solidFill>
                  <a:srgbClr val="fefdfd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PROTOCOLO DESA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650960" y="1612800"/>
            <a:ext cx="6413400" cy="557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2376000" y="1403640"/>
            <a:ext cx="4895640" cy="421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20000" y="392400"/>
            <a:ext cx="8857800" cy="66402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algn="ctr">
              <a:lnSpc>
                <a:spcPct val="100000"/>
              </a:lnSpc>
            </a:pPr>
            <a:r>
              <a:rPr b="1" i="1" lang="es-ES" sz="7200" spc="-1" strike="noStrike">
                <a:solidFill>
                  <a:srgbClr val="dfe6d0"/>
                </a:solidFill>
                <a:uFill>
                  <a:solidFill>
                    <a:srgbClr val="ffffff"/>
                  </a:solidFill>
                </a:uFill>
                <a:latin typeface="Century"/>
              </a:rPr>
              <a:t>INTOXICACIONES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2060640" y="2051640"/>
            <a:ext cx="5787720" cy="494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489</TotalTime>
  <Application>LibreOffice/5.1.6.2$Windows_x86 LibreOffice_project/07ac168c60a517dba0f0d7bc7540f5afa45f0909</Application>
  <Words>1329</Words>
  <Paragraphs>188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2009-04-16T11:32:32Z</dcterms:created>
  <dc:creator>Patri</dc:creator>
  <dc:description/>
  <dc:language>es-ES</dc:language>
  <cp:lastModifiedBy/>
  <dcterms:modified xsi:type="dcterms:W3CDTF">2018-01-28T09:53:44Z</dcterms:modified>
  <cp:revision>82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26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36</vt:i4>
  </property>
</Properties>
</file>