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3" r:id="rId10"/>
    <p:sldId id="264" r:id="rId11"/>
    <p:sldId id="289" r:id="rId12"/>
    <p:sldId id="290" r:id="rId13"/>
    <p:sldId id="291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2" r:id="rId22"/>
    <p:sldId id="273" r:id="rId23"/>
    <p:sldId id="274" r:id="rId24"/>
    <p:sldId id="275" r:id="rId25"/>
    <p:sldId id="276" r:id="rId26"/>
    <p:sldId id="277" r:id="rId27"/>
    <p:sldId id="278" r:id="rId28"/>
    <p:sldId id="293" r:id="rId29"/>
    <p:sldId id="279" r:id="rId30"/>
    <p:sldId id="294" r:id="rId31"/>
    <p:sldId id="280" r:id="rId32"/>
    <p:sldId id="281" r:id="rId33"/>
    <p:sldId id="282" r:id="rId34"/>
    <p:sldId id="285" r:id="rId35"/>
    <p:sldId id="286" r:id="rId36"/>
    <p:sldId id="288" r:id="rId37"/>
  </p:sldIdLst>
  <p:sldSz cx="10080625" cy="7559675"/>
  <p:notesSz cx="7559675" cy="10691813"/>
  <p:defaultTextStyle>
    <a:defPPr>
      <a:defRPr lang="es-E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CAB"/>
    <a:srgbClr val="FB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6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E7D85B5-C51E-4D52-8C49-6044F82125ED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257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2FC8592E-6369-4484-8046-C8D0E64D663A}" type="slidenum"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7921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56" marR="0" indent="-215956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3595"/>
            <a:ext cx="9996620" cy="7594148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CAC919-27F7-4B89-B2AF-1A3003A68A06}" type="slidenum">
              <a:rPr lang="x-none" smtClean="0"/>
              <a:t>‹Nº›</a:t>
            </a:fld>
            <a:endParaRPr lang="x-none"/>
          </a:p>
        </p:txBody>
      </p:sp>
      <p:sp>
        <p:nvSpPr>
          <p:cNvPr id="113" name="Rectangle 112"/>
          <p:cNvSpPr/>
          <p:nvPr/>
        </p:nvSpPr>
        <p:spPr>
          <a:xfrm>
            <a:off x="0" y="2099910"/>
            <a:ext cx="5460339" cy="3443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267902"/>
            <a:ext cx="5293203" cy="3109617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16" y="2348400"/>
            <a:ext cx="4872302" cy="1764064"/>
          </a:xfrm>
        </p:spPr>
        <p:txBody>
          <a:bodyPr anchor="b">
            <a:normAutofit/>
          </a:bodyPr>
          <a:lstStyle>
            <a:lvl1pPr algn="l">
              <a:defRPr sz="4000" b="1" cap="none" spc="44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16" y="4115823"/>
            <a:ext cx="4872302" cy="117594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DD1CAF-0407-4556-A2B2-3CDFDAC13965}" type="slidenum">
              <a:rPr lang="x-none" smtClean="0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0F6FDE-9D78-4177-9BF9-EF932E57D221}" type="slidenum">
              <a:rPr lang="x-none" smtClean="0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46426F-FF2B-47BC-8AA5-7D82B63F7F44}" type="slidenum">
              <a:rPr lang="x-none" smtClean="0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3596"/>
            <a:ext cx="9996619" cy="534217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752264"/>
            <a:ext cx="10080625" cy="20999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836261"/>
            <a:ext cx="10080625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766427"/>
            <a:ext cx="10080625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6196513"/>
            <a:ext cx="9156568" cy="457074"/>
          </a:xfrm>
        </p:spPr>
        <p:txBody>
          <a:bodyPr anchor="t"/>
          <a:lstStyle>
            <a:lvl1pPr marL="0" indent="0">
              <a:buNone/>
              <a:defRPr sz="2200">
                <a:solidFill>
                  <a:srgbClr val="FFFFFF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504031" y="4920257"/>
            <a:ext cx="9156568" cy="125994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BAFD24-59F1-47AE-8F04-861EC94EDFB5}" type="slidenum">
              <a:rPr lang="x-none" smtClean="0"/>
              <a:t>‹Nº›</a:t>
            </a:fld>
            <a:endParaRPr 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DCCB1A-788E-44B8-B118-F073411D9DA0}" type="slidenum">
              <a:rPr lang="x-none" smtClean="0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 algn="ctr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 algn="ctr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BB7EDC-0ACF-4746-8E3E-7865BC44B764}" type="slidenum">
              <a:rPr lang="x-none" smtClean="0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D605A-673C-4DB3-A868-26B700DF7B80}" type="slidenum">
              <a:rPr lang="x-none" smtClean="0"/>
              <a:t>‹Nº›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0163ED-D2C4-4720-8563-402E2FC9856E}" type="slidenum">
              <a:rPr lang="x-none" smtClean="0"/>
              <a:t>‹Nº›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219" y="300988"/>
            <a:ext cx="6048375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FFA59C-7D1D-4086-92E3-D15538BEF3C1}" type="slidenum">
              <a:rPr lang="x-none" smtClean="0"/>
              <a:t>‹Nº›</a:t>
            </a:fld>
            <a:endParaRPr lang="x-none"/>
          </a:p>
        </p:txBody>
      </p:sp>
      <p:sp>
        <p:nvSpPr>
          <p:cNvPr id="37" name="Rectangle 36"/>
          <p:cNvSpPr/>
          <p:nvPr/>
        </p:nvSpPr>
        <p:spPr>
          <a:xfrm>
            <a:off x="0" y="1723606"/>
            <a:ext cx="3044349" cy="365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243889" y="3550930"/>
            <a:ext cx="3326257" cy="8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888239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5217856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10" y="2096550"/>
            <a:ext cx="2620963" cy="1511935"/>
          </a:xfrm>
        </p:spPr>
        <p:txBody>
          <a:bodyPr anchor="b">
            <a:normAutofit/>
          </a:bodyPr>
          <a:lstStyle>
            <a:lvl1pPr algn="l" defTabSz="1007943" rtl="0" eaLnBrk="1" latinLnBrk="0" hangingPunct="1">
              <a:spcBef>
                <a:spcPct val="0"/>
              </a:spcBef>
              <a:buNone/>
              <a:tabLst>
                <a:tab pos="4222512" algn="l"/>
              </a:tabLst>
              <a:defRPr lang="en-US" sz="2900" b="1" kern="1200" cap="none" spc="22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10" y="3608485"/>
            <a:ext cx="2620963" cy="1511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28219" y="419982"/>
            <a:ext cx="6132380" cy="6215733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E8481F-61B8-4275-B88E-3D3CBAEFBD00}" type="slidenum">
              <a:rPr lang="x-none" smtClean="0"/>
              <a:t>‹Nº›</a:t>
            </a:fld>
            <a:endParaRPr lang="x-none"/>
          </a:p>
        </p:txBody>
      </p:sp>
      <p:sp>
        <p:nvSpPr>
          <p:cNvPr id="33" name="Rectangle 32"/>
          <p:cNvSpPr/>
          <p:nvPr/>
        </p:nvSpPr>
        <p:spPr>
          <a:xfrm>
            <a:off x="0" y="1723606"/>
            <a:ext cx="3044349" cy="3652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243889" y="3550930"/>
            <a:ext cx="3326257" cy="875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888239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5217856"/>
            <a:ext cx="2923381" cy="17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370" y="2099910"/>
            <a:ext cx="2620963" cy="1511935"/>
          </a:xfrm>
        </p:spPr>
        <p:txBody>
          <a:bodyPr anchor="b">
            <a:normAutofit/>
          </a:bodyPr>
          <a:lstStyle>
            <a:lvl1pPr algn="l">
              <a:defRPr sz="2900" b="1" cap="none" spc="22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8010" y="3611845"/>
            <a:ext cx="2620963" cy="1511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64650" y="151194"/>
            <a:ext cx="9778206" cy="7257288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695826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117" y="6958261"/>
            <a:ext cx="383839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2"/>
                </a:solidFill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6958261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pPr lvl="0"/>
            <a:fld id="{0F87F2BA-A7A4-41AF-A75A-C800FDDF1F6D}" type="slidenum">
              <a:rPr lang="x-none" smtClean="0"/>
              <a:t>‹Nº›</a:t>
            </a:fld>
            <a:endParaRPr lang="x-non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07943" rtl="0" eaLnBrk="1" latinLnBrk="0" hangingPunct="1">
        <a:spcBef>
          <a:spcPct val="0"/>
        </a:spcBef>
        <a:buNone/>
        <a:tabLst>
          <a:tab pos="4222512" algn="l"/>
        </a:tabLst>
        <a:defRPr sz="4000" b="1" kern="1200" cap="none" spc="55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defTabSz="1007943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defTabSz="100794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3pPr>
      <a:lvl4pPr marL="1310326" indent="-251986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09" indent="-251986" algn="l" defTabSz="100794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64695" indent="-201589" algn="l" defTabSz="100794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defTabSz="1007943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368666" indent="-201589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620652" indent="-201589" algn="l" defTabSz="1007943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2520" y="179437"/>
            <a:ext cx="9532080" cy="4680520"/>
          </a:xfrm>
          <a:prstGeom prst="rect">
            <a:avLst/>
          </a:prstGeom>
          <a:noFill/>
          <a:ln>
            <a:noFill/>
          </a:ln>
        </p:spPr>
        <p:txBody>
          <a:bodyPr vert="horz" wrap="none" lIns="89982" tIns="44991" rIns="89982" bIns="44991" anchor="ctr" compatLnSpc="0"/>
          <a:lstStyle/>
          <a:p>
            <a:pPr algn="ctr" hangingPunct="0"/>
            <a:r>
              <a:rPr lang="es-ES" sz="8800" b="1" i="1" dirty="0">
                <a:latin typeface="Century" pitchFamily="18"/>
                <a:ea typeface="Andale Sans UI" pitchFamily="2"/>
                <a:cs typeface="Tahoma" pitchFamily="2"/>
              </a:rPr>
              <a:t>SOPORTE VITAL</a:t>
            </a:r>
          </a:p>
          <a:p>
            <a:pPr algn="ctr" hangingPunct="0"/>
            <a:r>
              <a:rPr lang="es-ES" sz="8800" b="1" i="1" dirty="0">
                <a:latin typeface="Century" pitchFamily="18"/>
                <a:ea typeface="Andale Sans UI" pitchFamily="2"/>
                <a:cs typeface="Tahoma" pitchFamily="2"/>
              </a:rPr>
              <a:t> BÁSICO</a:t>
            </a:r>
          </a:p>
          <a:p>
            <a:pPr algn="ctr" hangingPunct="0"/>
            <a:r>
              <a:rPr lang="es-ES" sz="8800" b="1" i="1" dirty="0">
                <a:solidFill>
                  <a:srgbClr val="0000CC"/>
                </a:solidFill>
                <a:latin typeface="Century" pitchFamily="18"/>
                <a:ea typeface="Andale Sans UI" pitchFamily="2"/>
                <a:cs typeface="Tahoma" pitchFamily="2"/>
              </a:rPr>
              <a:t>DESA</a:t>
            </a:r>
          </a:p>
        </p:txBody>
      </p:sp>
      <p:pic>
        <p:nvPicPr>
          <p:cNvPr id="5122" name="Picture 2" descr="Resultado de imagen de parada cardiorrespira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5129121"/>
            <a:ext cx="2333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31800" y="301625"/>
            <a:ext cx="8208963" cy="95726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INTOXICACIÓN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0" y="1768475"/>
            <a:ext cx="9072563" cy="2092325"/>
          </a:xfrm>
        </p:spPr>
        <p:txBody>
          <a:bodyPr>
            <a:normAutofit fontScale="925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es-ES" sz="2800" b="1" i="1" u="sng" dirty="0">
                <a:latin typeface="Arial Black" pitchFamily="34" charset="0"/>
              </a:rPr>
              <a:t>La </a:t>
            </a:r>
            <a:r>
              <a:rPr lang="es-ES" sz="2800" b="1" i="1" u="sng" dirty="0" err="1">
                <a:latin typeface="Arial Black" pitchFamily="34" charset="0"/>
              </a:rPr>
              <a:t>intoxicacion</a:t>
            </a:r>
            <a:r>
              <a:rPr lang="es-ES" sz="2800" i="1" dirty="0">
                <a:latin typeface="Arial Black" pitchFamily="34" charset="0"/>
              </a:rPr>
              <a:t> es la manifestación que experimenta una persona ante la </a:t>
            </a:r>
            <a:r>
              <a:rPr lang="es-ES" sz="2800" b="1" i="1" dirty="0">
                <a:latin typeface="Arial Black" pitchFamily="34" charset="0"/>
              </a:rPr>
              <a:t>ingestión,</a:t>
            </a:r>
            <a:r>
              <a:rPr lang="es-ES" sz="2800" i="1" dirty="0">
                <a:latin typeface="Arial Black" pitchFamily="34" charset="0"/>
              </a:rPr>
              <a:t> </a:t>
            </a:r>
            <a:r>
              <a:rPr lang="es-ES" sz="2800" b="1" i="1" dirty="0">
                <a:latin typeface="Arial Black" pitchFamily="34" charset="0"/>
              </a:rPr>
              <a:t>inhalación</a:t>
            </a:r>
            <a:r>
              <a:rPr lang="es-ES" sz="2800" i="1" dirty="0">
                <a:latin typeface="Arial Black" pitchFamily="34" charset="0"/>
              </a:rPr>
              <a:t>, </a:t>
            </a:r>
            <a:r>
              <a:rPr lang="es-ES" sz="2800" b="1" i="1" dirty="0">
                <a:latin typeface="Arial Black" pitchFamily="34" charset="0"/>
              </a:rPr>
              <a:t>absorción </a:t>
            </a:r>
            <a:r>
              <a:rPr lang="es-ES" sz="2800" b="1" i="1" dirty="0" err="1">
                <a:latin typeface="Arial Black" pitchFamily="34" charset="0"/>
              </a:rPr>
              <a:t>transcutánea</a:t>
            </a:r>
            <a:r>
              <a:rPr lang="es-ES" sz="2800" i="1" dirty="0">
                <a:latin typeface="Arial Black" pitchFamily="34" charset="0"/>
              </a:rPr>
              <a:t> u</a:t>
            </a:r>
            <a:r>
              <a:rPr lang="es-ES" sz="2800" b="1" i="1" dirty="0">
                <a:latin typeface="Arial Black" pitchFamily="34" charset="0"/>
              </a:rPr>
              <a:t> ocular</a:t>
            </a:r>
            <a:r>
              <a:rPr lang="es-ES" sz="2800" i="1" dirty="0">
                <a:latin typeface="Arial Black" pitchFamily="34" charset="0"/>
              </a:rPr>
              <a:t> de sustancias tóxicas, tanto de forma voluntaria como de forma accidental.</a:t>
            </a:r>
          </a:p>
        </p:txBody>
      </p:sp>
      <p:pic>
        <p:nvPicPr>
          <p:cNvPr id="6146" name="Picture 2" descr="Resultado de imagen de intoxica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4139877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5976441" cy="1028828"/>
          </a:xfrm>
        </p:spPr>
        <p:txBody>
          <a:bodyPr/>
          <a:lstStyle/>
          <a:p>
            <a:r>
              <a:rPr lang="x-none" i="1">
                <a:latin typeface="Aharoni" pitchFamily="2" charset="-79"/>
                <a:cs typeface="Aharoni" pitchFamily="2" charset="-79"/>
              </a:rPr>
              <a:t>INTOXICACIÓN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s-ES" sz="2400" b="1" i="1" u="sng" dirty="0">
                <a:latin typeface="Arial Black" pitchFamily="34" charset="0"/>
              </a:rPr>
              <a:t>Los síntomas</a:t>
            </a:r>
            <a:r>
              <a:rPr lang="es-ES" sz="2400" i="1" dirty="0">
                <a:latin typeface="Arial Black" pitchFamily="34" charset="0"/>
              </a:rPr>
              <a:t> más frecuentes (dependiendo del tóxico) suelen ser: náuseas, vómitos, dolor de cabeza o abdominal, cefalea, visión doble y erupciones cutáneas, hasta convulsiones, dolor torácico, dificultad respiratoria y pérdida de conocimiento.</a:t>
            </a:r>
          </a:p>
        </p:txBody>
      </p:sp>
      <p:pic>
        <p:nvPicPr>
          <p:cNvPr id="7170" name="Picture 2" descr="Resultado de imagen de intoxicacion sint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24" y="4795762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de intoxicacion sinto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4795762"/>
            <a:ext cx="237172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de dolor abdom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3939569"/>
            <a:ext cx="2274996" cy="31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5184353" cy="956820"/>
          </a:xfrm>
        </p:spPr>
        <p:txBody>
          <a:bodyPr/>
          <a:lstStyle/>
          <a:p>
            <a:r>
              <a:rPr lang="x-none" i="1">
                <a:latin typeface="Aharoni" pitchFamily="2" charset="-79"/>
                <a:cs typeface="Aharoni" pitchFamily="2" charset="-79"/>
              </a:rPr>
              <a:t>INTOXICACIONES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809" y="1331565"/>
            <a:ext cx="5040560" cy="583264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sz="3200" b="1" i="1" dirty="0" smtClean="0">
                <a:solidFill>
                  <a:srgbClr val="FF0000"/>
                </a:solidFill>
                <a:latin typeface="Arial Black" pitchFamily="34" charset="0"/>
              </a:rPr>
              <a:t>PREVENCIÓN</a:t>
            </a:r>
            <a:endParaRPr lang="es-ES" sz="3200" b="1" i="1" dirty="0">
              <a:solidFill>
                <a:srgbClr val="FF0000"/>
              </a:solidFill>
              <a:latin typeface="Arial Black" pitchFamily="34" charset="0"/>
            </a:endParaRPr>
          </a:p>
          <a:p>
            <a:pPr lvl="0"/>
            <a:r>
              <a:rPr lang="es-ES" sz="2400" i="1" dirty="0">
                <a:solidFill>
                  <a:srgbClr val="92D050"/>
                </a:solidFill>
                <a:latin typeface="Arial Black" pitchFamily="34" charset="0"/>
              </a:rPr>
              <a:t>Mantenga los medicamentos fuera del alcance de los niños.</a:t>
            </a:r>
          </a:p>
          <a:p>
            <a:pPr lvl="0"/>
            <a:r>
              <a:rPr lang="es-ES" sz="2400" i="1" dirty="0">
                <a:solidFill>
                  <a:srgbClr val="00B0F0"/>
                </a:solidFill>
                <a:latin typeface="Arial Black" pitchFamily="34" charset="0"/>
              </a:rPr>
              <a:t>Los productos de limpieza </a:t>
            </a:r>
            <a:r>
              <a:rPr lang="es-ES" sz="2400" i="1" dirty="0" smtClean="0">
                <a:solidFill>
                  <a:srgbClr val="00B0F0"/>
                </a:solidFill>
                <a:latin typeface="Arial Black" pitchFamily="34" charset="0"/>
              </a:rPr>
              <a:t>deberán </a:t>
            </a:r>
            <a:r>
              <a:rPr lang="es-ES" sz="2400" i="1" dirty="0">
                <a:solidFill>
                  <a:srgbClr val="00B0F0"/>
                </a:solidFill>
                <a:latin typeface="Arial Black" pitchFamily="34" charset="0"/>
              </a:rPr>
              <a:t>conservarse en su  envase original y en un lugar de </a:t>
            </a:r>
            <a:r>
              <a:rPr lang="es-ES" sz="2400" i="1" dirty="0" smtClean="0">
                <a:solidFill>
                  <a:srgbClr val="00B0F0"/>
                </a:solidFill>
                <a:latin typeface="Arial Black" pitchFamily="34" charset="0"/>
              </a:rPr>
              <a:t>difícil </a:t>
            </a:r>
            <a:r>
              <a:rPr lang="es-ES" sz="2400" i="1" dirty="0">
                <a:solidFill>
                  <a:srgbClr val="00B0F0"/>
                </a:solidFill>
                <a:latin typeface="Arial Black" pitchFamily="34" charset="0"/>
              </a:rPr>
              <a:t>acceso</a:t>
            </a:r>
          </a:p>
          <a:p>
            <a:pPr lvl="0"/>
            <a:r>
              <a:rPr lang="es-ES" sz="2400" i="1" smtClean="0">
                <a:solidFill>
                  <a:srgbClr val="FFC000"/>
                </a:solidFill>
                <a:latin typeface="Arial Black" pitchFamily="34" charset="0"/>
              </a:rPr>
              <a:t>Deshágase </a:t>
            </a:r>
            <a:r>
              <a:rPr lang="es-ES" sz="2400" i="1" dirty="0">
                <a:solidFill>
                  <a:srgbClr val="FFC000"/>
                </a:solidFill>
                <a:latin typeface="Arial Black" pitchFamily="34" charset="0"/>
              </a:rPr>
              <a:t>de plantas nocivas.</a:t>
            </a:r>
          </a:p>
          <a:p>
            <a:pPr lvl="0"/>
            <a:r>
              <a:rPr lang="es-ES" sz="2400" i="1" dirty="0">
                <a:solidFill>
                  <a:srgbClr val="7030A0"/>
                </a:solidFill>
                <a:latin typeface="Arial Black" pitchFamily="34" charset="0"/>
              </a:rPr>
              <a:t>Todos los productos tóxicos deben estar debidamente señalizados.</a:t>
            </a:r>
          </a:p>
          <a:p>
            <a:pPr lvl="0"/>
            <a:r>
              <a:rPr lang="es-ES" sz="2400" i="1" dirty="0">
                <a:solidFill>
                  <a:srgbClr val="D83CAB"/>
                </a:solidFill>
                <a:latin typeface="Arial Black" pitchFamily="34" charset="0"/>
              </a:rPr>
              <a:t>Protéjase con guantes, mascarillas, gafas, ropa, calzado... cuando manipule productos tóxicos</a:t>
            </a:r>
            <a:r>
              <a:rPr lang="es-ES" sz="2400" i="1" dirty="0">
                <a:latin typeface="Arial Black" pitchFamily="34" charset="0"/>
              </a:rPr>
              <a:t>.</a:t>
            </a:r>
          </a:p>
          <a:p>
            <a:endParaRPr lang="es-ES" dirty="0"/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683493"/>
            <a:ext cx="2190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n de prevencion intoxic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48" y="3491805"/>
            <a:ext cx="3482820" cy="35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6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5544393" cy="956820"/>
          </a:xfrm>
        </p:spPr>
        <p:txBody>
          <a:bodyPr/>
          <a:lstStyle/>
          <a:p>
            <a:r>
              <a:rPr lang="x-none" i="1">
                <a:latin typeface="Aharoni" pitchFamily="2" charset="-79"/>
                <a:cs typeface="Aharoni" pitchFamily="2" charset="-79"/>
              </a:rPr>
              <a:t>INTOXICACIONES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3808" y="1259557"/>
            <a:ext cx="9072563" cy="316835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s-ES" sz="3600" b="1" i="1" dirty="0">
                <a:solidFill>
                  <a:srgbClr val="FF0000"/>
                </a:solidFill>
                <a:latin typeface="Arial Black" pitchFamily="34" charset="0"/>
              </a:rPr>
              <a:t>NO debe hacer</a:t>
            </a:r>
          </a:p>
          <a:p>
            <a:pPr lvl="0"/>
            <a:r>
              <a:rPr lang="es-ES" sz="2800" i="1" dirty="0">
                <a:solidFill>
                  <a:srgbClr val="92D050"/>
                </a:solidFill>
                <a:latin typeface="Arial Black" pitchFamily="34" charset="0"/>
              </a:rPr>
              <a:t>No dé de beber a la persona intoxicada.</a:t>
            </a:r>
          </a:p>
          <a:p>
            <a:pPr lvl="0"/>
            <a:r>
              <a:rPr lang="es-ES" sz="2800" i="1" dirty="0">
                <a:solidFill>
                  <a:srgbClr val="00B0F0"/>
                </a:solidFill>
                <a:latin typeface="Arial Black" pitchFamily="34" charset="0"/>
              </a:rPr>
              <a:t>No </a:t>
            </a:r>
            <a:r>
              <a:rPr lang="es-ES" sz="2800" i="1" dirty="0" smtClean="0">
                <a:solidFill>
                  <a:srgbClr val="00B0F0"/>
                </a:solidFill>
                <a:latin typeface="Arial Black" pitchFamily="34" charset="0"/>
              </a:rPr>
              <a:t>provoque </a:t>
            </a:r>
            <a:r>
              <a:rPr lang="es-ES" sz="2800" i="1" dirty="0">
                <a:solidFill>
                  <a:srgbClr val="00B0F0"/>
                </a:solidFill>
                <a:latin typeface="Arial Black" pitchFamily="34" charset="0"/>
              </a:rPr>
              <a:t>vómito</a:t>
            </a:r>
          </a:p>
          <a:p>
            <a:pPr lvl="0"/>
            <a:r>
              <a:rPr lang="es-ES" sz="2800" i="1" dirty="0">
                <a:solidFill>
                  <a:srgbClr val="FFC000"/>
                </a:solidFill>
                <a:latin typeface="Arial Black" pitchFamily="34" charset="0"/>
              </a:rPr>
              <a:t>No espere a que se manifiesten los </a:t>
            </a:r>
            <a:r>
              <a:rPr lang="es-ES" sz="2800" i="1" dirty="0" smtClean="0">
                <a:solidFill>
                  <a:srgbClr val="FFC000"/>
                </a:solidFill>
                <a:latin typeface="Arial Black" pitchFamily="34" charset="0"/>
              </a:rPr>
              <a:t>síntomas </a:t>
            </a:r>
            <a:r>
              <a:rPr lang="es-ES" sz="2800" i="1" dirty="0">
                <a:solidFill>
                  <a:srgbClr val="FFC000"/>
                </a:solidFill>
                <a:latin typeface="Arial Black" pitchFamily="34" charset="0"/>
              </a:rPr>
              <a:t>tras una </a:t>
            </a:r>
            <a:r>
              <a:rPr lang="es-ES" sz="2800" i="1" dirty="0" smtClean="0">
                <a:solidFill>
                  <a:srgbClr val="FFC000"/>
                </a:solidFill>
                <a:latin typeface="Arial Black" pitchFamily="34" charset="0"/>
              </a:rPr>
              <a:t>intoxicación.</a:t>
            </a:r>
            <a:endParaRPr lang="es-ES" sz="2800" i="1" dirty="0">
              <a:latin typeface="Arial Black" pitchFamily="34" charset="0"/>
            </a:endParaRPr>
          </a:p>
          <a:p>
            <a:pPr lvl="0"/>
            <a:r>
              <a:rPr lang="es-ES" sz="2800" i="1" dirty="0">
                <a:solidFill>
                  <a:srgbClr val="7030A0"/>
                </a:solidFill>
                <a:latin typeface="Arial Black" pitchFamily="34" charset="0"/>
              </a:rPr>
              <a:t>No acumule medicamentos.</a:t>
            </a:r>
          </a:p>
          <a:p>
            <a:pPr lvl="0"/>
            <a:r>
              <a:rPr lang="es-ES" sz="2800" i="1" dirty="0">
                <a:solidFill>
                  <a:srgbClr val="D83CAB"/>
                </a:solidFill>
                <a:latin typeface="Arial Black" pitchFamily="34" charset="0"/>
              </a:rPr>
              <a:t>No guarde productos tóxicos en envases </a:t>
            </a:r>
            <a:r>
              <a:rPr lang="es-ES" sz="2800" b="1" i="1" dirty="0">
                <a:solidFill>
                  <a:srgbClr val="D83CAB"/>
                </a:solidFill>
                <a:latin typeface="Arial Black" pitchFamily="34" charset="0"/>
              </a:rPr>
              <a:t>no</a:t>
            </a:r>
            <a:r>
              <a:rPr lang="es-ES" sz="2800" i="1" dirty="0">
                <a:solidFill>
                  <a:srgbClr val="D83CAB"/>
                </a:solidFill>
                <a:latin typeface="Arial Black" pitchFamily="34" charset="0"/>
              </a:rPr>
              <a:t> originales.</a:t>
            </a:r>
          </a:p>
          <a:p>
            <a:endParaRPr lang="es-ES" dirty="0"/>
          </a:p>
        </p:txBody>
      </p:sp>
      <p:pic>
        <p:nvPicPr>
          <p:cNvPr id="9218" name="Picture 2" descr="Resultado de imagen de prevencion intoxicaci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4356233"/>
            <a:ext cx="5715000" cy="274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1" y="4499917"/>
            <a:ext cx="2520280" cy="275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87784" y="239713"/>
            <a:ext cx="8352979" cy="947737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INTOXICACIÓN POR INGESTIÓN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7784" y="1259556"/>
            <a:ext cx="5185916" cy="5832649"/>
          </a:xfrm>
        </p:spPr>
        <p:txBody>
          <a:bodyPr anchor="ctr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 sz="2400" i="1">
                <a:latin typeface="Arial Black" pitchFamily="34" charset="0"/>
              </a:rPr>
              <a:t>Retire los restos de la boca limpiandolos con una gasa.</a:t>
            </a:r>
          </a:p>
          <a:p>
            <a:pPr lvl="0"/>
            <a:r>
              <a:rPr lang="x-none" sz="2400" i="1">
                <a:latin typeface="Arial Black" pitchFamily="34" charset="0"/>
              </a:rPr>
              <a:t>Si la persona vomita, despeje las vias aéreas y guarde el vómito.</a:t>
            </a:r>
          </a:p>
          <a:p>
            <a:pPr lvl="0"/>
            <a:r>
              <a:rPr lang="x-none" sz="2400" i="1">
                <a:latin typeface="Arial Black" pitchFamily="34" charset="0"/>
              </a:rPr>
              <a:t>No le dea nada de beber.</a:t>
            </a:r>
          </a:p>
          <a:p>
            <a:pPr lvl="0"/>
            <a:r>
              <a:rPr lang="x-none" sz="2400" i="1">
                <a:latin typeface="Arial Black" pitchFamily="34" charset="0"/>
              </a:rPr>
              <a:t>Conserve el envase del producto (botella, caja,...)</a:t>
            </a:r>
          </a:p>
          <a:p>
            <a:pPr lvl="0"/>
            <a:r>
              <a:rPr lang="x-none" sz="2400" i="1">
                <a:latin typeface="Arial Black" pitchFamily="34" charset="0"/>
              </a:rPr>
              <a:t>Llame al 061 y siga las indicciones del médico.</a:t>
            </a:r>
          </a:p>
        </p:txBody>
      </p:sp>
      <p:pic>
        <p:nvPicPr>
          <p:cNvPr id="9218" name="Picture 2" descr="Resultado de imagen de intoxicaciones alimenta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2411685"/>
            <a:ext cx="2206298" cy="359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59792" y="279400"/>
            <a:ext cx="8712771" cy="980157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INTOXICACIÓN POR INHALACIÓN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800" y="1475581"/>
            <a:ext cx="6624638" cy="5544344"/>
          </a:xfrm>
        </p:spPr>
        <p:txBody>
          <a:bodyPr>
            <a:normAutofit fontScale="850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 i="1">
                <a:latin typeface="Arial Black" pitchFamily="34" charset="0"/>
              </a:rPr>
              <a:t>Retire a la persona del lugar del suceso y ventile la instancia.</a:t>
            </a:r>
          </a:p>
          <a:p>
            <a:pPr lvl="0"/>
            <a:r>
              <a:rPr lang="x-none" i="1">
                <a:latin typeface="Arial Black" pitchFamily="34" charset="0"/>
              </a:rPr>
              <a:t>Camine agachado cerca del suelo con un paño protegiendo boca y nariz.</a:t>
            </a:r>
          </a:p>
          <a:p>
            <a:pPr lvl="0"/>
            <a:r>
              <a:rPr lang="x-none" i="1">
                <a:latin typeface="Arial Black" pitchFamily="34" charset="0"/>
              </a:rPr>
              <a:t>No utilice encendedores, ya que pueden </a:t>
            </a:r>
            <a:r>
              <a:rPr lang="x-none" i="1" smtClean="0">
                <a:latin typeface="Arial Black" pitchFamily="34" charset="0"/>
              </a:rPr>
              <a:t>pro</a:t>
            </a:r>
            <a:r>
              <a:rPr lang="es-ES" i="1" dirty="0" smtClean="0">
                <a:latin typeface="Arial Black" pitchFamily="34" charset="0"/>
              </a:rPr>
              <a:t>v</a:t>
            </a:r>
            <a:r>
              <a:rPr lang="x-none" i="1" smtClean="0">
                <a:latin typeface="Arial Black" pitchFamily="34" charset="0"/>
              </a:rPr>
              <a:t>ocar </a:t>
            </a:r>
            <a:r>
              <a:rPr lang="x-none" i="1">
                <a:latin typeface="Arial Black" pitchFamily="34" charset="0"/>
              </a:rPr>
              <a:t>una deflagracion.</a:t>
            </a:r>
          </a:p>
          <a:p>
            <a:pPr lvl="0"/>
            <a:r>
              <a:rPr lang="x-none" i="1">
                <a:latin typeface="Arial Black" pitchFamily="34" charset="0"/>
              </a:rPr>
              <a:t>Mantenga a la victima al aire libre.</a:t>
            </a:r>
          </a:p>
          <a:p>
            <a:pPr lvl="0"/>
            <a:r>
              <a:rPr lang="x-none" i="1">
                <a:latin typeface="Arial Black" pitchFamily="34" charset="0"/>
              </a:rPr>
              <a:t>Llame al 061 y siga sus indicaciones.</a:t>
            </a:r>
          </a:p>
        </p:txBody>
      </p:sp>
      <p:pic>
        <p:nvPicPr>
          <p:cNvPr id="10242" name="Picture 2" descr="Resultado de imagen de intoxicaciones inhal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76" y="3707829"/>
            <a:ext cx="2370450" cy="321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31800" y="301626"/>
            <a:ext cx="8640763" cy="95793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INTOXICACIÓN CUTÁNEA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287784" y="1475581"/>
            <a:ext cx="6552754" cy="5617369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i="1" dirty="0">
                <a:latin typeface="Arial Black" pitchFamily="34" charset="0"/>
              </a:rPr>
              <a:t>Lave en arrastre con agua durante 5-10 minutos.</a:t>
            </a:r>
          </a:p>
          <a:p>
            <a:pPr lvl="0"/>
            <a:r>
              <a:rPr lang="es-ES" i="1" dirty="0">
                <a:latin typeface="Arial Black" pitchFamily="34" charset="0"/>
              </a:rPr>
              <a:t>Si se trata de cal seca, </a:t>
            </a:r>
            <a:r>
              <a:rPr lang="es-ES" i="1" u="sng" dirty="0">
                <a:latin typeface="Arial Black" pitchFamily="34" charset="0"/>
              </a:rPr>
              <a:t>no lave, retire con un paño seco.</a:t>
            </a:r>
          </a:p>
          <a:p>
            <a:pPr lvl="0"/>
            <a:r>
              <a:rPr lang="es-ES" i="1" dirty="0">
                <a:latin typeface="Arial Black" pitchFamily="34" charset="0"/>
              </a:rPr>
              <a:t>Si no existen quemaduras, retirar las ropas que </a:t>
            </a:r>
            <a:r>
              <a:rPr lang="es-ES" i="1" dirty="0" err="1">
                <a:latin typeface="Arial Black" pitchFamily="34" charset="0"/>
              </a:rPr>
              <a:t>estubiesen</a:t>
            </a:r>
            <a:r>
              <a:rPr lang="es-ES" i="1" dirty="0">
                <a:latin typeface="Arial Black" pitchFamily="34" charset="0"/>
              </a:rPr>
              <a:t> en contacto con la sustancia tóxica.</a:t>
            </a:r>
          </a:p>
          <a:p>
            <a:pPr lvl="0"/>
            <a:r>
              <a:rPr lang="es-ES" i="1" dirty="0">
                <a:latin typeface="Arial Black" pitchFamily="34" charset="0"/>
              </a:rPr>
              <a:t>Llama al 061 y siga las indicaciones.</a:t>
            </a:r>
          </a:p>
        </p:txBody>
      </p:sp>
      <p:pic>
        <p:nvPicPr>
          <p:cNvPr id="1126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88" y="3923853"/>
            <a:ext cx="2647660" cy="34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87784" y="301626"/>
            <a:ext cx="8497441" cy="81391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INTOXICACIÓN OCULAR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808" y="1331565"/>
            <a:ext cx="8136955" cy="5467698"/>
          </a:xfrm>
        </p:spPr>
        <p:txBody>
          <a:bodyPr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 sz="2800" i="1">
                <a:latin typeface="Arial Black" pitchFamily="34" charset="0"/>
              </a:rPr>
              <a:t>NO frote el ojo.</a:t>
            </a:r>
          </a:p>
          <a:p>
            <a:pPr lvl="0"/>
            <a:r>
              <a:rPr lang="x-none" sz="2800" i="1">
                <a:latin typeface="Arial Black" pitchFamily="34" charset="0"/>
              </a:rPr>
              <a:t>Lávelo de forma contínua con abundante agua y a presión moderada.</a:t>
            </a:r>
          </a:p>
          <a:p>
            <a:pPr lvl="0"/>
            <a:r>
              <a:rPr lang="x-none" sz="2800" i="1">
                <a:latin typeface="Arial Black" pitchFamily="34" charset="0"/>
              </a:rPr>
              <a:t>Llame al 061 y siga las indicaciones del médico.</a:t>
            </a:r>
          </a:p>
        </p:txBody>
      </p:sp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40" y="4067869"/>
            <a:ext cx="410445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 txBox="1">
            <a:spLocks noGrp="1"/>
          </p:cNvSpPr>
          <p:nvPr>
            <p:ph type="subTitle" idx="4294967295"/>
          </p:nvPr>
        </p:nvSpPr>
        <p:spPr>
          <a:xfrm>
            <a:off x="359792" y="301625"/>
            <a:ext cx="9217024" cy="5851525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x-none" sz="8800" b="1" i="1">
                <a:latin typeface="Century" pitchFamily="18"/>
              </a:rPr>
              <a:t>QUEMADURAS</a:t>
            </a:r>
          </a:p>
        </p:txBody>
      </p:sp>
      <p:pic>
        <p:nvPicPr>
          <p:cNvPr id="16390" name="Picture 6" descr="Resultado de imagen de incendio y quemaduras dibu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964601"/>
            <a:ext cx="6433268" cy="455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808" y="301626"/>
            <a:ext cx="8568755" cy="10299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1079872" y="1619598"/>
            <a:ext cx="7992691" cy="2520279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x-none" i="1">
                <a:latin typeface="Arial Black" pitchFamily="34" charset="0"/>
              </a:rPr>
              <a:t>Consiste en la lesión de alguna o varias partes del cuerpo producida por el calor en cualquiera de sus formas (fuego, productos químicos, electricidad, rozamientos...)</a:t>
            </a:r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4499917"/>
            <a:ext cx="524827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59792" y="250825"/>
            <a:ext cx="8136508" cy="13636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x-none" sz="4900" i="1">
                <a:latin typeface="Aharoni" pitchFamily="2" charset="-79"/>
                <a:cs typeface="Aharoni" pitchFamily="2" charset="-79"/>
              </a:rPr>
              <a:t>PARADA CARDIORESPIRATORIA (PCR)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647824" y="1871663"/>
            <a:ext cx="7775451" cy="2340222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 algn="ctr">
              <a:buNone/>
            </a:pPr>
            <a:r>
              <a:rPr lang="es-ES" i="1" dirty="0">
                <a:latin typeface="Arial Black" pitchFamily="34" charset="0"/>
                <a:cs typeface="Aharoni" pitchFamily="2" charset="-79"/>
              </a:rPr>
              <a:t>Interrupción brusca, inesperada y potencialmente reversible de la respiración y circulación espontáneas</a:t>
            </a:r>
            <a:r>
              <a:rPr lang="es-ES" dirty="0">
                <a:latin typeface="Arial Black" pitchFamily="34" charset="0"/>
                <a:cs typeface="Aharoni" pitchFamily="2" charset="-79"/>
              </a:rPr>
              <a:t>.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647824" y="4139877"/>
            <a:ext cx="5472608" cy="1476151"/>
          </a:xfrm>
        </p:spPr>
        <p:txBody>
          <a:bodyPr>
            <a:normAutofit fontScale="77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>
              <a:buNone/>
            </a:pPr>
            <a:r>
              <a:rPr lang="es-ES" i="1" dirty="0">
                <a:latin typeface="Arial Black" pitchFamily="34" charset="0"/>
                <a:cs typeface="Aharoni" pitchFamily="2" charset="-79"/>
              </a:rPr>
              <a:t>Distinta de la muerte por:</a:t>
            </a:r>
          </a:p>
          <a:p>
            <a:pPr marL="448106" indent="0">
              <a:buFont typeface="Segoe UI"/>
              <a:buChar char="○"/>
            </a:pPr>
            <a:r>
              <a:rPr lang="es-ES" i="1" dirty="0">
                <a:latin typeface="Arial Black" pitchFamily="34" charset="0"/>
                <a:cs typeface="Aharoni" pitchFamily="2" charset="-79"/>
              </a:rPr>
              <a:t>Envejecimiento biológico.</a:t>
            </a:r>
          </a:p>
          <a:p>
            <a:pPr marL="448106" indent="0">
              <a:buFont typeface="Segoe UI"/>
              <a:buChar char="○"/>
            </a:pPr>
            <a:r>
              <a:rPr lang="es-ES" i="1" dirty="0">
                <a:latin typeface="Arial Black" pitchFamily="34" charset="0"/>
                <a:cs typeface="Aharoni" pitchFamily="2" charset="-79"/>
              </a:rPr>
              <a:t>Enfermedad terminal</a:t>
            </a:r>
            <a:r>
              <a:rPr lang="es-ES" dirty="0">
                <a:latin typeface="Arial Black" pitchFamily="34" charset="0"/>
                <a:cs typeface="Aharoni" pitchFamily="2" charset="-79"/>
              </a:rPr>
              <a:t>.</a:t>
            </a:r>
          </a:p>
        </p:txBody>
      </p:sp>
      <p:pic>
        <p:nvPicPr>
          <p:cNvPr id="3076" name="Picture 4" descr="Resultado de imagen de parada cardiorrespirato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59" y="5075982"/>
            <a:ext cx="4373391" cy="22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87784" y="301626"/>
            <a:ext cx="8784779" cy="88592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808" y="1403573"/>
            <a:ext cx="8568755" cy="5495702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i="1" dirty="0">
                <a:latin typeface="Arial Black" pitchFamily="34" charset="0"/>
              </a:rPr>
              <a:t>Su gravedad dependerá de una serie de factores:</a:t>
            </a:r>
          </a:p>
          <a:p>
            <a:pPr marL="448106" indent="0">
              <a:buClr>
                <a:srgbClr val="000000"/>
              </a:buClr>
              <a:buFont typeface="Segoe UI"/>
              <a:buChar char="○"/>
            </a:pPr>
            <a:r>
              <a:rPr lang="es-ES" i="1" dirty="0">
                <a:latin typeface="Arial Black" pitchFamily="34" charset="0"/>
              </a:rPr>
              <a:t>Extensión</a:t>
            </a:r>
          </a:p>
          <a:p>
            <a:pPr marL="448106" indent="0">
              <a:buClr>
                <a:srgbClr val="000000"/>
              </a:buClr>
              <a:buFont typeface="Segoe UI"/>
              <a:buChar char="○"/>
            </a:pPr>
            <a:r>
              <a:rPr lang="es-ES" i="1" dirty="0">
                <a:latin typeface="Arial Black" pitchFamily="34" charset="0"/>
              </a:rPr>
              <a:t>Profundidad:</a:t>
            </a:r>
          </a:p>
          <a:p>
            <a:pPr marL="896573" indent="0">
              <a:buClr>
                <a:srgbClr val="000000"/>
              </a:buClr>
              <a:buChar char=""/>
            </a:pPr>
            <a:r>
              <a:rPr lang="es-ES" sz="2400" i="1" dirty="0">
                <a:latin typeface="Arial Black" pitchFamily="34" charset="0"/>
              </a:rPr>
              <a:t>Temperatura del agente causal</a:t>
            </a:r>
          </a:p>
          <a:p>
            <a:pPr marL="896573" indent="0">
              <a:buClr>
                <a:srgbClr val="000000"/>
              </a:buClr>
              <a:buChar char=""/>
            </a:pPr>
            <a:r>
              <a:rPr lang="es-ES" sz="2400" i="1" dirty="0">
                <a:latin typeface="Arial Black" pitchFamily="34" charset="0"/>
              </a:rPr>
              <a:t>Tiempo de exposición.</a:t>
            </a:r>
          </a:p>
          <a:p>
            <a:pPr marL="448106" indent="0">
              <a:buClr>
                <a:srgbClr val="000000"/>
              </a:buClr>
              <a:buFont typeface="Segoe UI"/>
              <a:buChar char="○"/>
            </a:pPr>
            <a:r>
              <a:rPr lang="es-ES" i="1" dirty="0">
                <a:latin typeface="Arial Black" pitchFamily="34" charset="0"/>
              </a:rPr>
              <a:t>Edad.</a:t>
            </a:r>
          </a:p>
          <a:p>
            <a:pPr marL="448106" indent="0">
              <a:buClr>
                <a:srgbClr val="000000"/>
              </a:buClr>
              <a:buFont typeface="Segoe UI"/>
              <a:buChar char="○"/>
            </a:pPr>
            <a:r>
              <a:rPr lang="es-ES" i="1" dirty="0">
                <a:latin typeface="Arial Black" pitchFamily="34" charset="0"/>
              </a:rPr>
              <a:t>Localización </a:t>
            </a:r>
            <a:r>
              <a:rPr lang="es-ES" i="1" dirty="0" smtClean="0">
                <a:latin typeface="Arial Black" pitchFamily="34" charset="0"/>
              </a:rPr>
              <a:t>: cara (compromete </a:t>
            </a:r>
            <a:r>
              <a:rPr lang="es-ES" i="1" dirty="0" err="1" smtClean="0">
                <a:latin typeface="Arial Black" pitchFamily="34" charset="0"/>
              </a:rPr>
              <a:t>vias</a:t>
            </a:r>
            <a:r>
              <a:rPr lang="es-ES" i="1" dirty="0" smtClean="0">
                <a:latin typeface="Arial Black" pitchFamily="34" charset="0"/>
              </a:rPr>
              <a:t> respiratorias) </a:t>
            </a:r>
            <a:r>
              <a:rPr lang="es-ES" i="1" dirty="0">
                <a:latin typeface="Arial Black" pitchFamily="34" charset="0"/>
              </a:rPr>
              <a:t>genitales </a:t>
            </a:r>
            <a:r>
              <a:rPr lang="es-ES" i="1" dirty="0" smtClean="0">
                <a:latin typeface="Arial Black" pitchFamily="34" charset="0"/>
              </a:rPr>
              <a:t>y manos</a:t>
            </a:r>
            <a:endParaRPr lang="es-ES" i="1" dirty="0">
              <a:latin typeface="Arial Black" pitchFamily="34" charset="0"/>
            </a:endParaRPr>
          </a:p>
          <a:p>
            <a:pPr marL="448106" indent="0">
              <a:buClr>
                <a:srgbClr val="000000"/>
              </a:buClr>
              <a:buFont typeface="Segoe UI"/>
              <a:buChar char="○"/>
            </a:pPr>
            <a:r>
              <a:rPr lang="es-ES" i="1" dirty="0" smtClean="0">
                <a:latin typeface="Arial Black" pitchFamily="34" charset="0"/>
              </a:rPr>
              <a:t>Estado físico.</a:t>
            </a:r>
            <a:endParaRPr lang="es-ES" dirty="0"/>
          </a:p>
        </p:txBody>
      </p:sp>
      <p:pic>
        <p:nvPicPr>
          <p:cNvPr id="4" name="Picture 4" descr="Resultado de imagen de quemaduras electricas dibu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44" y="2051645"/>
            <a:ext cx="223224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8208689" cy="812804"/>
          </a:xfrm>
        </p:spPr>
        <p:txBody>
          <a:bodyPr/>
          <a:lstStyle/>
          <a:p>
            <a:r>
              <a:rPr lang="es-ES" i="1" dirty="0" smtClean="0">
                <a:latin typeface="Aharoni" pitchFamily="2" charset="-79"/>
                <a:cs typeface="Aharoni" pitchFamily="2" charset="-79"/>
              </a:rPr>
              <a:t>CAUSAS DE LAS QUEMADURAS</a:t>
            </a:r>
            <a:endParaRPr lang="es-ES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2957" y="1331565"/>
            <a:ext cx="6605587" cy="5853132"/>
          </a:xfrm>
        </p:spPr>
        <p:txBody>
          <a:bodyPr>
            <a:normAutofit/>
          </a:bodyPr>
          <a:lstStyle/>
          <a:p>
            <a:r>
              <a:rPr lang="es-ES" i="1" u="sng" dirty="0" smtClean="0">
                <a:solidFill>
                  <a:srgbClr val="C00000"/>
                </a:solidFill>
                <a:latin typeface="Arial Black" pitchFamily="34" charset="0"/>
              </a:rPr>
              <a:t>Agentes Físicos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Solidos calientes (estufas y braseros)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Líquidos muy calientes ( agua o aceite)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Frío extremo ( Exposición a </a:t>
            </a:r>
            <a:r>
              <a:rPr lang="es-ES" i="1" dirty="0" err="1" smtClean="0">
                <a:latin typeface="Arial Black" pitchFamily="34" charset="0"/>
              </a:rPr>
              <a:t>Tª</a:t>
            </a:r>
            <a:r>
              <a:rPr lang="es-ES" i="1" dirty="0" smtClean="0">
                <a:latin typeface="Arial Black" pitchFamily="34" charset="0"/>
              </a:rPr>
              <a:t> bajo 0)</a:t>
            </a:r>
          </a:p>
          <a:p>
            <a:r>
              <a:rPr lang="es-ES" i="1" u="sng" dirty="0" smtClean="0">
                <a:solidFill>
                  <a:srgbClr val="C00000"/>
                </a:solidFill>
                <a:latin typeface="Arial Black" pitchFamily="34" charset="0"/>
              </a:rPr>
              <a:t>Agentes químicos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Gasolinas y derivados del </a:t>
            </a:r>
            <a:r>
              <a:rPr lang="es-ES" i="1" dirty="0" err="1" smtClean="0">
                <a:latin typeface="Arial Black" pitchFamily="34" charset="0"/>
              </a:rPr>
              <a:t>petroleo</a:t>
            </a:r>
            <a:r>
              <a:rPr lang="es-ES" i="1" dirty="0" smtClean="0">
                <a:latin typeface="Arial Black" pitchFamily="34" charset="0"/>
              </a:rPr>
              <a:t>.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Soluciones químicas ácidas (clorhídrico, sulfúrico)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Soluciones alcalinas (cal)</a:t>
            </a:r>
          </a:p>
          <a:p>
            <a:r>
              <a:rPr lang="es-ES" i="1" u="sng" dirty="0" smtClean="0">
                <a:solidFill>
                  <a:srgbClr val="C00000"/>
                </a:solidFill>
                <a:latin typeface="Arial Black" pitchFamily="34" charset="0"/>
              </a:rPr>
              <a:t>Agentes eléctricos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Descargas eléctricas.</a:t>
            </a:r>
          </a:p>
          <a:p>
            <a:pPr lvl="1">
              <a:buFont typeface="Courier New" pitchFamily="49" charset="0"/>
              <a:buChar char="o"/>
            </a:pPr>
            <a:r>
              <a:rPr lang="es-ES" i="1" dirty="0" smtClean="0">
                <a:latin typeface="Arial Black" pitchFamily="34" charset="0"/>
              </a:rPr>
              <a:t>Agentes radioactivos (rayos solares</a:t>
            </a:r>
            <a:r>
              <a:rPr lang="es-ES" i="1" dirty="0">
                <a:latin typeface="Arial Black" pitchFamily="34" charset="0"/>
              </a:rPr>
              <a:t>,</a:t>
            </a:r>
            <a:r>
              <a:rPr lang="es-ES" i="1" dirty="0" smtClean="0">
                <a:latin typeface="Arial Black" pitchFamily="34" charset="0"/>
              </a:rPr>
              <a:t> rayos X, infrarrojos)</a:t>
            </a:r>
            <a:endParaRPr lang="es-ES" i="1" dirty="0">
              <a:latin typeface="Arial Black" pitchFamily="34" charset="0"/>
            </a:endParaRPr>
          </a:p>
        </p:txBody>
      </p:sp>
      <p:pic>
        <p:nvPicPr>
          <p:cNvPr id="10242" name="Picture 2" descr="Resultado de imagen de causas quemad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111554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75816" y="395461"/>
            <a:ext cx="4320283" cy="936104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/>
              <a:t>	</a:t>
            </a:r>
            <a:r>
              <a:rPr lang="x-none" b="1" i="1" smtClean="0">
                <a:latin typeface="Aharoni" pitchFamily="2" charset="-79"/>
                <a:cs typeface="Aharoni" pitchFamily="2" charset="-79"/>
              </a:rPr>
              <a:t>QUEMADURAS</a:t>
            </a:r>
            <a:endParaRPr lang="x-none" b="1" i="1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03808" y="1768476"/>
            <a:ext cx="8568755" cy="4099594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 i="1">
                <a:latin typeface="Arial Black" pitchFamily="34" charset="0"/>
              </a:rPr>
              <a:t>Se dividen en tres </a:t>
            </a:r>
            <a:r>
              <a:rPr lang="x-none" i="1" smtClean="0">
                <a:latin typeface="Arial Black" pitchFamily="34" charset="0"/>
              </a:rPr>
              <a:t>grados</a:t>
            </a:r>
            <a:r>
              <a:rPr lang="es-ES" i="1" dirty="0" smtClean="0">
                <a:latin typeface="Arial Black" pitchFamily="34" charset="0"/>
              </a:rPr>
              <a:t> según la profundidad:</a:t>
            </a:r>
            <a:endParaRPr lang="x-none" i="1">
              <a:latin typeface="Arial Black" pitchFamily="34" charset="0"/>
            </a:endParaRPr>
          </a:p>
          <a:p>
            <a:pPr lvl="1">
              <a:buFont typeface="Courier New" pitchFamily="49" charset="0"/>
              <a:buChar char="o"/>
            </a:pPr>
            <a:r>
              <a:rPr lang="x-none" i="1">
                <a:latin typeface="Arial Black" pitchFamily="34" charset="0"/>
              </a:rPr>
              <a:t>Primer grado</a:t>
            </a:r>
          </a:p>
          <a:p>
            <a:pPr lvl="1">
              <a:buFont typeface="Courier New" pitchFamily="49" charset="0"/>
              <a:buChar char="o"/>
            </a:pPr>
            <a:r>
              <a:rPr lang="x-none" i="1">
                <a:latin typeface="Arial Black" pitchFamily="34" charset="0"/>
              </a:rPr>
              <a:t>Segundo grado</a:t>
            </a:r>
          </a:p>
          <a:p>
            <a:pPr lvl="1">
              <a:buFont typeface="Courier New" pitchFamily="49" charset="0"/>
              <a:buChar char="o"/>
            </a:pPr>
            <a:r>
              <a:rPr lang="x-none" i="1">
                <a:latin typeface="Arial Black" pitchFamily="34" charset="0"/>
              </a:rPr>
              <a:t>Tercer grado</a:t>
            </a:r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64" y="3131765"/>
            <a:ext cx="4828118" cy="3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31800" y="301626"/>
            <a:ext cx="8640763" cy="95793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i="1">
                <a:latin typeface="Aharoni" pitchFamily="2" charset="-79"/>
                <a:cs typeface="Aharoni" pitchFamily="2" charset="-79"/>
              </a:rPr>
              <a:t>QUEMADURA 1º GRADO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800" y="1259557"/>
            <a:ext cx="9326563" cy="5719093"/>
          </a:xfrm>
        </p:spPr>
        <p:txBody>
          <a:bodyPr>
            <a:normAutofit fontScale="850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800" i="1" dirty="0">
                <a:latin typeface="Arial Black" pitchFamily="34" charset="0"/>
              </a:rPr>
              <a:t>La capa de la piel afectada es la epidermis (más superficial</a:t>
            </a:r>
            <a:r>
              <a:rPr lang="es-ES" sz="2800" i="1" dirty="0" smtClean="0">
                <a:latin typeface="Arial Black" pitchFamily="34" charset="0"/>
              </a:rPr>
              <a:t>).</a:t>
            </a:r>
          </a:p>
          <a:p>
            <a:pPr marL="108000" lvl="0" indent="0">
              <a:buNone/>
            </a:pPr>
            <a:endParaRPr lang="es-ES" sz="2800" i="1" dirty="0">
              <a:latin typeface="Arial Black" pitchFamily="34" charset="0"/>
            </a:endParaRPr>
          </a:p>
          <a:p>
            <a:pPr lvl="0"/>
            <a:r>
              <a:rPr lang="es-ES" sz="2800" i="1" u="sng" dirty="0">
                <a:latin typeface="Arial Black" pitchFamily="34" charset="0"/>
              </a:rPr>
              <a:t>Causa</a:t>
            </a:r>
            <a:r>
              <a:rPr lang="es-ES" sz="2800" i="1" dirty="0">
                <a:latin typeface="Arial Black" pitchFamily="34" charset="0"/>
              </a:rPr>
              <a:t>: larga exposición al sol, plancha, líquidos muy </a:t>
            </a:r>
            <a:r>
              <a:rPr lang="es-ES" sz="2800" i="1" dirty="0" smtClean="0">
                <a:latin typeface="Arial Black" pitchFamily="34" charset="0"/>
              </a:rPr>
              <a:t>calientes</a:t>
            </a:r>
          </a:p>
          <a:p>
            <a:pPr lvl="0"/>
            <a:endParaRPr lang="es-ES" sz="2800" i="1" dirty="0">
              <a:latin typeface="Arial Black" pitchFamily="34" charset="0"/>
            </a:endParaRPr>
          </a:p>
          <a:p>
            <a:pPr lvl="0"/>
            <a:r>
              <a:rPr lang="es-ES" sz="2800" i="1" dirty="0">
                <a:latin typeface="Arial Black" pitchFamily="34" charset="0"/>
              </a:rPr>
              <a:t>Síntomas:</a:t>
            </a:r>
          </a:p>
          <a:p>
            <a:pPr marL="448106" indent="0">
              <a:buChar char="➢"/>
            </a:pPr>
            <a:r>
              <a:rPr lang="es-ES" sz="2800" i="1" dirty="0">
                <a:latin typeface="Arial Black" pitchFamily="34" charset="0"/>
              </a:rPr>
              <a:t>Enrojecimiento de la piel.</a:t>
            </a:r>
          </a:p>
          <a:p>
            <a:pPr marL="448106" indent="0">
              <a:buChar char="➢"/>
            </a:pPr>
            <a:r>
              <a:rPr lang="es-ES" sz="2800" i="1" dirty="0">
                <a:latin typeface="Arial Black" pitchFamily="34" charset="0"/>
              </a:rPr>
              <a:t>Piel seca</a:t>
            </a:r>
            <a:r>
              <a:rPr lang="es-ES" sz="2800" i="1" dirty="0" smtClean="0">
                <a:latin typeface="Arial Black" pitchFamily="34" charset="0"/>
              </a:rPr>
              <a:t>.</a:t>
            </a:r>
            <a:endParaRPr lang="es-ES" sz="2800" i="1" dirty="0">
              <a:latin typeface="Arial Black" pitchFamily="34" charset="0"/>
            </a:endParaRPr>
          </a:p>
          <a:p>
            <a:pPr marL="448106" indent="0">
              <a:buChar char="➢"/>
            </a:pPr>
            <a:r>
              <a:rPr lang="es-ES" sz="2800" i="1" dirty="0">
                <a:latin typeface="Arial Black" pitchFamily="34" charset="0"/>
              </a:rPr>
              <a:t>Dolor intenso, tipo ardor.</a:t>
            </a:r>
          </a:p>
          <a:p>
            <a:pPr marL="448106" indent="0">
              <a:buChar char="➢"/>
            </a:pPr>
            <a:r>
              <a:rPr lang="es-ES" sz="2800" i="1" dirty="0">
                <a:latin typeface="Arial Black" pitchFamily="34" charset="0"/>
              </a:rPr>
              <a:t>Inflamación moderada</a:t>
            </a:r>
            <a:r>
              <a:rPr lang="es-ES" sz="2800" i="1" dirty="0" smtClean="0">
                <a:latin typeface="Arial Black" pitchFamily="34" charset="0"/>
              </a:rPr>
              <a:t>.</a:t>
            </a:r>
          </a:p>
          <a:p>
            <a:pPr marL="448106" indent="0">
              <a:buNone/>
            </a:pPr>
            <a:endParaRPr lang="es-ES" sz="2800" i="1" dirty="0">
              <a:latin typeface="Arial Black" pitchFamily="34" charset="0"/>
            </a:endParaRPr>
          </a:p>
          <a:p>
            <a:pPr lvl="0"/>
            <a:r>
              <a:rPr lang="es-ES" sz="2800" i="1" dirty="0">
                <a:latin typeface="Arial Black" pitchFamily="34" charset="0"/>
              </a:rPr>
              <a:t>Evolución: 3-5 </a:t>
            </a:r>
            <a:r>
              <a:rPr lang="es-ES" sz="2800" i="1" dirty="0" err="1">
                <a:latin typeface="Arial Black" pitchFamily="34" charset="0"/>
              </a:rPr>
              <a:t>dias</a:t>
            </a:r>
            <a:r>
              <a:rPr lang="es-ES" sz="2800" i="1" dirty="0">
                <a:latin typeface="Arial Black" pitchFamily="34" charset="0"/>
              </a:rPr>
              <a:t> para la curación.</a:t>
            </a:r>
          </a:p>
        </p:txBody>
      </p:sp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40" y="3419797"/>
            <a:ext cx="3422154" cy="274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287784" y="301626"/>
            <a:ext cx="8568879" cy="95793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 DE 2º GRADO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59792" y="1768475"/>
            <a:ext cx="8568308" cy="2092325"/>
          </a:xfrm>
        </p:spPr>
        <p:txBody>
          <a:bodyPr>
            <a:normAutofit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i="1" dirty="0">
                <a:latin typeface="Arial Black" pitchFamily="34" charset="0"/>
              </a:rPr>
              <a:t>La capa de la piel afectada el la epidermis y dermis.</a:t>
            </a:r>
          </a:p>
          <a:p>
            <a:pPr lvl="0">
              <a:buNone/>
            </a:pPr>
            <a:r>
              <a:rPr lang="es-ES" i="1" dirty="0">
                <a:latin typeface="Arial Black" pitchFamily="34" charset="0"/>
              </a:rPr>
              <a:t>Se subdividen en </a:t>
            </a:r>
            <a:r>
              <a:rPr lang="es-ES" b="1" i="1" u="sng" dirty="0">
                <a:latin typeface="Arial Black" pitchFamily="34" charset="0"/>
              </a:rPr>
              <a:t>superficiales y profundas</a:t>
            </a:r>
          </a:p>
        </p:txBody>
      </p:sp>
      <p:pic>
        <p:nvPicPr>
          <p:cNvPr id="14342" name="Picture 6" descr="Resultado de imagen de quemaduras dibuj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3995861"/>
            <a:ext cx="6991350" cy="33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808" y="251445"/>
            <a:ext cx="8567167" cy="86409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 DE 2º GRADO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59792" y="1187450"/>
            <a:ext cx="9289032" cy="6119813"/>
          </a:xfrm>
        </p:spPr>
        <p:txBody>
          <a:bodyPr>
            <a:normAutofit fontScale="775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b="1" i="1" u="sng" dirty="0">
                <a:latin typeface="Arial Black" pitchFamily="34" charset="0"/>
              </a:rPr>
              <a:t>Quemaduras de 2º grado SUPERFICIALES</a:t>
            </a:r>
          </a:p>
          <a:p>
            <a:pPr lvl="0"/>
            <a:r>
              <a:rPr lang="es-ES" sz="2600" i="1" dirty="0">
                <a:latin typeface="Arial Black" pitchFamily="34" charset="0"/>
              </a:rPr>
              <a:t>Afecta a la epidermis y capas mas superficiales de la dermis</a:t>
            </a:r>
            <a:r>
              <a:rPr lang="es-ES" sz="2600" i="1" dirty="0" smtClean="0">
                <a:latin typeface="Arial Black" pitchFamily="34" charset="0"/>
              </a:rPr>
              <a:t>.</a:t>
            </a:r>
          </a:p>
          <a:p>
            <a:pPr lvl="0"/>
            <a:endParaRPr lang="es-ES" sz="2600" i="1" dirty="0">
              <a:latin typeface="Arial Black" pitchFamily="34" charset="0"/>
            </a:endParaRPr>
          </a:p>
          <a:p>
            <a:pPr lvl="0"/>
            <a:r>
              <a:rPr lang="es-ES" sz="2600" i="1" u="sng" dirty="0">
                <a:latin typeface="Arial Black" pitchFamily="34" charset="0"/>
              </a:rPr>
              <a:t>Causa</a:t>
            </a:r>
            <a:r>
              <a:rPr lang="es-ES" sz="2600" i="1" dirty="0">
                <a:latin typeface="Arial Black" pitchFamily="34" charset="0"/>
              </a:rPr>
              <a:t>: producidas por líquidos calientes o exposición breve a llamas</a:t>
            </a:r>
            <a:r>
              <a:rPr lang="es-ES" sz="2600" i="1" dirty="0" smtClean="0">
                <a:latin typeface="Arial Black" pitchFamily="34" charset="0"/>
              </a:rPr>
              <a:t>.</a:t>
            </a:r>
          </a:p>
          <a:p>
            <a:pPr lvl="0"/>
            <a:endParaRPr lang="es-ES" sz="2600" i="1" dirty="0">
              <a:latin typeface="Arial Black" pitchFamily="34" charset="0"/>
            </a:endParaRPr>
          </a:p>
          <a:p>
            <a:pPr lvl="0"/>
            <a:r>
              <a:rPr lang="es-ES" sz="2600" i="1" dirty="0" err="1">
                <a:latin typeface="Arial Black" pitchFamily="34" charset="0"/>
              </a:rPr>
              <a:t>Sintomas</a:t>
            </a:r>
            <a:r>
              <a:rPr lang="es-ES" sz="2600" i="1" dirty="0">
                <a:latin typeface="Arial Black" pitchFamily="34" charset="0"/>
              </a:rPr>
              <a:t>:</a:t>
            </a:r>
          </a:p>
          <a:p>
            <a:pPr marL="448106" indent="0">
              <a:buChar char="➢"/>
            </a:pPr>
            <a:r>
              <a:rPr lang="es-ES" sz="2600" i="1" dirty="0">
                <a:latin typeface="Arial Black" pitchFamily="34" charset="0"/>
              </a:rPr>
              <a:t>Aparecen ampollas.</a:t>
            </a:r>
          </a:p>
          <a:p>
            <a:pPr marL="448106" indent="0">
              <a:buChar char="➢"/>
            </a:pPr>
            <a:r>
              <a:rPr lang="es-ES" sz="2600" i="1" dirty="0">
                <a:latin typeface="Arial Black" pitchFamily="34" charset="0"/>
              </a:rPr>
              <a:t>Son dolorosas.</a:t>
            </a:r>
          </a:p>
          <a:p>
            <a:pPr marL="448106" indent="0">
              <a:buChar char="➢"/>
            </a:pPr>
            <a:r>
              <a:rPr lang="es-ES" sz="2600" i="1" dirty="0">
                <a:latin typeface="Arial Black" pitchFamily="34" charset="0"/>
              </a:rPr>
              <a:t>Gran sensibilidad. La lesión tiene aspecto </a:t>
            </a:r>
            <a:r>
              <a:rPr lang="es-ES" sz="2600" i="1" dirty="0" err="1">
                <a:latin typeface="Arial Black" pitchFamily="34" charset="0"/>
              </a:rPr>
              <a:t>humedo</a:t>
            </a:r>
            <a:r>
              <a:rPr lang="es-ES" sz="2600" i="1" dirty="0" smtClean="0">
                <a:latin typeface="Arial Black" pitchFamily="34" charset="0"/>
              </a:rPr>
              <a:t>.</a:t>
            </a:r>
          </a:p>
          <a:p>
            <a:pPr marL="448106" indent="0">
              <a:buChar char="➢"/>
            </a:pPr>
            <a:endParaRPr lang="es-ES" sz="2600" i="1" dirty="0">
              <a:latin typeface="Arial Black" pitchFamily="34" charset="0"/>
            </a:endParaRPr>
          </a:p>
          <a:p>
            <a:pPr lvl="0"/>
            <a:r>
              <a:rPr lang="es-ES" sz="2600" i="1" dirty="0">
                <a:latin typeface="Arial Black" pitchFamily="34" charset="0"/>
              </a:rPr>
              <a:t>Curan en 14-21 días. Dejando secuela (despigmentación en la </a:t>
            </a:r>
            <a:r>
              <a:rPr lang="es-ES" sz="2600" i="1" dirty="0" err="1">
                <a:latin typeface="Arial Black" pitchFamily="34" charset="0"/>
              </a:rPr>
              <a:t>pielde</a:t>
            </a:r>
            <a:r>
              <a:rPr lang="es-ES" sz="2600" i="1" dirty="0">
                <a:latin typeface="Arial Black" pitchFamily="34" charset="0"/>
              </a:rPr>
              <a:t> color rosado</a:t>
            </a:r>
            <a:r>
              <a:rPr lang="es-ES" sz="2600" i="1" dirty="0" smtClean="0">
                <a:latin typeface="Arial Black" pitchFamily="34" charset="0"/>
              </a:rPr>
              <a:t>.</a:t>
            </a:r>
          </a:p>
          <a:p>
            <a:pPr marL="108000" lvl="0" indent="0">
              <a:buNone/>
            </a:pPr>
            <a:endParaRPr lang="es-ES" sz="2600" i="1" dirty="0">
              <a:latin typeface="Arial Black" pitchFamily="34" charset="0"/>
            </a:endParaRPr>
          </a:p>
          <a:p>
            <a:pPr lvl="0"/>
            <a:r>
              <a:rPr lang="es-ES" sz="2600" i="1" dirty="0">
                <a:solidFill>
                  <a:srgbClr val="C00000"/>
                </a:solidFill>
                <a:latin typeface="Arial Black" pitchFamily="34" charset="0"/>
              </a:rPr>
              <a:t>Si existen pelos y no se desprenden.</a:t>
            </a:r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08" y="2843733"/>
            <a:ext cx="2669282" cy="19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75816" y="301626"/>
            <a:ext cx="8496747" cy="81391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 DE 2º GRADO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59792" y="1259557"/>
            <a:ext cx="9289032" cy="5767388"/>
          </a:xfrm>
        </p:spPr>
        <p:txBody>
          <a:bodyPr>
            <a:normAutofit fontScale="70000" lnSpcReduction="2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b="1" i="1" u="sng" dirty="0">
                <a:latin typeface="Arial Black" pitchFamily="34" charset="0"/>
              </a:rPr>
              <a:t>Quemaduras de 2º grado </a:t>
            </a:r>
            <a:r>
              <a:rPr lang="es-ES" b="1" i="1" u="sng" dirty="0" smtClean="0">
                <a:latin typeface="Arial Black" pitchFamily="34" charset="0"/>
              </a:rPr>
              <a:t>PROFUNDAS</a:t>
            </a:r>
          </a:p>
          <a:p>
            <a:pPr lvl="0">
              <a:buNone/>
            </a:pPr>
            <a:endParaRPr lang="es-ES" b="1" i="1" u="sng" dirty="0">
              <a:latin typeface="Arial Black" pitchFamily="34" charset="0"/>
            </a:endParaRPr>
          </a:p>
          <a:p>
            <a:pPr lvl="0"/>
            <a:r>
              <a:rPr lang="es-ES" sz="2600" i="1" dirty="0">
                <a:latin typeface="Arial Black" pitchFamily="34" charset="0"/>
              </a:rPr>
              <a:t>Afectan a capas profundas de la dermis</a:t>
            </a:r>
            <a:r>
              <a:rPr lang="es-ES" sz="2600" i="1" dirty="0" smtClean="0">
                <a:latin typeface="Arial Black" pitchFamily="34" charset="0"/>
              </a:rPr>
              <a:t>.</a:t>
            </a:r>
          </a:p>
          <a:p>
            <a:pPr lvl="0"/>
            <a:endParaRPr lang="es-ES" sz="2600" i="1" dirty="0">
              <a:latin typeface="Arial Black" pitchFamily="34" charset="0"/>
            </a:endParaRPr>
          </a:p>
          <a:p>
            <a:pPr lvl="0"/>
            <a:r>
              <a:rPr lang="es-ES" sz="2600" i="1" u="sng" dirty="0">
                <a:latin typeface="Arial Black" pitchFamily="34" charset="0"/>
              </a:rPr>
              <a:t>Causa</a:t>
            </a:r>
            <a:r>
              <a:rPr lang="es-ES" sz="2600" i="1" dirty="0">
                <a:latin typeface="Arial Black" pitchFamily="34" charset="0"/>
              </a:rPr>
              <a:t>: se asocian a inmersión en líquidos calientes o contacto con llamas</a:t>
            </a:r>
            <a:r>
              <a:rPr lang="es-ES" sz="2600" i="1" dirty="0" smtClean="0">
                <a:latin typeface="Arial Black" pitchFamily="34" charset="0"/>
              </a:rPr>
              <a:t>.</a:t>
            </a:r>
          </a:p>
          <a:p>
            <a:pPr lvl="0"/>
            <a:endParaRPr lang="es-ES" sz="2600" i="1" dirty="0">
              <a:latin typeface="Arial Black" pitchFamily="34" charset="0"/>
            </a:endParaRPr>
          </a:p>
          <a:p>
            <a:pPr lvl="0"/>
            <a:r>
              <a:rPr lang="es-ES" sz="2600" i="1" dirty="0" err="1">
                <a:latin typeface="Arial Black" pitchFamily="34" charset="0"/>
              </a:rPr>
              <a:t>Sintomas</a:t>
            </a:r>
            <a:r>
              <a:rPr lang="es-ES" sz="2600" i="1" dirty="0">
                <a:latin typeface="Arial Black" pitchFamily="34" charset="0"/>
              </a:rPr>
              <a:t>:</a:t>
            </a:r>
          </a:p>
          <a:p>
            <a:pPr marL="448106" indent="0">
              <a:buClr>
                <a:srgbClr val="000000"/>
              </a:buClr>
              <a:buChar char="➢"/>
            </a:pPr>
            <a:r>
              <a:rPr lang="es-ES" sz="2600" i="1" dirty="0">
                <a:solidFill>
                  <a:schemeClr val="tx1"/>
                </a:solidFill>
                <a:latin typeface="Arial Black" pitchFamily="34" charset="0"/>
              </a:rPr>
              <a:t>Color rojo brillante o blanquecino</a:t>
            </a:r>
          </a:p>
          <a:p>
            <a:pPr marL="448106" indent="0">
              <a:buClr>
                <a:srgbClr val="000000"/>
              </a:buClr>
              <a:buChar char="➢"/>
            </a:pPr>
            <a:r>
              <a:rPr lang="es-ES" sz="2600" i="1" dirty="0">
                <a:solidFill>
                  <a:schemeClr val="tx1"/>
                </a:solidFill>
                <a:latin typeface="Arial Black" pitchFamily="34" charset="0"/>
              </a:rPr>
              <a:t>Existen o no ampollas( ya rotas)</a:t>
            </a:r>
          </a:p>
          <a:p>
            <a:pPr marL="448106" indent="0">
              <a:buClr>
                <a:srgbClr val="000000"/>
              </a:buClr>
              <a:buChar char="➢"/>
            </a:pPr>
            <a:r>
              <a:rPr lang="es-ES" sz="2600" i="1" dirty="0">
                <a:solidFill>
                  <a:schemeClr val="tx1"/>
                </a:solidFill>
                <a:latin typeface="Arial Black" pitchFamily="34" charset="0"/>
              </a:rPr>
              <a:t>El dolor dependerá de la masa nerviosa afectada.</a:t>
            </a:r>
          </a:p>
          <a:p>
            <a:pPr marL="448106" indent="0">
              <a:buClr>
                <a:srgbClr val="000000"/>
              </a:buClr>
              <a:buChar char="➢"/>
            </a:pPr>
            <a:r>
              <a:rPr lang="es-ES" sz="2600" i="1" dirty="0" err="1">
                <a:solidFill>
                  <a:schemeClr val="tx1"/>
                </a:solidFill>
                <a:latin typeface="Arial Black" pitchFamily="34" charset="0"/>
              </a:rPr>
              <a:t>Estan</a:t>
            </a:r>
            <a:r>
              <a:rPr lang="es-ES" sz="2600" i="1" dirty="0">
                <a:solidFill>
                  <a:schemeClr val="tx1"/>
                </a:solidFill>
                <a:latin typeface="Arial Black" pitchFamily="34" charset="0"/>
              </a:rPr>
              <a:t> dañados los folículos pilosos</a:t>
            </a:r>
            <a:r>
              <a:rPr lang="es-ES" sz="2600" i="1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marL="448106" indent="0">
              <a:buClr>
                <a:srgbClr val="000000"/>
              </a:buClr>
              <a:buNone/>
            </a:pPr>
            <a:endParaRPr lang="es-ES" sz="2600" i="1" dirty="0">
              <a:solidFill>
                <a:srgbClr val="000000"/>
              </a:solidFill>
              <a:latin typeface="Arial Black" pitchFamily="34" charset="0"/>
            </a:endParaRPr>
          </a:p>
          <a:p>
            <a:pPr lvl="0"/>
            <a:r>
              <a:rPr lang="es-ES" sz="2600" i="1" dirty="0">
                <a:solidFill>
                  <a:srgbClr val="0000CC"/>
                </a:solidFill>
                <a:latin typeface="Arial Black" pitchFamily="34" charset="0"/>
              </a:rPr>
              <a:t>No existen pelos o se desprenden</a:t>
            </a:r>
            <a:r>
              <a:rPr lang="es-ES" sz="2600" i="1" dirty="0">
                <a:latin typeface="Arial Black" pitchFamily="34" charset="0"/>
              </a:rPr>
              <a:t> (? 3º grado)</a:t>
            </a:r>
          </a:p>
          <a:p>
            <a:pPr marL="448106" indent="0">
              <a:buNone/>
            </a:pPr>
            <a:endParaRPr lang="es-ES" sz="2600" dirty="0"/>
          </a:p>
        </p:txBody>
      </p:sp>
      <p:pic>
        <p:nvPicPr>
          <p:cNvPr id="5" name="Picture 2" descr="Resultado de imagen de quemaduras dibu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568" y="3419797"/>
            <a:ext cx="21526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31800" y="301626"/>
            <a:ext cx="8640763" cy="81391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 DE 3º GRADO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800" y="1475581"/>
            <a:ext cx="9289032" cy="5328592"/>
          </a:xfrm>
        </p:spPr>
        <p:txBody>
          <a:bodyPr>
            <a:normAutofit fontScale="925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200" i="1" dirty="0">
                <a:latin typeface="Arial Black" pitchFamily="34" charset="0"/>
              </a:rPr>
              <a:t>Afecta a todas las capas de la piel (vasos </a:t>
            </a:r>
            <a:r>
              <a:rPr lang="es-ES" sz="2200" i="1" dirty="0" err="1">
                <a:latin typeface="Arial Black" pitchFamily="34" charset="0"/>
              </a:rPr>
              <a:t>sanguineos</a:t>
            </a:r>
            <a:r>
              <a:rPr lang="es-ES" sz="2200" i="1" dirty="0">
                <a:latin typeface="Arial Black" pitchFamily="34" charset="0"/>
              </a:rPr>
              <a:t>, tendones, nervios, músculos e incluso </a:t>
            </a:r>
            <a:r>
              <a:rPr lang="es-ES" sz="2200" i="1" dirty="0" smtClean="0">
                <a:latin typeface="Arial Black" pitchFamily="34" charset="0"/>
              </a:rPr>
              <a:t>hueso)</a:t>
            </a:r>
          </a:p>
          <a:p>
            <a:pPr lvl="0"/>
            <a:endParaRPr lang="es-ES" sz="2200" i="1" dirty="0">
              <a:latin typeface="Arial Black" pitchFamily="34" charset="0"/>
            </a:endParaRPr>
          </a:p>
          <a:p>
            <a:pPr lvl="0"/>
            <a:r>
              <a:rPr lang="es-ES" sz="2200" i="1" dirty="0">
                <a:latin typeface="Arial Black" pitchFamily="34" charset="0"/>
              </a:rPr>
              <a:t>Son producidas por exposición prolongada a líquidos muy calientes, llama, </a:t>
            </a:r>
            <a:r>
              <a:rPr lang="es-ES" sz="2200" i="1" dirty="0" err="1">
                <a:latin typeface="Arial Black" pitchFamily="34" charset="0"/>
              </a:rPr>
              <a:t>electricidas</a:t>
            </a:r>
            <a:r>
              <a:rPr lang="es-ES" sz="2200" i="1" dirty="0">
                <a:latin typeface="Arial Black" pitchFamily="34" charset="0"/>
              </a:rPr>
              <a:t> y casi todos los agentes químicos fuertes</a:t>
            </a:r>
            <a:r>
              <a:rPr lang="es-ES" sz="2200" i="1" dirty="0" smtClean="0">
                <a:latin typeface="Arial Black" pitchFamily="34" charset="0"/>
              </a:rPr>
              <a:t>.</a:t>
            </a:r>
          </a:p>
          <a:p>
            <a:pPr lvl="0"/>
            <a:endParaRPr lang="es-ES" sz="2200" i="1" dirty="0">
              <a:latin typeface="Arial Black" pitchFamily="34" charset="0"/>
            </a:endParaRPr>
          </a:p>
          <a:p>
            <a:pPr lvl="0"/>
            <a:r>
              <a:rPr lang="es-ES" sz="2200" i="1" dirty="0" err="1">
                <a:latin typeface="Arial Black" pitchFamily="34" charset="0"/>
              </a:rPr>
              <a:t>Sintomas</a:t>
            </a:r>
            <a:r>
              <a:rPr lang="es-ES" sz="2200" i="1" dirty="0">
                <a:latin typeface="Arial Black" pitchFamily="34" charset="0"/>
              </a:rPr>
              <a:t>:</a:t>
            </a:r>
          </a:p>
          <a:p>
            <a:pPr marL="448106" indent="0">
              <a:spcAft>
                <a:spcPts val="600"/>
              </a:spcAft>
              <a:buChar char="➢"/>
            </a:pPr>
            <a:r>
              <a:rPr lang="es-ES" sz="2200" i="1" dirty="0">
                <a:latin typeface="Arial Black" pitchFamily="34" charset="0"/>
              </a:rPr>
              <a:t>Aspecto blanquecino, carbonizado.</a:t>
            </a:r>
          </a:p>
          <a:p>
            <a:pPr marL="448106" indent="0">
              <a:spcAft>
                <a:spcPts val="600"/>
              </a:spcAft>
              <a:buChar char="➢"/>
            </a:pPr>
            <a:r>
              <a:rPr lang="es-ES" sz="2200" i="1" dirty="0">
                <a:latin typeface="Arial Black" pitchFamily="34" charset="0"/>
              </a:rPr>
              <a:t>Piel acortada, pierde elasticidad.</a:t>
            </a:r>
          </a:p>
          <a:p>
            <a:pPr marL="448106" indent="0">
              <a:spcAft>
                <a:spcPts val="600"/>
              </a:spcAft>
              <a:buChar char="➢"/>
            </a:pPr>
            <a:r>
              <a:rPr lang="es-ES" sz="2200" i="1" dirty="0">
                <a:latin typeface="Arial Black" pitchFamily="34" charset="0"/>
              </a:rPr>
              <a:t>No existe dolor</a:t>
            </a:r>
            <a:r>
              <a:rPr lang="es-ES" sz="2200" i="1" dirty="0" smtClean="0">
                <a:latin typeface="Arial Black" pitchFamily="34" charset="0"/>
              </a:rPr>
              <a:t>.</a:t>
            </a:r>
          </a:p>
          <a:p>
            <a:pPr marL="448106" indent="0">
              <a:spcAft>
                <a:spcPts val="600"/>
              </a:spcAft>
              <a:buChar char="➢"/>
            </a:pPr>
            <a:endParaRPr lang="es-ES" sz="2200" i="1" dirty="0">
              <a:latin typeface="Arial Black" pitchFamily="34" charset="0"/>
            </a:endParaRPr>
          </a:p>
          <a:p>
            <a:pPr lvl="0"/>
            <a:r>
              <a:rPr lang="es-ES" sz="2200" i="1" dirty="0">
                <a:latin typeface="Arial Black" pitchFamily="34" charset="0"/>
              </a:rPr>
              <a:t>Las secuelas son funcionales, estéticas e incluso la muerte.</a:t>
            </a:r>
          </a:p>
        </p:txBody>
      </p:sp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3669588"/>
            <a:ext cx="3449110" cy="20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4388693" cy="956820"/>
          </a:xfrm>
        </p:spPr>
        <p:txBody>
          <a:bodyPr/>
          <a:lstStyle/>
          <a:p>
            <a:r>
              <a:rPr lang="es-ES" i="1" dirty="0" smtClean="0">
                <a:latin typeface="Aharoni" pitchFamily="2" charset="-79"/>
                <a:cs typeface="Aharoni" pitchFamily="2" charset="-79"/>
              </a:rPr>
              <a:t>QUEMADURAS</a:t>
            </a:r>
            <a:endParaRPr lang="es-ES" i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4031" y="1763925"/>
            <a:ext cx="9072563" cy="5328280"/>
          </a:xfrm>
        </p:spPr>
        <p:txBody>
          <a:bodyPr/>
          <a:lstStyle/>
          <a:p>
            <a:r>
              <a:rPr lang="es-ES" i="1" u="sng" dirty="0" smtClean="0">
                <a:solidFill>
                  <a:schemeClr val="tx1"/>
                </a:solidFill>
                <a:latin typeface="Arial Black" pitchFamily="34" charset="0"/>
              </a:rPr>
              <a:t>Según la extensión</a:t>
            </a:r>
            <a:endParaRPr lang="es-ES" i="1" u="sng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2699717"/>
            <a:ext cx="69056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31800" y="301626"/>
            <a:ext cx="8640763" cy="88592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PPAA EN QUEMADURAS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647825" y="1259557"/>
            <a:ext cx="6696743" cy="5976664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1800" dirty="0">
                <a:latin typeface="Arial Black" pitchFamily="34" charset="0"/>
              </a:rPr>
              <a:t>Retirar la ropa de la víctima excepto si se encuentra adherida a la piel o que </a:t>
            </a:r>
            <a:r>
              <a:rPr lang="es-ES" sz="1800" dirty="0" smtClean="0">
                <a:latin typeface="Arial Black" pitchFamily="34" charset="0"/>
              </a:rPr>
              <a:t>esté </a:t>
            </a:r>
            <a:r>
              <a:rPr lang="es-ES" sz="1800" dirty="0">
                <a:latin typeface="Arial Black" pitchFamily="34" charset="0"/>
              </a:rPr>
              <a:t>impregnada de productos cáusticos o hirvientes</a:t>
            </a:r>
            <a:r>
              <a:rPr lang="es-ES" sz="1800" dirty="0" smtClean="0">
                <a:latin typeface="Arial Black" pitchFamily="34" charset="0"/>
              </a:rPr>
              <a:t>.</a:t>
            </a:r>
            <a:endParaRPr lang="es-ES" sz="1800" dirty="0">
              <a:latin typeface="Arial Black" pitchFamily="34" charset="0"/>
            </a:endParaRPr>
          </a:p>
          <a:p>
            <a:pPr lvl="0"/>
            <a:r>
              <a:rPr lang="es-ES" sz="1800" dirty="0">
                <a:latin typeface="Arial Black" pitchFamily="34" charset="0"/>
              </a:rPr>
              <a:t>Retirar anillos, relojes</a:t>
            </a:r>
            <a:r>
              <a:rPr lang="es-ES" sz="1800" dirty="0" smtClean="0">
                <a:latin typeface="Arial Black" pitchFamily="34" charset="0"/>
              </a:rPr>
              <a:t>...</a:t>
            </a:r>
            <a:endParaRPr lang="es-ES" sz="1800" dirty="0">
              <a:latin typeface="Arial Black" pitchFamily="34" charset="0"/>
            </a:endParaRPr>
          </a:p>
          <a:p>
            <a:pPr lvl="0"/>
            <a:r>
              <a:rPr lang="es-ES" sz="1800" dirty="0">
                <a:latin typeface="Arial Black" pitchFamily="34" charset="0"/>
              </a:rPr>
              <a:t>No pinchar ni romper las ampollas.</a:t>
            </a:r>
          </a:p>
          <a:p>
            <a:pPr lvl="0"/>
            <a:r>
              <a:rPr lang="es-ES" sz="1800" dirty="0">
                <a:latin typeface="Arial Black" pitchFamily="34" charset="0"/>
              </a:rPr>
              <a:t>Enfriar la quemadura inmediatamente, poniendo la zona afectada bajo un chorro de agua fría, al menos 10 minuto. En caso de quemadura química ampliar a 15-20 minutos.</a:t>
            </a:r>
          </a:p>
          <a:p>
            <a:pPr lvl="0"/>
            <a:r>
              <a:rPr lang="es-ES" sz="1800" dirty="0">
                <a:latin typeface="Arial Black" pitchFamily="34" charset="0"/>
              </a:rPr>
              <a:t>NO poner pomadas.</a:t>
            </a:r>
          </a:p>
          <a:p>
            <a:pPr lvl="0"/>
            <a:r>
              <a:rPr lang="es-ES" sz="1800" dirty="0">
                <a:latin typeface="Arial Black" pitchFamily="34" charset="0"/>
              </a:rPr>
              <a:t>Cubrir la zona con apósitos húmedos.</a:t>
            </a:r>
          </a:p>
          <a:p>
            <a:pPr lvl="0"/>
            <a:r>
              <a:rPr lang="es-ES" sz="1800" dirty="0">
                <a:latin typeface="Arial Black" pitchFamily="34" charset="0"/>
              </a:rPr>
              <a:t>Si existe quemadura en cara y cuello, controlar signos vitales.</a:t>
            </a:r>
          </a:p>
          <a:p>
            <a:pPr lvl="0"/>
            <a:r>
              <a:rPr lang="es-ES" sz="1800" dirty="0">
                <a:latin typeface="Arial Black" pitchFamily="34" charset="0"/>
              </a:rPr>
              <a:t>Elevación de miembros para evitar edemas.</a:t>
            </a:r>
          </a:p>
          <a:p>
            <a:pPr lvl="0"/>
            <a:r>
              <a:rPr lang="es-ES" sz="1800" dirty="0">
                <a:latin typeface="Arial Black" pitchFamily="34" charset="0"/>
              </a:rPr>
              <a:t>NO dar bebidas </a:t>
            </a:r>
            <a:r>
              <a:rPr lang="es-ES" sz="1800" dirty="0" smtClean="0">
                <a:latin typeface="Arial Black" pitchFamily="34" charset="0"/>
              </a:rPr>
              <a:t>alcohólicas.</a:t>
            </a:r>
            <a:endParaRPr lang="es-ES" sz="1800" dirty="0">
              <a:latin typeface="Arial Black" pitchFamily="34" charset="0"/>
            </a:endParaRPr>
          </a:p>
        </p:txBody>
      </p:sp>
      <p:pic>
        <p:nvPicPr>
          <p:cNvPr id="6" name="Picture 2" descr="Resultado de imagen de quemaduras dibuj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662" y="3868241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008063" y="307975"/>
            <a:ext cx="9072562" cy="136207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x-none" sz="4900" i="1">
                <a:latin typeface="Aharoni" pitchFamily="2" charset="-79"/>
                <a:cs typeface="Aharoni" pitchFamily="2" charset="-79"/>
              </a:rPr>
              <a:t>REANIMACIÓN CARDIOPULMONAL (RCP)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19832" y="1763613"/>
            <a:ext cx="7344816" cy="2016224"/>
          </a:xfrm>
        </p:spPr>
        <p:txBody>
          <a:bodyPr anchor="ctr">
            <a:norm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 algn="ctr"/>
            <a:r>
              <a:rPr lang="es-ES" sz="2400" i="1" dirty="0">
                <a:latin typeface="Arial Black" pitchFamily="34" charset="0"/>
              </a:rPr>
              <a:t>Conjunto de maniobras encaminadas a revertir una PCR, sustituyendo primero para intentar restaurar después la respiración y circulación espontáneas.</a:t>
            </a:r>
          </a:p>
        </p:txBody>
      </p:sp>
      <p:pic>
        <p:nvPicPr>
          <p:cNvPr id="2050" name="Picture 2" descr="Resultado de imagen de parada cardiorrespirat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4067869"/>
            <a:ext cx="4724400" cy="300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031" y="302737"/>
            <a:ext cx="7392231" cy="1028828"/>
          </a:xfrm>
        </p:spPr>
        <p:txBody>
          <a:bodyPr/>
          <a:lstStyle/>
          <a:p>
            <a:r>
              <a:rPr lang="x-none" i="1">
                <a:latin typeface="Aharoni" pitchFamily="2" charset="-79"/>
                <a:cs typeface="Aharoni" pitchFamily="2" charset="-79"/>
              </a:rPr>
              <a:t>PPAA EN QUEMADURAS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>
                <a:latin typeface="Arial Black" pitchFamily="34" charset="0"/>
              </a:rPr>
              <a:t>Enfríe con H2O cuando nos quemamos con </a:t>
            </a:r>
            <a:r>
              <a:rPr lang="es-ES" i="1" u="sng" dirty="0" smtClean="0">
                <a:latin typeface="Arial Black" pitchFamily="34" charset="0"/>
              </a:rPr>
              <a:t>líquidos calientes</a:t>
            </a:r>
            <a:r>
              <a:rPr lang="es-ES" i="1" dirty="0" smtClean="0">
                <a:latin typeface="Arial Black" pitchFamily="34" charset="0"/>
              </a:rPr>
              <a:t>, evitando la hipotermia.</a:t>
            </a:r>
          </a:p>
          <a:p>
            <a:r>
              <a:rPr lang="es-ES" i="1" dirty="0" smtClean="0">
                <a:latin typeface="Arial Black" pitchFamily="34" charset="0"/>
              </a:rPr>
              <a:t>Irrigar abundantemente con H2O cuando se trate de </a:t>
            </a:r>
            <a:r>
              <a:rPr lang="es-ES" i="1" u="sng" dirty="0" smtClean="0">
                <a:latin typeface="Arial Black" pitchFamily="34" charset="0"/>
              </a:rPr>
              <a:t>quemaduras químicas</a:t>
            </a:r>
            <a:r>
              <a:rPr lang="es-ES" i="1" dirty="0" smtClean="0">
                <a:latin typeface="Arial Black" pitchFamily="34" charset="0"/>
              </a:rPr>
              <a:t>.</a:t>
            </a:r>
          </a:p>
          <a:p>
            <a:r>
              <a:rPr lang="es-ES" i="1" dirty="0" smtClean="0">
                <a:latin typeface="Arial Black" pitchFamily="34" charset="0"/>
              </a:rPr>
              <a:t>Apague las </a:t>
            </a:r>
            <a:r>
              <a:rPr lang="es-ES" i="1" u="sng" dirty="0" smtClean="0">
                <a:latin typeface="Arial Black" pitchFamily="34" charset="0"/>
              </a:rPr>
              <a:t>llamas</a:t>
            </a:r>
            <a:r>
              <a:rPr lang="es-ES" i="1" dirty="0" smtClean="0">
                <a:latin typeface="Arial Black" pitchFamily="34" charset="0"/>
              </a:rPr>
              <a:t> de la ropa con mantas haciendo rodar a la víctima por el suelo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Picture 8" descr="Resultado de imagen de quemaduras electric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9" y="4294749"/>
            <a:ext cx="3263626" cy="27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59792" y="301626"/>
            <a:ext cx="8712771" cy="81391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 ELÉCTRICAS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59792" y="1331565"/>
            <a:ext cx="6993616" cy="5652467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1800" i="1" dirty="0">
                <a:latin typeface="Arial Black" pitchFamily="34" charset="0"/>
              </a:rPr>
              <a:t>La electrocución puede originar daños internos muy graves, con destrucción de tejidos, vasos y nervios, e incluso la muerte por PCR.</a:t>
            </a:r>
          </a:p>
          <a:p>
            <a:pPr lvl="0"/>
            <a:r>
              <a:rPr lang="es-ES" sz="1800" i="1" dirty="0">
                <a:latin typeface="Arial Black" pitchFamily="34" charset="0"/>
              </a:rPr>
              <a:t>Fundamentalmente se producen lesiones de tres tipos:</a:t>
            </a:r>
          </a:p>
          <a:p>
            <a:pPr marL="448106" indent="0">
              <a:buChar char="➢"/>
            </a:pPr>
            <a:r>
              <a:rPr lang="es-ES" sz="1800" i="1" u="sng" dirty="0">
                <a:solidFill>
                  <a:srgbClr val="00B0F0"/>
                </a:solidFill>
                <a:latin typeface="Arial Black" pitchFamily="34" charset="0"/>
              </a:rPr>
              <a:t>Marca </a:t>
            </a:r>
            <a:r>
              <a:rPr lang="es-ES" sz="1800" i="1" u="sng" dirty="0" smtClean="0">
                <a:solidFill>
                  <a:srgbClr val="00B0F0"/>
                </a:solidFill>
                <a:latin typeface="Arial Black" pitchFamily="34" charset="0"/>
              </a:rPr>
              <a:t>eléctrica</a:t>
            </a:r>
            <a:r>
              <a:rPr lang="es-ES" sz="1800" i="1" dirty="0">
                <a:solidFill>
                  <a:srgbClr val="00B0F0"/>
                </a:solidFill>
                <a:latin typeface="Arial Black" pitchFamily="34" charset="0"/>
              </a:rPr>
              <a:t>: </a:t>
            </a:r>
            <a:r>
              <a:rPr lang="es-ES" sz="1800" i="1" dirty="0">
                <a:latin typeface="Arial Black" pitchFamily="34" charset="0"/>
              </a:rPr>
              <a:t>hay marca de </a:t>
            </a:r>
            <a:r>
              <a:rPr lang="es-ES" sz="1800" i="1" dirty="0" smtClean="0">
                <a:latin typeface="Arial Black" pitchFamily="34" charset="0"/>
              </a:rPr>
              <a:t>entrada </a:t>
            </a:r>
            <a:r>
              <a:rPr lang="es-ES" sz="1800" i="1" dirty="0">
                <a:latin typeface="Arial Black" pitchFamily="34" charset="0"/>
              </a:rPr>
              <a:t>y salida, y a lo largo del trayecto de la corriente dentro del organismo se produce una destrucción muscular, así como de vasos y nervios.</a:t>
            </a:r>
          </a:p>
          <a:p>
            <a:pPr marL="448106" indent="0">
              <a:buChar char="➢"/>
            </a:pPr>
            <a:r>
              <a:rPr lang="es-ES" sz="1800" i="1" u="sng" dirty="0">
                <a:solidFill>
                  <a:srgbClr val="00B0F0"/>
                </a:solidFill>
                <a:latin typeface="Arial Black" pitchFamily="34" charset="0"/>
              </a:rPr>
              <a:t>Lesión el arco voltaico: </a:t>
            </a:r>
            <a:r>
              <a:rPr lang="es-ES" sz="1800" i="1" dirty="0">
                <a:latin typeface="Arial Black" pitchFamily="34" charset="0"/>
              </a:rPr>
              <a:t>se produce al contactar con corrientes de alta tensión. Aquí debemos considerar lesiones </a:t>
            </a:r>
            <a:r>
              <a:rPr lang="es-ES" sz="1800" i="1" dirty="0" smtClean="0">
                <a:latin typeface="Arial Black" pitchFamily="34" charset="0"/>
              </a:rPr>
              <a:t>traumáticas </a:t>
            </a:r>
            <a:r>
              <a:rPr lang="es-ES" sz="1800" i="1" dirty="0">
                <a:latin typeface="Arial Black" pitchFamily="34" charset="0"/>
              </a:rPr>
              <a:t>asociadas.</a:t>
            </a:r>
          </a:p>
          <a:p>
            <a:pPr marL="448106" indent="0">
              <a:buChar char="➢"/>
            </a:pPr>
            <a:r>
              <a:rPr lang="es-ES" sz="1800" i="1" u="sng" dirty="0">
                <a:solidFill>
                  <a:srgbClr val="00B0F0"/>
                </a:solidFill>
                <a:latin typeface="Arial Black" pitchFamily="34" charset="0"/>
              </a:rPr>
              <a:t>Lesión </a:t>
            </a:r>
            <a:r>
              <a:rPr lang="es-ES" sz="1800" i="1" u="sng" dirty="0" smtClean="0">
                <a:solidFill>
                  <a:srgbClr val="00B0F0"/>
                </a:solidFill>
                <a:latin typeface="Arial Black" pitchFamily="34" charset="0"/>
              </a:rPr>
              <a:t>térmica</a:t>
            </a:r>
            <a:r>
              <a:rPr lang="es-ES" sz="1800" i="1" dirty="0">
                <a:solidFill>
                  <a:srgbClr val="00B0F0"/>
                </a:solidFill>
                <a:latin typeface="Arial Black" pitchFamily="34" charset="0"/>
              </a:rPr>
              <a:t>: </a:t>
            </a:r>
            <a:r>
              <a:rPr lang="es-ES" sz="1800" i="1" dirty="0" smtClean="0">
                <a:latin typeface="Arial Black" pitchFamily="34" charset="0"/>
              </a:rPr>
              <a:t>también </a:t>
            </a:r>
            <a:r>
              <a:rPr lang="es-ES" sz="1800" i="1" dirty="0">
                <a:latin typeface="Arial Black" pitchFamily="34" charset="0"/>
              </a:rPr>
              <a:t>se produce internamente al presentar los tejidos del cuerpo diferente resistencia al paso de la electricidad. Se calientan mas los que ofrecen mas resistencia como los huesos.</a:t>
            </a:r>
          </a:p>
          <a:p>
            <a:pPr lvl="0">
              <a:buNone/>
            </a:pPr>
            <a:r>
              <a:rPr lang="es-ES" sz="1800" i="1" dirty="0">
                <a:solidFill>
                  <a:srgbClr val="004FA4"/>
                </a:solidFill>
                <a:latin typeface="Arial Black" pitchFamily="34" charset="0"/>
                <a:cs typeface="Helvetica" pitchFamily="32"/>
              </a:rPr>
              <a:t>.</a:t>
            </a:r>
          </a:p>
        </p:txBody>
      </p:sp>
      <p:pic>
        <p:nvPicPr>
          <p:cNvPr id="4" name="Picture 2" descr="Resultado de imagen de quemaduras electricas dibuj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4859957"/>
            <a:ext cx="2286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808" y="301626"/>
            <a:ext cx="8568755" cy="885924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 ELÉCTRICAS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431801" y="1259557"/>
            <a:ext cx="6120680" cy="5688632"/>
          </a:xfrm>
        </p:spPr>
        <p:txBody>
          <a:bodyPr>
            <a:normAutofit fontScale="925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es-ES" b="1" i="1" u="sng" dirty="0">
                <a:latin typeface="Arial Black" pitchFamily="34" charset="0"/>
              </a:rPr>
              <a:t>PREVENCIONES</a:t>
            </a:r>
          </a:p>
          <a:p>
            <a:pPr lvl="0"/>
            <a:r>
              <a:rPr lang="es-ES" sz="2600" i="1" dirty="0">
                <a:latin typeface="Arial Black" pitchFamily="34" charset="0"/>
              </a:rPr>
              <a:t>Instale el diferencial en el cuadro eléctrico (obligatorio) y tomas de corriente.</a:t>
            </a:r>
          </a:p>
          <a:p>
            <a:pPr lvl="0"/>
            <a:r>
              <a:rPr lang="es-ES" sz="2600" i="1" dirty="0">
                <a:latin typeface="Arial Black" pitchFamily="34" charset="0"/>
              </a:rPr>
              <a:t>Mantenga los cables en buen estado.</a:t>
            </a:r>
          </a:p>
          <a:p>
            <a:pPr lvl="0"/>
            <a:r>
              <a:rPr lang="es-ES" sz="2600" i="1" dirty="0">
                <a:latin typeface="Arial Black" pitchFamily="34" charset="0"/>
              </a:rPr>
              <a:t>Use enchufes de seguridad.</a:t>
            </a:r>
          </a:p>
          <a:p>
            <a:pPr lvl="0"/>
            <a:r>
              <a:rPr lang="es-ES" sz="2600" i="1" dirty="0">
                <a:latin typeface="Arial Black" pitchFamily="34" charset="0"/>
              </a:rPr>
              <a:t>Atención al manejo de aparatos eléctricos en lugares húmedos.</a:t>
            </a:r>
          </a:p>
          <a:p>
            <a:pPr lvl="0"/>
            <a:r>
              <a:rPr lang="es-ES" sz="2600" i="1" dirty="0">
                <a:latin typeface="Arial Black" pitchFamily="34" charset="0"/>
              </a:rPr>
              <a:t>Realice la desconexión general del cuadro si va a trabajar en la instalación </a:t>
            </a:r>
            <a:r>
              <a:rPr lang="es-ES" sz="2600" i="1" dirty="0" smtClean="0">
                <a:latin typeface="Arial Black" pitchFamily="34" charset="0"/>
              </a:rPr>
              <a:t>eléctrica</a:t>
            </a:r>
            <a:r>
              <a:rPr lang="es-ES" sz="2600" i="1" dirty="0">
                <a:latin typeface="Arial Black" pitchFamily="34" charset="0"/>
              </a:rPr>
              <a:t>.</a:t>
            </a:r>
          </a:p>
        </p:txBody>
      </p:sp>
      <p:pic>
        <p:nvPicPr>
          <p:cNvPr id="4" name="Picture 10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392" y="2051645"/>
            <a:ext cx="3122513" cy="31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59793" y="301626"/>
            <a:ext cx="7992888" cy="81391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b="1" i="1">
                <a:latin typeface="Aharoni" pitchFamily="2" charset="-79"/>
                <a:cs typeface="Aharoni" pitchFamily="2" charset="-79"/>
              </a:rPr>
              <a:t>QUEMADURAS ELÉCTRICAS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359793" y="1115541"/>
            <a:ext cx="6048671" cy="5256584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000" i="1" dirty="0">
                <a:latin typeface="Arial Black" pitchFamily="34" charset="0"/>
              </a:rPr>
              <a:t>NO toque a la víctima si sigue estando en contacto con la fuente de electricidad.</a:t>
            </a:r>
          </a:p>
          <a:p>
            <a:pPr lvl="0"/>
            <a:r>
              <a:rPr lang="es-ES" sz="2000" i="1" dirty="0">
                <a:latin typeface="Arial Black" pitchFamily="34" charset="0"/>
              </a:rPr>
              <a:t>NO use agua para las quemaduras de un electrocutado.</a:t>
            </a:r>
          </a:p>
          <a:p>
            <a:pPr lvl="0"/>
            <a:r>
              <a:rPr lang="es-ES" sz="2000" i="1" dirty="0">
                <a:latin typeface="Arial Black" pitchFamily="34" charset="0"/>
              </a:rPr>
              <a:t>Desconecte la corriente </a:t>
            </a:r>
            <a:r>
              <a:rPr lang="es-ES" sz="2000" i="1" dirty="0" smtClean="0">
                <a:latin typeface="Arial Black" pitchFamily="34" charset="0"/>
              </a:rPr>
              <a:t>eléctrica </a:t>
            </a:r>
            <a:r>
              <a:rPr lang="es-ES" sz="2000" i="1" dirty="0">
                <a:latin typeface="Arial Black" pitchFamily="34" charset="0"/>
              </a:rPr>
              <a:t>antes de tocar a la víctima, si no fuese posible, retire a la víctima de la fuente de energía utilizando objetos aislantes (</a:t>
            </a:r>
            <a:r>
              <a:rPr lang="es-ES" sz="2000" i="1" dirty="0" smtClean="0">
                <a:latin typeface="Arial Black" pitchFamily="34" charset="0"/>
              </a:rPr>
              <a:t>madera</a:t>
            </a:r>
            <a:r>
              <a:rPr lang="es-ES" sz="2000" i="1" dirty="0">
                <a:latin typeface="Arial Black" pitchFamily="34" charset="0"/>
              </a:rPr>
              <a:t>)</a:t>
            </a:r>
          </a:p>
          <a:p>
            <a:pPr lvl="0"/>
            <a:r>
              <a:rPr lang="es-ES" sz="2000" i="1" dirty="0">
                <a:latin typeface="Arial Black" pitchFamily="34" charset="0"/>
              </a:rPr>
              <a:t>Apagar llamas</a:t>
            </a:r>
            <a:r>
              <a:rPr lang="es-ES" sz="2000" i="1" dirty="0" smtClean="0">
                <a:latin typeface="Arial Black" pitchFamily="34" charset="0"/>
              </a:rPr>
              <a:t>.</a:t>
            </a:r>
            <a:endParaRPr lang="es-ES" sz="2000" i="1" dirty="0">
              <a:latin typeface="Arial Black" pitchFamily="34" charset="0"/>
            </a:endParaRPr>
          </a:p>
          <a:p>
            <a:pPr lvl="0"/>
            <a:r>
              <a:rPr lang="es-ES" sz="2000" i="1" dirty="0">
                <a:latin typeface="Arial Black" pitchFamily="34" charset="0"/>
              </a:rPr>
              <a:t>Compruebe constantes  e inicie RCP si fuese necesario.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12" y="4859957"/>
            <a:ext cx="2669282" cy="19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atri\Desktop\EU\IMG_0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1259557"/>
            <a:ext cx="7397328" cy="49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4913869"/>
            <a:ext cx="3001901" cy="23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45" y="251445"/>
            <a:ext cx="3240360" cy="23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7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quemaduras electricas dibuj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84" y="4787949"/>
            <a:ext cx="225855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81 Imagen"/>
          <p:cNvPicPr/>
          <p:nvPr/>
        </p:nvPicPr>
        <p:blipFill>
          <a:blip r:embed="rId3"/>
          <a:stretch/>
        </p:blipFill>
        <p:spPr>
          <a:xfrm>
            <a:off x="359792" y="323453"/>
            <a:ext cx="7342200" cy="5506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9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Patri\Desktop\EU\IMG_8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56" y="755501"/>
            <a:ext cx="4923110" cy="656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563563"/>
            <a:ext cx="9070975" cy="84931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x-none" sz="4900" i="1">
                <a:latin typeface="Aharoni" pitchFamily="2" charset="-79"/>
                <a:cs typeface="Aharoni" pitchFamily="2" charset="-79"/>
              </a:rPr>
              <a:t>CADENA DE SUPERVIVENCIA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39999" y="1619250"/>
            <a:ext cx="9000001" cy="5497513"/>
          </a:xfrm>
        </p:spPr>
        <p:txBody>
          <a:bodyPr wrap="square"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>
              <a:buNone/>
            </a:pPr>
            <a:endParaRPr lang="x-none"/>
          </a:p>
          <a:p>
            <a:pPr lvl="0"/>
            <a:r>
              <a:rPr lang="x-none" i="1">
                <a:latin typeface="Arial Black" pitchFamily="34" charset="0"/>
              </a:rPr>
              <a:t>Acceso precoz</a:t>
            </a:r>
          </a:p>
          <a:p>
            <a:pPr lvl="0"/>
            <a:r>
              <a:rPr lang="x-none" i="1">
                <a:latin typeface="Arial Black" pitchFamily="34" charset="0"/>
              </a:rPr>
              <a:t>RCP precoz</a:t>
            </a:r>
          </a:p>
          <a:p>
            <a:pPr lvl="0"/>
            <a:r>
              <a:rPr lang="x-none" i="1">
                <a:latin typeface="Arial Black" pitchFamily="34" charset="0"/>
              </a:rPr>
              <a:t>Desfibrilación precoz</a:t>
            </a:r>
          </a:p>
          <a:p>
            <a:pPr lvl="0"/>
            <a:r>
              <a:rPr lang="x-none" i="1">
                <a:latin typeface="Arial Black" pitchFamily="34" charset="0"/>
              </a:rPr>
              <a:t>Soporte Vital Avanzado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1620001"/>
            <a:ext cx="9000001" cy="2343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31801" y="301626"/>
            <a:ext cx="6696743" cy="95793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x-none" sz="4900" i="1">
                <a:latin typeface="Aharoni" pitchFamily="2" charset="-79"/>
                <a:cs typeface="Aharoni" pitchFamily="2" charset="-79"/>
              </a:rPr>
              <a:t>ALGORITMO SVB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88384" y="1475581"/>
            <a:ext cx="3495959" cy="538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Resultado de imagen de soporte vital bas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2466465"/>
            <a:ext cx="4308673" cy="34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431800" y="301626"/>
            <a:ext cx="3168352" cy="10299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4900" i="1">
                <a:latin typeface="Aharoni" pitchFamily="2" charset="-79"/>
                <a:cs typeface="Aharoni" pitchFamily="2" charset="-79"/>
              </a:rPr>
              <a:t>DESA</a:t>
            </a:r>
          </a:p>
        </p:txBody>
      </p:sp>
      <p:sp>
        <p:nvSpPr>
          <p:cNvPr id="4" name="3 Marcador de texto"/>
          <p:cNvSpPr txBox="1">
            <a:spLocks noGrp="1"/>
          </p:cNvSpPr>
          <p:nvPr>
            <p:ph type="body" idx="4294967295"/>
          </p:nvPr>
        </p:nvSpPr>
        <p:spPr>
          <a:xfrm>
            <a:off x="5654675" y="1547813"/>
            <a:ext cx="4425950" cy="5400675"/>
          </a:xfrm>
        </p:spPr>
        <p:txBody>
          <a:bodyPr>
            <a:normAutofit fontScale="92500" lnSpcReduction="10000"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s-ES" sz="2800" i="1" dirty="0">
                <a:latin typeface="Arial Black" pitchFamily="34" charset="0"/>
                <a:cs typeface="Aharoni" pitchFamily="2" charset="-79"/>
              </a:rPr>
              <a:t>Analiza el ritmo y aplica, si es necesario, una descarga.</a:t>
            </a:r>
          </a:p>
          <a:p>
            <a:pPr lvl="0"/>
            <a:r>
              <a:rPr lang="es-ES" sz="2800" i="1" dirty="0">
                <a:latin typeface="Arial Black" pitchFamily="34" charset="0"/>
                <a:cs typeface="Aharoni" pitchFamily="2" charset="-79"/>
              </a:rPr>
              <a:t>Botones:</a:t>
            </a:r>
          </a:p>
          <a:p>
            <a:pPr marL="448106" indent="0">
              <a:buSzPct val="100000"/>
              <a:buChar char="✗"/>
            </a:pPr>
            <a:r>
              <a:rPr lang="es-ES" sz="2800" i="1" dirty="0">
                <a:latin typeface="Arial Black" pitchFamily="34" charset="0"/>
                <a:cs typeface="Aharoni" pitchFamily="2" charset="-79"/>
              </a:rPr>
              <a:t>Encendido</a:t>
            </a:r>
          </a:p>
          <a:p>
            <a:pPr marL="448106" indent="0">
              <a:buSzPct val="100000"/>
              <a:buChar char="✗"/>
            </a:pPr>
            <a:r>
              <a:rPr lang="es-ES" sz="2800" i="1" dirty="0" err="1">
                <a:latin typeface="Arial Black" pitchFamily="34" charset="0"/>
                <a:cs typeface="Aharoni" pitchFamily="2" charset="-79"/>
              </a:rPr>
              <a:t>Analisis</a:t>
            </a:r>
            <a:r>
              <a:rPr lang="es-ES" sz="2800" i="1" dirty="0">
                <a:latin typeface="Arial Black" pitchFamily="34" charset="0"/>
                <a:cs typeface="Aharoni" pitchFamily="2" charset="-79"/>
              </a:rPr>
              <a:t> (según modelo)</a:t>
            </a:r>
          </a:p>
          <a:p>
            <a:pPr marL="448106" indent="0">
              <a:buSzPct val="100000"/>
              <a:buChar char="✗"/>
            </a:pPr>
            <a:r>
              <a:rPr lang="es-ES" sz="2800" i="1" dirty="0">
                <a:latin typeface="Arial Black" pitchFamily="34" charset="0"/>
                <a:cs typeface="Aharoni" pitchFamily="2" charset="-79"/>
              </a:rPr>
              <a:t>Descarga</a:t>
            </a:r>
          </a:p>
          <a:p>
            <a:pPr lvl="0"/>
            <a:r>
              <a:rPr lang="es-ES" sz="2800" i="1" dirty="0">
                <a:latin typeface="Arial Black" pitchFamily="34" charset="0"/>
                <a:cs typeface="Aharoni" pitchFamily="2" charset="-79"/>
              </a:rPr>
              <a:t>Pantalla mas </a:t>
            </a:r>
            <a:r>
              <a:rPr lang="es-ES" sz="2800" i="1" dirty="0" err="1">
                <a:latin typeface="Arial Black" pitchFamily="34" charset="0"/>
                <a:cs typeface="Aharoni" pitchFamily="2" charset="-79"/>
              </a:rPr>
              <a:t>altavos</a:t>
            </a:r>
            <a:endParaRPr lang="es-ES" sz="2800" i="1" dirty="0">
              <a:latin typeface="Arial Black" pitchFamily="34" charset="0"/>
              <a:cs typeface="Aharoni" pitchFamily="2" charset="-79"/>
            </a:endParaRPr>
          </a:p>
          <a:p>
            <a:pPr lvl="0"/>
            <a:r>
              <a:rPr lang="es-ES" sz="2800" i="1" dirty="0">
                <a:latin typeface="Arial Black" pitchFamily="34" charset="0"/>
                <a:cs typeface="Aharoni" pitchFamily="2" charset="-79"/>
              </a:rPr>
              <a:t>Parches adhesivos</a:t>
            </a:r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2195661"/>
            <a:ext cx="3810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359792" y="403226"/>
            <a:ext cx="6696744" cy="85633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z="4900" i="1">
                <a:latin typeface="Aharoni" pitchFamily="2" charset="-79"/>
                <a:cs typeface="Aharoni" pitchFamily="2" charset="-79"/>
              </a:rPr>
              <a:t>PROTOCOLO DESA</a:t>
            </a:r>
          </a:p>
        </p:txBody>
      </p:sp>
      <p:graphicFrame>
        <p:nvGraphicFramePr>
          <p:cNvPr id="3" name="Object 5"/>
          <p:cNvGraphicFramePr/>
          <p:nvPr>
            <p:extLst>
              <p:ext uri="{D42A27DB-BD31-4B8C-83A1-F6EECF244321}">
                <p14:modId xmlns:p14="http://schemas.microsoft.com/office/powerpoint/2010/main" val="3135073288"/>
              </p:ext>
            </p:extLst>
          </p:nvPr>
        </p:nvGraphicFramePr>
        <p:xfrm>
          <a:off x="1655936" y="1619597"/>
          <a:ext cx="6416280" cy="55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resentación" r:id="rId4" imgW="4145447" imgH="3108870" progId="PowerPoint.OpenDocumentPresentation.12">
                  <p:embed/>
                </p:oleObj>
              </mc:Choice>
              <mc:Fallback>
                <p:oleObj name="Presentación" r:id="rId4" imgW="4145447" imgH="3108870" progId="PowerPoint.OpenDocumentPresentation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5936" y="1619597"/>
                        <a:ext cx="6416280" cy="55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403573"/>
            <a:ext cx="48958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 txBox="1">
            <a:spLocks noGrp="1"/>
          </p:cNvSpPr>
          <p:nvPr>
            <p:ph type="subTitle" idx="4294967295"/>
          </p:nvPr>
        </p:nvSpPr>
        <p:spPr>
          <a:xfrm>
            <a:off x="719832" y="392519"/>
            <a:ext cx="8858250" cy="6640512"/>
          </a:xfrm>
        </p:spPr>
        <p:txBody>
          <a:bodyPr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x-none" sz="7200" b="1" i="1">
                <a:latin typeface="Century" pitchFamily="18"/>
              </a:rPr>
              <a:t>INTOXICACIONES</a:t>
            </a:r>
          </a:p>
        </p:txBody>
      </p:sp>
      <p:pic>
        <p:nvPicPr>
          <p:cNvPr id="6146" name="Picture 2" descr="Resultado de imagen de intoxica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4" y="2051645"/>
            <a:ext cx="5788049" cy="494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496</TotalTime>
  <Words>1331</Words>
  <Application>Microsoft Office PowerPoint</Application>
  <PresentationFormat>Personalizado</PresentationFormat>
  <Paragraphs>188</Paragraphs>
  <Slides>36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Paja</vt:lpstr>
      <vt:lpstr>Presentación</vt:lpstr>
      <vt:lpstr>Presentación de PowerPoint</vt:lpstr>
      <vt:lpstr>PARADA CARDIORESPIRATORIA (PCR)</vt:lpstr>
      <vt:lpstr>REANIMACIÓN CARDIOPULMONAL (RCP)</vt:lpstr>
      <vt:lpstr>CADENA DE SUPERVIVENCIA</vt:lpstr>
      <vt:lpstr>ALGORITMO SVB</vt:lpstr>
      <vt:lpstr>DESA</vt:lpstr>
      <vt:lpstr>PROTOCOLO DESA</vt:lpstr>
      <vt:lpstr>Presentación de PowerPoint</vt:lpstr>
      <vt:lpstr>Presentación de PowerPoint</vt:lpstr>
      <vt:lpstr>INTOXICACIÓN</vt:lpstr>
      <vt:lpstr>INTOXICACIÓN</vt:lpstr>
      <vt:lpstr>INTOXICACIONES</vt:lpstr>
      <vt:lpstr>INTOXICACIONES</vt:lpstr>
      <vt:lpstr>INTOXICACIÓN POR INGESTIÓN</vt:lpstr>
      <vt:lpstr>INTOXICACIÓN POR INHALACIÓN</vt:lpstr>
      <vt:lpstr>INTOXICACIÓN CUTÁNEA</vt:lpstr>
      <vt:lpstr>INTOXICACIÓN OCULAR</vt:lpstr>
      <vt:lpstr>Presentación de PowerPoint</vt:lpstr>
      <vt:lpstr>QUEMADURAS</vt:lpstr>
      <vt:lpstr>QUEMADURAS</vt:lpstr>
      <vt:lpstr>CAUSAS DE LAS QUEMADURAS</vt:lpstr>
      <vt:lpstr> QUEMADURAS</vt:lpstr>
      <vt:lpstr>QUEMADURA 1º GRADO</vt:lpstr>
      <vt:lpstr>QUEMADURAS DE 2º GRADO</vt:lpstr>
      <vt:lpstr>QUEMADURAS DE 2º GRADO</vt:lpstr>
      <vt:lpstr>QUEMADURAS DE 2º GRADO</vt:lpstr>
      <vt:lpstr>QUEMADURAS DE 3º GRADO</vt:lpstr>
      <vt:lpstr>QUEMADURAS</vt:lpstr>
      <vt:lpstr>PPAA EN QUEMADURAS</vt:lpstr>
      <vt:lpstr>PPAA EN QUEMADURAS</vt:lpstr>
      <vt:lpstr>QUEMADURAS ELÉCTRICAS</vt:lpstr>
      <vt:lpstr>QUEMADURAS ELÉCTRICAS</vt:lpstr>
      <vt:lpstr>QUEMADURAS ELÉCTRICAS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</dc:creator>
  <cp:lastModifiedBy>Patri</cp:lastModifiedBy>
  <cp:revision>84</cp:revision>
  <dcterms:created xsi:type="dcterms:W3CDTF">2009-04-16T11:32:32Z</dcterms:created>
  <dcterms:modified xsi:type="dcterms:W3CDTF">2018-01-31T11:47:36Z</dcterms:modified>
</cp:coreProperties>
</file>