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jpeg" ContentType="image/jpeg"/>
  <Override PartName="/ppt/media/image26.png" ContentType="image/png"/>
  <Override PartName="/ppt/media/image25.png" ContentType="image/png"/>
  <Override PartName="/ppt/media/image24.jpeg" ContentType="image/jpe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36.png" ContentType="image/png"/>
  <Override PartName="/ppt/media/image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6.png" ContentType="image/png"/>
  <Override PartName="/ppt/media/image14.jpeg" ContentType="image/jpeg"/>
  <Override PartName="/ppt/media/image5.png" ContentType="image/png"/>
  <Override PartName="/ppt/media/image20.png" ContentType="image/png"/>
  <Override PartName="/ppt/media/image15.png" ContentType="image/png"/>
  <Override PartName="/ppt/media/image16.png" ContentType="image/png"/>
  <Override PartName="/ppt/media/image21.jpeg" ContentType="image/jpeg"/>
  <Override PartName="/ppt/media/image17.png" ContentType="image/png"/>
  <Override PartName="/ppt/media/image18.png" ContentType="image/png"/>
  <Override PartName="/ppt/media/image1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17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7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8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9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PlaceHolder 10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33960" cy="479736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las notas</a:t>
            </a:r>
            <a:endParaRPr b="0" lang="es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11"/>
          <p:cNvSpPr>
            <a:spLocks noGrp="1"/>
          </p:cNvSpPr>
          <p:nvPr>
            <p:ph type="hdr"/>
          </p:nvPr>
        </p:nvSpPr>
        <p:spPr>
          <a:xfrm>
            <a:off x="-360" y="0"/>
            <a:ext cx="3267000" cy="520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5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&lt;encabezamiento&gt;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7" name="PlaceHolder 12"/>
          <p:cNvSpPr>
            <a:spLocks noGrp="1"/>
          </p:cNvSpPr>
          <p:nvPr>
            <p:ph type="dt"/>
          </p:nvPr>
        </p:nvSpPr>
        <p:spPr>
          <a:xfrm>
            <a:off x="4277880" y="0"/>
            <a:ext cx="3267000" cy="52056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5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&lt;fecha/hora&gt;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13"/>
          <p:cNvSpPr>
            <a:spLocks noGrp="1"/>
          </p:cNvSpPr>
          <p:nvPr>
            <p:ph type="ftr"/>
          </p:nvPr>
        </p:nvSpPr>
        <p:spPr>
          <a:xfrm>
            <a:off x="-360" y="10156320"/>
            <a:ext cx="3267000" cy="52092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5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&lt;pie de página&gt;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PlaceHolder 14"/>
          <p:cNvSpPr>
            <a:spLocks noGrp="1"/>
          </p:cNvSpPr>
          <p:nvPr>
            <p:ph type="sldNum"/>
          </p:nvPr>
        </p:nvSpPr>
        <p:spPr>
          <a:xfrm>
            <a:off x="4277880" y="10156320"/>
            <a:ext cx="3267000" cy="52092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70527022-2BC2-4245-9931-FC43643F4F6A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755640" y="5078520"/>
            <a:ext cx="604692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8215200" cy="524124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2081520" y="1604160"/>
            <a:ext cx="4966200" cy="396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396252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7040" y="367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74520"/>
            <a:ext cx="8215200" cy="1890000"/>
          </a:xfrm>
          <a:prstGeom prst="rect">
            <a:avLst/>
          </a:prstGeom>
        </p:spPr>
        <p:txBody>
          <a:bodyPr lIns="0" rIns="0" tIns="28080" bIns="0"/>
          <a:p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5200" cy="112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5200" cy="112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15200" cy="4511520"/>
          </a:xfrm>
          <a:prstGeom prst="rect">
            <a:avLst/>
          </a:prstGeom>
        </p:spPr>
        <p:txBody>
          <a:bodyPr lIns="0" rIns="0" tIns="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5200" cy="112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6840" y="1600200"/>
            <a:ext cx="4000680" cy="4511520"/>
          </a:xfrm>
          <a:prstGeom prst="rect">
            <a:avLst/>
          </a:prstGeom>
        </p:spPr>
        <p:txBody>
          <a:bodyPr lIns="0" rIns="0" tIns="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15200" cy="11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3962520"/>
          </a:xfrm>
          <a:prstGeom prst="rect">
            <a:avLst/>
          </a:prstGeom>
        </p:spPr>
        <p:txBody>
          <a:bodyPr lIns="0" rIns="0" tIns="2808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6840" y="272520"/>
            <a:ext cx="8217000" cy="1132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02120" cy="3963960"/>
          </a:xfrm>
          <a:prstGeom prst="rect">
            <a:avLst/>
          </a:prstGeom>
        </p:spPr>
        <p:txBody>
          <a:bodyPr lIns="0" rIns="0" tIns="0" bIns="0"/>
          <a:p>
            <a:pPr marL="342720" indent="-34272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/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0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neuroterapiasvigo@gmail.com" TargetMode="External"/><Relationship Id="rId2" Type="http://schemas.openxmlformats.org/officeDocument/2006/relationships/hyperlink" Target="mailto:neuroterapiasourense@gmail.com" TargetMode="Externa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49.xml"/><Relationship Id="rId6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slideLayout" Target="../slideLayouts/slideLayout3.xml"/><Relationship Id="rId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-54360"/>
            <a:ext cx="8229600" cy="180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1" lang="es-ES" sz="32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Inteligencia Intrapersonal e Interpersonal en la Escuela Oficial de Idiomas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456840" y="1589040"/>
            <a:ext cx="8255160" cy="5106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8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8000"/>
              </a:lnSpc>
            </a:pPr>
            <a:r>
              <a:rPr b="0" lang="es-ES" sz="32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es-ES" sz="18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Diana Rodríguez Salgado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es-ES" sz="18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Psicóloga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1800360" y="2016000"/>
            <a:ext cx="5543280" cy="280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20680"/>
            <a:ext cx="8228160" cy="124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Como alimentar al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
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“chimpancé bueno”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Aprender a gestionar emociones: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Yo me siento...y necesito...(desde el yo).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Esquema emocional.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Mecanismos de defensa.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*Respiración diafragmática.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Relajación progresiva de Jacobson.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*Visualizaciones: niño interior. 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4824360" y="2016000"/>
            <a:ext cx="3672000" cy="295272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77" dur="indefinite" restart="never" nodeType="tmRoot">
          <p:childTnLst>
            <p:seq>
              <p:cTn id="1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220680"/>
            <a:ext cx="8228160" cy="124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¿Cómo es nuestro alumno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
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“Humano”?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Sano, equilibrado,asertivo, manejo de emociones, autocontrol...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AC.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Asperger/TEA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Adicciones HD.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Trastornos de aprendizaje.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de funciones ejecutivas.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30% de TDAH base cognitiva.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4884840" y="1981080"/>
            <a:ext cx="3538440" cy="277020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79" dur="indefinite" restart="never" nodeType="tmRoot">
          <p:childTnLst>
            <p:seq>
              <p:cTn id="1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20680"/>
            <a:ext cx="8228160" cy="124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¿Cómo alimentar al alumno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
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“Humano”?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Tener en cuenta su opinión.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 Dejarle ser proactivo en el aula.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 Toma de decisiones.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 Gestión del tiempo.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 Sentido del humor.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5040360" y="1871640"/>
            <a:ext cx="3408480" cy="276228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81" dur="indefinite" restart="never" nodeType="tmRoot">
          <p:childTnLst>
            <p:seq>
              <p:cTn id="1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57200" y="272880"/>
            <a:ext cx="8229600" cy="11448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b="1" lang="es-ES" sz="40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Gracias!!!!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576360" y="1584000"/>
            <a:ext cx="5615640" cy="37692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 marL="201600" indent="-20160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Diana Rodríguez Salgado Psicóloga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600" indent="-20160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neuroterapiasvigo@gmail.com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1600" indent="-201600">
              <a:lnSpc>
                <a:spcPct val="100000"/>
              </a:lnSpc>
              <a:buClr>
                <a:srgbClr val="000000"/>
              </a:buClr>
              <a:buSzPct val="2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neuroterapiasourense@gmail.com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1600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3"/>
          <a:stretch/>
        </p:blipFill>
        <p:spPr>
          <a:xfrm>
            <a:off x="576360" y="866880"/>
            <a:ext cx="1008000" cy="1149120"/>
          </a:xfrm>
          <a:prstGeom prst="rect">
            <a:avLst/>
          </a:prstGeom>
          <a:ln>
            <a:noFill/>
          </a:ln>
        </p:spPr>
      </p:pic>
      <p:pic>
        <p:nvPicPr>
          <p:cNvPr id="306" name="" descr=""/>
          <p:cNvPicPr/>
          <p:nvPr/>
        </p:nvPicPr>
        <p:blipFill>
          <a:blip r:embed="rId4"/>
          <a:stretch/>
        </p:blipFill>
        <p:spPr>
          <a:xfrm>
            <a:off x="2448000" y="3600360"/>
            <a:ext cx="3405240" cy="247824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83" dur="indefinite" restart="never" nodeType="tmRoot">
          <p:childTnLst>
            <p:seq>
              <p:cTn id="1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2">
            <a:lum bright="40000"/>
          </a:blip>
          <a:stretch/>
        </p:blipFill>
        <p:spPr>
          <a:xfrm>
            <a:off x="0" y="0"/>
            <a:ext cx="8791560" cy="295128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>
            <a:lum bright="40000"/>
          </a:blip>
          <a:stretch/>
        </p:blipFill>
        <p:spPr>
          <a:xfrm>
            <a:off x="1285920" y="1386000"/>
            <a:ext cx="7378560" cy="264456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4">
            <a:lum bright="20000"/>
          </a:blip>
          <a:srcRect l="35934" t="42639" r="10935" b="32122"/>
          <a:stretch/>
        </p:blipFill>
        <p:spPr>
          <a:xfrm>
            <a:off x="3429000" y="2908440"/>
            <a:ext cx="5003640" cy="176508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4929120" y="3286080"/>
            <a:ext cx="2428920" cy="3636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212911"/>
                </a:solidFill>
                <a:uFill>
                  <a:solidFill>
                    <a:srgbClr val="ffffff"/>
                  </a:solidFill>
                </a:uFill>
                <a:latin typeface="Stencil"/>
              </a:rPr>
              <a:t>Cerebro Reptil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5"/>
          <a:stretch/>
        </p:blipFill>
        <p:spPr>
          <a:xfrm>
            <a:off x="6572160" y="3571920"/>
            <a:ext cx="889200" cy="82692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6"/>
          <a:stretch/>
        </p:blipFill>
        <p:spPr>
          <a:xfrm>
            <a:off x="3786120" y="2428920"/>
            <a:ext cx="620640" cy="8269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4714920" y="2457360"/>
            <a:ext cx="2786040" cy="69876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5c2c04"/>
                </a:solidFill>
                <a:uFill>
                  <a:solidFill>
                    <a:srgbClr val="ffffff"/>
                  </a:solidFill>
                </a:uFill>
                <a:latin typeface="Bauhaus 93"/>
              </a:rPr>
              <a:t>CEREBRO MAMÍFERO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143160" y="1071720"/>
            <a:ext cx="2998800" cy="36324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4a1b1a"/>
                </a:solidFill>
                <a:uFill>
                  <a:solidFill>
                    <a:srgbClr val="ffffff"/>
                  </a:solidFill>
                </a:uFill>
                <a:latin typeface="Elephant"/>
              </a:rPr>
              <a:t>CEREBRO HUMANO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7"/>
          <a:stretch/>
        </p:blipFill>
        <p:spPr>
          <a:xfrm>
            <a:off x="5786280" y="642960"/>
            <a:ext cx="1576440" cy="1187280"/>
          </a:xfrm>
          <a:prstGeom prst="rect">
            <a:avLst/>
          </a:prstGeom>
          <a:ln>
            <a:noFill/>
          </a:ln>
        </p:spPr>
      </p:pic>
    </p:spTree>
  </p:cSld>
  <p:transition>
    <p:push dir="d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dur="indefinite" fill="hold">
                      <p:stCondLst>
                        <p:cond delay="indefinite"/>
                      </p:stCondLst>
                      <p:childTnLst>
                        <p:par>
                          <p:cTn id="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7" dur="indefinite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dur="indefinite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dur="indefinite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dur="indefinite" fill="hold">
                      <p:stCondLst>
                        <p:cond delay="indefinite"/>
                      </p:stCondLst>
                      <p:childTnLst>
                        <p:par>
                          <p:cTn id="1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8" dur="indefinite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dur="indefinite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dur="indefinite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dur="indefinite" fill="hold">
                      <p:stCondLst>
                        <p:cond delay="indefinite"/>
                      </p:stCondLst>
                      <p:childTnLst>
                        <p:par>
                          <p:cTn id="3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5" dur="indefinite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dur="indefinite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dur="indefinite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4842000" y="214200"/>
            <a:ext cx="3265200" cy="252180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1714680" y="971640"/>
            <a:ext cx="3571560" cy="5778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212911"/>
                </a:solidFill>
                <a:uFill>
                  <a:solidFill>
                    <a:srgbClr val="ffffff"/>
                  </a:solidFill>
                </a:uFill>
                <a:latin typeface="Stencil"/>
              </a:rPr>
              <a:t>Cerebro Reptil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2">
            <a:lum bright="20000"/>
          </a:blip>
          <a:stretch/>
        </p:blipFill>
        <p:spPr>
          <a:xfrm>
            <a:off x="6199200" y="1368360"/>
            <a:ext cx="2087640" cy="76032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227160" y="360360"/>
            <a:ext cx="1573200" cy="179856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792000" y="3024000"/>
            <a:ext cx="2232000" cy="5778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03040" indent="-203040" algn="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Placer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888000" y="2736000"/>
            <a:ext cx="3499920" cy="16560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Disfrutar: comer, dormir, sexo…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Evasión destructiva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Adicciones.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de alimentación.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de control de impulso sexual.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252360" y="4898880"/>
            <a:ext cx="3203640" cy="136512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Agresividad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3528000" y="4723200"/>
            <a:ext cx="5904000" cy="8208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Defenderme, defender a los otros,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defender mi territorio.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3636360" y="5256000"/>
            <a:ext cx="4571640" cy="132984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Gritos, agresiones físicas, insultos…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de conducta.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de control de impulso.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negativista desafiante.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7"/>
          <p:cNvSpPr/>
          <p:nvPr/>
        </p:nvSpPr>
        <p:spPr>
          <a:xfrm>
            <a:off x="1008000" y="3068640"/>
            <a:ext cx="2232000" cy="127008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2129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8"/>
          <p:cNvSpPr/>
          <p:nvPr/>
        </p:nvSpPr>
        <p:spPr>
          <a:xfrm>
            <a:off x="2627280" y="4730760"/>
            <a:ext cx="216000" cy="150660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2129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9"/>
          <p:cNvSpPr/>
          <p:nvPr/>
        </p:nvSpPr>
        <p:spPr>
          <a:xfrm>
            <a:off x="5256360" y="5394240"/>
            <a:ext cx="161640" cy="91908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21291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0" dur="indefinite" restart="never" nodeType="tmRoot">
          <p:childTnLst>
            <p:seq>
              <p:cTn id="51" nodeType="mainSeq">
                <p:childTnLst>
                  <p:par>
                    <p:cTn id="52" fill="freeze">
                      <p:stCondLst>
                        <p:cond delay="indefinite"/>
                      </p:stCondLst>
                      <p:childTnLst>
                        <p:par>
                          <p:cTn id="53" fill="freeze">
                            <p:stCondLst>
                              <p:cond delay="0"/>
                            </p:stCondLst>
                            <p:childTnLst>
                              <p:par>
                                <p:cTn id="54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freeze">
                      <p:stCondLst>
                        <p:cond delay="indefinite"/>
                      </p:stCondLst>
                      <p:childTnLst>
                        <p:par>
                          <p:cTn id="59" fill="freeze">
                            <p:stCondLst>
                              <p:cond delay="0"/>
                            </p:stCondLst>
                            <p:childTnLst>
                              <p:par>
                                <p:cTn id="60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freeze">
                      <p:stCondLst>
                        <p:cond delay="indefinite"/>
                      </p:stCondLst>
                      <p:childTnLst>
                        <p:par>
                          <p:cTn id="65" fill="freeze">
                            <p:stCondLst>
                              <p:cond delay="0"/>
                            </p:stCondLst>
                            <p:childTnLst>
                              <p:par>
                                <p:cTn id="66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freeze">
                      <p:stCondLst>
                        <p:cond delay="indefinite"/>
                      </p:stCondLst>
                      <p:childTnLst>
                        <p:par>
                          <p:cTn id="73" fill="freeze">
                            <p:stCondLst>
                              <p:cond delay="0"/>
                            </p:stCondLst>
                            <p:childTnLst>
                              <p:par>
                                <p:cTn id="74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130320" y="260280"/>
            <a:ext cx="3728880" cy="287964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647640" y="847800"/>
            <a:ext cx="3022560" cy="110484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3"/>
          <a:srcRect l="0" t="176453" r="0" b="0"/>
          <a:stretch/>
        </p:blipFill>
        <p:spPr>
          <a:xfrm>
            <a:off x="7093080" y="189000"/>
            <a:ext cx="1619280" cy="201456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3860640" y="692280"/>
            <a:ext cx="3230640" cy="106524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5c2c04"/>
                </a:solidFill>
                <a:uFill>
                  <a:solidFill>
                    <a:srgbClr val="ffffff"/>
                  </a:solidFill>
                </a:uFill>
                <a:latin typeface="Bauhaus 93"/>
              </a:rPr>
              <a:t>CEREBRO MAMÍFERO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600360" y="2751120"/>
            <a:ext cx="2556000" cy="45576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1908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 LÍMBICO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6336000" y="2376000"/>
            <a:ext cx="2339280" cy="137052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19080">
            <a:solidFill>
              <a:srgbClr val="98480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MOTIVACIÓN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MEMORIA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180360" y="4320000"/>
            <a:ext cx="2987640" cy="5778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Emociones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203640" y="4221000"/>
            <a:ext cx="5508360" cy="17352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</a:t>
            </a: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Amor, ilusión, gratitud 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95373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Tristeza, miedo, rencor, culpa, vergüenza…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psicosomático.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Trastorno de ansiedad.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Depresión.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TOC.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TDAH.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2687760" y="4221000"/>
            <a:ext cx="226800" cy="175428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5c2c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7"/>
          <p:cNvSpPr/>
          <p:nvPr/>
        </p:nvSpPr>
        <p:spPr>
          <a:xfrm>
            <a:off x="5248440" y="4657680"/>
            <a:ext cx="226800" cy="131760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5c2c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cxnSp>
        <p:nvCxnSpPr>
          <p:cNvPr id="264" name="Line 8"/>
          <p:cNvCxnSpPr/>
          <p:nvPr/>
        </p:nvCxnSpPr>
        <p:spPr>
          <a:xfrm>
            <a:off x="2482560" y="2200320"/>
            <a:ext cx="432360" cy="551520"/>
          </a:xfrm>
          <a:prstGeom prst="straightConnector1">
            <a:avLst/>
          </a:prstGeom>
          <a:ln w="38160">
            <a:solidFill>
              <a:srgbClr val="5c2c04"/>
            </a:solidFill>
            <a:round/>
            <a:tailEnd len="med" type="triangle" w="med"/>
          </a:ln>
        </p:spPr>
      </p:cxnSp>
      <p:sp>
        <p:nvSpPr>
          <p:cNvPr id="265" name="CustomShape 9"/>
          <p:cNvSpPr/>
          <p:nvPr/>
        </p:nvSpPr>
        <p:spPr>
          <a:xfrm>
            <a:off x="1116000" y="2200320"/>
            <a:ext cx="1511280" cy="39528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2000" spc="-1" strike="noStrike">
                <a:solidFill>
                  <a:srgbClr val="5c2c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Nervio vago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0"/>
          <p:cNvSpPr/>
          <p:nvPr/>
        </p:nvSpPr>
        <p:spPr>
          <a:xfrm>
            <a:off x="2195640" y="2637000"/>
            <a:ext cx="1476360" cy="9630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5c2c0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 Nervioso Simpático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>
                <p:childTnLst>
                  <p:par>
                    <p:cTn id="81" fill="freeze">
                      <p:stCondLst>
                        <p:cond delay="indefinite"/>
                      </p:stCondLst>
                      <p:childTnLst>
                        <p:par>
                          <p:cTn id="82" fill="freeze">
                            <p:stCondLst>
                              <p:cond delay="0"/>
                            </p:stCondLst>
                            <p:childTnLst>
                              <p:par>
                                <p:cTn id="83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freeze">
                      <p:stCondLst>
                        <p:cond delay="indefinite"/>
                      </p:stCondLst>
                      <p:childTnLst>
                        <p:par>
                          <p:cTn id="88" fill="freeze">
                            <p:stCondLst>
                              <p:cond delay="0"/>
                            </p:stCondLst>
                            <p:childTnLst>
                              <p:par>
                                <p:cTn id="89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freeze">
                      <p:stCondLst>
                        <p:cond delay="indefinite"/>
                      </p:stCondLst>
                      <p:childTnLst>
                        <p:par>
                          <p:cTn id="92" fill="freeze">
                            <p:stCondLst>
                              <p:cond delay="0"/>
                            </p:stCondLst>
                            <p:childTnLst>
                              <p:par>
                                <p:cTn id="93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freeze">
                      <p:stCondLst>
                        <p:cond delay="indefinite"/>
                      </p:stCondLst>
                      <p:childTnLst>
                        <p:par>
                          <p:cTn id="98" fill="freeze">
                            <p:stCondLst>
                              <p:cond delay="0"/>
                            </p:stCondLst>
                            <p:childTnLst>
                              <p:par>
                                <p:cTn id="99" dur="indefinite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dur="indefinite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dur="indefinite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freeze">
                      <p:stCondLst>
                        <p:cond delay="indefinite"/>
                      </p:stCondLst>
                      <p:childTnLst>
                        <p:par>
                          <p:cTn id="115" fill="freeze">
                            <p:stCondLst>
                              <p:cond delay="0"/>
                            </p:stCondLst>
                            <p:childTnLst>
                              <p:par>
                                <p:cTn id="116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2928960" y="260280"/>
            <a:ext cx="3728880" cy="2879640"/>
          </a:xfrm>
          <a:prstGeom prst="rect">
            <a:avLst/>
          </a:prstGeom>
          <a:ln>
            <a:noFill/>
          </a:ln>
        </p:spPr>
      </p:pic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2916360" y="260280"/>
            <a:ext cx="3598920" cy="125244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6576840" y="44280"/>
            <a:ext cx="2675160" cy="201456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252360" y="550800"/>
            <a:ext cx="2998800" cy="9432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4a1b1a"/>
                </a:solidFill>
                <a:uFill>
                  <a:solidFill>
                    <a:srgbClr val="ffffff"/>
                  </a:solidFill>
                </a:uFill>
                <a:latin typeface="Elephant"/>
              </a:rPr>
              <a:t>CEREBRO HUMANO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516720" y="1959120"/>
            <a:ext cx="2448000" cy="4554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2844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NEOCÓRTEX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6516720" y="2414520"/>
            <a:ext cx="2448000" cy="4554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2844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CREATIVIDAD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5322960" y="533520"/>
            <a:ext cx="1224000" cy="87768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15"/>
                </a:moveTo>
                <a:lnTo>
                  <a:pt x="0" y="5"/>
                </a:lnTo>
                <a:lnTo>
                  <a:pt x="22" y="23"/>
                </a:lnTo>
                <a:lnTo>
                  <a:pt x="0" y="5"/>
                </a:lnTo>
                <a:lnTo>
                  <a:pt x="24" y="25"/>
                </a:lnTo>
                <a:close/>
              </a:path>
            </a:pathLst>
          </a:custGeom>
          <a:noFill/>
          <a:ln w="2556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5"/>
          <p:cNvSpPr/>
          <p:nvPr/>
        </p:nvSpPr>
        <p:spPr>
          <a:xfrm>
            <a:off x="4284720" y="347760"/>
            <a:ext cx="1344600" cy="92052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15"/>
                </a:moveTo>
                <a:lnTo>
                  <a:pt x="0" y="5"/>
                </a:lnTo>
                <a:lnTo>
                  <a:pt x="22" y="23"/>
                </a:lnTo>
                <a:lnTo>
                  <a:pt x="0" y="5"/>
                </a:lnTo>
                <a:lnTo>
                  <a:pt x="24" y="25"/>
                </a:lnTo>
                <a:close/>
              </a:path>
            </a:pathLst>
          </a:custGeom>
          <a:noFill/>
          <a:ln w="2556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3456000" y="587520"/>
            <a:ext cx="1224000" cy="93024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15"/>
                </a:moveTo>
                <a:lnTo>
                  <a:pt x="0" y="5"/>
                </a:lnTo>
                <a:lnTo>
                  <a:pt x="22" y="23"/>
                </a:lnTo>
                <a:lnTo>
                  <a:pt x="0" y="5"/>
                </a:lnTo>
                <a:lnTo>
                  <a:pt x="24" y="25"/>
                </a:lnTo>
                <a:close/>
              </a:path>
            </a:pathLst>
          </a:custGeom>
          <a:noFill/>
          <a:ln w="2556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7"/>
          <p:cNvSpPr/>
          <p:nvPr/>
        </p:nvSpPr>
        <p:spPr>
          <a:xfrm>
            <a:off x="6227640" y="3436920"/>
            <a:ext cx="2808360" cy="295452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5640" indent="-203040" algn="ctr">
              <a:lnSpc>
                <a:spcPct val="100000"/>
              </a:lnSpc>
            </a:pPr>
            <a:r>
              <a:rPr b="0" lang="es-E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HEMISFERIO DERECHO</a:t>
            </a: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3040">
              <a:lnSpc>
                <a:spcPct val="100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3040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Amor a: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naturaleza.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arte.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música.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deporte.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espiritualidad.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8"/>
          <p:cNvSpPr/>
          <p:nvPr/>
        </p:nvSpPr>
        <p:spPr>
          <a:xfrm>
            <a:off x="3060720" y="3429000"/>
            <a:ext cx="3119400" cy="295416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5640" indent="-203040" algn="ctr">
              <a:lnSpc>
                <a:spcPct val="100000"/>
              </a:lnSpc>
            </a:pPr>
            <a:r>
              <a:rPr b="0" lang="es-E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HEMISFERIO IZQUIERDO</a:t>
            </a: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3040">
              <a:lnSpc>
                <a:spcPct val="100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Matemáticas - lógica.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Toma de decisiones.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Diálogo.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hhss.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Humor.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Lecto-escritura.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9"/>
          <p:cNvSpPr/>
          <p:nvPr/>
        </p:nvSpPr>
        <p:spPr>
          <a:xfrm>
            <a:off x="360000" y="3312000"/>
            <a:ext cx="2756160" cy="328932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5640" indent="-203040" algn="ctr">
              <a:lnSpc>
                <a:spcPct val="100000"/>
              </a:lnSpc>
            </a:pPr>
            <a:r>
              <a:rPr b="0" lang="es-E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LÓBULO PREFRONTAL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3040">
              <a:lnSpc>
                <a:spcPct val="100000"/>
              </a:lnSpc>
            </a:pPr>
            <a:r>
              <a:rPr b="0"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5640" indent="-203040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Funciones ejecutivas: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Concentración.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Planificación.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Autorregulación.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Fuerza de voluntad.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Responsabilidad.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30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10"/>
          <p:cNvSpPr/>
          <p:nvPr/>
        </p:nvSpPr>
        <p:spPr>
          <a:xfrm>
            <a:off x="1357200" y="5210280"/>
            <a:ext cx="333360" cy="52236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4a1b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1"/>
          <p:cNvSpPr/>
          <p:nvPr/>
        </p:nvSpPr>
        <p:spPr>
          <a:xfrm>
            <a:off x="432000" y="6192000"/>
            <a:ext cx="1355760" cy="45540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21" dur="indefinite" restart="never" nodeType="tmRoot">
          <p:childTnLst>
            <p:seq>
              <p:cTn id="122" nodeType="mainSeq">
                <p:childTnLst>
                  <p:par>
                    <p:cTn id="123" fill="freeze">
                      <p:stCondLst>
                        <p:cond delay="indefinite"/>
                      </p:stCondLst>
                      <p:childTnLst>
                        <p:par>
                          <p:cTn id="124" fill="freeze">
                            <p:stCondLst>
                              <p:cond delay="0"/>
                            </p:stCondLst>
                            <p:childTnLst>
                              <p:par>
                                <p:cTn id="125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freeze">
                      <p:stCondLst>
                        <p:cond delay="indefinite"/>
                      </p:stCondLst>
                      <p:childTnLst>
                        <p:par>
                          <p:cTn id="130" fill="freeze">
                            <p:stCondLst>
                              <p:cond delay="0"/>
                            </p:stCondLst>
                            <p:childTnLst>
                              <p:par>
                                <p:cTn id="131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freeze">
                      <p:stCondLst>
                        <p:cond delay="indefinite"/>
                      </p:stCondLst>
                      <p:childTnLst>
                        <p:par>
                          <p:cTn id="136" fill="freeze">
                            <p:stCondLst>
                              <p:cond delay="0"/>
                            </p:stCondLst>
                            <p:childTnLst>
                              <p:par>
                                <p:cTn id="137" dur="indefinite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freeze">
                      <p:stCondLst>
                        <p:cond delay="indefinite"/>
                      </p:stCondLst>
                      <p:childTnLst>
                        <p:par>
                          <p:cTn id="141" fill="freeze">
                            <p:stCondLst>
                              <p:cond delay="0"/>
                            </p:stCondLst>
                            <p:childTnLst>
                              <p:par>
                                <p:cTn id="142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freeze">
                      <p:stCondLst>
                        <p:cond delay="indefinite"/>
                      </p:stCondLst>
                      <p:childTnLst>
                        <p:par>
                          <p:cTn id="147" fill="freeze">
                            <p:stCondLst>
                              <p:cond delay="0"/>
                            </p:stCondLst>
                            <p:childTnLst>
                              <p:par>
                                <p:cTn id="148" dur="indefinite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1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freeze">
                      <p:stCondLst>
                        <p:cond delay="indefinite"/>
                      </p:stCondLst>
                      <p:childTnLst>
                        <p:par>
                          <p:cTn id="152" fill="freeze">
                            <p:stCondLst>
                              <p:cond delay="0"/>
                            </p:stCondLst>
                            <p:childTnLst>
                              <p:par>
                                <p:cTn id="153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freeze">
                      <p:stCondLst>
                        <p:cond delay="indefinite"/>
                      </p:stCondLst>
                      <p:childTnLst>
                        <p:par>
                          <p:cTn id="158" fill="freeze">
                            <p:stCondLst>
                              <p:cond delay="0"/>
                            </p:stCondLst>
                            <p:childTnLst>
                              <p:par>
                                <p:cTn id="159" dur="indefinite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dur="indefinite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57200" y="431640"/>
            <a:ext cx="8229600" cy="5693040"/>
          </a:xfrm>
          <a:custGeom>
            <a:avLst/>
            <a:gdLst/>
            <a:ahLst/>
            <a:rect l="l" t="t" r="r" b="b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2"/>
          <p:cNvSpPr txBox="1"/>
          <p:nvPr/>
        </p:nvSpPr>
        <p:spPr>
          <a:xfrm>
            <a:off x="457200" y="-54360"/>
            <a:ext cx="8229600" cy="180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Desarrollo emocional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773280" y="2027160"/>
            <a:ext cx="8170560" cy="290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60840" bIns="45000"/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Dependencia : 0-3 Apego. Resiliencia.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Independencia: 4-14 Egoísmo Autoestima.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Interdependencia:+ de 14 Ganar/ganar. Madurez emocional.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ALUMNO REPTIL: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premio/castigo.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Normas claras, roles claros, calificación cuantitativa10/0, MB verde/Mal rojo.....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ALUMNO MAMÍFERO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motivación extrínseca, verbalizaciones, aprendizaje por descubrimiento, dinámicas grupales guiadas....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ALUMNO NEOCÓRTEX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diálogo, darles responsabilidad,alumnos proactivos.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¿Qué hacemos hoy?, autoevaluaciones, dinámicas abiertas...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¿Cómo es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nuestro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alumno/a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reptil? 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57200" y="1728720"/>
            <a:ext cx="3551400" cy="339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ALUMNO REPTIL: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de conducta.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negativista desafiante.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de control de impulsos (TDAH tipo impulsivo)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Adicciones ( muy correlacionado con AC)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de alimentación.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Trastorno de control de impulso sexual.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4673520" y="2003400"/>
            <a:ext cx="3822840" cy="332568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71" dur="indefinite" restart="never" nodeType="tmRoot">
          <p:childTnLst>
            <p:seq>
              <p:cTn id="1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Cómo alimentar al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
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“reptil bueno”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Discusión: Asamblea en el aula.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Verbalizaciones para potencial la Asertividad: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Método sandwich.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Defensa verbal, aprendemos a decir NO.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Critica la acción no al alumno.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Historias emocionales en conjunto.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Pandilla interior.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Analisis DAFO.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Times New Roman"/>
              <a:buChar char="–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Mindfullnes , lugar seguro...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/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4896000" y="1800360"/>
            <a:ext cx="3492360" cy="313056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73" dur="indefinite" restart="never" nodeType="tmRoot">
          <p:childTnLst>
            <p:seq>
              <p:cTn id="1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20680"/>
            <a:ext cx="8228160" cy="124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¿Como es nuestro alumno/a  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
</a:t>
            </a:r>
            <a:r>
              <a:rPr b="0" lang="es-ES" sz="4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“chimpancé”?</a:t>
            </a:r>
            <a:endParaRPr b="0" lang="es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57200" y="1604880"/>
            <a:ext cx="4014720" cy="3975120"/>
          </a:xfrm>
          <a:prstGeom prst="rect">
            <a:avLst/>
          </a:prstGeom>
          <a:noFill/>
          <a:ln>
            <a:noFill/>
          </a:ln>
        </p:spPr>
        <p:txBody>
          <a:bodyPr lIns="0" rIns="0" tIns="28080" bIns="0"/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Trastorno de Ansiedad.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Depresión.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TOC.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Trastorno psicosomático.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Tics.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- 70% TDAH base emocional.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Hipersensibilidad AC: PAS.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0760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4788000" y="1836720"/>
            <a:ext cx="3492360" cy="2698920"/>
          </a:xfrm>
          <a:prstGeom prst="rect">
            <a:avLst/>
          </a:prstGeom>
          <a:ln>
            <a:noFill/>
          </a:ln>
        </p:spPr>
      </p:pic>
    </p:spTree>
  </p:cSld>
  <p:transition spd="med">
    <p:random/>
  </p:transition>
  <p:timing>
    <p:tnLst>
      <p:par>
        <p:cTn id="175" dur="indefinite" restart="never" nodeType="tmRoot">
          <p:childTnLst>
            <p:seq>
              <p:cTn id="1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16556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lastPrinted>2017-04-20T11:24:43Z</cp:lastPrinted>
  <dcterms:modified xsi:type="dcterms:W3CDTF">2017-04-20T11:24:19Z</dcterms:modified>
  <cp:revision>5</cp:revision>
  <dc:subject/>
  <dc:title/>
</cp:coreProperties>
</file>