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71" r:id="rId4"/>
    <p:sldId id="258" r:id="rId5"/>
    <p:sldId id="265" r:id="rId6"/>
    <p:sldId id="266" r:id="rId7"/>
    <p:sldId id="267" r:id="rId8"/>
    <p:sldId id="268" r:id="rId9"/>
    <p:sldId id="269" r:id="rId10"/>
    <p:sldId id="270" r:id="rId11"/>
    <p:sldId id="273" r:id="rId12"/>
    <p:sldId id="259" r:id="rId13"/>
    <p:sldId id="261" r:id="rId14"/>
    <p:sldId id="260" r:id="rId15"/>
    <p:sldId id="272" r:id="rId16"/>
    <p:sldId id="263" r:id="rId17"/>
    <p:sldId id="264" r:id="rId18"/>
    <p:sldId id="274" r:id="rId19"/>
    <p:sldId id="275" r:id="rId20"/>
    <p:sldId id="276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336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3/13/2017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pPr/>
              <a:t>3/13/2017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pPr/>
              <a:t>3/13/2017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pPr/>
              <a:t>3/13/2017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pPr/>
              <a:t>3/13/2017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pPr/>
              <a:t>3/13/2017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pPr/>
              <a:t>3/13/2017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pPr/>
              <a:t>3/13/2017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pPr/>
              <a:t>3/13/2017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pPr/>
              <a:t>3/13/2017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pPr/>
              <a:t>3/13/2017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pPr/>
              <a:t>3/13/2017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pPr/>
              <a:t>3/13/2017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pPr/>
              <a:t>3/13/2017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pPr/>
              <a:t>3/13/2017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pPr/>
              <a:t>3/13/2017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pPr/>
              <a:t>3/13/2017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pPr/>
              <a:t>3/13/2017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/>
              <a:t>A.C.Is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3390479374"/>
      </p:ext>
    </p:extLst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ANEXOS QUE PODEN FIGURAR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ACTAS DE REUNIÓN PARA </a:t>
            </a:r>
            <a:r>
              <a:rPr lang="es-ES" dirty="0" smtClean="0"/>
              <a:t>A ADAPTACIÓN </a:t>
            </a:r>
            <a:r>
              <a:rPr lang="es-ES" dirty="0"/>
              <a:t>CURRICULAR</a:t>
            </a:r>
          </a:p>
          <a:p>
            <a:r>
              <a:rPr lang="es-ES" dirty="0"/>
              <a:t>INFORMES INDIVIDUALIZADOS </a:t>
            </a:r>
            <a:r>
              <a:rPr lang="es-ES" dirty="0" smtClean="0"/>
              <a:t>DE </a:t>
            </a:r>
            <a:r>
              <a:rPr lang="es-ES" dirty="0" smtClean="0"/>
              <a:t>AVALI</a:t>
            </a:r>
            <a:r>
              <a:rPr lang="es-ES" dirty="0" smtClean="0"/>
              <a:t>ACIÓN</a:t>
            </a:r>
            <a:endParaRPr lang="es-ES" dirty="0"/>
          </a:p>
          <a:p>
            <a:r>
              <a:rPr lang="es-ES" dirty="0"/>
              <a:t>INFORME DE AVALIACIÓN </a:t>
            </a:r>
            <a:r>
              <a:rPr lang="es-ES" dirty="0" smtClean="0"/>
              <a:t>PSICOPEDAGÓXICA</a:t>
            </a:r>
            <a:endParaRPr lang="es-ES" dirty="0"/>
          </a:p>
          <a:p>
            <a:r>
              <a:rPr lang="es-ES" dirty="0" smtClean="0"/>
              <a:t>CONFORMIDADE DOS PAIS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1997522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Ley de </a:t>
            </a:r>
            <a:r>
              <a:rPr lang="es-ES" dirty="0" smtClean="0"/>
              <a:t>educación: </a:t>
            </a:r>
            <a:r>
              <a:rPr lang="es-ES" dirty="0"/>
              <a:t>Educación infantil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es-ES" dirty="0"/>
          </a:p>
          <a:p>
            <a:r>
              <a:rPr lang="es-ES" dirty="0"/>
              <a:t>Decreto 330/2009, do 4 de </a:t>
            </a:r>
            <a:r>
              <a:rPr lang="es-ES" dirty="0" err="1"/>
              <a:t>xuño</a:t>
            </a:r>
            <a:r>
              <a:rPr lang="es-ES" dirty="0"/>
              <a:t>, polo que se establece o currículo da educación infantil </a:t>
            </a:r>
            <a:r>
              <a:rPr lang="es-ES" dirty="0" err="1" smtClean="0"/>
              <a:t>na</a:t>
            </a:r>
            <a:r>
              <a:rPr lang="es-ES" dirty="0" smtClean="0"/>
              <a:t> </a:t>
            </a:r>
            <a:r>
              <a:rPr lang="es-ES" dirty="0" err="1" smtClean="0"/>
              <a:t>Comunidade</a:t>
            </a:r>
            <a:r>
              <a:rPr lang="es-ES" dirty="0" smtClean="0"/>
              <a:t> </a:t>
            </a:r>
            <a:r>
              <a:rPr lang="es-ES" dirty="0"/>
              <a:t>Autónoma de Galicia (DOG do 23 de </a:t>
            </a:r>
            <a:r>
              <a:rPr lang="es-ES" dirty="0" err="1"/>
              <a:t>xuño</a:t>
            </a:r>
            <a:r>
              <a:rPr lang="es-ES" dirty="0"/>
              <a:t> de 2009</a:t>
            </a:r>
            <a:r>
              <a:rPr lang="es-ES" dirty="0" smtClean="0"/>
              <a:t>)</a:t>
            </a:r>
            <a:endParaRPr lang="es-ES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08712" y="2998572"/>
            <a:ext cx="4825159" cy="3021227"/>
          </a:xfrm>
        </p:spPr>
        <p:txBody>
          <a:bodyPr/>
          <a:lstStyle/>
          <a:p>
            <a:r>
              <a:rPr lang="es-ES" dirty="0"/>
              <a:t>0rde 6 de octubre de </a:t>
            </a:r>
            <a:r>
              <a:rPr lang="es-ES" dirty="0" smtClean="0"/>
              <a:t>1995.</a:t>
            </a:r>
            <a:endParaRPr lang="es-ES" dirty="0"/>
          </a:p>
          <a:p>
            <a:r>
              <a:rPr lang="es-ES" dirty="0" err="1"/>
              <a:t>Orde</a:t>
            </a:r>
            <a:r>
              <a:rPr lang="es-ES" dirty="0"/>
              <a:t> </a:t>
            </a:r>
            <a:r>
              <a:rPr lang="es-ES" dirty="0" smtClean="0"/>
              <a:t>de </a:t>
            </a:r>
            <a:r>
              <a:rPr lang="es-ES" dirty="0" err="1" smtClean="0"/>
              <a:t>novembro</a:t>
            </a:r>
            <a:r>
              <a:rPr lang="es-ES" dirty="0" smtClean="0"/>
              <a:t> 2011.</a:t>
            </a:r>
            <a:endParaRPr lang="es-ES" dirty="0"/>
          </a:p>
          <a:p>
            <a:r>
              <a:rPr lang="es-ES" dirty="0"/>
              <a:t>Decreto 229/2011 7 de </a:t>
            </a:r>
            <a:r>
              <a:rPr lang="es-ES" dirty="0" err="1" smtClean="0"/>
              <a:t>decembro</a:t>
            </a:r>
            <a:r>
              <a:rPr lang="es-ES" dirty="0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332072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COMPETENCIAS BÁSICAS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895559" y="1040235"/>
            <a:ext cx="3757545" cy="5117284"/>
          </a:xfrm>
        </p:spPr>
        <p:txBody>
          <a:bodyPr>
            <a:normAutofit/>
          </a:bodyPr>
          <a:lstStyle/>
          <a:p>
            <a:r>
              <a:rPr lang="es-ES" sz="1400" dirty="0"/>
              <a:t>Comunicación lingüística (</a:t>
            </a:r>
            <a:r>
              <a:rPr lang="es-ES" sz="1400" dirty="0" err="1" smtClean="0"/>
              <a:t>cCL</a:t>
            </a:r>
            <a:r>
              <a:rPr lang="es-ES" sz="1400" dirty="0"/>
              <a:t>)</a:t>
            </a:r>
          </a:p>
          <a:p>
            <a:r>
              <a:rPr lang="es-ES" sz="1400" dirty="0"/>
              <a:t>Competencia matemática e competencia básica en ciencias e </a:t>
            </a:r>
            <a:r>
              <a:rPr lang="es-ES" sz="1400" dirty="0" err="1"/>
              <a:t>tecnoloxía</a:t>
            </a:r>
            <a:r>
              <a:rPr lang="es-ES" sz="1400" dirty="0"/>
              <a:t> (CMCT)</a:t>
            </a:r>
          </a:p>
          <a:p>
            <a:r>
              <a:rPr lang="es-ES" sz="1400" dirty="0"/>
              <a:t>Competencia </a:t>
            </a:r>
            <a:r>
              <a:rPr lang="es-ES" sz="1400" dirty="0" err="1"/>
              <a:t>dixital</a:t>
            </a:r>
            <a:r>
              <a:rPr lang="es-ES" sz="1400" dirty="0"/>
              <a:t> ( </a:t>
            </a:r>
            <a:r>
              <a:rPr lang="es-ES" sz="1400" dirty="0" err="1" smtClean="0"/>
              <a:t>cD</a:t>
            </a:r>
            <a:r>
              <a:rPr lang="es-ES" sz="1400" dirty="0"/>
              <a:t>)</a:t>
            </a:r>
          </a:p>
          <a:p>
            <a:r>
              <a:rPr lang="es-ES" sz="1400" dirty="0"/>
              <a:t>Aprender a aprender( </a:t>
            </a:r>
            <a:r>
              <a:rPr lang="es-ES" sz="1400" dirty="0" err="1"/>
              <a:t>caa</a:t>
            </a:r>
            <a:r>
              <a:rPr lang="es-ES" sz="1400" dirty="0"/>
              <a:t>)</a:t>
            </a:r>
          </a:p>
          <a:p>
            <a:r>
              <a:rPr lang="es-ES" sz="1400" dirty="0"/>
              <a:t>competencias sociales e cívicas (</a:t>
            </a:r>
            <a:r>
              <a:rPr lang="es-ES" sz="1400" dirty="0" err="1" smtClean="0"/>
              <a:t>Csc</a:t>
            </a:r>
            <a:r>
              <a:rPr lang="es-ES" sz="1400" dirty="0"/>
              <a:t>)</a:t>
            </a:r>
          </a:p>
          <a:p>
            <a:r>
              <a:rPr lang="es-ES" sz="1400" dirty="0"/>
              <a:t>Sentido de iniciativa y espíritu emprendedor ( </a:t>
            </a:r>
            <a:r>
              <a:rPr lang="es-ES" sz="1400" dirty="0" err="1"/>
              <a:t>Csiee</a:t>
            </a:r>
            <a:r>
              <a:rPr lang="es-ES" sz="1400" dirty="0"/>
              <a:t>)</a:t>
            </a:r>
          </a:p>
          <a:p>
            <a:r>
              <a:rPr lang="es-ES" sz="1400" dirty="0"/>
              <a:t>Conciencia y expresiones culturales ( </a:t>
            </a:r>
            <a:r>
              <a:rPr lang="es-ES" sz="1400" dirty="0" err="1" smtClean="0"/>
              <a:t>ccec</a:t>
            </a:r>
            <a:r>
              <a:rPr lang="es-ES" sz="1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3510208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Ser competente é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s-ES" dirty="0"/>
              <a:t>Movilizar os </a:t>
            </a:r>
            <a:r>
              <a:rPr lang="es-ES" dirty="0" err="1"/>
              <a:t>coñecementos</a:t>
            </a:r>
            <a:r>
              <a:rPr lang="es-ES" dirty="0"/>
              <a:t>, destrezas, actitudes e valores para dar </a:t>
            </a:r>
            <a:r>
              <a:rPr lang="es-ES" dirty="0" err="1"/>
              <a:t>resposta</a:t>
            </a:r>
            <a:r>
              <a:rPr lang="es-ES" dirty="0"/>
              <a:t> as situación </a:t>
            </a:r>
            <a:r>
              <a:rPr lang="es-ES" dirty="0" err="1"/>
              <a:t>plantexadas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376426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Estándares de </a:t>
            </a:r>
            <a:r>
              <a:rPr lang="es-ES" dirty="0" err="1"/>
              <a:t>aprendizaxe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err="1"/>
              <a:t>Relacionánse</a:t>
            </a:r>
            <a:r>
              <a:rPr lang="es-ES" dirty="0"/>
              <a:t> </a:t>
            </a:r>
            <a:r>
              <a:rPr lang="es-ES" dirty="0" smtClean="0"/>
              <a:t> </a:t>
            </a:r>
            <a:r>
              <a:rPr lang="es-ES" dirty="0" err="1" smtClean="0"/>
              <a:t>cOas</a:t>
            </a:r>
            <a:r>
              <a:rPr lang="es-ES" dirty="0" smtClean="0"/>
              <a:t> </a:t>
            </a:r>
            <a:r>
              <a:rPr lang="es-ES" dirty="0"/>
              <a:t>competencias </a:t>
            </a:r>
            <a:r>
              <a:rPr lang="es-ES" dirty="0" smtClean="0"/>
              <a:t> </a:t>
            </a:r>
            <a:r>
              <a:rPr lang="es-ES" dirty="0" err="1" smtClean="0"/>
              <a:t>Á</a:t>
            </a:r>
            <a:r>
              <a:rPr lang="es-ES" dirty="0" err="1" smtClean="0"/>
              <a:t>s</a:t>
            </a:r>
            <a:r>
              <a:rPr lang="es-ES" dirty="0" smtClean="0"/>
              <a:t>  </a:t>
            </a:r>
            <a:r>
              <a:rPr lang="es-ES" dirty="0"/>
              <a:t>que </a:t>
            </a:r>
            <a:r>
              <a:rPr lang="es-ES" dirty="0" err="1" smtClean="0"/>
              <a:t>contribÚen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661755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67173957"/>
              </p:ext>
            </p:extLst>
          </p:nvPr>
        </p:nvGraphicFramePr>
        <p:xfrm>
          <a:off x="1644242" y="1921079"/>
          <a:ext cx="8515757" cy="38698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55578">
                  <a:extLst>
                    <a:ext uri="{9D8B030D-6E8A-4147-A177-3AD203B41FA5}">
                      <a16:colId xmlns:a16="http://schemas.microsoft.com/office/drawing/2014/main" xmlns="" val="1498514564"/>
                    </a:ext>
                  </a:extLst>
                </a:gridCol>
                <a:gridCol w="719958">
                  <a:extLst>
                    <a:ext uri="{9D8B030D-6E8A-4147-A177-3AD203B41FA5}">
                      <a16:colId xmlns:a16="http://schemas.microsoft.com/office/drawing/2014/main" xmlns="" val="139159857"/>
                    </a:ext>
                  </a:extLst>
                </a:gridCol>
                <a:gridCol w="740221">
                  <a:extLst>
                    <a:ext uri="{9D8B030D-6E8A-4147-A177-3AD203B41FA5}">
                      <a16:colId xmlns:a16="http://schemas.microsoft.com/office/drawing/2014/main" xmlns="" val="739280696"/>
                    </a:ext>
                  </a:extLst>
                </a:gridCol>
              </a:tblGrid>
              <a:tr h="461394">
                <a:tc>
                  <a:txBody>
                    <a:bodyPr/>
                    <a:lstStyle/>
                    <a:p>
                      <a:r>
                        <a:rPr lang="es-ES" dirty="0"/>
                        <a:t>Comprende </a:t>
                      </a:r>
                      <a:r>
                        <a:rPr lang="es-ES" dirty="0" err="1"/>
                        <a:t>mensaxes</a:t>
                      </a:r>
                      <a:r>
                        <a:rPr lang="es-ES" dirty="0"/>
                        <a:t> e responde a eles oralmente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73867502"/>
                  </a:ext>
                </a:extLst>
              </a:tr>
              <a:tr h="461394">
                <a:tc>
                  <a:txBody>
                    <a:bodyPr/>
                    <a:lstStyle/>
                    <a:p>
                      <a:r>
                        <a:rPr lang="es-ES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Aumenta</a:t>
                      </a:r>
                      <a:r>
                        <a:rPr lang="es-ES" dirty="0"/>
                        <a:t>  a </a:t>
                      </a:r>
                      <a:r>
                        <a:rPr lang="es-ES" dirty="0" err="1"/>
                        <a:t>sua</a:t>
                      </a:r>
                      <a:r>
                        <a:rPr lang="es-ES" dirty="0"/>
                        <a:t> </a:t>
                      </a:r>
                      <a:r>
                        <a:rPr lang="es-ES" dirty="0" err="1"/>
                        <a:t>capacidade</a:t>
                      </a:r>
                      <a:r>
                        <a:rPr lang="es-ES" dirty="0"/>
                        <a:t> de </a:t>
                      </a:r>
                      <a:r>
                        <a:rPr lang="es-ES" dirty="0" err="1"/>
                        <a:t>escoita</a:t>
                      </a:r>
                      <a:r>
                        <a:rPr lang="es-ES" dirty="0"/>
                        <a:t> e atención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57509679"/>
                  </a:ext>
                </a:extLst>
              </a:tr>
              <a:tr h="461394">
                <a:tc>
                  <a:txBody>
                    <a:bodyPr/>
                    <a:lstStyle/>
                    <a:p>
                      <a:r>
                        <a:rPr lang="es-ES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Comprende</a:t>
                      </a:r>
                      <a:r>
                        <a:rPr lang="es-ES" dirty="0"/>
                        <a:t> </a:t>
                      </a:r>
                      <a:r>
                        <a:rPr lang="es-ES" dirty="0" err="1"/>
                        <a:t>nocións</a:t>
                      </a:r>
                      <a:r>
                        <a:rPr lang="es-ES" dirty="0"/>
                        <a:t> básicas </a:t>
                      </a:r>
                      <a:r>
                        <a:rPr lang="es-ES" dirty="0" smtClean="0"/>
                        <a:t>dentro - </a:t>
                      </a:r>
                      <a:r>
                        <a:rPr lang="es-ES" dirty="0" err="1"/>
                        <a:t>fora</a:t>
                      </a:r>
                      <a:r>
                        <a:rPr lang="es-ES" dirty="0"/>
                        <a:t> ( cada noción é un </a:t>
                      </a:r>
                      <a:r>
                        <a:rPr lang="es-ES" dirty="0" smtClean="0"/>
                        <a:t>estándar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79023632"/>
                  </a:ext>
                </a:extLst>
              </a:tr>
              <a:tr h="461394">
                <a:tc>
                  <a:txBody>
                    <a:bodyPr/>
                    <a:lstStyle/>
                    <a:p>
                      <a:r>
                        <a:rPr lang="es-ES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Organiza </a:t>
                      </a:r>
                      <a:r>
                        <a:rPr lang="es-ES" dirty="0" err="1" smtClean="0">
                          <a:solidFill>
                            <a:schemeClr val="tx1"/>
                          </a:solidFill>
                        </a:rPr>
                        <a:t>cronolóxicamente</a:t>
                      </a:r>
                      <a:r>
                        <a:rPr lang="es-E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dirty="0" err="1">
                          <a:solidFill>
                            <a:schemeClr val="tx1"/>
                          </a:solidFill>
                        </a:rPr>
                        <a:t>situacións</a:t>
                      </a:r>
                      <a:endParaRPr lang="es-E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44217691"/>
                  </a:ext>
                </a:extLst>
              </a:tr>
              <a:tr h="461394">
                <a:tc>
                  <a:txBody>
                    <a:bodyPr/>
                    <a:lstStyle/>
                    <a:p>
                      <a:r>
                        <a:rPr lang="es-ES" dirty="0" err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Recoñece</a:t>
                      </a:r>
                      <a:r>
                        <a:rPr lang="es-ES" dirty="0"/>
                        <a:t> as formas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66598205"/>
                  </a:ext>
                </a:extLst>
              </a:tr>
              <a:tr h="461394">
                <a:tc>
                  <a:txBody>
                    <a:bodyPr/>
                    <a:lstStyle/>
                    <a:p>
                      <a:r>
                        <a:rPr lang="es-ES" dirty="0" err="1"/>
                        <a:t>Recoñece</a:t>
                      </a:r>
                      <a:r>
                        <a:rPr lang="es-ES" dirty="0"/>
                        <a:t> </a:t>
                      </a:r>
                      <a:r>
                        <a:rPr lang="es-ES" dirty="0" err="1"/>
                        <a:t>sons</a:t>
                      </a:r>
                      <a:r>
                        <a:rPr lang="es-ES" dirty="0"/>
                        <a:t> </a:t>
                      </a:r>
                      <a:r>
                        <a:rPr lang="es-ES" dirty="0" err="1"/>
                        <a:t>ambientais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82715176"/>
                  </a:ext>
                </a:extLst>
              </a:tr>
              <a:tr h="461394">
                <a:tc>
                  <a:txBody>
                    <a:bodyPr/>
                    <a:lstStyle/>
                    <a:p>
                      <a:r>
                        <a:rPr lang="es-ES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Diferencia</a:t>
                      </a:r>
                      <a:r>
                        <a:rPr lang="es-ES" dirty="0"/>
                        <a:t> son de silencio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38361890"/>
                  </a:ext>
                </a:extLst>
              </a:tr>
              <a:tr h="461394">
                <a:tc>
                  <a:txBody>
                    <a:bodyPr/>
                    <a:lstStyle/>
                    <a:p>
                      <a:r>
                        <a:rPr lang="es-ES" dirty="0" err="1"/>
                        <a:t>Coñece</a:t>
                      </a:r>
                      <a:r>
                        <a:rPr lang="es-ES" dirty="0"/>
                        <a:t> </a:t>
                      </a:r>
                      <a:r>
                        <a:rPr lang="es-ES" dirty="0" err="1"/>
                        <a:t>nocións</a:t>
                      </a:r>
                      <a:r>
                        <a:rPr lang="es-ES" dirty="0"/>
                        <a:t> </a:t>
                      </a:r>
                      <a:r>
                        <a:rPr lang="es-ES" dirty="0" err="1"/>
                        <a:t>temporais</a:t>
                      </a:r>
                      <a:r>
                        <a:rPr lang="es-ES" dirty="0"/>
                        <a:t> </a:t>
                      </a:r>
                      <a:r>
                        <a:rPr lang="es-ES" dirty="0" smtClean="0"/>
                        <a:t>básicas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79508341"/>
                  </a:ext>
                </a:extLst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1963024" y="763398"/>
            <a:ext cx="8086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Comunicación e representación</a:t>
            </a:r>
          </a:p>
        </p:txBody>
      </p:sp>
    </p:spTree>
    <p:extLst>
      <p:ext uri="{BB962C8B-B14F-4D97-AF65-F5344CB8AC3E}">
        <p14:creationId xmlns:p14="http://schemas.microsoft.com/office/powerpoint/2010/main" xmlns="" val="3907059351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/>
              <a:t>Verbos a ter en </a:t>
            </a:r>
            <a:r>
              <a:rPr lang="es-ES" sz="3200" dirty="0" err="1"/>
              <a:t>conta</a:t>
            </a:r>
            <a:r>
              <a:rPr lang="es-ES" sz="3200" dirty="0"/>
              <a:t> para a elaboración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Memorizar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15"/>
          </p:nvPr>
        </p:nvSpPr>
        <p:spPr/>
        <p:txBody>
          <a:bodyPr/>
          <a:lstStyle/>
          <a:p>
            <a:r>
              <a:rPr lang="es-ES" dirty="0"/>
              <a:t>Identificar</a:t>
            </a:r>
          </a:p>
          <a:p>
            <a:r>
              <a:rPr lang="es-ES" dirty="0"/>
              <a:t>Describir</a:t>
            </a:r>
          </a:p>
          <a:p>
            <a:r>
              <a:rPr lang="es-ES" dirty="0" err="1" smtClean="0"/>
              <a:t>Nomear</a:t>
            </a:r>
            <a:endParaRPr lang="es-ES" dirty="0"/>
          </a:p>
          <a:p>
            <a:r>
              <a:rPr lang="es-ES" dirty="0" err="1" smtClean="0"/>
              <a:t>Recoñecer</a:t>
            </a:r>
            <a:endParaRPr lang="es-ES" dirty="0"/>
          </a:p>
          <a:p>
            <a:r>
              <a:rPr lang="es-ES" dirty="0"/>
              <a:t>Reproducir</a:t>
            </a:r>
          </a:p>
          <a:p>
            <a:r>
              <a:rPr lang="es-ES" dirty="0"/>
              <a:t>Seguir</a:t>
            </a:r>
          </a:p>
          <a:p>
            <a:endParaRPr lang="es-ES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ES" dirty="0"/>
              <a:t>Comprender</a:t>
            </a:r>
          </a:p>
        </p:txBody>
      </p:sp>
      <p:sp>
        <p:nvSpPr>
          <p:cNvPr id="6" name="Marcador de texto 5"/>
          <p:cNvSpPr>
            <a:spLocks noGrp="1"/>
          </p:cNvSpPr>
          <p:nvPr>
            <p:ph type="body" sz="half" idx="16"/>
          </p:nvPr>
        </p:nvSpPr>
        <p:spPr/>
        <p:txBody>
          <a:bodyPr/>
          <a:lstStyle/>
          <a:p>
            <a:r>
              <a:rPr lang="es-ES" dirty="0"/>
              <a:t>Resumir</a:t>
            </a:r>
          </a:p>
          <a:p>
            <a:r>
              <a:rPr lang="es-ES" dirty="0"/>
              <a:t>Convertir</a:t>
            </a:r>
          </a:p>
          <a:p>
            <a:r>
              <a:rPr lang="es-ES" dirty="0"/>
              <a:t>Defender</a:t>
            </a:r>
          </a:p>
          <a:p>
            <a:r>
              <a:rPr lang="es-ES" dirty="0"/>
              <a:t>Describir</a:t>
            </a:r>
          </a:p>
          <a:p>
            <a:r>
              <a:rPr lang="es-ES" dirty="0"/>
              <a:t>Interpretar </a:t>
            </a:r>
          </a:p>
          <a:p>
            <a:r>
              <a:rPr lang="es-ES" dirty="0"/>
              <a:t>Identificar</a:t>
            </a:r>
          </a:p>
          <a:p>
            <a:r>
              <a:rPr lang="es-ES" dirty="0" err="1" smtClean="0"/>
              <a:t>Sinalar</a:t>
            </a:r>
            <a:endParaRPr lang="es-ES" dirty="0"/>
          </a:p>
        </p:txBody>
      </p:sp>
      <p:sp>
        <p:nvSpPr>
          <p:cNvPr id="7" name="Marcador de texto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s-ES" dirty="0"/>
              <a:t>Aplicar</a:t>
            </a:r>
          </a:p>
        </p:txBody>
      </p:sp>
      <p:sp>
        <p:nvSpPr>
          <p:cNvPr id="8" name="Marcador de texto 7"/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r>
              <a:rPr lang="es-ES" dirty="0" err="1"/>
              <a:t>F</a:t>
            </a:r>
            <a:r>
              <a:rPr lang="es-ES" dirty="0" err="1" smtClean="0"/>
              <a:t>acer</a:t>
            </a:r>
            <a:endParaRPr lang="es-ES" dirty="0"/>
          </a:p>
          <a:p>
            <a:r>
              <a:rPr lang="es-ES" dirty="0"/>
              <a:t>Construir</a:t>
            </a:r>
          </a:p>
          <a:p>
            <a:r>
              <a:rPr lang="es-ES" dirty="0"/>
              <a:t>Modelar</a:t>
            </a:r>
          </a:p>
          <a:p>
            <a:r>
              <a:rPr lang="es-ES" dirty="0"/>
              <a:t>Preparar</a:t>
            </a:r>
          </a:p>
          <a:p>
            <a:r>
              <a:rPr lang="es-ES" dirty="0"/>
              <a:t>Demostrar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1014107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Máis</a:t>
            </a:r>
            <a:r>
              <a:rPr lang="es-ES" dirty="0"/>
              <a:t> verbos </a:t>
            </a:r>
            <a:r>
              <a:rPr lang="es-ES" dirty="0" err="1"/>
              <a:t>exemplo</a:t>
            </a:r>
            <a:endParaRPr lang="es-ES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Analizar</a:t>
            </a:r>
          </a:p>
        </p:txBody>
      </p:sp>
      <p:sp>
        <p:nvSpPr>
          <p:cNvPr id="8" name="Marcador de texto 7"/>
          <p:cNvSpPr>
            <a:spLocks noGrp="1"/>
          </p:cNvSpPr>
          <p:nvPr>
            <p:ph type="body" sz="half" idx="15"/>
          </p:nvPr>
        </p:nvSpPr>
        <p:spPr/>
        <p:txBody>
          <a:bodyPr/>
          <a:lstStyle/>
          <a:p>
            <a:r>
              <a:rPr lang="es-ES" dirty="0"/>
              <a:t>Comparar</a:t>
            </a:r>
          </a:p>
          <a:p>
            <a:r>
              <a:rPr lang="es-ES" dirty="0"/>
              <a:t>Distinguir</a:t>
            </a:r>
          </a:p>
          <a:p>
            <a:r>
              <a:rPr lang="es-ES" dirty="0"/>
              <a:t>Seleccionar</a:t>
            </a:r>
          </a:p>
          <a:p>
            <a:r>
              <a:rPr lang="es-ES" dirty="0"/>
              <a:t>Motivarse</a:t>
            </a:r>
          </a:p>
          <a:p>
            <a:r>
              <a:rPr lang="es-ES" dirty="0"/>
              <a:t>Separar</a:t>
            </a:r>
          </a:p>
          <a:p>
            <a:r>
              <a:rPr lang="es-ES" dirty="0"/>
              <a:t>Presentar</a:t>
            </a:r>
          </a:p>
          <a:p>
            <a:endParaRPr lang="es-ES" dirty="0"/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ES" dirty="0"/>
              <a:t>Evaluar</a:t>
            </a:r>
          </a:p>
        </p:txBody>
      </p:sp>
      <p:sp>
        <p:nvSpPr>
          <p:cNvPr id="9" name="Marcador de texto 8"/>
          <p:cNvSpPr>
            <a:spLocks noGrp="1"/>
          </p:cNvSpPr>
          <p:nvPr>
            <p:ph type="body" sz="half" idx="16"/>
          </p:nvPr>
        </p:nvSpPr>
        <p:spPr/>
        <p:txBody>
          <a:bodyPr/>
          <a:lstStyle/>
          <a:p>
            <a:r>
              <a:rPr lang="es-ES" dirty="0"/>
              <a:t>Valorar</a:t>
            </a:r>
          </a:p>
          <a:p>
            <a:r>
              <a:rPr lang="es-ES" dirty="0"/>
              <a:t>Criticar</a:t>
            </a:r>
          </a:p>
          <a:p>
            <a:r>
              <a:rPr lang="es-ES" dirty="0" err="1" smtClean="0"/>
              <a:t>X</a:t>
            </a:r>
            <a:r>
              <a:rPr lang="es-ES" dirty="0" err="1" smtClean="0"/>
              <a:t>ulgar</a:t>
            </a:r>
            <a:endParaRPr lang="es-ES" dirty="0"/>
          </a:p>
          <a:p>
            <a:r>
              <a:rPr lang="es-ES" dirty="0" err="1"/>
              <a:t>X</a:t>
            </a:r>
            <a:r>
              <a:rPr lang="es-ES" dirty="0" err="1" smtClean="0"/>
              <a:t>ustificar</a:t>
            </a:r>
            <a:endParaRPr lang="es-ES" dirty="0"/>
          </a:p>
          <a:p>
            <a:r>
              <a:rPr lang="es-ES" dirty="0" err="1" smtClean="0"/>
              <a:t>Apoiar</a:t>
            </a:r>
            <a:endParaRPr lang="es-ES" dirty="0"/>
          </a:p>
          <a:p>
            <a:r>
              <a:rPr lang="es-ES" dirty="0"/>
              <a:t>Cuestionar </a:t>
            </a:r>
          </a:p>
          <a:p>
            <a:r>
              <a:rPr lang="es-ES" dirty="0" err="1" smtClean="0"/>
              <a:t>A</a:t>
            </a:r>
            <a:r>
              <a:rPr lang="es-ES" dirty="0" err="1" smtClean="0"/>
              <a:t>valiar</a:t>
            </a:r>
            <a:endParaRPr lang="es-ES" dirty="0"/>
          </a:p>
        </p:txBody>
      </p:sp>
      <p:sp>
        <p:nvSpPr>
          <p:cNvPr id="7" name="Marcador de texto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s-ES" dirty="0"/>
              <a:t>Crear</a:t>
            </a:r>
          </a:p>
        </p:txBody>
      </p:sp>
      <p:sp>
        <p:nvSpPr>
          <p:cNvPr id="10" name="Marcador de texto 9"/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r>
              <a:rPr lang="es-ES" dirty="0" err="1" smtClean="0"/>
              <a:t>Nomear</a:t>
            </a:r>
            <a:endParaRPr lang="es-ES" dirty="0"/>
          </a:p>
          <a:p>
            <a:r>
              <a:rPr lang="es-ES" dirty="0"/>
              <a:t>Reproducir</a:t>
            </a:r>
          </a:p>
          <a:p>
            <a:r>
              <a:rPr lang="es-ES" dirty="0"/>
              <a:t>Identificar</a:t>
            </a:r>
          </a:p>
          <a:p>
            <a:r>
              <a:rPr lang="es-ES" dirty="0"/>
              <a:t>Seguir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0594585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Para conseguir </a:t>
            </a:r>
            <a:r>
              <a:rPr lang="es-ES" dirty="0" err="1" smtClean="0"/>
              <a:t>obxectivos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Usamos as  </a:t>
            </a:r>
            <a:r>
              <a:rPr lang="es-ES" dirty="0" err="1" smtClean="0"/>
              <a:t>tarefas</a:t>
            </a:r>
            <a:r>
              <a:rPr lang="es-ES" dirty="0"/>
              <a:t>.</a:t>
            </a:r>
          </a:p>
          <a:p>
            <a:r>
              <a:rPr lang="es-ES" dirty="0"/>
              <a:t>Usamos actividades</a:t>
            </a:r>
          </a:p>
          <a:p>
            <a:r>
              <a:rPr lang="es-ES" dirty="0"/>
              <a:t>Usamos </a:t>
            </a:r>
            <a:r>
              <a:rPr lang="es-ES" dirty="0" err="1" smtClean="0"/>
              <a:t>exercicios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307756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Diferenzas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err="1"/>
              <a:t>Tarefas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3266044" cy="2840039"/>
          </a:xfrm>
        </p:spPr>
        <p:txBody>
          <a:bodyPr>
            <a:normAutofit fontScale="92500" lnSpcReduction="20000"/>
          </a:bodyPr>
          <a:lstStyle/>
          <a:p>
            <a:r>
              <a:rPr lang="es-ES" dirty="0" err="1"/>
              <a:t>Situacións</a:t>
            </a:r>
            <a:r>
              <a:rPr lang="es-ES" dirty="0"/>
              <a:t> </a:t>
            </a:r>
            <a:r>
              <a:rPr lang="es-ES" dirty="0" err="1"/>
              <a:t>ou</a:t>
            </a:r>
            <a:r>
              <a:rPr lang="es-ES" dirty="0"/>
              <a:t> problemas que resolverán usando diferente procesos </a:t>
            </a:r>
            <a:r>
              <a:rPr lang="es-ES" dirty="0" err="1"/>
              <a:t>mentais</a:t>
            </a:r>
            <a:endParaRPr lang="es-ES" dirty="0"/>
          </a:p>
          <a:p>
            <a:r>
              <a:rPr lang="es-ES" dirty="0"/>
              <a:t>As </a:t>
            </a:r>
            <a:r>
              <a:rPr lang="es-ES" dirty="0" err="1"/>
              <a:t>tarefas</a:t>
            </a:r>
            <a:r>
              <a:rPr lang="es-ES" dirty="0"/>
              <a:t> logran a consecución das competencias </a:t>
            </a:r>
          </a:p>
          <a:p>
            <a:r>
              <a:rPr lang="es-ES" dirty="0" err="1"/>
              <a:t>Unha</a:t>
            </a:r>
            <a:r>
              <a:rPr lang="es-ES" dirty="0"/>
              <a:t> </a:t>
            </a:r>
            <a:r>
              <a:rPr lang="es-ES" dirty="0" err="1" smtClean="0"/>
              <a:t>tarefa</a:t>
            </a:r>
            <a:r>
              <a:rPr lang="es-ES" dirty="0" smtClean="0"/>
              <a:t> </a:t>
            </a:r>
            <a:r>
              <a:rPr lang="es-ES" dirty="0"/>
              <a:t>ben formulada pode lograr adquirir diferentes </a:t>
            </a:r>
            <a:r>
              <a:rPr lang="es-ES" dirty="0" smtClean="0"/>
              <a:t>competencias</a:t>
            </a:r>
            <a:endParaRPr lang="es-ES" dirty="0"/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3"/>
          </p:nvPr>
        </p:nvSpPr>
        <p:spPr>
          <a:xfrm>
            <a:off x="5025007" y="2603500"/>
            <a:ext cx="2273416" cy="576262"/>
          </a:xfrm>
        </p:spPr>
        <p:txBody>
          <a:bodyPr/>
          <a:lstStyle/>
          <a:p>
            <a:r>
              <a:rPr lang="es-ES" dirty="0"/>
              <a:t>Actividades</a:t>
            </a:r>
          </a:p>
        </p:txBody>
      </p:sp>
      <p:sp>
        <p:nvSpPr>
          <p:cNvPr id="7" name="Marcador de contenido 6"/>
          <p:cNvSpPr>
            <a:spLocks noGrp="1"/>
          </p:cNvSpPr>
          <p:nvPr>
            <p:ph sz="quarter" idx="4"/>
          </p:nvPr>
        </p:nvSpPr>
        <p:spPr>
          <a:xfrm>
            <a:off x="5025008" y="3179762"/>
            <a:ext cx="2877424" cy="2840039"/>
          </a:xfrm>
        </p:spPr>
        <p:txBody>
          <a:bodyPr>
            <a:normAutofit fontScale="92500" lnSpcReduction="20000"/>
          </a:bodyPr>
          <a:lstStyle/>
          <a:p>
            <a:r>
              <a:rPr lang="es-ES" dirty="0"/>
              <a:t>É a acción orientada a adquirir </a:t>
            </a:r>
            <a:r>
              <a:rPr lang="es-ES" dirty="0" err="1"/>
              <a:t>coñecementos</a:t>
            </a:r>
            <a:r>
              <a:rPr lang="es-ES" dirty="0"/>
              <a:t> </a:t>
            </a:r>
            <a:r>
              <a:rPr lang="es-ES" dirty="0" err="1"/>
              <a:t>ou</a:t>
            </a:r>
            <a:r>
              <a:rPr lang="es-ES" dirty="0"/>
              <a:t> usar os que se ten de forma diferente</a:t>
            </a:r>
          </a:p>
          <a:p>
            <a:r>
              <a:rPr lang="es-ES" dirty="0"/>
              <a:t>Pode contribuir a lograr as competencias</a:t>
            </a:r>
          </a:p>
          <a:p>
            <a:r>
              <a:rPr lang="es-ES" dirty="0" smtClean="0"/>
              <a:t>Está </a:t>
            </a:r>
            <a:r>
              <a:rPr lang="es-ES" dirty="0"/>
              <a:t>case </a:t>
            </a:r>
            <a:r>
              <a:rPr lang="es-ES" dirty="0" err="1"/>
              <a:t>sempre</a:t>
            </a:r>
            <a:r>
              <a:rPr lang="es-ES" dirty="0"/>
              <a:t> diseñada para </a:t>
            </a:r>
            <a:r>
              <a:rPr lang="es-ES" dirty="0" err="1"/>
              <a:t>traballar</a:t>
            </a:r>
            <a:r>
              <a:rPr lang="es-ES" dirty="0"/>
              <a:t> </a:t>
            </a:r>
            <a:r>
              <a:rPr lang="es-ES" dirty="0" err="1" smtClean="0"/>
              <a:t>unha</a:t>
            </a:r>
            <a:r>
              <a:rPr lang="es-ES" dirty="0" smtClean="0"/>
              <a:t> </a:t>
            </a:r>
            <a:r>
              <a:rPr lang="es-ES" dirty="0" err="1"/>
              <a:t>soa</a:t>
            </a:r>
            <a:r>
              <a:rPr lang="es-ES" dirty="0"/>
              <a:t> competencia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8481270" y="2759978"/>
            <a:ext cx="2181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err="1">
                <a:solidFill>
                  <a:schemeClr val="accent2">
                    <a:lumMod val="75000"/>
                  </a:schemeClr>
                </a:solidFill>
              </a:rPr>
              <a:t>Exercicio</a:t>
            </a:r>
            <a:endParaRPr lang="es-ES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8481270" y="3338818"/>
            <a:ext cx="2265027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. </a:t>
            </a:r>
            <a:r>
              <a:rPr lang="es-ES" sz="1600" dirty="0" err="1"/>
              <a:t>Comproba</a:t>
            </a:r>
            <a:r>
              <a:rPr lang="es-ES" sz="1600" dirty="0"/>
              <a:t> o dominio </a:t>
            </a:r>
            <a:r>
              <a:rPr lang="es-ES" sz="1600" dirty="0" err="1"/>
              <a:t>dun</a:t>
            </a:r>
            <a:r>
              <a:rPr lang="es-ES" sz="1600" dirty="0"/>
              <a:t> </a:t>
            </a:r>
            <a:r>
              <a:rPr lang="es-ES" sz="1600" dirty="0" err="1"/>
              <a:t>coñecemento</a:t>
            </a:r>
            <a:r>
              <a:rPr lang="es-ES" sz="1600" dirty="0"/>
              <a:t> adquirido</a:t>
            </a:r>
          </a:p>
          <a:p>
            <a:r>
              <a:rPr lang="es-ES" sz="1600" dirty="0" smtClean="0"/>
              <a:t>. Para </a:t>
            </a:r>
            <a:r>
              <a:rPr lang="es-ES" sz="1600" dirty="0"/>
              <a:t>aprender un </a:t>
            </a:r>
            <a:r>
              <a:rPr lang="es-ES" sz="1600" dirty="0" err="1"/>
              <a:t>contido</a:t>
            </a:r>
            <a:r>
              <a:rPr lang="es-ES" sz="1600" dirty="0"/>
              <a:t> específico</a:t>
            </a:r>
          </a:p>
          <a:p>
            <a:r>
              <a:rPr lang="es-ES" sz="1600" dirty="0" smtClean="0"/>
              <a:t>. No </a:t>
            </a:r>
            <a:r>
              <a:rPr lang="es-ES" sz="1600" dirty="0" err="1" smtClean="0"/>
              <a:t>contribúen</a:t>
            </a:r>
            <a:r>
              <a:rPr lang="es-ES" sz="1600" dirty="0" smtClean="0"/>
              <a:t> </a:t>
            </a:r>
            <a:r>
              <a:rPr lang="es-ES" sz="1600" dirty="0"/>
              <a:t>á</a:t>
            </a:r>
            <a:r>
              <a:rPr lang="es-ES" sz="1600" dirty="0" smtClean="0"/>
              <a:t> </a:t>
            </a:r>
            <a:r>
              <a:rPr lang="es-ES" sz="1600" dirty="0"/>
              <a:t>adquisición de </a:t>
            </a:r>
            <a:r>
              <a:rPr lang="es-ES" sz="1600" dirty="0" smtClean="0"/>
              <a:t>competencias</a:t>
            </a:r>
            <a:endParaRPr lang="es-ES" sz="1600" dirty="0"/>
          </a:p>
          <a:p>
            <a:r>
              <a:rPr lang="es-ES" sz="1600" dirty="0"/>
              <a:t>. </a:t>
            </a:r>
            <a:r>
              <a:rPr lang="es-ES" sz="1600" dirty="0" smtClean="0"/>
              <a:t>Esquema, explicación, </a:t>
            </a:r>
            <a:r>
              <a:rPr lang="es-ES" sz="1600" dirty="0" err="1" smtClean="0"/>
              <a:t>exemplo</a:t>
            </a:r>
            <a:r>
              <a:rPr lang="es-ES" sz="1600" dirty="0" err="1"/>
              <a:t>,</a:t>
            </a:r>
            <a:r>
              <a:rPr lang="es-ES" sz="1600" dirty="0" err="1" smtClean="0"/>
              <a:t>exercicio</a:t>
            </a:r>
            <a:endParaRPr lang="es-ES" sz="1600" dirty="0"/>
          </a:p>
          <a:p>
            <a:endParaRPr lang="es-ES" sz="1600" dirty="0"/>
          </a:p>
          <a:p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xmlns="" val="123722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3" grpId="0" build="p"/>
      <p:bldP spid="6" grpId="0" build="p"/>
      <p:bldP spid="7" grpId="0" build="p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Partes </a:t>
            </a:r>
            <a:r>
              <a:rPr lang="es-ES" dirty="0" err="1"/>
              <a:t>dunha</a:t>
            </a:r>
            <a:r>
              <a:rPr lang="es-ES" dirty="0"/>
              <a:t> </a:t>
            </a:r>
            <a:r>
              <a:rPr lang="es-ES" dirty="0" err="1"/>
              <a:t>ACIs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1800" dirty="0"/>
              <a:t> 1.Datos do alumno/a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15"/>
          </p:nvPr>
        </p:nvSpPr>
        <p:spPr>
          <a:xfrm>
            <a:off x="1154953" y="3179762"/>
            <a:ext cx="3141879" cy="2847295"/>
          </a:xfrm>
        </p:spPr>
        <p:txBody>
          <a:bodyPr>
            <a:normAutofit lnSpcReduction="10000"/>
          </a:bodyPr>
          <a:lstStyle/>
          <a:p>
            <a:pPr marL="285750" indent="-285750">
              <a:buFontTx/>
              <a:buChar char="-"/>
            </a:pPr>
            <a:r>
              <a:rPr lang="es-ES" dirty="0"/>
              <a:t>Datos </a:t>
            </a:r>
            <a:r>
              <a:rPr lang="es-ES" dirty="0" err="1"/>
              <a:t>personais</a:t>
            </a:r>
            <a:endParaRPr lang="es-ES" dirty="0"/>
          </a:p>
          <a:p>
            <a:pPr marL="285750" indent="-285750">
              <a:buFontTx/>
              <a:buChar char="-"/>
            </a:pPr>
            <a:r>
              <a:rPr lang="es-ES" dirty="0"/>
              <a:t>Datos escolares</a:t>
            </a:r>
          </a:p>
          <a:p>
            <a:pPr marL="285750" indent="-285750">
              <a:buFontTx/>
              <a:buChar char="-"/>
            </a:pPr>
            <a:r>
              <a:rPr lang="es-ES" dirty="0"/>
              <a:t>Datos físicos e de </a:t>
            </a:r>
            <a:r>
              <a:rPr lang="es-ES" dirty="0" err="1" smtClean="0"/>
              <a:t>Saúde</a:t>
            </a:r>
            <a:endParaRPr lang="es-ES" dirty="0"/>
          </a:p>
          <a:p>
            <a:pPr marL="285750" indent="-285750">
              <a:buFontTx/>
              <a:buChar char="-"/>
            </a:pPr>
            <a:r>
              <a:rPr lang="es-ES" dirty="0"/>
              <a:t>Datos </a:t>
            </a:r>
            <a:r>
              <a:rPr lang="es-ES" dirty="0" err="1" smtClean="0"/>
              <a:t>psicosociais</a:t>
            </a:r>
            <a:r>
              <a:rPr lang="es-ES" dirty="0"/>
              <a:t>. Nivel intelectual e </a:t>
            </a:r>
            <a:r>
              <a:rPr lang="es-ES" dirty="0" err="1"/>
              <a:t>aptitudinal</a:t>
            </a:r>
            <a:r>
              <a:rPr lang="es-ES" dirty="0"/>
              <a:t>, trazos de </a:t>
            </a:r>
            <a:r>
              <a:rPr lang="es-ES" dirty="0" err="1"/>
              <a:t>personalidade</a:t>
            </a:r>
            <a:r>
              <a:rPr lang="es-ES" dirty="0"/>
              <a:t>, intereses </a:t>
            </a:r>
            <a:r>
              <a:rPr lang="es-ES" dirty="0" smtClean="0"/>
              <a:t>manifestados</a:t>
            </a:r>
            <a:r>
              <a:rPr lang="es-ES" dirty="0"/>
              <a:t>, adaptación </a:t>
            </a:r>
            <a:r>
              <a:rPr lang="es-ES" dirty="0" err="1"/>
              <a:t>persoal</a:t>
            </a:r>
            <a:r>
              <a:rPr lang="es-ES" dirty="0"/>
              <a:t> e social</a:t>
            </a:r>
          </a:p>
          <a:p>
            <a:r>
              <a:rPr lang="es-ES" dirty="0"/>
              <a:t>Estilo de </a:t>
            </a:r>
            <a:r>
              <a:rPr lang="es-ES" dirty="0" err="1"/>
              <a:t>aprendizaxe</a:t>
            </a:r>
            <a:endParaRPr lang="es-ES" dirty="0"/>
          </a:p>
          <a:p>
            <a:r>
              <a:rPr lang="es-ES" dirty="0" err="1"/>
              <a:t>Exemplos</a:t>
            </a:r>
            <a:r>
              <a:rPr lang="es-ES" dirty="0"/>
              <a:t>: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ES" sz="2000" dirty="0"/>
              <a:t>2.Datos dos contextos</a:t>
            </a:r>
          </a:p>
        </p:txBody>
      </p:sp>
      <p:sp>
        <p:nvSpPr>
          <p:cNvPr id="6" name="Marcador de texto 5"/>
          <p:cNvSpPr>
            <a:spLocks noGrp="1"/>
          </p:cNvSpPr>
          <p:nvPr>
            <p:ph type="body" sz="half" idx="16"/>
          </p:nvPr>
        </p:nvSpPr>
        <p:spPr/>
        <p:txBody>
          <a:bodyPr/>
          <a:lstStyle/>
          <a:p>
            <a:pPr marL="285750" indent="-285750">
              <a:buFontTx/>
              <a:buChar char="-"/>
            </a:pPr>
            <a:r>
              <a:rPr lang="es-ES" dirty="0"/>
              <a:t>Datos do contorno </a:t>
            </a:r>
            <a:r>
              <a:rPr lang="es-ES" dirty="0" err="1"/>
              <a:t>sociofamiliar</a:t>
            </a:r>
            <a:endParaRPr lang="es-ES" dirty="0"/>
          </a:p>
          <a:p>
            <a:pPr marL="285750" indent="-285750">
              <a:buFontTx/>
              <a:buChar char="-"/>
            </a:pPr>
            <a:r>
              <a:rPr lang="es-ES" dirty="0"/>
              <a:t>Datos do contorno escolar</a:t>
            </a:r>
          </a:p>
          <a:p>
            <a:pPr marL="285750" indent="-285750">
              <a:buFontTx/>
              <a:buChar char="-"/>
            </a:pPr>
            <a:endParaRPr lang="es-ES" dirty="0"/>
          </a:p>
        </p:txBody>
      </p:sp>
      <p:sp>
        <p:nvSpPr>
          <p:cNvPr id="7" name="Marcador de texto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s-ES" dirty="0"/>
              <a:t>3Datos </a:t>
            </a:r>
            <a:r>
              <a:rPr lang="es-ES" dirty="0" err="1"/>
              <a:t>pedagóxicos</a:t>
            </a:r>
            <a:endParaRPr lang="es-ES" dirty="0"/>
          </a:p>
        </p:txBody>
      </p:sp>
      <p:sp>
        <p:nvSpPr>
          <p:cNvPr id="8" name="Marcador de texto 7"/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r>
              <a:rPr lang="es-ES" dirty="0"/>
              <a:t>Nivel de competencia curricular</a:t>
            </a:r>
          </a:p>
          <a:p>
            <a:r>
              <a:rPr lang="es-ES" dirty="0"/>
              <a:t> - Características destacables</a:t>
            </a:r>
          </a:p>
          <a:p>
            <a:pPr marL="285750" indent="-285750">
              <a:buFontTx/>
              <a:buChar char="-"/>
            </a:pPr>
            <a:r>
              <a:rPr lang="es-ES" dirty="0"/>
              <a:t>Comunicación</a:t>
            </a:r>
          </a:p>
          <a:p>
            <a:pPr marL="285750" indent="-285750">
              <a:buFontTx/>
              <a:buChar char="-"/>
            </a:pPr>
            <a:r>
              <a:rPr lang="es-ES" dirty="0"/>
              <a:t>Interacción social</a:t>
            </a:r>
          </a:p>
          <a:p>
            <a:r>
              <a:rPr lang="es-ES" dirty="0"/>
              <a:t>Necesidades educativas </a:t>
            </a:r>
            <a:r>
              <a:rPr lang="es-ES" dirty="0" err="1" smtClean="0"/>
              <a:t>especiais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9615951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3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3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3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3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3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3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3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3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3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3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3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3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3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3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3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3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3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3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3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3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3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3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3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  <p:bldP spid="6" grpId="0" build="p"/>
      <p:bldP spid="7" grpId="0" build="p"/>
      <p:bldP spid="8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973138"/>
            <a:ext cx="8761413" cy="708025"/>
          </a:xfrm>
        </p:spPr>
        <p:txBody>
          <a:bodyPr/>
          <a:lstStyle/>
          <a:p>
            <a:r>
              <a:rPr lang="es-ES" dirty="0">
                <a:solidFill>
                  <a:schemeClr val="accent2">
                    <a:lumMod val="75000"/>
                  </a:schemeClr>
                </a:solidFill>
              </a:rPr>
              <a:t>     </a:t>
            </a:r>
            <a:r>
              <a:rPr lang="es-ES" dirty="0" err="1">
                <a:solidFill>
                  <a:schemeClr val="accent2">
                    <a:lumMod val="75000"/>
                  </a:schemeClr>
                </a:solidFill>
              </a:rPr>
              <a:t>Deseño</a:t>
            </a:r>
            <a:r>
              <a:rPr lang="es-ES" dirty="0">
                <a:solidFill>
                  <a:schemeClr val="accent2">
                    <a:lumMod val="75000"/>
                  </a:schemeClr>
                </a:solidFill>
              </a:rPr>
              <a:t> de </a:t>
            </a:r>
            <a:r>
              <a:rPr lang="es-ES" dirty="0" err="1">
                <a:solidFill>
                  <a:schemeClr val="accent2">
                    <a:lumMod val="75000"/>
                  </a:schemeClr>
                </a:solidFill>
              </a:rPr>
              <a:t>Tarefas</a:t>
            </a:r>
            <a:endParaRPr lang="es-E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1619075" y="2978092"/>
            <a:ext cx="9269835" cy="36408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6134663"/>
              </p:ext>
            </p:extLst>
          </p:nvPr>
        </p:nvGraphicFramePr>
        <p:xfrm>
          <a:off x="782040" y="2514910"/>
          <a:ext cx="8128000" cy="3815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6661">
                  <a:extLst>
                    <a:ext uri="{9D8B030D-6E8A-4147-A177-3AD203B41FA5}">
                      <a16:colId xmlns:a16="http://schemas.microsoft.com/office/drawing/2014/main" xmlns="" val="2255095578"/>
                    </a:ext>
                  </a:extLst>
                </a:gridCol>
                <a:gridCol w="6091339">
                  <a:extLst>
                    <a:ext uri="{9D8B030D-6E8A-4147-A177-3AD203B41FA5}">
                      <a16:colId xmlns:a16="http://schemas.microsoft.com/office/drawing/2014/main" xmlns="" val="14398130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Competencias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813450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Temporalización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803988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err="1"/>
                        <a:t>Contidos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559429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err="1"/>
                        <a:t>Deseño</a:t>
                      </a:r>
                      <a:r>
                        <a:rPr lang="es-ES" dirty="0"/>
                        <a:t>: </a:t>
                      </a:r>
                      <a:r>
                        <a:rPr lang="es-ES" sz="1400" dirty="0" err="1"/>
                        <a:t>deseñar</a:t>
                      </a:r>
                      <a:r>
                        <a:rPr lang="es-ES" sz="1400" dirty="0"/>
                        <a:t> tanto o proceso coma o </a:t>
                      </a:r>
                      <a:r>
                        <a:rPr lang="es-ES" sz="1400" smtClean="0"/>
                        <a:t>produto</a:t>
                      </a:r>
                      <a:r>
                        <a:rPr lang="es-ES" sz="1400" dirty="0" smtClean="0"/>
                        <a:t> </a:t>
                      </a:r>
                      <a:r>
                        <a:rPr lang="es-ES" sz="1400" dirty="0"/>
                        <a:t>final que ten que entregar o alumno/a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Actividades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939430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Recursos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394302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Avaliación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Autoavaliación</a:t>
                      </a:r>
                      <a:r>
                        <a:rPr lang="es-ES" dirty="0" smtClean="0"/>
                        <a:t> , </a:t>
                      </a:r>
                      <a:r>
                        <a:rPr lang="es-ES" dirty="0" err="1" smtClean="0"/>
                        <a:t>coavaliación</a:t>
                      </a:r>
                      <a:r>
                        <a:rPr lang="es-ES" dirty="0" smtClean="0"/>
                        <a:t>. </a:t>
                      </a:r>
                      <a:r>
                        <a:rPr lang="es-ES" dirty="0"/>
                        <a:t>Medio </a:t>
                      </a:r>
                      <a:r>
                        <a:rPr lang="es-ES" dirty="0" smtClean="0"/>
                        <a:t>RÚBRICA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873327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Estándares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463184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err="1"/>
                        <a:t>Observacións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37437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766840768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90332843"/>
              </p:ext>
            </p:extLst>
          </p:nvPr>
        </p:nvGraphicFramePr>
        <p:xfrm>
          <a:off x="1937857" y="760304"/>
          <a:ext cx="8222143" cy="43528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18683">
                  <a:extLst>
                    <a:ext uri="{9D8B030D-6E8A-4147-A177-3AD203B41FA5}">
                      <a16:colId xmlns:a16="http://schemas.microsoft.com/office/drawing/2014/main" xmlns="" val="2971737419"/>
                    </a:ext>
                  </a:extLst>
                </a:gridCol>
                <a:gridCol w="603460">
                  <a:extLst>
                    <a:ext uri="{9D8B030D-6E8A-4147-A177-3AD203B41FA5}">
                      <a16:colId xmlns:a16="http://schemas.microsoft.com/office/drawing/2014/main" xmlns="" val="2179146653"/>
                    </a:ext>
                  </a:extLst>
                </a:gridCol>
              </a:tblGrid>
              <a:tr h="512115">
                <a:tc>
                  <a:txBody>
                    <a:bodyPr/>
                    <a:lstStyle/>
                    <a:p>
                      <a:r>
                        <a:rPr lang="es-ES" dirty="0"/>
                        <a:t>DATOS PSICOSOCIAIS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3562165"/>
                  </a:ext>
                </a:extLst>
              </a:tr>
              <a:tr h="512115">
                <a:tc>
                  <a:txBody>
                    <a:bodyPr/>
                    <a:lstStyle/>
                    <a:p>
                      <a:r>
                        <a:rPr lang="es-ES" dirty="0" err="1"/>
                        <a:t>Insensibilidade</a:t>
                      </a:r>
                      <a:r>
                        <a:rPr lang="es-ES" dirty="0"/>
                        <a:t> frente </a:t>
                      </a:r>
                      <a:r>
                        <a:rPr lang="es-ES" dirty="0" err="1"/>
                        <a:t>aos</a:t>
                      </a:r>
                      <a:r>
                        <a:rPr lang="es-ES" dirty="0"/>
                        <a:t> </a:t>
                      </a:r>
                      <a:r>
                        <a:rPr lang="es-ES" dirty="0" err="1"/>
                        <a:t>sentimentos</a:t>
                      </a:r>
                      <a:r>
                        <a:rPr lang="es-ES" dirty="0"/>
                        <a:t> de </a:t>
                      </a:r>
                      <a:r>
                        <a:rPr lang="es-ES" dirty="0" err="1"/>
                        <a:t>outras</a:t>
                      </a:r>
                      <a:r>
                        <a:rPr lang="es-ES" dirty="0"/>
                        <a:t> </a:t>
                      </a:r>
                      <a:r>
                        <a:rPr lang="es-ES" dirty="0" err="1"/>
                        <a:t>persoas</a:t>
                      </a:r>
                      <a:endParaRPr lang="es-ES" dirty="0"/>
                    </a:p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477671"/>
                  </a:ext>
                </a:extLst>
              </a:tr>
              <a:tr h="512115">
                <a:tc>
                  <a:txBody>
                    <a:bodyPr/>
                    <a:lstStyle/>
                    <a:p>
                      <a:r>
                        <a:rPr lang="es-ES" dirty="0" smtClean="0"/>
                        <a:t>Aprende </a:t>
                      </a:r>
                      <a:r>
                        <a:rPr lang="es-ES" dirty="0" err="1" smtClean="0"/>
                        <a:t>mellor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/>
                        <a:t>con </a:t>
                      </a:r>
                      <a:r>
                        <a:rPr lang="es-ES" dirty="0" err="1"/>
                        <a:t>axudas</a:t>
                      </a:r>
                      <a:r>
                        <a:rPr lang="es-ES" dirty="0"/>
                        <a:t> </a:t>
                      </a:r>
                      <a:r>
                        <a:rPr lang="es-ES" dirty="0" err="1"/>
                        <a:t>visuais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48547445"/>
                  </a:ext>
                </a:extLst>
              </a:tr>
              <a:tr h="512115">
                <a:tc>
                  <a:txBody>
                    <a:bodyPr/>
                    <a:lstStyle/>
                    <a:p>
                      <a:pPr algn="l"/>
                      <a:r>
                        <a:rPr lang="es-ES" dirty="0" err="1"/>
                        <a:t>Traballa</a:t>
                      </a:r>
                      <a:r>
                        <a:rPr lang="es-ES" dirty="0"/>
                        <a:t> </a:t>
                      </a:r>
                      <a:r>
                        <a:rPr lang="es-ES" dirty="0" err="1"/>
                        <a:t>mellor</a:t>
                      </a:r>
                      <a:r>
                        <a:rPr lang="es-ES" dirty="0"/>
                        <a:t> con </a:t>
                      </a:r>
                      <a:r>
                        <a:rPr lang="es-ES" dirty="0" err="1"/>
                        <a:t>cousas</a:t>
                      </a:r>
                      <a:r>
                        <a:rPr lang="es-ES" dirty="0"/>
                        <a:t> que </a:t>
                      </a:r>
                      <a:r>
                        <a:rPr lang="es-ES" dirty="0" err="1"/>
                        <a:t>xa</a:t>
                      </a:r>
                      <a:r>
                        <a:rPr lang="es-ES" dirty="0"/>
                        <a:t> </a:t>
                      </a:r>
                      <a:r>
                        <a:rPr lang="es-ES" dirty="0" err="1"/>
                        <a:t>coñece</a:t>
                      </a:r>
                      <a:endParaRPr lang="es-ES" dirty="0"/>
                    </a:p>
                    <a:p>
                      <a:pPr algn="l"/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88332394"/>
                  </a:ext>
                </a:extLst>
              </a:tr>
              <a:tr h="512115">
                <a:tc>
                  <a:txBody>
                    <a:bodyPr/>
                    <a:lstStyle/>
                    <a:p>
                      <a:r>
                        <a:rPr lang="es-ES" dirty="0" err="1"/>
                        <a:t>Incapacidade</a:t>
                      </a:r>
                      <a:r>
                        <a:rPr lang="es-ES" dirty="0"/>
                        <a:t> para engañar </a:t>
                      </a:r>
                      <a:r>
                        <a:rPr lang="es-ES" dirty="0" err="1"/>
                        <a:t>ou</a:t>
                      </a:r>
                      <a:r>
                        <a:rPr lang="es-ES" dirty="0"/>
                        <a:t> entender o </a:t>
                      </a:r>
                      <a:r>
                        <a:rPr lang="es-ES" dirty="0" err="1"/>
                        <a:t>engano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4244035"/>
                  </a:ext>
                </a:extLst>
              </a:tr>
              <a:tr h="512115">
                <a:tc>
                  <a:txBody>
                    <a:bodyPr/>
                    <a:lstStyle/>
                    <a:p>
                      <a:r>
                        <a:rPr lang="es-ES" dirty="0" err="1"/>
                        <a:t>Recoñece</a:t>
                      </a:r>
                      <a:r>
                        <a:rPr lang="es-ES" dirty="0"/>
                        <a:t> </a:t>
                      </a:r>
                      <a:r>
                        <a:rPr lang="es-ES" dirty="0" err="1"/>
                        <a:t>expresións</a:t>
                      </a:r>
                      <a:r>
                        <a:rPr lang="es-ES" dirty="0"/>
                        <a:t> </a:t>
                      </a:r>
                      <a:r>
                        <a:rPr lang="es-ES" dirty="0" err="1"/>
                        <a:t>faciais</a:t>
                      </a:r>
                      <a:r>
                        <a:rPr lang="es-ES" dirty="0"/>
                        <a:t> a partir das fotografías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7168590"/>
                  </a:ext>
                </a:extLst>
              </a:tr>
              <a:tr h="512115">
                <a:tc>
                  <a:txBody>
                    <a:bodyPr/>
                    <a:lstStyle/>
                    <a:p>
                      <a:r>
                        <a:rPr lang="es-ES" dirty="0"/>
                        <a:t>Adhesión repetitiva ligada a </a:t>
                      </a:r>
                      <a:r>
                        <a:rPr lang="es-ES" dirty="0" err="1"/>
                        <a:t>certos</a:t>
                      </a:r>
                      <a:r>
                        <a:rPr lang="es-ES" dirty="0"/>
                        <a:t> intereses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1296302"/>
                  </a:ext>
                </a:extLst>
              </a:tr>
              <a:tr h="512115">
                <a:tc>
                  <a:txBody>
                    <a:bodyPr/>
                    <a:lstStyle/>
                    <a:p>
                      <a:r>
                        <a:rPr lang="es-ES" dirty="0"/>
                        <a:t>Accede a información </a:t>
                      </a:r>
                      <a:r>
                        <a:rPr lang="es-ES" dirty="0" err="1"/>
                        <a:t>escoitando</a:t>
                      </a:r>
                      <a:r>
                        <a:rPr lang="es-ES" dirty="0"/>
                        <a:t>.. Observando.. manipulando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05992653"/>
                  </a:ext>
                </a:extLst>
              </a:tr>
            </a:tbl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491530" y="5570290"/>
            <a:ext cx="53857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/>
              <a:t>Obsevacións</a:t>
            </a:r>
            <a:r>
              <a:rPr lang="es-ES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xmlns="" val="622319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4.DATOS PEDAGÓXICOS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AREAS CURRICULARES ADAPTADAS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ES" dirty="0" smtClean="0"/>
              <a:t>OBXECTIVOS</a:t>
            </a:r>
            <a:endParaRPr lang="es-ES" dirty="0"/>
          </a:p>
          <a:p>
            <a:r>
              <a:rPr lang="es-ES" dirty="0"/>
              <a:t>CONTIDOS </a:t>
            </a:r>
          </a:p>
          <a:p>
            <a:r>
              <a:rPr lang="es-ES" dirty="0"/>
              <a:t>CRITERIOS DE AVALIACIÓN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ES" dirty="0"/>
              <a:t>DATOS PEDAGÓXICOS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ESTÁNDARES </a:t>
            </a:r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DE APRENDIZAXE</a:t>
            </a:r>
          </a:p>
          <a:p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COMPETENCIAS BÁSICAS</a:t>
            </a:r>
          </a:p>
          <a:p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Criterios de promoción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884853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5.Recursos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Recursos </a:t>
            </a:r>
            <a:r>
              <a:rPr lang="es-ES" dirty="0" err="1"/>
              <a:t>personais</a:t>
            </a:r>
            <a:endParaRPr lang="es-ES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ES" dirty="0"/>
              <a:t>Colaboración familiar</a:t>
            </a:r>
          </a:p>
          <a:p>
            <a:r>
              <a:rPr lang="es-ES" dirty="0"/>
              <a:t>Modalidades de </a:t>
            </a:r>
            <a:r>
              <a:rPr lang="es-ES" dirty="0" err="1"/>
              <a:t>apoio</a:t>
            </a:r>
            <a:r>
              <a:rPr lang="es-ES" dirty="0"/>
              <a:t> ( normalmente </a:t>
            </a:r>
            <a:r>
              <a:rPr lang="es-ES" dirty="0" err="1" smtClean="0"/>
              <a:t>táboa</a:t>
            </a:r>
            <a:r>
              <a:rPr lang="es-ES" dirty="0" smtClean="0"/>
              <a:t> </a:t>
            </a:r>
            <a:r>
              <a:rPr lang="es-ES" dirty="0"/>
              <a:t>semanal)</a:t>
            </a:r>
          </a:p>
          <a:p>
            <a:pPr>
              <a:buFontTx/>
              <a:buChar char="-"/>
            </a:pPr>
            <a:r>
              <a:rPr lang="es-ES" dirty="0"/>
              <a:t>Horas de </a:t>
            </a:r>
            <a:r>
              <a:rPr lang="es-ES" dirty="0" err="1"/>
              <a:t>apoio</a:t>
            </a:r>
            <a:r>
              <a:rPr lang="es-ES" dirty="0"/>
              <a:t> PT, horas de </a:t>
            </a:r>
            <a:r>
              <a:rPr lang="es-ES" dirty="0" err="1"/>
              <a:t>apoio</a:t>
            </a:r>
            <a:r>
              <a:rPr lang="es-ES" dirty="0"/>
              <a:t> A.L , hora de </a:t>
            </a:r>
            <a:r>
              <a:rPr lang="es-ES" dirty="0" err="1"/>
              <a:t>apoio</a:t>
            </a:r>
            <a:r>
              <a:rPr lang="es-ES" dirty="0"/>
              <a:t> </a:t>
            </a:r>
            <a:r>
              <a:rPr lang="es-ES" dirty="0" err="1"/>
              <a:t>fisio</a:t>
            </a:r>
            <a:r>
              <a:rPr lang="es-ES" dirty="0"/>
              <a:t>, psicoterapia … </a:t>
            </a:r>
            <a:r>
              <a:rPr lang="es-ES" dirty="0" err="1"/>
              <a:t>etc</a:t>
            </a:r>
            <a:endParaRPr lang="es-ES" dirty="0"/>
          </a:p>
          <a:p>
            <a:pPr>
              <a:buFontTx/>
              <a:buChar char="-"/>
            </a:pPr>
            <a:r>
              <a:rPr lang="es-ES" dirty="0"/>
              <a:t>Horas divididas </a:t>
            </a:r>
            <a:r>
              <a:rPr lang="es-ES" dirty="0" smtClean="0"/>
              <a:t>en </a:t>
            </a:r>
            <a:r>
              <a:rPr lang="es-ES" dirty="0" err="1"/>
              <a:t>individuais</a:t>
            </a:r>
            <a:r>
              <a:rPr lang="es-ES" dirty="0"/>
              <a:t> </a:t>
            </a:r>
            <a:r>
              <a:rPr lang="es-ES" dirty="0" smtClean="0"/>
              <a:t>e</a:t>
            </a:r>
            <a:r>
              <a:rPr lang="es-ES" dirty="0" smtClean="0"/>
              <a:t> </a:t>
            </a:r>
            <a:r>
              <a:rPr lang="es-ES" dirty="0"/>
              <a:t>en </a:t>
            </a:r>
            <a:r>
              <a:rPr lang="es-ES" dirty="0" err="1" smtClean="0"/>
              <a:t>pequeno</a:t>
            </a:r>
            <a:r>
              <a:rPr lang="es-ES" dirty="0" smtClean="0"/>
              <a:t> </a:t>
            </a:r>
            <a:r>
              <a:rPr lang="es-ES" dirty="0"/>
              <a:t>grupo</a:t>
            </a:r>
          </a:p>
          <a:p>
            <a:pPr marL="0" indent="0">
              <a:buNone/>
            </a:pPr>
            <a:endParaRPr lang="es-ES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ES" dirty="0"/>
              <a:t>Recursos </a:t>
            </a:r>
            <a:r>
              <a:rPr lang="es-ES" dirty="0" err="1"/>
              <a:t>materiais</a:t>
            </a:r>
            <a:endParaRPr lang="es-ES" dirty="0"/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s-ES" dirty="0"/>
              <a:t>Fichas de comunicación</a:t>
            </a:r>
          </a:p>
          <a:p>
            <a:r>
              <a:rPr lang="es-ES" dirty="0" err="1"/>
              <a:t>Tablets</a:t>
            </a:r>
            <a:endParaRPr lang="es-ES" dirty="0"/>
          </a:p>
          <a:p>
            <a:r>
              <a:rPr lang="es-ES" dirty="0" err="1"/>
              <a:t>etc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50729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Estructuración do </a:t>
            </a:r>
            <a:r>
              <a:rPr lang="es-ES" dirty="0" err="1" smtClean="0"/>
              <a:t>Espazo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781146" y="2568388"/>
            <a:ext cx="5190066" cy="3451412"/>
          </a:xfrm>
        </p:spPr>
        <p:txBody>
          <a:bodyPr/>
          <a:lstStyle/>
          <a:p>
            <a:pPr marL="0" indent="0">
              <a:buNone/>
            </a:pPr>
            <a:endParaRPr lang="es-ES" dirty="0"/>
          </a:p>
          <a:p>
            <a:r>
              <a:rPr lang="es-ES" dirty="0"/>
              <a:t>Horarios </a:t>
            </a:r>
            <a:r>
              <a:rPr lang="es-ES" dirty="0" err="1"/>
              <a:t>máis</a:t>
            </a:r>
            <a:r>
              <a:rPr lang="es-ES" dirty="0"/>
              <a:t> </a:t>
            </a:r>
            <a:r>
              <a:rPr lang="es-ES" dirty="0" smtClean="0"/>
              <a:t>convenientes </a:t>
            </a:r>
            <a:r>
              <a:rPr lang="es-ES" dirty="0"/>
              <a:t>para realizar os </a:t>
            </a:r>
            <a:r>
              <a:rPr lang="es-ES" dirty="0" err="1"/>
              <a:t>apoios</a:t>
            </a:r>
            <a:r>
              <a:rPr lang="es-ES" dirty="0"/>
              <a:t> ( </a:t>
            </a:r>
            <a:r>
              <a:rPr lang="es-ES" dirty="0" err="1"/>
              <a:t>exemplo</a:t>
            </a:r>
            <a:r>
              <a:rPr lang="es-ES" dirty="0"/>
              <a:t>: se toma medicación.. </a:t>
            </a:r>
            <a:r>
              <a:rPr lang="es-ES" dirty="0" err="1"/>
              <a:t>Telo</a:t>
            </a:r>
            <a:r>
              <a:rPr lang="es-ES" dirty="0"/>
              <a:t> </a:t>
            </a:r>
            <a:r>
              <a:rPr lang="es-ES" dirty="0" smtClean="0"/>
              <a:t>en </a:t>
            </a:r>
            <a:r>
              <a:rPr lang="es-ES" dirty="0" err="1" smtClean="0"/>
              <a:t>conta,e</a:t>
            </a:r>
            <a:r>
              <a:rPr lang="es-ES" dirty="0" smtClean="0"/>
              <a:t> </a:t>
            </a:r>
            <a:r>
              <a:rPr lang="es-ES" dirty="0"/>
              <a:t>intentar que non coincida con actividades como </a:t>
            </a:r>
            <a:r>
              <a:rPr lang="es-ES" dirty="0" err="1"/>
              <a:t>motricidade</a:t>
            </a:r>
            <a:r>
              <a:rPr lang="es-ES" dirty="0"/>
              <a:t>, música, plástica </a:t>
            </a:r>
            <a:r>
              <a:rPr lang="es-ES" dirty="0" err="1"/>
              <a:t>etc</a:t>
            </a:r>
            <a:r>
              <a:rPr lang="es-ES" dirty="0"/>
              <a:t>)</a:t>
            </a:r>
          </a:p>
          <a:p>
            <a:r>
              <a:rPr lang="es-ES" dirty="0"/>
              <a:t>Ter en </a:t>
            </a:r>
            <a:r>
              <a:rPr lang="es-ES" dirty="0" err="1"/>
              <a:t>conta</a:t>
            </a:r>
            <a:r>
              <a:rPr lang="es-ES" dirty="0"/>
              <a:t> os momentos en que é factible </a:t>
            </a:r>
            <a:r>
              <a:rPr lang="es-ES" dirty="0" err="1"/>
              <a:t>traballar</a:t>
            </a:r>
            <a:r>
              <a:rPr lang="es-ES" dirty="0"/>
              <a:t> con toda a aula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s-ES" dirty="0" err="1"/>
              <a:t>Na</a:t>
            </a:r>
            <a:r>
              <a:rPr lang="es-ES" dirty="0"/>
              <a:t> aula </a:t>
            </a:r>
          </a:p>
          <a:p>
            <a:r>
              <a:rPr lang="es-ES" dirty="0"/>
              <a:t>Nos diferentes gabinetes de A.L, </a:t>
            </a:r>
            <a:r>
              <a:rPr lang="es-ES" dirty="0" err="1"/>
              <a:t>fisio</a:t>
            </a:r>
            <a:r>
              <a:rPr lang="es-ES" dirty="0"/>
              <a:t> </a:t>
            </a:r>
            <a:r>
              <a:rPr lang="es-ES" dirty="0" err="1"/>
              <a:t>etc</a:t>
            </a:r>
            <a:endParaRPr lang="es-ES" dirty="0"/>
          </a:p>
          <a:p>
            <a:r>
              <a:rPr lang="es-ES" dirty="0" err="1" smtClean="0"/>
              <a:t>O</a:t>
            </a:r>
            <a:r>
              <a:rPr lang="es-ES" dirty="0" err="1" smtClean="0"/>
              <a:t>nde</a:t>
            </a:r>
            <a:r>
              <a:rPr lang="es-ES" dirty="0" smtClean="0"/>
              <a:t> </a:t>
            </a:r>
            <a:r>
              <a:rPr lang="es-ES" dirty="0"/>
              <a:t>colocar o </a:t>
            </a:r>
            <a:r>
              <a:rPr lang="es-ES" dirty="0" err="1"/>
              <a:t>neno</a:t>
            </a:r>
            <a:r>
              <a:rPr lang="es-ES" dirty="0"/>
              <a:t> dentro da aula</a:t>
            </a:r>
          </a:p>
          <a:p>
            <a:r>
              <a:rPr lang="es-ES" dirty="0"/>
              <a:t>Se as características do </a:t>
            </a:r>
            <a:r>
              <a:rPr lang="es-ES" dirty="0" err="1"/>
              <a:t>neno</a:t>
            </a:r>
            <a:r>
              <a:rPr lang="es-ES" dirty="0"/>
              <a:t>/a, así o determinan, estructuración da aula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6293224" y="1371600"/>
            <a:ext cx="40072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mtClean="0"/>
              <a:t>Temporalizaci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59613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Planificación do </a:t>
            </a:r>
            <a:r>
              <a:rPr lang="es-ES" dirty="0" err="1"/>
              <a:t>seguimento</a:t>
            </a:r>
            <a:r>
              <a:rPr lang="es-ES" dirty="0"/>
              <a:t> das </a:t>
            </a:r>
            <a:r>
              <a:rPr lang="es-ES" dirty="0" err="1"/>
              <a:t>ACIs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s-ES" dirty="0"/>
              <a:t>Para </a:t>
            </a:r>
            <a:r>
              <a:rPr lang="es-ES" dirty="0" err="1"/>
              <a:t>elo</a:t>
            </a:r>
            <a:r>
              <a:rPr lang="es-ES" dirty="0"/>
              <a:t> elaboramos </a:t>
            </a:r>
            <a:r>
              <a:rPr lang="es-ES" dirty="0" err="1" smtClean="0"/>
              <a:t>táboas</a:t>
            </a:r>
            <a:r>
              <a:rPr lang="es-ES" dirty="0" smtClean="0"/>
              <a:t> </a:t>
            </a:r>
            <a:r>
              <a:rPr lang="es-ES" dirty="0"/>
              <a:t>coma a </a:t>
            </a:r>
            <a:r>
              <a:rPr lang="es-ES" dirty="0" err="1"/>
              <a:t>seguinte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481693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51388653"/>
              </p:ext>
            </p:extLst>
          </p:nvPr>
        </p:nvGraphicFramePr>
        <p:xfrm>
          <a:off x="2032000" y="719665"/>
          <a:ext cx="8128000" cy="4062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2536">
                  <a:extLst>
                    <a:ext uri="{9D8B030D-6E8A-4147-A177-3AD203B41FA5}">
                      <a16:colId xmlns:a16="http://schemas.microsoft.com/office/drawing/2014/main" xmlns="" val="2300735258"/>
                    </a:ext>
                  </a:extLst>
                </a:gridCol>
                <a:gridCol w="1770077">
                  <a:extLst>
                    <a:ext uri="{9D8B030D-6E8A-4147-A177-3AD203B41FA5}">
                      <a16:colId xmlns:a16="http://schemas.microsoft.com/office/drawing/2014/main" xmlns="" val="2810402340"/>
                    </a:ext>
                  </a:extLst>
                </a:gridCol>
                <a:gridCol w="3413387">
                  <a:extLst>
                    <a:ext uri="{9D8B030D-6E8A-4147-A177-3AD203B41FA5}">
                      <a16:colId xmlns:a16="http://schemas.microsoft.com/office/drawing/2014/main" xmlns="" val="37277299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xmlns="" val="56189171"/>
                    </a:ext>
                  </a:extLst>
                </a:gridCol>
              </a:tblGrid>
              <a:tr h="812412">
                <a:tc>
                  <a:txBody>
                    <a:bodyPr/>
                    <a:lstStyle/>
                    <a:p>
                      <a:r>
                        <a:rPr lang="es-ES" dirty="0"/>
                        <a:t>Nº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Datas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Aspectos a valorar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Participantes</a:t>
                      </a:r>
                    </a:p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55593714"/>
                  </a:ext>
                </a:extLst>
              </a:tr>
              <a:tr h="812412">
                <a:tc>
                  <a:txBody>
                    <a:bodyPr/>
                    <a:lstStyle/>
                    <a:p>
                      <a:r>
                        <a:rPr lang="es-ES" sz="1000" dirty="0"/>
                        <a:t>1ª SESIÓN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dirty="0"/>
                        <a:t>2ª SEMANA DE MARZO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dirty="0" smtClean="0"/>
                        <a:t>RENDEMENTO </a:t>
                      </a:r>
                      <a:r>
                        <a:rPr lang="es-ES" sz="1000" dirty="0"/>
                        <a:t>ALUMNO/A</a:t>
                      </a:r>
                    </a:p>
                    <a:p>
                      <a:r>
                        <a:rPr lang="es-ES" sz="1000" dirty="0"/>
                        <a:t>ADECUACIÓN </a:t>
                      </a:r>
                      <a:r>
                        <a:rPr lang="es-ES" sz="1000" dirty="0" err="1"/>
                        <a:t>ACIs</a:t>
                      </a:r>
                      <a:endParaRPr lang="es-ES" sz="1000" dirty="0"/>
                    </a:p>
                    <a:p>
                      <a:r>
                        <a:rPr lang="es-ES" sz="1000" dirty="0"/>
                        <a:t>ADECUACIÓN DE RECURSOS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dirty="0"/>
                        <a:t>PROFESORES, ESPECIALISTAS. ORIENTADOR.. ETC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73318548"/>
                  </a:ext>
                </a:extLst>
              </a:tr>
              <a:tr h="812412">
                <a:tc>
                  <a:txBody>
                    <a:bodyPr/>
                    <a:lstStyle/>
                    <a:p>
                      <a:endParaRPr lang="es-E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85460925"/>
                  </a:ext>
                </a:extLst>
              </a:tr>
              <a:tr h="812412">
                <a:tc>
                  <a:txBody>
                    <a:bodyPr/>
                    <a:lstStyle/>
                    <a:p>
                      <a:endParaRPr lang="es-E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54264002"/>
                  </a:ext>
                </a:extLst>
              </a:tr>
              <a:tr h="812412">
                <a:tc>
                  <a:txBody>
                    <a:bodyPr/>
                    <a:lstStyle/>
                    <a:p>
                      <a:endParaRPr lang="es-E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42831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929564972"/>
      </p:ext>
    </p:extLst>
  </p:cSld>
  <p:clrMapOvr>
    <a:masterClrMapping/>
  </p:clrMapOvr>
  <p:transition spd="med" advTm="1000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PROFESORES QUE PARTICIPAN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DIRECTOR</a:t>
            </a:r>
          </a:p>
          <a:p>
            <a:r>
              <a:rPr lang="es-ES" dirty="0"/>
              <a:t>XEFE DE </a:t>
            </a:r>
            <a:r>
              <a:rPr lang="es-ES" dirty="0" smtClean="0"/>
              <a:t>ESTUDOS</a:t>
            </a:r>
            <a:endParaRPr lang="es-ES" dirty="0"/>
          </a:p>
          <a:p>
            <a:r>
              <a:rPr lang="es-ES" dirty="0"/>
              <a:t>TITORES</a:t>
            </a:r>
          </a:p>
          <a:p>
            <a:r>
              <a:rPr lang="es-ES" dirty="0"/>
              <a:t>ORIENTADOR</a:t>
            </a:r>
          </a:p>
          <a:p>
            <a:r>
              <a:rPr lang="es-ES" dirty="0"/>
              <a:t>EQUIPO ESPECÍFICO</a:t>
            </a:r>
          </a:p>
          <a:p>
            <a:r>
              <a:rPr lang="es-ES" dirty="0"/>
              <a:t>PROFESOR DE ÁREA</a:t>
            </a:r>
          </a:p>
        </p:txBody>
      </p:sp>
    </p:spTree>
    <p:extLst>
      <p:ext uri="{BB962C8B-B14F-4D97-AF65-F5344CB8AC3E}">
        <p14:creationId xmlns:p14="http://schemas.microsoft.com/office/powerpoint/2010/main" xmlns="" val="3603439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a de reuniones Ion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354</TotalTime>
  <Words>703</Words>
  <Application>Microsoft Office PowerPoint</Application>
  <PresentationFormat>Personalizado</PresentationFormat>
  <Paragraphs>178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1" baseType="lpstr">
      <vt:lpstr>Sala de reuniones Ion</vt:lpstr>
      <vt:lpstr>A.C.Is</vt:lpstr>
      <vt:lpstr>Partes dunha ACIs</vt:lpstr>
      <vt:lpstr>Diapositiva 3</vt:lpstr>
      <vt:lpstr>4.DATOS PEDAGÓXICOS</vt:lpstr>
      <vt:lpstr>5.Recursos</vt:lpstr>
      <vt:lpstr>Estructuración do Espazo</vt:lpstr>
      <vt:lpstr>Planificación do seguimento das ACIs</vt:lpstr>
      <vt:lpstr>Diapositiva 8</vt:lpstr>
      <vt:lpstr>PROFESORES QUE PARTICIPAN</vt:lpstr>
      <vt:lpstr>ANEXOS QUE PODEN FIGURAR</vt:lpstr>
      <vt:lpstr>Ley de educación: Educación infantil</vt:lpstr>
      <vt:lpstr>COMPETENCIAS BÁSICAS</vt:lpstr>
      <vt:lpstr>Ser competente é</vt:lpstr>
      <vt:lpstr>Estándares de aprendizaxe</vt:lpstr>
      <vt:lpstr>Diapositiva 15</vt:lpstr>
      <vt:lpstr>Verbos a ter en conta para a elaboración</vt:lpstr>
      <vt:lpstr>Máis verbos exemplo</vt:lpstr>
      <vt:lpstr>Para conseguir obxectivos</vt:lpstr>
      <vt:lpstr>Diferenzas </vt:lpstr>
      <vt:lpstr>     Deseño de Tarefas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A.C.Is</dc:title>
  <dc:creator>pi</dc:creator>
  <cp:lastModifiedBy>PC_servidor</cp:lastModifiedBy>
  <cp:revision>26</cp:revision>
  <dcterms:created xsi:type="dcterms:W3CDTF">2017-03-04T10:55:07Z</dcterms:created>
  <dcterms:modified xsi:type="dcterms:W3CDTF">2017-03-13T09:52:32Z</dcterms:modified>
</cp:coreProperties>
</file>