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3/13/2017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pPr/>
              <a:t>3/13/2017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3/13/2017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a:t>Programamos  </a:t>
            </a:r>
          </a:p>
        </p:txBody>
      </p:sp>
      <p:sp>
        <p:nvSpPr>
          <p:cNvPr id="3" name="Subtítulo 2"/>
          <p:cNvSpPr>
            <a:spLocks noGrp="1"/>
          </p:cNvSpPr>
          <p:nvPr>
            <p:ph type="subTitle" idx="1"/>
          </p:nvPr>
        </p:nvSpPr>
        <p:spPr/>
        <p:txBody>
          <a:bodyPr/>
          <a:lstStyle/>
          <a:p>
            <a:r>
              <a:rPr lang="es-ES" dirty="0" smtClean="0"/>
              <a:t>Hagámoslo </a:t>
            </a:r>
            <a:r>
              <a:rPr lang="es-ES" dirty="0"/>
              <a:t>juntos   </a:t>
            </a:r>
          </a:p>
        </p:txBody>
      </p:sp>
    </p:spTree>
    <p:extLst>
      <p:ext uri="{BB962C8B-B14F-4D97-AF65-F5344CB8AC3E}">
        <p14:creationId xmlns:p14="http://schemas.microsoft.com/office/powerpoint/2010/main" xmlns="" val="128176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Rúbrica con estándares e indicadores</a:t>
            </a:r>
          </a:p>
        </p:txBody>
      </p:sp>
      <p:pic>
        <p:nvPicPr>
          <p:cNvPr id="5" name="Marcador de contenido 4"/>
          <p:cNvPicPr>
            <a:picLocks noGrp="1" noChangeAspect="1"/>
          </p:cNvPicPr>
          <p:nvPr>
            <p:ph idx="1"/>
          </p:nvPr>
        </p:nvPicPr>
        <p:blipFill>
          <a:blip r:embed="rId2"/>
          <a:stretch>
            <a:fillRect/>
          </a:stretch>
        </p:blipFill>
        <p:spPr>
          <a:xfrm>
            <a:off x="1318419" y="2824956"/>
            <a:ext cx="7315200" cy="2552700"/>
          </a:xfrm>
        </p:spPr>
      </p:pic>
    </p:spTree>
    <p:extLst>
      <p:ext uri="{BB962C8B-B14F-4D97-AF65-F5344CB8AC3E}">
        <p14:creationId xmlns:p14="http://schemas.microsoft.com/office/powerpoint/2010/main" xmlns="" val="4275868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Ejemplo práctico</a:t>
            </a:r>
          </a:p>
        </p:txBody>
      </p:sp>
      <p:sp>
        <p:nvSpPr>
          <p:cNvPr id="3" name="Marcador de contenido 2"/>
          <p:cNvSpPr>
            <a:spLocks noGrp="1"/>
          </p:cNvSpPr>
          <p:nvPr>
            <p:ph idx="1"/>
          </p:nvPr>
        </p:nvSpPr>
        <p:spPr>
          <a:xfrm>
            <a:off x="677334" y="3254928"/>
            <a:ext cx="8596668" cy="2786434"/>
          </a:xfrm>
        </p:spPr>
        <p:txBody>
          <a:bodyPr/>
          <a:lstStyle/>
          <a:p>
            <a:pPr marL="0" indent="0">
              <a:lnSpc>
                <a:spcPct val="115000"/>
              </a:lnSpc>
              <a:spcAft>
                <a:spcPts val="1000"/>
              </a:spcAft>
              <a:buNone/>
            </a:pPr>
            <a:endParaRPr lang="es-ES"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es-ES" dirty="0">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1000"/>
              </a:spcAft>
            </a:pPr>
            <a:r>
              <a:rPr lang="es-ES" dirty="0">
                <a:latin typeface="Calibri" panose="020F0502020204030204" pitchFamily="34" charset="0"/>
                <a:ea typeface="Calibri" panose="020F0502020204030204" pitchFamily="34" charset="0"/>
                <a:cs typeface="Times New Roman" panose="02020603050405020304" pitchFamily="18" charset="0"/>
              </a:rPr>
              <a:t>“</a:t>
            </a:r>
            <a:r>
              <a:rPr lang="es-ES" i="1" dirty="0">
                <a:latin typeface="Calibri" panose="020F0502020204030204" pitchFamily="34" charset="0"/>
                <a:ea typeface="Calibri" panose="020F0502020204030204" pitchFamily="34" charset="0"/>
                <a:cs typeface="Times New Roman" panose="02020603050405020304" pitchFamily="18" charset="0"/>
              </a:rPr>
              <a:t>Producción de textos para comunicar conocimientos, experiencias y necesidades: narraciones, descripciones, textos expositivos, argumentativos y persuasivos, poemas, diálogos, entrevistas y encuestas.”</a:t>
            </a:r>
            <a:endParaRPr lang="es-ES" dirty="0">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
        <p:nvSpPr>
          <p:cNvPr id="5" name="CuadroTexto 4"/>
          <p:cNvSpPr txBox="1"/>
          <p:nvPr/>
        </p:nvSpPr>
        <p:spPr>
          <a:xfrm>
            <a:off x="1057013" y="1719743"/>
            <a:ext cx="7994708" cy="857671"/>
          </a:xfrm>
          <a:prstGeom prst="rect">
            <a:avLst/>
          </a:prstGeom>
          <a:noFill/>
        </p:spPr>
        <p:txBody>
          <a:bodyPr wrap="square" rtlCol="0">
            <a:spAutoFit/>
          </a:bodyPr>
          <a:lstStyle/>
          <a:p>
            <a:pPr>
              <a:lnSpc>
                <a:spcPct val="115000"/>
              </a:lnSpc>
              <a:spcAft>
                <a:spcPts val="1000"/>
              </a:spcAft>
            </a:pPr>
            <a:r>
              <a:rPr lang="es-ES" b="1" u="sng" dirty="0">
                <a:latin typeface="Calibri" panose="020F0502020204030204" pitchFamily="34" charset="0"/>
                <a:ea typeface="Calibri" panose="020F0502020204030204" pitchFamily="34" charset="0"/>
                <a:cs typeface="Times New Roman" panose="02020603050405020304" pitchFamily="18" charset="0"/>
              </a:rPr>
              <a:t>Contenido del área de Lengua</a:t>
            </a:r>
            <a:endParaRPr lang="es-E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ES"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xmlns="" val="2456925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Criterios de evaluación</a:t>
            </a:r>
          </a:p>
        </p:txBody>
      </p:sp>
      <p:sp>
        <p:nvSpPr>
          <p:cNvPr id="3" name="Marcador de contenido 2"/>
          <p:cNvSpPr>
            <a:spLocks noGrp="1"/>
          </p:cNvSpPr>
          <p:nvPr>
            <p:ph idx="1"/>
          </p:nvPr>
        </p:nvSpPr>
        <p:spPr/>
        <p:txBody>
          <a:bodyPr>
            <a:normAutofit/>
          </a:bodyPr>
          <a:lstStyle/>
          <a:p>
            <a:endParaRPr lang="es-ES" dirty="0"/>
          </a:p>
          <a:p>
            <a:r>
              <a:rPr lang="es-ES" dirty="0"/>
              <a:t> 1. Producir textos con diferentes intenciones comunicativas con coherencia, respetando su estructura y aplicando las reglas ortográficas, cuidando la caligrafía, el orden y la presentación.</a:t>
            </a:r>
          </a:p>
          <a:p>
            <a:endParaRPr lang="es-ES" dirty="0"/>
          </a:p>
          <a:p>
            <a:endParaRPr lang="es-ES" dirty="0"/>
          </a:p>
        </p:txBody>
      </p:sp>
    </p:spTree>
    <p:extLst>
      <p:ext uri="{BB962C8B-B14F-4D97-AF65-F5344CB8AC3E}">
        <p14:creationId xmlns:p14="http://schemas.microsoft.com/office/powerpoint/2010/main" xmlns="" val="2782100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ESTANDARES</a:t>
            </a:r>
          </a:p>
        </p:txBody>
      </p:sp>
      <p:sp>
        <p:nvSpPr>
          <p:cNvPr id="3" name="Marcador de contenido 2"/>
          <p:cNvSpPr>
            <a:spLocks noGrp="1"/>
          </p:cNvSpPr>
          <p:nvPr>
            <p:ph idx="1"/>
          </p:nvPr>
        </p:nvSpPr>
        <p:spPr/>
        <p:txBody>
          <a:bodyPr>
            <a:normAutofit fontScale="92500" lnSpcReduction="10000"/>
          </a:bodyPr>
          <a:lstStyle/>
          <a:p>
            <a:pPr>
              <a:lnSpc>
                <a:spcPct val="115000"/>
              </a:lnSpc>
              <a:spcAft>
                <a:spcPts val="1000"/>
              </a:spcAft>
            </a:pPr>
            <a:r>
              <a:rPr lang="es-ES" i="1" dirty="0">
                <a:latin typeface="Calibri" panose="020F0502020204030204" pitchFamily="34" charset="0"/>
                <a:ea typeface="Calibri" panose="020F0502020204030204" pitchFamily="34" charset="0"/>
                <a:cs typeface="Times New Roman" panose="02020603050405020304" pitchFamily="18" charset="0"/>
              </a:rPr>
              <a:t>1.1. Escribe, en diferentes soportes, textos propios del ámbito de la vida cotidiana: diarios, cartas, correos electrónicos, etc. imitando textos modelo.</a:t>
            </a:r>
            <a:endParaRPr lang="es-E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es-ES" dirty="0">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1000"/>
              </a:spcAft>
            </a:pPr>
            <a:r>
              <a:rPr lang="es-ES" i="1" dirty="0">
                <a:latin typeface="Calibri" panose="020F0502020204030204" pitchFamily="34" charset="0"/>
                <a:ea typeface="Calibri" panose="020F0502020204030204" pitchFamily="34" charset="0"/>
                <a:cs typeface="Times New Roman" panose="02020603050405020304" pitchFamily="18" charset="0"/>
              </a:rPr>
              <a:t>1.2. Escribe textos usando el registro adecuado, organizando las ideas con claridad, enlazando enunciados en secuencias lineales cohesionadas y respetando las normas gramaticales y ortográficas.</a:t>
            </a:r>
            <a:endParaRPr lang="es-E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es-ES" dirty="0">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1000"/>
              </a:spcAft>
            </a:pPr>
            <a:r>
              <a:rPr lang="es-ES" i="1" dirty="0">
                <a:latin typeface="Calibri" panose="020F0502020204030204" pitchFamily="34" charset="0"/>
                <a:ea typeface="Calibri" panose="020F0502020204030204" pitchFamily="34" charset="0"/>
                <a:cs typeface="Times New Roman" panose="02020603050405020304" pitchFamily="18" charset="0"/>
              </a:rPr>
              <a:t>1.3. Escribe diferentes tipos de textos adecuando el lenguaje a las características del género, siguiendo modelos, encaminados a desarrollar su capacidad creativa en la </a:t>
            </a:r>
            <a:r>
              <a:rPr lang="es-ES" i="1" dirty="0" smtClean="0">
                <a:latin typeface="Calibri" panose="020F0502020204030204" pitchFamily="34" charset="0"/>
                <a:ea typeface="Calibri" panose="020F0502020204030204" pitchFamily="34" charset="0"/>
                <a:cs typeface="Times New Roman" panose="02020603050405020304" pitchFamily="18" charset="0"/>
              </a:rPr>
              <a:t>escritura.</a:t>
            </a:r>
            <a:endParaRPr lang="es-ES" dirty="0">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xmlns="" val="2279684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208016" y="1107347"/>
            <a:ext cx="7407479" cy="1754326"/>
          </a:xfrm>
          <a:prstGeom prst="rect">
            <a:avLst/>
          </a:prstGeom>
          <a:noFill/>
        </p:spPr>
        <p:txBody>
          <a:bodyPr wrap="square" rtlCol="0">
            <a:spAutoFit/>
          </a:bodyPr>
          <a:lstStyle/>
          <a:p>
            <a:pPr algn="ctr"/>
            <a:r>
              <a:rPr lang="es-ES" sz="3600" dirty="0"/>
              <a:t>AHORA OS TOCA A VOSOTR@S</a:t>
            </a:r>
          </a:p>
          <a:p>
            <a:pPr algn="ctr"/>
            <a:endParaRPr lang="es-ES" sz="3600" dirty="0"/>
          </a:p>
          <a:p>
            <a:pPr algn="ctr"/>
            <a:r>
              <a:rPr lang="es-ES" sz="3600" dirty="0"/>
              <a:t>ÁNIMO</a:t>
            </a:r>
            <a:r>
              <a:rPr lang="es-ES" sz="3600" dirty="0" smtClean="0"/>
              <a:t>…</a:t>
            </a:r>
            <a:endParaRPr lang="es-ES" sz="3600" dirty="0"/>
          </a:p>
        </p:txBody>
      </p:sp>
      <p:sp>
        <p:nvSpPr>
          <p:cNvPr id="3" name="CuadroTexto 2"/>
          <p:cNvSpPr txBox="1"/>
          <p:nvPr/>
        </p:nvSpPr>
        <p:spPr>
          <a:xfrm>
            <a:off x="1526796" y="3758268"/>
            <a:ext cx="6233022" cy="1754326"/>
          </a:xfrm>
          <a:prstGeom prst="rect">
            <a:avLst/>
          </a:prstGeom>
          <a:noFill/>
        </p:spPr>
        <p:txBody>
          <a:bodyPr wrap="square" rtlCol="0">
            <a:spAutoFit/>
          </a:bodyPr>
          <a:lstStyle/>
          <a:p>
            <a:pPr lvl="0" algn="ctr"/>
            <a:r>
              <a:rPr lang="es-ES" sz="3600" dirty="0">
                <a:solidFill>
                  <a:prstClr val="black"/>
                </a:solidFill>
              </a:rPr>
              <a:t>DANDO PEQUEÑOS PASOS </a:t>
            </a:r>
            <a:r>
              <a:rPr lang="es-ES" sz="3600" dirty="0" smtClean="0">
                <a:solidFill>
                  <a:prstClr val="black"/>
                </a:solidFill>
              </a:rPr>
              <a:t>LOGRARÉIS </a:t>
            </a:r>
            <a:r>
              <a:rPr lang="es-ES" sz="3600" dirty="0">
                <a:solidFill>
                  <a:prstClr val="black"/>
                </a:solidFill>
              </a:rPr>
              <a:t>HACER ESE GRAN CAMINO QUE OS ESPERA</a:t>
            </a:r>
          </a:p>
        </p:txBody>
      </p:sp>
    </p:spTree>
    <p:extLst>
      <p:ext uri="{BB962C8B-B14F-4D97-AF65-F5344CB8AC3E}">
        <p14:creationId xmlns:p14="http://schemas.microsoft.com/office/powerpoint/2010/main" xmlns="" val="2146909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750" fill="hold"/>
                                        <p:tgtEl>
                                          <p:spTgt spid="3"/>
                                        </p:tgtEl>
                                        <p:attrNameLst>
                                          <p:attrName>ppt_w</p:attrName>
                                        </p:attrNameLst>
                                      </p:cBhvr>
                                      <p:tavLst>
                                        <p:tav tm="0">
                                          <p:val>
                                            <p:fltVal val="0"/>
                                          </p:val>
                                        </p:tav>
                                        <p:tav tm="100000">
                                          <p:val>
                                            <p:strVal val="#ppt_w"/>
                                          </p:val>
                                        </p:tav>
                                      </p:tavLst>
                                    </p:anim>
                                    <p:anim calcmode="lin" valueType="num">
                                      <p:cBhvr>
                                        <p:cTn id="8" dur="2750" fill="hold"/>
                                        <p:tgtEl>
                                          <p:spTgt spid="3"/>
                                        </p:tgtEl>
                                        <p:attrNameLst>
                                          <p:attrName>ppt_h</p:attrName>
                                        </p:attrNameLst>
                                      </p:cBhvr>
                                      <p:tavLst>
                                        <p:tav tm="0">
                                          <p:val>
                                            <p:fltVal val="0"/>
                                          </p:val>
                                        </p:tav>
                                        <p:tav tm="100000">
                                          <p:val>
                                            <p:strVal val="#ppt_h"/>
                                          </p:val>
                                        </p:tav>
                                      </p:tavLst>
                                    </p:anim>
                                    <p:animEffect transition="in" filter="fade">
                                      <p:cBhvr>
                                        <p:cTn id="9" dur="2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Definimos COMPETENCIA</a:t>
            </a:r>
          </a:p>
        </p:txBody>
      </p:sp>
      <p:sp>
        <p:nvSpPr>
          <p:cNvPr id="5" name="Marcador de contenido 4"/>
          <p:cNvSpPr>
            <a:spLocks noGrp="1"/>
          </p:cNvSpPr>
          <p:nvPr>
            <p:ph sz="half" idx="2"/>
          </p:nvPr>
        </p:nvSpPr>
        <p:spPr/>
        <p:txBody>
          <a:bodyPr/>
          <a:lstStyle/>
          <a:p>
            <a:pPr>
              <a:lnSpc>
                <a:spcPct val="115000"/>
              </a:lnSpc>
              <a:spcAft>
                <a:spcPts val="1000"/>
              </a:spcAft>
            </a:pPr>
            <a:r>
              <a:rPr lang="es-ES" dirty="0">
                <a:latin typeface="Calibri" panose="020F0502020204030204" pitchFamily="34" charset="0"/>
                <a:ea typeface="Calibri" panose="020F0502020204030204" pitchFamily="34" charset="0"/>
                <a:cs typeface="Times New Roman" panose="02020603050405020304" pitchFamily="18" charset="0"/>
              </a:rPr>
              <a:t>Son aquellas que debe haber desarrollado un joven al finalizar la enseñanza obligatoria para poder lograr su realización personal, ejercer la ciudadanía activa, incorporarse a la vida adulta de manera satisfactoria y ser capaz de desarrollar un aprendizaje permanente a lo largo de la vida(LOE).</a:t>
            </a:r>
          </a:p>
          <a:p>
            <a:endParaRPr lang="es-ES" dirty="0"/>
          </a:p>
        </p:txBody>
      </p:sp>
      <p:pic>
        <p:nvPicPr>
          <p:cNvPr id="11" name="Marcador de contenido 10"/>
          <p:cNvPicPr>
            <a:picLocks noGrp="1" noChangeAspect="1"/>
          </p:cNvPicPr>
          <p:nvPr>
            <p:ph sz="quarter" idx="4"/>
          </p:nvPr>
        </p:nvPicPr>
        <p:blipFill>
          <a:blip r:embed="rId2"/>
          <a:stretch>
            <a:fillRect/>
          </a:stretch>
        </p:blipFill>
        <p:spPr>
          <a:xfrm>
            <a:off x="5087938" y="2911152"/>
            <a:ext cx="4186237" cy="2956571"/>
          </a:xfrm>
        </p:spPr>
      </p:pic>
    </p:spTree>
    <p:extLst>
      <p:ext uri="{BB962C8B-B14F-4D97-AF65-F5344CB8AC3E}">
        <p14:creationId xmlns:p14="http://schemas.microsoft.com/office/powerpoint/2010/main" xmlns="" val="1431285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1000" fill="hold"/>
                                        <p:tgtEl>
                                          <p:spTgt spid="11"/>
                                        </p:tgtEl>
                                        <p:attrNameLst>
                                          <p:attrName>ppt_w</p:attrName>
                                        </p:attrNameLst>
                                      </p:cBhvr>
                                      <p:tavLst>
                                        <p:tav tm="0">
                                          <p:val>
                                            <p:fltVal val="0"/>
                                          </p:val>
                                        </p:tav>
                                        <p:tav tm="100000">
                                          <p:val>
                                            <p:strVal val="#ppt_w"/>
                                          </p:val>
                                        </p:tav>
                                      </p:tavLst>
                                    </p:anim>
                                    <p:anim calcmode="lin" valueType="num">
                                      <p:cBhvr>
                                        <p:cTn id="14" dur="1000" fill="hold"/>
                                        <p:tgtEl>
                                          <p:spTgt spid="11"/>
                                        </p:tgtEl>
                                        <p:attrNameLst>
                                          <p:attrName>ppt_h</p:attrName>
                                        </p:attrNameLst>
                                      </p:cBhvr>
                                      <p:tavLst>
                                        <p:tav tm="0">
                                          <p:val>
                                            <p:fltVal val="0"/>
                                          </p:val>
                                        </p:tav>
                                        <p:tav tm="100000">
                                          <p:val>
                                            <p:strVal val="#ppt_h"/>
                                          </p:val>
                                        </p:tav>
                                      </p:tavLst>
                                    </p:anim>
                                    <p:anim calcmode="lin" valueType="num">
                                      <p:cBhvr>
                                        <p:cTn id="15" dur="1000" fill="hold"/>
                                        <p:tgtEl>
                                          <p:spTgt spid="11"/>
                                        </p:tgtEl>
                                        <p:attrNameLst>
                                          <p:attrName>style.rotation</p:attrName>
                                        </p:attrNameLst>
                                      </p:cBhvr>
                                      <p:tavLst>
                                        <p:tav tm="0">
                                          <p:val>
                                            <p:fltVal val="90"/>
                                          </p:val>
                                        </p:tav>
                                        <p:tav tm="100000">
                                          <p:val>
                                            <p:fltVal val="0"/>
                                          </p:val>
                                        </p:tav>
                                      </p:tavLst>
                                    </p:anim>
                                    <p:animEffect transition="in" filter="fade">
                                      <p:cBhvr>
                                        <p:cTn id="1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Definimos INDICADORES DE LOGRO</a:t>
            </a:r>
          </a:p>
        </p:txBody>
      </p:sp>
      <p:sp>
        <p:nvSpPr>
          <p:cNvPr id="5" name="Marcador de contenido 4"/>
          <p:cNvSpPr>
            <a:spLocks noGrp="1"/>
          </p:cNvSpPr>
          <p:nvPr>
            <p:ph sz="half" idx="2"/>
          </p:nvPr>
        </p:nvSpPr>
        <p:spPr/>
        <p:txBody>
          <a:bodyPr>
            <a:normAutofit fontScale="92500" lnSpcReduction="10000"/>
          </a:bodyPr>
          <a:lstStyle/>
          <a:p>
            <a:pPr>
              <a:lnSpc>
                <a:spcPct val="115000"/>
              </a:lnSpc>
              <a:spcAft>
                <a:spcPts val="1000"/>
              </a:spcAft>
            </a:pPr>
            <a:r>
              <a:rPr lang="es-ES" dirty="0">
                <a:latin typeface="Calibri" panose="020F0502020204030204" pitchFamily="34" charset="0"/>
                <a:ea typeface="Calibri" panose="020F0502020204030204" pitchFamily="34" charset="0"/>
                <a:cs typeface="Times New Roman" panose="02020603050405020304" pitchFamily="18" charset="0"/>
              </a:rPr>
              <a:t>El logro representa el resultado que debe alcanzar el estudiante al finalizar el área, el resultado anticipado por supuesto, las aspiraciones, propósitos, metas, los aprendizajes esperados en los estudiantes, el estado deseado, el modelo a alcanzar, tanto desde el punto de vista cognitivo como práctico y afectivo – motivacional (el saber o pensar, el saber hacer o actuar y el ser o sentir).</a:t>
            </a:r>
          </a:p>
          <a:p>
            <a:endParaRPr lang="es-ES" dirty="0"/>
          </a:p>
        </p:txBody>
      </p:sp>
      <p:sp>
        <p:nvSpPr>
          <p:cNvPr id="6" name="Marcador de texto 5"/>
          <p:cNvSpPr>
            <a:spLocks noGrp="1"/>
          </p:cNvSpPr>
          <p:nvPr>
            <p:ph type="body" sz="quarter" idx="3"/>
          </p:nvPr>
        </p:nvSpPr>
        <p:spPr/>
        <p:txBody>
          <a:bodyPr/>
          <a:lstStyle/>
          <a:p>
            <a:r>
              <a:rPr lang="es-ES" dirty="0"/>
              <a:t>Tipos de logros</a:t>
            </a:r>
          </a:p>
        </p:txBody>
      </p:sp>
      <p:pic>
        <p:nvPicPr>
          <p:cNvPr id="8" name="Marcador de contenido 7"/>
          <p:cNvPicPr>
            <a:picLocks noGrp="1" noChangeAspect="1"/>
          </p:cNvPicPr>
          <p:nvPr>
            <p:ph sz="quarter" idx="4"/>
          </p:nvPr>
        </p:nvPicPr>
        <p:blipFill>
          <a:blip r:embed="rId2"/>
          <a:stretch>
            <a:fillRect/>
          </a:stretch>
        </p:blipFill>
        <p:spPr>
          <a:xfrm>
            <a:off x="5087938" y="2864498"/>
            <a:ext cx="4186237" cy="2656564"/>
          </a:xfrm>
          <a:prstGeom prst="rect">
            <a:avLst/>
          </a:prstGeom>
        </p:spPr>
      </p:pic>
    </p:spTree>
    <p:extLst>
      <p:ext uri="{BB962C8B-B14F-4D97-AF65-F5344CB8AC3E}">
        <p14:creationId xmlns:p14="http://schemas.microsoft.com/office/powerpoint/2010/main" xmlns="" val="1222595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125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125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1250" fill="hold"/>
                                        <p:tgtEl>
                                          <p:spTgt spid="8"/>
                                        </p:tgtEl>
                                        <p:attrNameLst>
                                          <p:attrName>ppt_x</p:attrName>
                                        </p:attrNameLst>
                                      </p:cBhvr>
                                      <p:tavLst>
                                        <p:tav tm="0">
                                          <p:val>
                                            <p:strVal val="#ppt_x"/>
                                          </p:val>
                                        </p:tav>
                                        <p:tav tm="100000">
                                          <p:val>
                                            <p:strVal val="#ppt_x"/>
                                          </p:val>
                                        </p:tav>
                                      </p:tavLst>
                                    </p:anim>
                                    <p:anim calcmode="lin" valueType="num">
                                      <p:cBhvr additive="base">
                                        <p:cTn id="18" dur="125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r>
              <a:rPr lang="es-ES" dirty="0"/>
              <a:t>Definimos </a:t>
            </a:r>
            <a:r>
              <a:rPr lang="es-ES" dirty="0" smtClean="0"/>
              <a:t>ESTÁNDAR</a:t>
            </a:r>
            <a:endParaRPr lang="es-ES" dirty="0"/>
          </a:p>
        </p:txBody>
      </p:sp>
      <p:sp>
        <p:nvSpPr>
          <p:cNvPr id="9" name="Marcador de contenido 8"/>
          <p:cNvSpPr>
            <a:spLocks noGrp="1"/>
          </p:cNvSpPr>
          <p:nvPr>
            <p:ph sz="half" idx="2"/>
          </p:nvPr>
        </p:nvSpPr>
        <p:spPr/>
        <p:txBody>
          <a:bodyPr>
            <a:normAutofit lnSpcReduction="10000"/>
          </a:bodyPr>
          <a:lstStyle/>
          <a:p>
            <a:pPr>
              <a:lnSpc>
                <a:spcPct val="115000"/>
              </a:lnSpc>
              <a:spcAft>
                <a:spcPts val="1000"/>
              </a:spcAft>
            </a:pPr>
            <a:r>
              <a:rPr lang="es-ES" dirty="0">
                <a:latin typeface="Calibri" panose="020F0502020204030204" pitchFamily="34" charset="0"/>
                <a:ea typeface="Calibri" panose="020F0502020204030204" pitchFamily="34" charset="0"/>
                <a:cs typeface="Times New Roman" panose="02020603050405020304" pitchFamily="18" charset="0"/>
              </a:rPr>
              <a:t>Según la LOMCE los</a:t>
            </a:r>
            <a:r>
              <a:rPr lang="es-ES" b="1" i="1" dirty="0">
                <a:latin typeface="Calibri" panose="020F0502020204030204" pitchFamily="34" charset="0"/>
                <a:ea typeface="Calibri" panose="020F0502020204030204" pitchFamily="34" charset="0"/>
                <a:cs typeface="Times New Roman" panose="02020603050405020304" pitchFamily="18" charset="0"/>
              </a:rPr>
              <a:t> estándares de aprendizaje</a:t>
            </a:r>
            <a:r>
              <a:rPr lang="es-ES" i="1" dirty="0">
                <a:latin typeface="Calibri" panose="020F0502020204030204" pitchFamily="34" charset="0"/>
                <a:ea typeface="Calibri" panose="020F0502020204030204" pitchFamily="34" charset="0"/>
                <a:cs typeface="Times New Roman" panose="02020603050405020304" pitchFamily="18" charset="0"/>
              </a:rPr>
              <a:t> </a:t>
            </a:r>
            <a:r>
              <a:rPr lang="es-ES" dirty="0">
                <a:latin typeface="Calibri" panose="020F0502020204030204" pitchFamily="34" charset="0"/>
                <a:ea typeface="Calibri" panose="020F0502020204030204" pitchFamily="34" charset="0"/>
                <a:cs typeface="Times New Roman" panose="02020603050405020304" pitchFamily="18" charset="0"/>
              </a:rPr>
              <a:t>“</a:t>
            </a:r>
            <a:r>
              <a:rPr lang="es-ES" i="1" dirty="0">
                <a:latin typeface="Calibri" panose="020F0502020204030204" pitchFamily="34" charset="0"/>
                <a:ea typeface="Calibri" panose="020F0502020204030204" pitchFamily="34" charset="0"/>
                <a:cs typeface="Times New Roman" panose="02020603050405020304" pitchFamily="18" charset="0"/>
              </a:rPr>
              <a:t>permiten definir los resultados de los aprendizajes y concretan mediante acciones lo que el alumno debe saber y saber hacer en cada asignatura. Tienen que ser observables, medibles y evaluables ya que contribuyen y facilitan el diseño de pruebas estandarizadas y comparables</a:t>
            </a:r>
            <a:r>
              <a:rPr lang="es-ES" dirty="0">
                <a:latin typeface="Calibri" panose="020F0502020204030204" pitchFamily="34" charset="0"/>
                <a:ea typeface="Calibri" panose="020F0502020204030204" pitchFamily="34" charset="0"/>
                <a:cs typeface="Times New Roman" panose="02020603050405020304" pitchFamily="18" charset="0"/>
              </a:rPr>
              <a:t>”</a:t>
            </a:r>
          </a:p>
          <a:p>
            <a:endParaRPr lang="es-ES" dirty="0"/>
          </a:p>
        </p:txBody>
      </p:sp>
      <p:sp>
        <p:nvSpPr>
          <p:cNvPr id="10" name="Marcador de texto 9"/>
          <p:cNvSpPr>
            <a:spLocks noGrp="1"/>
          </p:cNvSpPr>
          <p:nvPr>
            <p:ph type="body" sz="quarter" idx="3"/>
          </p:nvPr>
        </p:nvSpPr>
        <p:spPr/>
        <p:txBody>
          <a:bodyPr/>
          <a:lstStyle/>
          <a:p>
            <a:r>
              <a:rPr lang="es-ES" dirty="0"/>
              <a:t>Ejemplo estándar - indicador</a:t>
            </a:r>
          </a:p>
        </p:txBody>
      </p:sp>
      <p:pic>
        <p:nvPicPr>
          <p:cNvPr id="17" name="Marcador de contenido 16"/>
          <p:cNvPicPr>
            <a:picLocks noGrp="1" noChangeAspect="1"/>
          </p:cNvPicPr>
          <p:nvPr>
            <p:ph sz="quarter" idx="4"/>
          </p:nvPr>
        </p:nvPicPr>
        <p:blipFill>
          <a:blip r:embed="rId2"/>
          <a:stretch>
            <a:fillRect/>
          </a:stretch>
        </p:blipFill>
        <p:spPr>
          <a:xfrm>
            <a:off x="5087938" y="2817958"/>
            <a:ext cx="4186237" cy="3142958"/>
          </a:xfrm>
        </p:spPr>
      </p:pic>
    </p:spTree>
    <p:extLst>
      <p:ext uri="{BB962C8B-B14F-4D97-AF65-F5344CB8AC3E}">
        <p14:creationId xmlns:p14="http://schemas.microsoft.com/office/powerpoint/2010/main" xmlns="" val="113410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125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125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p:cTn id="17" dur="1000" fill="hold"/>
                                        <p:tgtEl>
                                          <p:spTgt spid="17"/>
                                        </p:tgtEl>
                                        <p:attrNameLst>
                                          <p:attrName>ppt_w</p:attrName>
                                        </p:attrNameLst>
                                      </p:cBhvr>
                                      <p:tavLst>
                                        <p:tav tm="0">
                                          <p:val>
                                            <p:fltVal val="0"/>
                                          </p:val>
                                        </p:tav>
                                        <p:tav tm="100000">
                                          <p:val>
                                            <p:strVal val="#ppt_w"/>
                                          </p:val>
                                        </p:tav>
                                      </p:tavLst>
                                    </p:anim>
                                    <p:anim calcmode="lin" valueType="num">
                                      <p:cBhvr>
                                        <p:cTn id="18" dur="1000" fill="hold"/>
                                        <p:tgtEl>
                                          <p:spTgt spid="17"/>
                                        </p:tgtEl>
                                        <p:attrNameLst>
                                          <p:attrName>ppt_h</p:attrName>
                                        </p:attrNameLst>
                                      </p:cBhvr>
                                      <p:tavLst>
                                        <p:tav tm="0">
                                          <p:val>
                                            <p:fltVal val="0"/>
                                          </p:val>
                                        </p:tav>
                                        <p:tav tm="100000">
                                          <p:val>
                                            <p:strVal val="#ppt_h"/>
                                          </p:val>
                                        </p:tav>
                                      </p:tavLst>
                                    </p:anim>
                                    <p:anim calcmode="lin" valueType="num">
                                      <p:cBhvr>
                                        <p:cTn id="19" dur="1000" fill="hold"/>
                                        <p:tgtEl>
                                          <p:spTgt spid="17"/>
                                        </p:tgtEl>
                                        <p:attrNameLst>
                                          <p:attrName>style.rotation</p:attrName>
                                        </p:attrNameLst>
                                      </p:cBhvr>
                                      <p:tavLst>
                                        <p:tav tm="0">
                                          <p:val>
                                            <p:fltVal val="90"/>
                                          </p:val>
                                        </p:tav>
                                        <p:tav tm="100000">
                                          <p:val>
                                            <p:fltVal val="0"/>
                                          </p:val>
                                        </p:tav>
                                      </p:tavLst>
                                    </p:anim>
                                    <p:animEffect transition="in" filter="fade">
                                      <p:cBhvr>
                                        <p:cTn id="20"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Ejemplo</a:t>
            </a:r>
          </a:p>
        </p:txBody>
      </p:sp>
      <p:pic>
        <p:nvPicPr>
          <p:cNvPr id="4" name="Marcador de contenido 3"/>
          <p:cNvPicPr>
            <a:picLocks noGrp="1" noChangeAspect="1"/>
          </p:cNvPicPr>
          <p:nvPr>
            <p:ph idx="1"/>
          </p:nvPr>
        </p:nvPicPr>
        <p:blipFill>
          <a:blip r:embed="rId2"/>
          <a:stretch>
            <a:fillRect/>
          </a:stretch>
        </p:blipFill>
        <p:spPr>
          <a:xfrm>
            <a:off x="774440" y="2865647"/>
            <a:ext cx="7455159" cy="3404523"/>
          </a:xfrm>
          <a:prstGeom prst="rect">
            <a:avLst/>
          </a:prstGeom>
        </p:spPr>
      </p:pic>
    </p:spTree>
    <p:extLst>
      <p:ext uri="{BB962C8B-B14F-4D97-AF65-F5344CB8AC3E}">
        <p14:creationId xmlns:p14="http://schemas.microsoft.com/office/powerpoint/2010/main" xmlns="" val="1658101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Por si </a:t>
            </a:r>
            <a:r>
              <a:rPr lang="es-ES" dirty="0" smtClean="0"/>
              <a:t>aún </a:t>
            </a:r>
            <a:r>
              <a:rPr lang="es-ES" dirty="0"/>
              <a:t>hay dudas</a:t>
            </a:r>
          </a:p>
        </p:txBody>
      </p:sp>
      <p:sp>
        <p:nvSpPr>
          <p:cNvPr id="3" name="Marcador de contenido 2"/>
          <p:cNvSpPr>
            <a:spLocks noGrp="1"/>
          </p:cNvSpPr>
          <p:nvPr>
            <p:ph idx="1"/>
          </p:nvPr>
        </p:nvSpPr>
        <p:spPr/>
        <p:txBody>
          <a:bodyPr/>
          <a:lstStyle/>
          <a:p>
            <a:pPr>
              <a:lnSpc>
                <a:spcPct val="115000"/>
              </a:lnSpc>
              <a:spcAft>
                <a:spcPts val="1000"/>
              </a:spcAft>
            </a:pPr>
            <a:r>
              <a:rPr lang="es-ES" b="1" dirty="0">
                <a:latin typeface="Calibri" panose="020F0502020204030204" pitchFamily="34" charset="0"/>
                <a:ea typeface="Calibri" panose="020F0502020204030204" pitchFamily="34" charset="0"/>
                <a:cs typeface="Times New Roman" panose="02020603050405020304" pitchFamily="18" charset="0"/>
              </a:rPr>
              <a:t>En definitiva: los estándares serían la concreción de los criterios de evaluación a nivel de etapa y los indicadores concretan y secuencian, a su vez, los estándares para cada ciclo (completados por los procesos y contextos de aplicación).</a:t>
            </a:r>
          </a:p>
          <a:p>
            <a:pPr>
              <a:lnSpc>
                <a:spcPct val="115000"/>
              </a:lnSpc>
              <a:spcAft>
                <a:spcPts val="1000"/>
              </a:spcAft>
            </a:pPr>
            <a:r>
              <a:rPr lang="es-ES" dirty="0">
                <a:latin typeface="Calibri" panose="020F0502020204030204" pitchFamily="34" charset="0"/>
                <a:ea typeface="Calibri" panose="020F0502020204030204" pitchFamily="34" charset="0"/>
                <a:cs typeface="Times New Roman" panose="02020603050405020304" pitchFamily="18" charset="0"/>
              </a:rPr>
              <a:t>El </a:t>
            </a:r>
            <a:r>
              <a:rPr lang="es-ES" b="1" dirty="0">
                <a:latin typeface="Calibri" panose="020F0502020204030204" pitchFamily="34" charset="0"/>
                <a:ea typeface="Calibri" panose="020F0502020204030204" pitchFamily="34" charset="0"/>
                <a:cs typeface="Times New Roman" panose="02020603050405020304" pitchFamily="18" charset="0"/>
              </a:rPr>
              <a:t>estándar de aprendizaje</a:t>
            </a:r>
            <a:r>
              <a:rPr lang="es-ES" dirty="0">
                <a:latin typeface="Calibri" panose="020F0502020204030204" pitchFamily="34" charset="0"/>
                <a:ea typeface="Calibri" panose="020F0502020204030204" pitchFamily="34" charset="0"/>
                <a:cs typeface="Times New Roman" panose="02020603050405020304" pitchFamily="18" charset="0"/>
              </a:rPr>
              <a:t> es lo que yo como docente (la ley ;-/ ) quiero que mi alumno adquiera/aprenda.</a:t>
            </a:r>
          </a:p>
          <a:p>
            <a:r>
              <a:rPr lang="es-ES" dirty="0">
                <a:latin typeface="Calibri" panose="020F0502020204030204" pitchFamily="34" charset="0"/>
                <a:ea typeface="Calibri" panose="020F0502020204030204" pitchFamily="34" charset="0"/>
                <a:cs typeface="Times New Roman" panose="02020603050405020304" pitchFamily="18" charset="0"/>
              </a:rPr>
              <a:t>¿Y los </a:t>
            </a:r>
            <a:r>
              <a:rPr lang="es-ES" b="1" i="1" dirty="0">
                <a:latin typeface="Calibri" panose="020F0502020204030204" pitchFamily="34" charset="0"/>
                <a:ea typeface="Calibri" panose="020F0502020204030204" pitchFamily="34" charset="0"/>
                <a:cs typeface="Times New Roman" panose="02020603050405020304" pitchFamily="18" charset="0"/>
              </a:rPr>
              <a:t>indicadores</a:t>
            </a:r>
            <a:r>
              <a:rPr lang="es-ES" dirty="0">
                <a:latin typeface="Calibri" panose="020F0502020204030204" pitchFamily="34" charset="0"/>
                <a:ea typeface="Calibri" panose="020F0502020204030204" pitchFamily="34" charset="0"/>
                <a:cs typeface="Times New Roman" panose="02020603050405020304" pitchFamily="18" charset="0"/>
              </a:rPr>
              <a:t>? Bien, necesitamos elaborar rúbricas para poder evaluar los estándares de aprendizaje, por lo tanto, podemos situar los </a:t>
            </a:r>
            <a:r>
              <a:rPr lang="es-ES" b="1" i="1" dirty="0">
                <a:latin typeface="Calibri" panose="020F0502020204030204" pitchFamily="34" charset="0"/>
                <a:ea typeface="Calibri" panose="020F0502020204030204" pitchFamily="34" charset="0"/>
                <a:cs typeface="Times New Roman" panose="02020603050405020304" pitchFamily="18" charset="0"/>
              </a:rPr>
              <a:t>indicadores</a:t>
            </a:r>
            <a:r>
              <a:rPr lang="es-ES" dirty="0">
                <a:latin typeface="Calibri" panose="020F0502020204030204" pitchFamily="34" charset="0"/>
                <a:ea typeface="Calibri" panose="020F0502020204030204" pitchFamily="34" charset="0"/>
                <a:cs typeface="Times New Roman" panose="02020603050405020304" pitchFamily="18" charset="0"/>
              </a:rPr>
              <a:t> como los </a:t>
            </a:r>
            <a:r>
              <a:rPr lang="es-ES" b="1" i="1" dirty="0">
                <a:latin typeface="Calibri" panose="020F0502020204030204" pitchFamily="34" charset="0"/>
                <a:ea typeface="Calibri" panose="020F0502020204030204" pitchFamily="34" charset="0"/>
                <a:cs typeface="Times New Roman" panose="02020603050405020304" pitchFamily="18" charset="0"/>
              </a:rPr>
              <a:t>indicadores de logro</a:t>
            </a:r>
            <a:r>
              <a:rPr lang="es-ES" dirty="0">
                <a:latin typeface="Calibri" panose="020F0502020204030204" pitchFamily="34" charset="0"/>
                <a:ea typeface="Calibri" panose="020F0502020204030204" pitchFamily="34" charset="0"/>
                <a:cs typeface="Times New Roman" panose="02020603050405020304" pitchFamily="18" charset="0"/>
              </a:rPr>
              <a:t> que nos van a mostrar </a:t>
            </a:r>
            <a:r>
              <a:rPr lang="es-ES" dirty="0" smtClean="0">
                <a:latin typeface="Calibri" panose="020F0502020204030204" pitchFamily="34" charset="0"/>
                <a:ea typeface="Calibri" panose="020F0502020204030204" pitchFamily="34" charset="0"/>
                <a:cs typeface="Times New Roman" panose="02020603050405020304" pitchFamily="18" charset="0"/>
              </a:rPr>
              <a:t>qué </a:t>
            </a:r>
            <a:r>
              <a:rPr lang="es-ES" dirty="0">
                <a:latin typeface="Calibri" panose="020F0502020204030204" pitchFamily="34" charset="0"/>
                <a:ea typeface="Calibri" panose="020F0502020204030204" pitchFamily="34" charset="0"/>
                <a:cs typeface="Times New Roman" panose="02020603050405020304" pitchFamily="18" charset="0"/>
              </a:rPr>
              <a:t>grado de adquisición/aprendizaje se ha logrado en un determinado </a:t>
            </a:r>
            <a:r>
              <a:rPr lang="es-ES" b="1" i="1" dirty="0">
                <a:latin typeface="Calibri" panose="020F0502020204030204" pitchFamily="34" charset="0"/>
                <a:ea typeface="Calibri" panose="020F0502020204030204" pitchFamily="34" charset="0"/>
                <a:cs typeface="Times New Roman" panose="02020603050405020304" pitchFamily="18" charset="0"/>
              </a:rPr>
              <a:t>estándar de aprendizaje</a:t>
            </a:r>
            <a:endParaRPr lang="es-ES" dirty="0">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xmlns="" val="640597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Ahora lo vemos claro….</a:t>
            </a:r>
          </a:p>
        </p:txBody>
      </p:sp>
      <p:pic>
        <p:nvPicPr>
          <p:cNvPr id="5" name="Marcador de contenido 4"/>
          <p:cNvPicPr>
            <a:picLocks noGrp="1" noChangeAspect="1"/>
          </p:cNvPicPr>
          <p:nvPr>
            <p:ph idx="1"/>
          </p:nvPr>
        </p:nvPicPr>
        <p:blipFill>
          <a:blip r:embed="rId2"/>
          <a:stretch>
            <a:fillRect/>
          </a:stretch>
        </p:blipFill>
        <p:spPr>
          <a:xfrm>
            <a:off x="1260303" y="2160588"/>
            <a:ext cx="7431431" cy="3881437"/>
          </a:xfrm>
        </p:spPr>
      </p:pic>
    </p:spTree>
    <p:extLst>
      <p:ext uri="{BB962C8B-B14F-4D97-AF65-F5344CB8AC3E}">
        <p14:creationId xmlns:p14="http://schemas.microsoft.com/office/powerpoint/2010/main" xmlns="" val="2316643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Ejemplo completo</a:t>
            </a:r>
          </a:p>
        </p:txBody>
      </p:sp>
      <p:pic>
        <p:nvPicPr>
          <p:cNvPr id="5" name="Marcador de contenido 4"/>
          <p:cNvPicPr>
            <a:picLocks noGrp="1" noChangeAspect="1"/>
          </p:cNvPicPr>
          <p:nvPr>
            <p:ph idx="1"/>
          </p:nvPr>
        </p:nvPicPr>
        <p:blipFill>
          <a:blip r:embed="rId2"/>
          <a:stretch>
            <a:fillRect/>
          </a:stretch>
        </p:blipFill>
        <p:spPr>
          <a:xfrm>
            <a:off x="1660089" y="2160588"/>
            <a:ext cx="6631859" cy="3881437"/>
          </a:xfrm>
        </p:spPr>
      </p:pic>
    </p:spTree>
    <p:extLst>
      <p:ext uri="{BB962C8B-B14F-4D97-AF65-F5344CB8AC3E}">
        <p14:creationId xmlns:p14="http://schemas.microsoft.com/office/powerpoint/2010/main" xmlns="" val="3873028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Definimos Rúbrica</a:t>
            </a:r>
          </a:p>
        </p:txBody>
      </p:sp>
      <p:sp>
        <p:nvSpPr>
          <p:cNvPr id="5" name="Marcador de contenido 4"/>
          <p:cNvSpPr>
            <a:spLocks noGrp="1"/>
          </p:cNvSpPr>
          <p:nvPr>
            <p:ph sz="half" idx="2"/>
          </p:nvPr>
        </p:nvSpPr>
        <p:spPr/>
        <p:txBody>
          <a:bodyPr/>
          <a:lstStyle/>
          <a:p>
            <a:r>
              <a:rPr lang="es-ES" dirty="0">
                <a:solidFill>
                  <a:srgbClr val="222222"/>
                </a:solidFill>
                <a:latin typeface="arial" panose="020B0604020202020204" pitchFamily="34" charset="0"/>
              </a:rPr>
              <a:t>Una </a:t>
            </a:r>
            <a:r>
              <a:rPr lang="es-ES" b="1" dirty="0">
                <a:solidFill>
                  <a:srgbClr val="222222"/>
                </a:solidFill>
                <a:latin typeface="arial" panose="020B0604020202020204" pitchFamily="34" charset="0"/>
              </a:rPr>
              <a:t>rúbrica</a:t>
            </a:r>
            <a:r>
              <a:rPr lang="es-ES" dirty="0">
                <a:solidFill>
                  <a:srgbClr val="222222"/>
                </a:solidFill>
                <a:latin typeface="arial" panose="020B0604020202020204" pitchFamily="34" charset="0"/>
              </a:rPr>
              <a:t> es un conjunto de criterios y estándares, generalmente relacionados con objetivos de aprendizaje</a:t>
            </a:r>
            <a:r>
              <a:rPr lang="es-ES" dirty="0" smtClean="0">
                <a:solidFill>
                  <a:srgbClr val="222222"/>
                </a:solidFill>
                <a:latin typeface="arial" panose="020B0604020202020204" pitchFamily="34" charset="0"/>
              </a:rPr>
              <a:t>. Evaluar </a:t>
            </a:r>
            <a:r>
              <a:rPr lang="es-ES" dirty="0">
                <a:solidFill>
                  <a:srgbClr val="222222"/>
                </a:solidFill>
                <a:latin typeface="arial" panose="020B0604020202020204" pitchFamily="34" charset="0"/>
              </a:rPr>
              <a:t>un nivel de desempeño o una tarea se trata de una herramienta de calificación utilizada para realizar evaluaciones objetivas; un conjunto de criterios y estándares ligados a los objetivos de aprendizaje ...</a:t>
            </a:r>
            <a:endParaRPr lang="es-ES" dirty="0"/>
          </a:p>
        </p:txBody>
      </p:sp>
      <p:pic>
        <p:nvPicPr>
          <p:cNvPr id="17" name="Marcador de contenido 16"/>
          <p:cNvPicPr>
            <a:picLocks noGrp="1" noChangeAspect="1"/>
          </p:cNvPicPr>
          <p:nvPr>
            <p:ph sz="quarter" idx="4"/>
          </p:nvPr>
        </p:nvPicPr>
        <p:blipFill>
          <a:blip r:embed="rId2"/>
          <a:stretch>
            <a:fillRect/>
          </a:stretch>
        </p:blipFill>
        <p:spPr>
          <a:xfrm>
            <a:off x="5087938" y="3105361"/>
            <a:ext cx="4186237" cy="2568152"/>
          </a:xfrm>
        </p:spPr>
      </p:pic>
    </p:spTree>
    <p:extLst>
      <p:ext uri="{BB962C8B-B14F-4D97-AF65-F5344CB8AC3E}">
        <p14:creationId xmlns:p14="http://schemas.microsoft.com/office/powerpoint/2010/main" xmlns="" val="402501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125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125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1000" fill="hold"/>
                                        <p:tgtEl>
                                          <p:spTgt spid="17"/>
                                        </p:tgtEl>
                                        <p:attrNameLst>
                                          <p:attrName>ppt_w</p:attrName>
                                        </p:attrNameLst>
                                      </p:cBhvr>
                                      <p:tavLst>
                                        <p:tav tm="0">
                                          <p:val>
                                            <p:fltVal val="0"/>
                                          </p:val>
                                        </p:tav>
                                        <p:tav tm="100000">
                                          <p:val>
                                            <p:strVal val="#ppt_w"/>
                                          </p:val>
                                        </p:tav>
                                      </p:tavLst>
                                    </p:anim>
                                    <p:anim calcmode="lin" valueType="num">
                                      <p:cBhvr>
                                        <p:cTn id="14" dur="1000" fill="hold"/>
                                        <p:tgtEl>
                                          <p:spTgt spid="17"/>
                                        </p:tgtEl>
                                        <p:attrNameLst>
                                          <p:attrName>ppt_h</p:attrName>
                                        </p:attrNameLst>
                                      </p:cBhvr>
                                      <p:tavLst>
                                        <p:tav tm="0">
                                          <p:val>
                                            <p:fltVal val="0"/>
                                          </p:val>
                                        </p:tav>
                                        <p:tav tm="100000">
                                          <p:val>
                                            <p:strVal val="#ppt_h"/>
                                          </p:val>
                                        </p:tav>
                                      </p:tavLst>
                                    </p:anim>
                                    <p:anim calcmode="lin" valueType="num">
                                      <p:cBhvr>
                                        <p:cTn id="15" dur="1000" fill="hold"/>
                                        <p:tgtEl>
                                          <p:spTgt spid="17"/>
                                        </p:tgtEl>
                                        <p:attrNameLst>
                                          <p:attrName>style.rotation</p:attrName>
                                        </p:attrNameLst>
                                      </p:cBhvr>
                                      <p:tavLst>
                                        <p:tav tm="0">
                                          <p:val>
                                            <p:fltVal val="90"/>
                                          </p:val>
                                        </p:tav>
                                        <p:tav tm="100000">
                                          <p:val>
                                            <p:fltVal val="0"/>
                                          </p:val>
                                        </p:tav>
                                      </p:tavLst>
                                    </p:anim>
                                    <p:animEffect transition="in" filter="fade">
                                      <p:cBhvr>
                                        <p:cTn id="16"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55</TotalTime>
  <Words>299</Words>
  <Application>Microsoft Office PowerPoint</Application>
  <PresentationFormat>Personalizado</PresentationFormat>
  <Paragraphs>39</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Faceta</vt:lpstr>
      <vt:lpstr>Programamos  </vt:lpstr>
      <vt:lpstr>Definimos COMPETENCIA</vt:lpstr>
      <vt:lpstr>Definimos INDICADORES DE LOGRO</vt:lpstr>
      <vt:lpstr>Definimos ESTÁNDAR</vt:lpstr>
      <vt:lpstr>Ejemplo</vt:lpstr>
      <vt:lpstr>Por si aún hay dudas</vt:lpstr>
      <vt:lpstr>Ahora lo vemos claro….</vt:lpstr>
      <vt:lpstr>Ejemplo completo</vt:lpstr>
      <vt:lpstr>Definimos Rúbrica</vt:lpstr>
      <vt:lpstr>Rúbrica con estándares e indicadores</vt:lpstr>
      <vt:lpstr>Ejemplo práctico</vt:lpstr>
      <vt:lpstr>Criterios de evaluación</vt:lpstr>
      <vt:lpstr>ESTANDARES</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Programamos</dc:title>
  <dc:creator>pi</dc:creator>
  <cp:lastModifiedBy>PC_servidor</cp:lastModifiedBy>
  <cp:revision>8</cp:revision>
  <dcterms:created xsi:type="dcterms:W3CDTF">2017-03-10T18:08:28Z</dcterms:created>
  <dcterms:modified xsi:type="dcterms:W3CDTF">2017-03-13T10:07:21Z</dcterms:modified>
</cp:coreProperties>
</file>