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2" r:id="rId13"/>
    <p:sldId id="283" r:id="rId14"/>
    <p:sldId id="281" r:id="rId15"/>
    <p:sldId id="293" r:id="rId16"/>
    <p:sldId id="292" r:id="rId17"/>
    <p:sldId id="297" r:id="rId18"/>
    <p:sldId id="296" r:id="rId19"/>
    <p:sldId id="295" r:id="rId20"/>
    <p:sldId id="294" r:id="rId21"/>
    <p:sldId id="291" r:id="rId22"/>
    <p:sldId id="290" r:id="rId23"/>
    <p:sldId id="289" r:id="rId24"/>
    <p:sldId id="288" r:id="rId25"/>
    <p:sldId id="287" r:id="rId26"/>
    <p:sldId id="286" r:id="rId27"/>
    <p:sldId id="301" r:id="rId28"/>
    <p:sldId id="300" r:id="rId29"/>
    <p:sldId id="303" r:id="rId30"/>
    <p:sldId id="302" r:id="rId31"/>
    <p:sldId id="298" r:id="rId32"/>
    <p:sldId id="284" r:id="rId33"/>
    <p:sldId id="259" r:id="rId34"/>
    <p:sldId id="262" r:id="rId35"/>
    <p:sldId id="264" r:id="rId3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tza Dias" initials="M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CCCCCC"/>
    <a:srgbClr val="B62237"/>
    <a:srgbClr val="585A5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26T09:50:50.678" idx="1">
    <p:pos x="3437" y="3131"/>
    <p:text>(universidades, centros de formação, fundações e associações nacionais e internacionais).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26T10:24:14.414" idx="2">
    <p:pos x="2104" y="2670"/>
    <p:text>Portaria 756/2009 de 14 de julho
Criação da função de professor bibliotecário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535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596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026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313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765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469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4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422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180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15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930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1818-6441-43E3-AAD9-2926C17DF6A3}" type="datetimeFigureOut">
              <a:rPr lang="pt-PT" smtClean="0"/>
              <a:t>26-04-2013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6887-8310-4C37-B7EA-4F7B2B639D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775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rbe.mec.pt/np4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be@rbe.mec.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itza.dias@mail-rbe.or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be.mec.pt/np4/33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sl-online.org/" TargetMode="External"/><Relationship Id="rId2" Type="http://schemas.openxmlformats.org/officeDocument/2006/relationships/hyperlink" Target="http://www.planonacionaldeleitura.gov.p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fla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be.mec.pt/np4/86.html" TargetMode="External"/><Relationship Id="rId3" Type="http://schemas.openxmlformats.org/officeDocument/2006/relationships/hyperlink" Target="http://blogue.rbe.mec.pt/" TargetMode="External"/><Relationship Id="rId7" Type="http://schemas.openxmlformats.org/officeDocument/2006/relationships/hyperlink" Target="http://forumbibliotecas.rbe.min-edu.pt/" TargetMode="External"/><Relationship Id="rId2" Type="http://schemas.openxmlformats.org/officeDocument/2006/relationships/hyperlink" Target="http://www.rbe.mec.pt/np4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be.mec.pt/np4/56.html" TargetMode="External"/><Relationship Id="rId5" Type="http://schemas.openxmlformats.org/officeDocument/2006/relationships/hyperlink" Target="https://www.facebook.com/pages/Rede-de-Bibliotecas-Escolares/142128435851161" TargetMode="External"/><Relationship Id="rId4" Type="http://schemas.openxmlformats.org/officeDocument/2006/relationships/hyperlink" Target="https://twitter.com/rbe_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36891"/>
            <a:ext cx="5666408" cy="14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131840" y="5157192"/>
            <a:ext cx="601216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00" spc="18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s-ES" sz="1700" spc="180" dirty="0" err="1">
                <a:latin typeface="Times New Roman" pitchFamily="18" charset="0"/>
                <a:cs typeface="Times New Roman" pitchFamily="18" charset="0"/>
              </a:rPr>
              <a:t>Encontro</a:t>
            </a:r>
            <a:r>
              <a:rPr lang="es-ES" sz="1700" spc="180" dirty="0">
                <a:latin typeface="Times New Roman" pitchFamily="18" charset="0"/>
                <a:cs typeface="Times New Roman" pitchFamily="18" charset="0"/>
              </a:rPr>
              <a:t> de Bibliotecas Escolares </a:t>
            </a:r>
            <a:r>
              <a:rPr lang="es-ES" sz="1700" spc="18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s-ES" sz="170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spc="180" dirty="0" err="1">
                <a:latin typeface="Times New Roman" pitchFamily="18" charset="0"/>
                <a:cs typeface="Times New Roman" pitchFamily="18" charset="0"/>
              </a:rPr>
              <a:t>Eurocidade</a:t>
            </a:r>
            <a:r>
              <a:rPr lang="es-ES" sz="1600" spc="22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s-ES" sz="1600" spc="22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Xornada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de Intercambio de Experiencias (Galicia-Norte de Portugal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27 de abril de 2013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131840" y="1834946"/>
            <a:ext cx="57606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avaliação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das bibliotecas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escolares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através de um modelo desenvolvido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pelo PRBE, tem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constituído um referencial de gestão e um instrumento de orientação e melhoria interna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PRBE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foi objeto de uma avaliação externa realizada, em 2008, pelo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ISCTE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CIES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10" y="5188822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AVALIAÇÃO</a:t>
            </a:r>
            <a:endParaRPr lang="pt-PT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02785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tão de acção: fim 3">
            <a:hlinkClick r:id="rId4" action="ppaction://hlinksldjump" highlightClick="1"/>
          </p:cNvPr>
          <p:cNvSpPr/>
          <p:nvPr/>
        </p:nvSpPr>
        <p:spPr>
          <a:xfrm>
            <a:off x="8783960" y="6399328"/>
            <a:ext cx="360040" cy="476672"/>
          </a:xfrm>
          <a:prstGeom prst="actionButtonEn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68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7" y="-27384"/>
            <a:ext cx="8338007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0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834288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7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2" y="9384"/>
            <a:ext cx="8156824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84"/>
            <a:ext cx="8151387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84"/>
            <a:ext cx="8197446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84"/>
            <a:ext cx="8350232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4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1" y="9384"/>
            <a:ext cx="8383993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2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4" y="9384"/>
            <a:ext cx="828271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131840" y="620688"/>
            <a:ext cx="5760640" cy="1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Programa Rede de Bibliotecas Escolares (PRBE) foi lançado em 1996, pelos Ministérios da Educação e da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Cultura.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764704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PROGRAMA</a:t>
            </a:r>
            <a:endParaRPr lang="pt-PT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131840" y="2708920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u="sng" dirty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77788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Instalar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e desenvolver bibliotecas em escolas públicas de todos os níveis de ensino;</a:t>
            </a:r>
          </a:p>
          <a:p>
            <a:pPr marL="342900" indent="-77788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Disponibilizar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os recursos necessários à leitura, ao acesso, uso e produção da informação em suporte analógico, eletrónico e digital.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4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84"/>
            <a:ext cx="8161756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84"/>
            <a:ext cx="8213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1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84"/>
            <a:ext cx="8224235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7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84"/>
            <a:ext cx="8342122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1" y="9384"/>
            <a:ext cx="7690851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84"/>
            <a:ext cx="8347824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84"/>
            <a:ext cx="8341377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84"/>
            <a:ext cx="8202165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4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838"/>
            <a:ext cx="9144000" cy="424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7384"/>
            <a:ext cx="7848479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131840" y="1274213"/>
            <a:ext cx="5760640" cy="122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Coordenado pelo Gabinete da Rede Bibliotecas Escolares (RBE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393612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COORDENAÇÃO</a:t>
            </a:r>
            <a:endParaRPr lang="pt-PT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131840" y="2852936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dirty="0">
                <a:latin typeface="Times New Roman" pitchFamily="18" charset="0"/>
                <a:cs typeface="Times New Roman" pitchFamily="18" charset="0"/>
              </a:rPr>
              <a:t>Articula a sua ação com </a:t>
            </a:r>
          </a:p>
          <a:p>
            <a:pPr marL="342900" indent="-77788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Serviços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do Ministério da Educação (ME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pPr marL="342900" indent="-77788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dirty="0">
                <a:latin typeface="Times New Roman" pitchFamily="18" charset="0"/>
                <a:cs typeface="Times New Roman" pitchFamily="18" charset="0"/>
              </a:rPr>
              <a:t>Direções de Serviços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Regionais;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pPr marL="342900" indent="-77788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Autarquias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e bibliotecas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municipais;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pPr marL="342900" indent="-77788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Outras instituições.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6350"/>
            <a:ext cx="7632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548680"/>
            <a:ext cx="9144000" cy="57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37086"/>
            <a:ext cx="9144000" cy="699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36891"/>
            <a:ext cx="5666408" cy="14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131840" y="4293096"/>
            <a:ext cx="60121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s-ES" sz="1700" spc="70" dirty="0" err="1" smtClean="0">
                <a:latin typeface="Times New Roman" pitchFamily="18" charset="0"/>
                <a:cs typeface="Times New Roman" pitchFamily="18" charset="0"/>
              </a:rPr>
              <a:t>Grazas</a:t>
            </a:r>
            <a:r>
              <a:rPr lang="es-ES" sz="1700" spc="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spc="7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s-ES" sz="1700" spc="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spc="70" dirty="0" err="1" smtClean="0">
                <a:latin typeface="Times New Roman" pitchFamily="18" charset="0"/>
                <a:cs typeface="Times New Roman" pitchFamily="18" charset="0"/>
              </a:rPr>
              <a:t>vosa</a:t>
            </a:r>
            <a:r>
              <a:rPr lang="es-ES" sz="1700" spc="70" dirty="0" smtClean="0">
                <a:latin typeface="Times New Roman" pitchFamily="18" charset="0"/>
                <a:cs typeface="Times New Roman" pitchFamily="18" charset="0"/>
              </a:rPr>
              <a:t> atención</a:t>
            </a:r>
          </a:p>
          <a:p>
            <a:pPr algn="r">
              <a:lnSpc>
                <a:spcPct val="200000"/>
              </a:lnSpc>
            </a:pP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Obrigada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pela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vossa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atenção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Botão de acção: fim 1">
            <a:hlinkClick r:id="" action="ppaction://hlinkshowjump?jump=endshow" highlightClick="1"/>
          </p:cNvPr>
          <p:cNvSpPr/>
          <p:nvPr/>
        </p:nvSpPr>
        <p:spPr>
          <a:xfrm>
            <a:off x="3131840" y="4149080"/>
            <a:ext cx="4608512" cy="936104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3851920" y="6237312"/>
            <a:ext cx="2596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600" dirty="0">
                <a:latin typeface="Times New Roman" pitchFamily="18" charset="0"/>
                <a:cs typeface="Times New Roman" pitchFamily="18" charset="0"/>
                <a:hlinkClick r:id="rId3"/>
              </a:rPr>
              <a:t>http://www.rbe.mec.pt</a:t>
            </a:r>
          </a:p>
          <a:p>
            <a:pPr algn="r"/>
            <a:r>
              <a:rPr lang="pt-PT" sz="1600" dirty="0">
                <a:latin typeface="Times New Roman" pitchFamily="18" charset="0"/>
                <a:cs typeface="Times New Roman" pitchFamily="18" charset="0"/>
                <a:hlinkClick r:id="rId3"/>
              </a:rPr>
              <a:t>rbe@rbe.mec.pt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48020" y="6237312"/>
            <a:ext cx="266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Maritza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Dias – CIBE RBE</a:t>
            </a:r>
          </a:p>
          <a:p>
            <a:pPr algn="r"/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maritza.dias@mail-rbe.org</a:t>
            </a:r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7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36080" y="3408295"/>
            <a:ext cx="1400113" cy="12961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rgbClr val="B62237"/>
                </a:solidFill>
              </a:rPr>
              <a:t>CIBE</a:t>
            </a:r>
            <a:endParaRPr lang="pt-PT" sz="1600" b="1" dirty="0">
              <a:solidFill>
                <a:srgbClr val="B62237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36080" y="888014"/>
            <a:ext cx="1440160" cy="1296145"/>
          </a:xfrm>
          <a:prstGeom prst="ellipse">
            <a:avLst/>
          </a:prstGeom>
          <a:solidFill>
            <a:srgbClr val="D63247"/>
          </a:solidFill>
          <a:ln>
            <a:solidFill>
              <a:srgbClr val="D63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GRBE</a:t>
            </a:r>
            <a:endParaRPr lang="pt-PT" sz="2000" b="1" dirty="0">
              <a:solidFill>
                <a:schemeClr val="bg1"/>
              </a:solidFill>
            </a:endParaRPr>
          </a:p>
        </p:txBody>
      </p:sp>
      <p:cxnSp>
        <p:nvCxnSpPr>
          <p:cNvPr id="22" name="Conexão recta 21"/>
          <p:cNvCxnSpPr>
            <a:stCxn id="5" idx="4"/>
          </p:cNvCxnSpPr>
          <p:nvPr/>
        </p:nvCxnSpPr>
        <p:spPr>
          <a:xfrm>
            <a:off x="4236137" y="4704439"/>
            <a:ext cx="0" cy="2845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 flipH="1">
            <a:off x="3516262" y="5712551"/>
            <a:ext cx="1449966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flipV="1">
            <a:off x="6042405" y="4668438"/>
            <a:ext cx="0" cy="912442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33"/>
          <p:cNvCxnSpPr/>
          <p:nvPr/>
        </p:nvCxnSpPr>
        <p:spPr>
          <a:xfrm flipH="1" flipV="1">
            <a:off x="2455959" y="4668438"/>
            <a:ext cx="1" cy="95410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35"/>
          <p:cNvCxnSpPr/>
          <p:nvPr/>
        </p:nvCxnSpPr>
        <p:spPr>
          <a:xfrm flipH="1">
            <a:off x="2816000" y="4272391"/>
            <a:ext cx="73149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>
            <a:off x="4890277" y="4272392"/>
            <a:ext cx="80604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cta 48"/>
          <p:cNvCxnSpPr>
            <a:stCxn id="5" idx="0"/>
          </p:cNvCxnSpPr>
          <p:nvPr/>
        </p:nvCxnSpPr>
        <p:spPr>
          <a:xfrm flipH="1" flipV="1">
            <a:off x="4234134" y="2184159"/>
            <a:ext cx="2003" cy="1224136"/>
          </a:xfrm>
          <a:prstGeom prst="line">
            <a:avLst/>
          </a:prstGeom>
          <a:ln w="38100">
            <a:solidFill>
              <a:srgbClr val="D63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50"/>
          <p:cNvCxnSpPr/>
          <p:nvPr/>
        </p:nvCxnSpPr>
        <p:spPr>
          <a:xfrm flipV="1">
            <a:off x="1159816" y="4272391"/>
            <a:ext cx="0" cy="218094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cta 53"/>
          <p:cNvCxnSpPr/>
          <p:nvPr/>
        </p:nvCxnSpPr>
        <p:spPr>
          <a:xfrm flipH="1" flipV="1">
            <a:off x="7352504" y="4272392"/>
            <a:ext cx="7990" cy="216083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cta 54"/>
          <p:cNvCxnSpPr/>
          <p:nvPr/>
        </p:nvCxnSpPr>
        <p:spPr>
          <a:xfrm flipH="1">
            <a:off x="6776441" y="4272392"/>
            <a:ext cx="584052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cta 56"/>
          <p:cNvCxnSpPr/>
          <p:nvPr/>
        </p:nvCxnSpPr>
        <p:spPr>
          <a:xfrm flipH="1">
            <a:off x="1159816" y="4272391"/>
            <a:ext cx="59588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cta 57"/>
          <p:cNvCxnSpPr/>
          <p:nvPr/>
        </p:nvCxnSpPr>
        <p:spPr>
          <a:xfrm>
            <a:off x="1159816" y="6433226"/>
            <a:ext cx="620067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cta 49"/>
          <p:cNvCxnSpPr/>
          <p:nvPr/>
        </p:nvCxnSpPr>
        <p:spPr>
          <a:xfrm flipH="1" flipV="1">
            <a:off x="2025691" y="3120263"/>
            <a:ext cx="1510389" cy="2"/>
          </a:xfrm>
          <a:prstGeom prst="line">
            <a:avLst/>
          </a:prstGeom>
          <a:ln w="31750">
            <a:solidFill>
              <a:srgbClr val="D63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cta 51"/>
          <p:cNvCxnSpPr/>
          <p:nvPr/>
        </p:nvCxnSpPr>
        <p:spPr>
          <a:xfrm flipH="1">
            <a:off x="4932373" y="3192271"/>
            <a:ext cx="2204107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xão recta 65"/>
          <p:cNvCxnSpPr/>
          <p:nvPr/>
        </p:nvCxnSpPr>
        <p:spPr>
          <a:xfrm>
            <a:off x="3547490" y="3120265"/>
            <a:ext cx="0" cy="720080"/>
          </a:xfrm>
          <a:prstGeom prst="line">
            <a:avLst/>
          </a:prstGeom>
          <a:ln w="31750">
            <a:solidFill>
              <a:srgbClr val="D63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136480" y="1633193"/>
            <a:ext cx="936104" cy="8817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>
                    <a:lumMod val="50000"/>
                  </a:schemeClr>
                </a:solidFill>
              </a:rPr>
              <a:t>CFAE</a:t>
            </a:r>
            <a:endParaRPr lang="pt-PT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2" name="Conexão recta 71"/>
          <p:cNvCxnSpPr/>
          <p:nvPr/>
        </p:nvCxnSpPr>
        <p:spPr>
          <a:xfrm>
            <a:off x="6430558" y="2112151"/>
            <a:ext cx="0" cy="108012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1115616" y="2520744"/>
            <a:ext cx="936104" cy="8817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bg1">
                    <a:lumMod val="50000"/>
                  </a:schemeClr>
                </a:solidFill>
              </a:rPr>
              <a:t>DSR</a:t>
            </a:r>
            <a:endParaRPr lang="pt-PT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383952" y="5136487"/>
            <a:ext cx="1276326" cy="972111"/>
            <a:chOff x="2555776" y="4833153"/>
            <a:chExt cx="1276326" cy="972111"/>
          </a:xfrm>
        </p:grpSpPr>
        <p:sp>
          <p:nvSpPr>
            <p:cNvPr id="19" name="Oval 18"/>
            <p:cNvSpPr/>
            <p:nvPr/>
          </p:nvSpPr>
          <p:spPr>
            <a:xfrm>
              <a:off x="2627783" y="4833153"/>
              <a:ext cx="1080121" cy="97211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55776" y="5147900"/>
              <a:ext cx="1276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/>
                <a:t>C</a:t>
              </a:r>
              <a:r>
                <a:rPr lang="pt-PT" dirty="0" smtClean="0"/>
                <a:t>oncelhos</a:t>
              </a:r>
              <a:endParaRPr lang="pt-PT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4890277" y="5151320"/>
            <a:ext cx="1276326" cy="972111"/>
            <a:chOff x="2555776" y="4833153"/>
            <a:chExt cx="1276326" cy="972111"/>
          </a:xfrm>
        </p:grpSpPr>
        <p:sp>
          <p:nvSpPr>
            <p:cNvPr id="42" name="Oval 41"/>
            <p:cNvSpPr/>
            <p:nvPr/>
          </p:nvSpPr>
          <p:spPr>
            <a:xfrm>
              <a:off x="2627783" y="4833153"/>
              <a:ext cx="1080121" cy="97211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2555776" y="5147900"/>
              <a:ext cx="1276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/>
                <a:t>C</a:t>
              </a:r>
              <a:r>
                <a:rPr lang="pt-PT" dirty="0" smtClean="0"/>
                <a:t>oncelhos</a:t>
              </a:r>
              <a:endParaRPr lang="pt-PT" dirty="0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5624312" y="3696327"/>
            <a:ext cx="1276326" cy="972111"/>
            <a:chOff x="2555776" y="4833153"/>
            <a:chExt cx="1276326" cy="972111"/>
          </a:xfrm>
        </p:grpSpPr>
        <p:sp>
          <p:nvSpPr>
            <p:cNvPr id="56" name="Oval 55"/>
            <p:cNvSpPr/>
            <p:nvPr/>
          </p:nvSpPr>
          <p:spPr>
            <a:xfrm>
              <a:off x="2627783" y="4833153"/>
              <a:ext cx="1080121" cy="97211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2555776" y="5147900"/>
              <a:ext cx="1276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/>
                <a:t>C</a:t>
              </a:r>
              <a:r>
                <a:rPr lang="pt-PT" dirty="0" smtClean="0"/>
                <a:t>oncelhos</a:t>
              </a:r>
              <a:endParaRPr lang="pt-PT" dirty="0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1683690" y="3696327"/>
            <a:ext cx="1276326" cy="972111"/>
            <a:chOff x="2555776" y="4833153"/>
            <a:chExt cx="1276326" cy="972111"/>
          </a:xfrm>
        </p:grpSpPr>
        <p:sp>
          <p:nvSpPr>
            <p:cNvPr id="61" name="Oval 60"/>
            <p:cNvSpPr/>
            <p:nvPr/>
          </p:nvSpPr>
          <p:spPr>
            <a:xfrm>
              <a:off x="2627783" y="4833153"/>
              <a:ext cx="1080121" cy="97211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2555776" y="5147900"/>
              <a:ext cx="1276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/>
                <a:t>C</a:t>
              </a:r>
              <a:r>
                <a:rPr lang="pt-PT" dirty="0" smtClean="0"/>
                <a:t>oncelhos</a:t>
              </a:r>
              <a:endParaRPr lang="pt-PT" dirty="0"/>
            </a:p>
          </p:txBody>
        </p:sp>
      </p:grpSp>
      <p:cxnSp>
        <p:nvCxnSpPr>
          <p:cNvPr id="73" name="Conexão recta 72"/>
          <p:cNvCxnSpPr/>
          <p:nvPr/>
        </p:nvCxnSpPr>
        <p:spPr>
          <a:xfrm>
            <a:off x="4932373" y="3192271"/>
            <a:ext cx="0" cy="72008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upo 66"/>
          <p:cNvGrpSpPr/>
          <p:nvPr/>
        </p:nvGrpSpPr>
        <p:grpSpPr>
          <a:xfrm>
            <a:off x="7130851" y="2641204"/>
            <a:ext cx="969541" cy="881702"/>
            <a:chOff x="7446691" y="2517893"/>
            <a:chExt cx="969541" cy="881702"/>
          </a:xfrm>
        </p:grpSpPr>
        <p:sp>
          <p:nvSpPr>
            <p:cNvPr id="74" name="Oval 73"/>
            <p:cNvSpPr/>
            <p:nvPr/>
          </p:nvSpPr>
          <p:spPr>
            <a:xfrm>
              <a:off x="7446691" y="2517893"/>
              <a:ext cx="936104" cy="881702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7452320" y="2812286"/>
              <a:ext cx="963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Outros</a:t>
              </a:r>
              <a:endParaRPr lang="pt-PT" dirty="0"/>
            </a:p>
          </p:txBody>
        </p:sp>
      </p:grpSp>
      <p:cxnSp>
        <p:nvCxnSpPr>
          <p:cNvPr id="77" name="Conexão recta 76"/>
          <p:cNvCxnSpPr/>
          <p:nvPr/>
        </p:nvCxnSpPr>
        <p:spPr>
          <a:xfrm flipH="1">
            <a:off x="6430558" y="2112151"/>
            <a:ext cx="700293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xão recta 95"/>
          <p:cNvCxnSpPr/>
          <p:nvPr/>
        </p:nvCxnSpPr>
        <p:spPr>
          <a:xfrm flipH="1">
            <a:off x="3490739" y="4988998"/>
            <a:ext cx="1497679" cy="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xão recta 102"/>
          <p:cNvCxnSpPr/>
          <p:nvPr/>
        </p:nvCxnSpPr>
        <p:spPr>
          <a:xfrm flipH="1" flipV="1">
            <a:off x="4976240" y="4989001"/>
            <a:ext cx="12178" cy="4622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xão recta 107"/>
          <p:cNvCxnSpPr/>
          <p:nvPr/>
        </p:nvCxnSpPr>
        <p:spPr>
          <a:xfrm flipH="1" flipV="1">
            <a:off x="3490738" y="4988998"/>
            <a:ext cx="12178" cy="4622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pt-PT" sz="24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rabalhar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2400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2800" spc="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Rede</a:t>
            </a:r>
          </a:p>
          <a:p>
            <a:pPr marL="0" indent="0">
              <a:buNone/>
            </a:pPr>
            <a:endParaRPr lang="pt-PT" sz="3000" dirty="0" smtClean="0"/>
          </a:p>
          <a:p>
            <a:pPr marL="0" indent="0">
              <a:buNone/>
            </a:pP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33350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302846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89" y="3789040"/>
            <a:ext cx="301491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09" y="4005064"/>
            <a:ext cx="263552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62" y="1412776"/>
            <a:ext cx="263552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251520" y="25135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PT" sz="24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Promovendo o trabalho </a:t>
            </a:r>
            <a:r>
              <a:rPr lang="pt-PT" sz="2000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2800" spc="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Rede</a:t>
            </a:r>
          </a:p>
          <a:p>
            <a:pPr marL="0" indent="0">
              <a:buFont typeface="Arial" pitchFamily="34" charset="0"/>
              <a:buNone/>
            </a:pPr>
            <a:endParaRPr lang="pt-PT" sz="2000" dirty="0" smtClean="0"/>
          </a:p>
          <a:p>
            <a:pPr marL="0" indent="0">
              <a:buFont typeface="Arial" pitchFamily="34" charset="0"/>
              <a:buNone/>
            </a:pPr>
            <a:endParaRPr lang="pt-PT" sz="2000" dirty="0"/>
          </a:p>
        </p:txBody>
      </p:sp>
      <p:cxnSp>
        <p:nvCxnSpPr>
          <p:cNvPr id="86" name="Conexão em ângulos rectos 85"/>
          <p:cNvCxnSpPr/>
          <p:nvPr/>
        </p:nvCxnSpPr>
        <p:spPr>
          <a:xfrm rot="10800000" flipH="1" flipV="1">
            <a:off x="1669682" y="2708920"/>
            <a:ext cx="170137" cy="2556304"/>
          </a:xfrm>
          <a:prstGeom prst="bentConnector3">
            <a:avLst>
              <a:gd name="adj1" fmla="val -134362"/>
            </a:avLst>
          </a:prstGeom>
          <a:ln w="25400">
            <a:solidFill>
              <a:srgbClr val="D6324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xão em ângulos rectos 87"/>
          <p:cNvCxnSpPr/>
          <p:nvPr/>
        </p:nvCxnSpPr>
        <p:spPr>
          <a:xfrm>
            <a:off x="7672468" y="2708920"/>
            <a:ext cx="216024" cy="2556264"/>
          </a:xfrm>
          <a:prstGeom prst="bentConnector3">
            <a:avLst>
              <a:gd name="adj1" fmla="val 205822"/>
            </a:avLst>
          </a:prstGeom>
          <a:ln w="25400">
            <a:solidFill>
              <a:srgbClr val="D6324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5613" y="-457936"/>
            <a:ext cx="573074" cy="36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1614" y="4327605"/>
            <a:ext cx="57307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000060" y="3645144"/>
            <a:ext cx="1224136" cy="1080000"/>
            <a:chOff x="4211960" y="3645144"/>
            <a:chExt cx="1224136" cy="1080000"/>
          </a:xfrm>
        </p:grpSpPr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4275964" y="3645144"/>
              <a:ext cx="1073784" cy="1080000"/>
            </a:xfrm>
            <a:prstGeom prst="ellipse">
              <a:avLst/>
            </a:prstGeom>
            <a:solidFill>
              <a:srgbClr val="D63247"/>
            </a:solidFill>
            <a:ln>
              <a:solidFill>
                <a:srgbClr val="D63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4211960" y="3833929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Trabalho em REDE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1" name="Conexão recta 140"/>
          <p:cNvCxnSpPr/>
          <p:nvPr/>
        </p:nvCxnSpPr>
        <p:spPr>
          <a:xfrm flipH="1" flipV="1">
            <a:off x="3815884" y="3671560"/>
            <a:ext cx="295207" cy="30127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xão recta 168"/>
          <p:cNvCxnSpPr/>
          <p:nvPr/>
        </p:nvCxnSpPr>
        <p:spPr>
          <a:xfrm flipV="1">
            <a:off x="5099857" y="3501008"/>
            <a:ext cx="412371" cy="48604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xão recta 173"/>
          <p:cNvCxnSpPr/>
          <p:nvPr/>
        </p:nvCxnSpPr>
        <p:spPr>
          <a:xfrm flipV="1">
            <a:off x="3931639" y="4626218"/>
            <a:ext cx="358904" cy="45884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xão recta 174"/>
          <p:cNvCxnSpPr/>
          <p:nvPr/>
        </p:nvCxnSpPr>
        <p:spPr>
          <a:xfrm>
            <a:off x="4863350" y="4648626"/>
            <a:ext cx="317612" cy="40041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otão de acção: retroceder ou anterior 19">
            <a:hlinkClick r:id="rId6" action="ppaction://hlinksldjump" highlightClick="1"/>
          </p:cNvPr>
          <p:cNvSpPr/>
          <p:nvPr/>
        </p:nvSpPr>
        <p:spPr>
          <a:xfrm>
            <a:off x="8607118" y="6489340"/>
            <a:ext cx="288032" cy="180020"/>
          </a:xfrm>
          <a:prstGeom prst="actionButtonBackPreviou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91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131840" y="1844824"/>
            <a:ext cx="5760640" cy="221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Coordenadores </a:t>
            </a:r>
            <a:r>
              <a:rPr lang="pt-PT" sz="2000" dirty="0" err="1">
                <a:latin typeface="Times New Roman" pitchFamily="18" charset="0"/>
                <a:cs typeface="Times New Roman" pitchFamily="18" charset="0"/>
              </a:rPr>
              <a:t>interconcelhios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 das bibliotecas escolares (</a:t>
            </a:r>
            <a:r>
              <a:rPr lang="pt-PT" sz="20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CIBE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pt-PT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Professores bibliotecários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988840"/>
            <a:ext cx="313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RECURSOS HUMANOS</a:t>
            </a:r>
            <a:endParaRPr lang="pt-PT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131840" y="1772816"/>
            <a:ext cx="57606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Aspeto estruturante do PRBE.</a:t>
            </a:r>
          </a:p>
          <a:p>
            <a:pPr algn="just"/>
            <a:endParaRPr lang="pt-PT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criação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da função do Professor Bibliotecário [</a:t>
            </a:r>
            <a:r>
              <a:rPr lang="pt-PT" sz="2000" dirty="0">
                <a:latin typeface="Times New Roman" pitchFamily="18" charset="0"/>
                <a:cs typeface="Times New Roman" pitchFamily="18" charset="0"/>
                <a:hlinkClick r:id="rId2"/>
              </a:rPr>
              <a:t>Portaria n.º 756/2009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] veio garantir que recursos qualificados e especializados, nesta área, assegurem a gestão e dinamização dos recursos da biblioteca.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070994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FORMAÇÃO</a:t>
            </a:r>
            <a:endParaRPr lang="pt-PT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131840" y="836712"/>
            <a:ext cx="5760640" cy="516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A construção da Rede tem-se processado por candidaturas.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A RBE financia, igualmente, a requalificação de bibliotecas escolares já integradas na Rede.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Todas as escolas sede de agrupamento e de ensino secundário beneficiam do PRBE.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Programa continua a sua ação prosseguindo a integração das escolas do 1º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Ciclo. 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Recentemente, alargou-se a outros públicos: escolas com contrato de associação com o MEC e IPSS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3594214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CANDIDATURAS</a:t>
            </a:r>
            <a:endParaRPr lang="pt-PT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131840" y="2204864"/>
            <a:ext cx="5760640" cy="246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Promoção de projetos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de inovação e excelência em diferentes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áreas que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evidenciam uma intervenção mais qualificada na melhoria das aprendizagens, das literacias e no envolvimento da comunidade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educativa.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10" y="4148641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PROJETOS</a:t>
            </a:r>
            <a:endParaRPr lang="pt-PT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131840" y="523701"/>
            <a:ext cx="57606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Filosofia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Rede: parcerias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com os diferentes agentes educativos, o poder local, a sociedade civil e outros projetos do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MEC,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designadamente o </a:t>
            </a:r>
            <a:r>
              <a:rPr lang="pt-PT" sz="2000" dirty="0">
                <a:latin typeface="Times New Roman" pitchFamily="18" charset="0"/>
                <a:cs typeface="Times New Roman" pitchFamily="18" charset="0"/>
                <a:hlinkClick r:id="rId2" tooltip="Plano Nacional de Leitura"/>
              </a:rPr>
              <a:t>Plano Nacional de Leitura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PT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Afirmação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no espaço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internacional: </a:t>
            </a:r>
          </a:p>
          <a:p>
            <a:pPr marL="342900" indent="-74613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Participação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em diferentes fóruns, encontros 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conferências;</a:t>
            </a:r>
          </a:p>
          <a:p>
            <a:pPr marL="342900" indent="-74613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Integração nos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organismos e associações mais reconhecidos nesta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área (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  <a:hlinkClick r:id="rId3" tooltip="IASL"/>
              </a:rPr>
              <a:t>IASL</a:t>
            </a:r>
            <a:r>
              <a:rPr lang="pt-PT" sz="2000" dirty="0">
                <a:latin typeface="Times New Roman" pitchFamily="18" charset="0"/>
                <a:cs typeface="Times New Roman" pitchFamily="18" charset="0"/>
                <a:hlinkClick r:id="rId3" tooltip="IASL"/>
              </a:rPr>
              <a:t> 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e a 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  <a:hlinkClick r:id="rId4" tooltip="IFLA"/>
              </a:rPr>
              <a:t>IFLA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10" y="4665602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PARCERIAS</a:t>
            </a:r>
            <a:endParaRPr lang="pt-PT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B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131840" y="1587564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74613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Portal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Web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blogue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Twitter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facebook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74613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Newsletter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, lista de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difusão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74613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sz="2000" dirty="0">
                <a:latin typeface="Times New Roman" pitchFamily="18" charset="0"/>
                <a:cs typeface="Times New Roman" pitchFamily="18" charset="0"/>
                <a:hlinkClick r:id="rId7"/>
              </a:rPr>
              <a:t>P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lataforma </a:t>
            </a:r>
            <a:r>
              <a:rPr lang="pt-PT" sz="2000" dirty="0">
                <a:latin typeface="Times New Roman" pitchFamily="18" charset="0"/>
                <a:cs typeface="Times New Roman" pitchFamily="18" charset="0"/>
                <a:hlinkClick r:id="rId7"/>
              </a:rPr>
              <a:t>de aprendizagem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74613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Catálogos </a:t>
            </a:r>
            <a:r>
              <a:rPr lang="pt-PT" sz="2000" dirty="0">
                <a:latin typeface="Times New Roman" pitchFamily="18" charset="0"/>
                <a:cs typeface="Times New Roman" pitchFamily="18" charset="0"/>
                <a:hlinkClick r:id="rId8"/>
              </a:rPr>
              <a:t>individuais das escolas 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74613" algn="just">
              <a:lnSpc>
                <a:spcPct val="200000"/>
              </a:lnSpc>
              <a:buFont typeface="Times New Roman" pitchFamily="18" charset="0"/>
              <a:buChar char="."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edes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concelhias de bibliotecas (portais e catálogos coletivos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10" y="4665602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DIFUSÃO</a:t>
            </a:r>
            <a:endParaRPr lang="pt-PT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382</Words>
  <Application>Microsoft Office PowerPoint</Application>
  <PresentationFormat>Apresentação no Ecrã (4:3)</PresentationFormat>
  <Paragraphs>65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Maritza Dias</dc:creator>
  <cp:lastModifiedBy>Maritza Dias</cp:lastModifiedBy>
  <cp:revision>46</cp:revision>
  <dcterms:created xsi:type="dcterms:W3CDTF">2013-04-23T20:27:20Z</dcterms:created>
  <dcterms:modified xsi:type="dcterms:W3CDTF">2013-04-26T17:16:31Z</dcterms:modified>
</cp:coreProperties>
</file>