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42"/>
  </p:notesMasterIdLst>
  <p:handoutMasterIdLst>
    <p:handoutMasterId r:id="rId43"/>
  </p:handoutMasterIdLst>
  <p:sldIdLst>
    <p:sldId id="256" r:id="rId2"/>
    <p:sldId id="474" r:id="rId3"/>
    <p:sldId id="483" r:id="rId4"/>
    <p:sldId id="492" r:id="rId5"/>
    <p:sldId id="475" r:id="rId6"/>
    <p:sldId id="482" r:id="rId7"/>
    <p:sldId id="499" r:id="rId8"/>
    <p:sldId id="500" r:id="rId9"/>
    <p:sldId id="479" r:id="rId10"/>
    <p:sldId id="480" r:id="rId11"/>
    <p:sldId id="481" r:id="rId12"/>
    <p:sldId id="469" r:id="rId13"/>
    <p:sldId id="470" r:id="rId14"/>
    <p:sldId id="484" r:id="rId15"/>
    <p:sldId id="493" r:id="rId16"/>
    <p:sldId id="494" r:id="rId17"/>
    <p:sldId id="495" r:id="rId18"/>
    <p:sldId id="487" r:id="rId19"/>
    <p:sldId id="488" r:id="rId20"/>
    <p:sldId id="489" r:id="rId21"/>
    <p:sldId id="491" r:id="rId22"/>
    <p:sldId id="439" r:id="rId23"/>
    <p:sldId id="441" r:id="rId24"/>
    <p:sldId id="471" r:id="rId25"/>
    <p:sldId id="442" r:id="rId26"/>
    <p:sldId id="457" r:id="rId27"/>
    <p:sldId id="443" r:id="rId28"/>
    <p:sldId id="458" r:id="rId29"/>
    <p:sldId id="444" r:id="rId30"/>
    <p:sldId id="463" r:id="rId31"/>
    <p:sldId id="464" r:id="rId32"/>
    <p:sldId id="460" r:id="rId33"/>
    <p:sldId id="461" r:id="rId34"/>
    <p:sldId id="462" r:id="rId35"/>
    <p:sldId id="502" r:id="rId36"/>
    <p:sldId id="486" r:id="rId37"/>
    <p:sldId id="431" r:id="rId38"/>
    <p:sldId id="485" r:id="rId39"/>
    <p:sldId id="501" r:id="rId40"/>
    <p:sldId id="432" r:id="rId41"/>
  </p:sldIdLst>
  <p:sldSz cx="9144000" cy="6858000" type="screen4x3"/>
  <p:notesSz cx="6797675" cy="9926638"/>
  <p:defaultTextStyle>
    <a:defPPr>
      <a:defRPr lang="gl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C2C"/>
    <a:srgbClr val="F0F010"/>
    <a:srgbClr val="2E2EF0"/>
    <a:srgbClr val="D1D4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-16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D67935C4-EF2D-41FC-BFD8-C761C3A51C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299166A5-E791-4796-9F56-F1F83B1A09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A0423B3-86BF-4A47-9420-F91C702E9FC6}" type="datetimeFigureOut">
              <a:rPr lang="gl-ES"/>
              <a:pPr>
                <a:defRPr/>
              </a:pPr>
              <a:t>15/10/2018</a:t>
            </a:fld>
            <a:endParaRPr lang="gl-E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xmlns="" id="{66B3C313-EB48-484D-86F8-BF9DEC304D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xmlns="" id="{73DADEF3-5B31-40DD-8B50-ECA9A385B37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AA0515-18C8-419A-B94C-224B380037FA}" type="slidenum">
              <a:rPr lang="gl-ES" altLang="es-ES"/>
              <a:pPr/>
              <a:t>‹Nº›</a:t>
            </a:fld>
            <a:endParaRPr lang="gl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xmlns="" id="{9E3CC543-B771-443F-A184-AD3A494143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xmlns="" id="{752F2A6D-A28A-450A-BC12-8CC12B5E42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21FAADB-FB30-4DDB-A8C7-6A376F2DD627}" type="datetimeFigureOut">
              <a:rPr lang="es-ES"/>
              <a:pPr>
                <a:defRPr/>
              </a:pPr>
              <a:t>15/10/2018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xmlns="" id="{3CD9DD23-EA6A-4E6E-884C-B6BAAF5128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xmlns="" id="{23204CA9-822B-49DD-92B0-A5B497ADD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xmlns="" id="{AEDFADA2-B885-4A4E-A7C8-3876291E46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xmlns="" id="{D069C405-AF9A-4789-9B16-35601911B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BEBB76F-3EB4-4282-88FE-9827D7337B4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EB233-8F18-4E8B-8372-7C5EB9476E2E}" type="slidenum">
              <a:rPr lang="es-ES" altLang="es-ES"/>
              <a:pPr/>
              <a:t>29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3686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F29B22-ED44-4414-B410-5B9B5D3AD617}" type="slidenum">
              <a:rPr lang="es-ES" altLang="es-ES"/>
              <a:pPr/>
              <a:t>31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4E3924-6840-4D11-B2DE-9AD9341FDAAD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6B8D39-3E36-42BB-B7A9-34E4A43D9554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A9DE1E-DDEB-456A-B1F5-45D1126EED0F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2BD483-9014-40B4-B962-FA5848528AC6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6982A6-D167-4629-9255-846D3897E1EC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544638"/>
            <a:ext cx="7315200" cy="11541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2770188"/>
            <a:ext cx="7315200" cy="3538537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C3C6E6-8B6D-4669-9CD8-CC461D24F73A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784AC9-B8A4-4E17-8B3C-4EFEFAA955F0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089CDC-ACBA-4EE8-AD0F-729E5FE9BAED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763DA7B-7AAA-4367-A53D-5E77FD30BD7F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871BFE3-12A9-42ED-B38E-280C263E1873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EBA6FF-D35E-491A-BF1B-F47E4A919BFB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64FA59-4C71-44E1-BC55-3001FCC1CA1C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709BD4-4B58-4733-B78F-BD781C751662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4A55D0-28D4-4068-9B47-8813E88B5578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7DB1093-2D19-474E-BD59-DC8D25A2B318}"/>
              </a:ext>
            </a:extLst>
          </p:cNvPr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14E6F0-9F03-40F5-834B-496DBD031005}"/>
              </a:ext>
            </a:extLst>
          </p:cNvPr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DC7FB-2FA0-4186-A87E-25731A63D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alpha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778F67-DC4D-4688-AE2A-ECA5007F2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7A8BE7F-B667-4CB4-B3A0-4CCB80C0CCB3}" type="slidenum">
              <a:rPr lang="gl-ES" altLang="es-ES"/>
              <a:pPr/>
              <a:t>‹Nº›</a:t>
            </a:fld>
            <a:endParaRPr lang="gl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C62AEC-B694-4143-86B0-D2EA3DFC9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eaLnBrk="1" hangingPunct="1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gl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.xunta.es/biblioteca/blog/files/INEIN_gl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68149996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bepdi.jpg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MZwBmp_OsoA&amp;feature=player_embedded" TargetMode="External"/><Relationship Id="rId3" Type="http://schemas.openxmlformats.org/officeDocument/2006/relationships/hyperlink" Target="http://issuu.com/ratomik/docs/caderno_rios_2_ciclo" TargetMode="External"/><Relationship Id="rId7" Type="http://schemas.openxmlformats.org/officeDocument/2006/relationships/hyperlink" Target="https://sites.google.com/site/plananualdelectura20122013/" TargetMode="External"/><Relationship Id="rId12" Type="http://schemas.openxmlformats.org/officeDocument/2006/relationships/hyperlink" Target="https://sites.google.com/site/feiradaluziyl2015/" TargetMode="External"/><Relationship Id="rId2" Type="http://schemas.openxmlformats.org/officeDocument/2006/relationships/hyperlink" Target="http://www.blogoteca.com/orecantodemik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unbosqueparalerenavegar/home/indice-de-actividades" TargetMode="External"/><Relationship Id="rId11" Type="http://schemas.openxmlformats.org/officeDocument/2006/relationships/hyperlink" Target="https://sites.google.com/site/achegamonosaoleria/" TargetMode="External"/><Relationship Id="rId5" Type="http://schemas.openxmlformats.org/officeDocument/2006/relationships/hyperlink" Target="http://dl.dropbox.com/u/13783708/librolim_rios2/lim.swf?libro=os_rios_2.lim" TargetMode="External"/><Relationship Id="rId10" Type="http://schemas.openxmlformats.org/officeDocument/2006/relationships/hyperlink" Target="https://sites.google.com/site/nadespensa/" TargetMode="External"/><Relationship Id="rId4" Type="http://schemas.openxmlformats.org/officeDocument/2006/relationships/hyperlink" Target="http://dl.dropbox.com/u/13783708/librolim_rios1/lim.swf?libro=os_rios_1.lim" TargetMode="External"/><Relationship Id="rId9" Type="http://schemas.openxmlformats.org/officeDocument/2006/relationships/hyperlink" Target="http://www.orecantodeleo.org/search/label/PD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LQkZU6c0Hc?list=PLdN3rln9-D4qafM-0caUI1O_7F-Am_akF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xunta.es/biblioteca/blog/?q=category/17/90" TargetMode="External"/><Relationship Id="rId13" Type="http://schemas.openxmlformats.org/officeDocument/2006/relationships/hyperlink" Target="https://es.slideshare.net/rosadptoorientacion/dosier-abp-mooc-intef" TargetMode="External"/><Relationship Id="rId3" Type="http://schemas.openxmlformats.org/officeDocument/2006/relationships/hyperlink" Target="https://sites.google.com/site/enfoquescomunicativos/home/aprendizaje-basado-en-proyectos" TargetMode="External"/><Relationship Id="rId7" Type="http://schemas.openxmlformats.org/officeDocument/2006/relationships/hyperlink" Target="http://www.edu.xunta.es/biblioteca/blog/?q=node/834" TargetMode="External"/><Relationship Id="rId12" Type="http://schemas.openxmlformats.org/officeDocument/2006/relationships/hyperlink" Target="https://observatorio.profuturo.education/wp-content/uploads/2014/12/Monografico-Aprendizaje-Basado-en-Problema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du.xunta.es/biblioteca/blog/?q=category/17/74" TargetMode="External"/><Relationship Id="rId11" Type="http://schemas.openxmlformats.org/officeDocument/2006/relationships/hyperlink" Target="http://www.edu.xunta.es/biblioteca/blog/?q=node/728" TargetMode="External"/><Relationship Id="rId5" Type="http://schemas.openxmlformats.org/officeDocument/2006/relationships/hyperlink" Target="http://www.edu.xunta.es/biblioteca/blog/?q=node/1074" TargetMode="External"/><Relationship Id="rId10" Type="http://schemas.openxmlformats.org/officeDocument/2006/relationships/hyperlink" Target="http://www.edu.xunta.es/biblioteca/blog/?q=node/720" TargetMode="External"/><Relationship Id="rId4" Type="http://schemas.openxmlformats.org/officeDocument/2006/relationships/hyperlink" Target="http://vimeo.com/69647004" TargetMode="External"/><Relationship Id="rId9" Type="http://schemas.openxmlformats.org/officeDocument/2006/relationships/hyperlink" Target="https://www.edu.xunta.es/biblioteca/blog/?q=category/17/106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teka.org/AprendizajePorProyectos.php" TargetMode="External"/><Relationship Id="rId2" Type="http://schemas.openxmlformats.org/officeDocument/2006/relationships/hyperlink" Target="http://www.slideshare.net/cedecite/tag/r%C3%BAbrica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edu.xunta.es/biblioteca/blog/files/descargas/nodos/TPP/1617/36014738_TPP1617_Memoria1_627cda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s://www.edu.xunta.es/biblioteca/blog/files/descargas/nodos/TPP/1617/36000648_TPP1617_Memoria2a1_630356.pdf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xunta.es/biblioteca/blog/?q=node/731" TargetMode="External"/><Relationship Id="rId13" Type="http://schemas.openxmlformats.org/officeDocument/2006/relationships/hyperlink" Target="https://www.youtube.com/watch?v=B53BqhB8O_0" TargetMode="External"/><Relationship Id="rId3" Type="http://schemas.openxmlformats.org/officeDocument/2006/relationships/hyperlink" Target="http://vimeo.com/71244431" TargetMode="External"/><Relationship Id="rId7" Type="http://schemas.openxmlformats.org/officeDocument/2006/relationships/hyperlink" Target="http://www.edu.xunta.es/biblioteca/blog/?q=node/739" TargetMode="External"/><Relationship Id="rId12" Type="http://schemas.openxmlformats.org/officeDocument/2006/relationships/hyperlink" Target="http://www.edu.xunta.es/biblioteca/blog/?q=node/658" TargetMode="External"/><Relationship Id="rId2" Type="http://schemas.openxmlformats.org/officeDocument/2006/relationships/hyperlink" Target="http://vimeo.com/6068350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xunta.es/biblioteca/blog/?q=node/738" TargetMode="External"/><Relationship Id="rId11" Type="http://schemas.openxmlformats.org/officeDocument/2006/relationships/hyperlink" Target="http://www.edu.xunta.es/biblioteca/blog/?q=node/520" TargetMode="External"/><Relationship Id="rId5" Type="http://schemas.openxmlformats.org/officeDocument/2006/relationships/hyperlink" Target="http://docunautas.blogspot.com.es/" TargetMode="External"/><Relationship Id="rId10" Type="http://schemas.openxmlformats.org/officeDocument/2006/relationships/hyperlink" Target="http://www.edu.xunta.es/biblioteca/blog/?q=node/722" TargetMode="External"/><Relationship Id="rId4" Type="http://schemas.openxmlformats.org/officeDocument/2006/relationships/hyperlink" Target="http://www.edu.xunta.es/biblioteca/blog/?q=node/730" TargetMode="External"/><Relationship Id="rId9" Type="http://schemas.openxmlformats.org/officeDocument/2006/relationships/hyperlink" Target="http://www.edu.xunta.es/biblioteca/blog/?q=node/726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fared.org/" TargetMode="External"/><Relationship Id="rId3" Type="http://schemas.openxmlformats.org/officeDocument/2006/relationships/hyperlink" Target="http://www.edu.xunta.es/biblioteca/blog/?q=category/2/2" TargetMode="External"/><Relationship Id="rId7" Type="http://schemas.openxmlformats.org/officeDocument/2006/relationships/hyperlink" Target="http://competenciainformacionalrecursos.blogspot.com.es/" TargetMode="External"/><Relationship Id="rId2" Type="http://schemas.openxmlformats.org/officeDocument/2006/relationships/hyperlink" Target="http://www.edu.xunta.es/biblioteca/blog/?q=node/80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bliotecaescolarinfo.blogspot.com.es/search/label/Competencia%20informacional" TargetMode="External"/><Relationship Id="rId5" Type="http://schemas.openxmlformats.org/officeDocument/2006/relationships/hyperlink" Target="http://www.edu.xunta.es/biblioteca/blog/?q=node/809" TargetMode="External"/><Relationship Id="rId4" Type="http://schemas.openxmlformats.org/officeDocument/2006/relationships/hyperlink" Target="http://www.edu.xunta.es/biblioteca/blog/?q=category/3/13" TargetMode="External"/><Relationship Id="rId9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edu.xunta.es/biblioteca/blo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1187450" y="620713"/>
            <a:ext cx="6264275" cy="2328862"/>
          </a:xfrm>
        </p:spPr>
        <p:txBody>
          <a:bodyPr/>
          <a:lstStyle/>
          <a:p>
            <a:pPr algn="r" eaLnBrk="1" hangingPunct="1"/>
            <a:r>
              <a:rPr lang="es-ES" altLang="es-ES" sz="3600" i="1" smtClean="0"/>
              <a:t>Que vén sendo iso de traballar por proxectos desde a biblioteca escolar</a:t>
            </a:r>
            <a:br>
              <a:rPr lang="es-ES" altLang="es-ES" sz="3600" i="1" smtClean="0"/>
            </a:br>
            <a:r>
              <a:rPr lang="es-ES" altLang="es-ES" sz="3600" i="1" smtClean="0"/>
              <a:t>.</a:t>
            </a:r>
            <a:endParaRPr lang="gl-ES" altLang="es-ES" sz="3600" i="1" smtClean="0"/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28588" y="4311650"/>
            <a:ext cx="3816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ES" sz="1200" b="1" i="1"/>
              <a:t>Ourense, 10 de outubro de 2018</a:t>
            </a:r>
            <a:endParaRPr lang="gl-ES" altLang="es-ES" sz="1200" b="1" i="1"/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76200" y="5705475"/>
            <a:ext cx="3384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ES" sz="1400" i="1"/>
              <a:t>Cristina Novoa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400" i="1"/>
              <a:t>@novoa5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1400" i="1"/>
              <a:t>crisnovoa@gmail.com</a:t>
            </a:r>
            <a:endParaRPr lang="gl-ES" altLang="es-ES" sz="1400" i="1"/>
          </a:p>
        </p:txBody>
      </p:sp>
      <p:pic>
        <p:nvPicPr>
          <p:cNvPr id="4101" name="Picture 9" descr="http://3.bp.blogspot.com/-Oj4_tzJsN9w/VGPML6GrM2I/AAAAAAAAjc0/5f6NjOKF1A0/s400/IMG_4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781300"/>
            <a:ext cx="481806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3 CuadroTexto"/>
          <p:cNvSpPr txBox="1">
            <a:spLocks noChangeArrowheads="1"/>
          </p:cNvSpPr>
          <p:nvPr/>
        </p:nvSpPr>
        <p:spPr bwMode="auto">
          <a:xfrm>
            <a:off x="3924300" y="2924175"/>
            <a:ext cx="2233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000" b="1"/>
              <a:t>CEIP Mestres Goldar, Vigo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s-ES" altLang="es-ES" sz="1900" smtClean="0"/>
              <a:t>Guía de autoavaliación. D5 (</a:t>
            </a:r>
            <a:r>
              <a:rPr lang="es-ES" altLang="es-ES" sz="1900" i="1" smtClean="0"/>
              <a:t>Competencia digxtal, en información e para aprender a aprender</a:t>
            </a:r>
            <a:r>
              <a:rPr lang="es-ES" altLang="es-ES" sz="1900" smtClean="0"/>
              <a:t>)</a:t>
            </a:r>
          </a:p>
        </p:txBody>
      </p:sp>
      <p:pic>
        <p:nvPicPr>
          <p:cNvPr id="13315" name="3 Imagen" descr="recorte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8497888" cy="59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7315200" cy="1154112"/>
          </a:xfrm>
        </p:spPr>
        <p:txBody>
          <a:bodyPr anchor="ctr"/>
          <a:lstStyle/>
          <a:p>
            <a:r>
              <a:rPr lang="es-ES" altLang="es-ES" sz="1900" smtClean="0"/>
              <a:t>Guía de autoavaliación. D5 (</a:t>
            </a:r>
            <a:r>
              <a:rPr lang="es-ES" altLang="es-ES" sz="1900" i="1" smtClean="0"/>
              <a:t>Competencia dixital, en información e para aprender a aprender</a:t>
            </a:r>
            <a:r>
              <a:rPr lang="es-ES" altLang="es-ES" sz="1900" smtClean="0"/>
              <a:t>)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268413"/>
            <a:ext cx="439896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5 Imagen" descr="recorte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68413"/>
            <a:ext cx="44672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539750" y="620713"/>
            <a:ext cx="6911975" cy="576262"/>
          </a:xfrm>
        </p:spPr>
        <p:txBody>
          <a:bodyPr/>
          <a:lstStyle/>
          <a:p>
            <a:r>
              <a:rPr lang="es-ES" altLang="es-ES" sz="3600" smtClean="0"/>
              <a:t>O ciclo da información</a:t>
            </a:r>
            <a:endParaRPr lang="gl-ES" altLang="es-ES" sz="3600" smtClean="0"/>
          </a:p>
        </p:txBody>
      </p:sp>
      <p:pic>
        <p:nvPicPr>
          <p:cNvPr id="15363" name="Picture 4" descr="ciclo_inform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268413"/>
            <a:ext cx="60483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7315200" cy="1154113"/>
          </a:xfrm>
        </p:spPr>
        <p:txBody>
          <a:bodyPr/>
          <a:lstStyle/>
          <a:p>
            <a:r>
              <a:rPr lang="es-ES" altLang="es-ES" smtClean="0"/>
              <a:t>O modelo das 3 fases</a:t>
            </a:r>
            <a:endParaRPr lang="gl-ES" altLang="es-ES" smtClean="0"/>
          </a:p>
        </p:txBody>
      </p:sp>
      <p:pic>
        <p:nvPicPr>
          <p:cNvPr id="16387" name="Picture 4" descr="fig5-cinfo3x3x3-rueda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8424862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914400" y="1544638"/>
            <a:ext cx="7315200" cy="547687"/>
          </a:xfrm>
        </p:spPr>
        <p:txBody>
          <a:bodyPr/>
          <a:lstStyle/>
          <a:p>
            <a:r>
              <a:rPr lang="es-ES" altLang="es-ES" sz="3600" smtClean="0"/>
              <a:t>5 bloques de contidos</a:t>
            </a:r>
            <a:endParaRPr lang="gl-ES" altLang="es-ES" sz="3600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s-ES" altLang="es-ES"/>
          </a:p>
        </p:txBody>
      </p:sp>
      <p:graphicFrame>
        <p:nvGraphicFramePr>
          <p:cNvPr id="177185" name="Group 33">
            <a:extLst>
              <a:ext uri="{FF2B5EF4-FFF2-40B4-BE49-F238E27FC236}">
                <a16:creationId xmlns:a16="http://schemas.microsoft.com/office/drawing/2014/main" xmlns="" id="{7A960F1A-02F7-4725-B623-E1B45F39D979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404813"/>
          <a:ext cx="8785225" cy="6192838"/>
        </p:xfrm>
        <a:graphic>
          <a:graphicData uri="http://schemas.openxmlformats.org/drawingml/2006/table">
            <a:tbl>
              <a:tblPr/>
              <a:tblGrid>
                <a:gridCol w="109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93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Bloque 1</a:t>
                      </a:r>
                      <a:endParaRPr kumimoji="0" lang="gl-E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 biblioteca, punto de acceso á cultura impresa e dixital</a:t>
                      </a:r>
                      <a:endParaRPr kumimoji="0" lang="gl-E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Propón un achegamento á biblioteca escolar (e a outras bibliotecas) e ás súas </a:t>
                      </a:r>
                      <a:r>
                        <a:rPr kumimoji="0" lang="gl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hlinkClick r:id="rId2"/>
                        </a:rPr>
                        <a:t>posibilidades</a:t>
                      </a:r>
                      <a:r>
                        <a:rPr kumimoji="0" lang="gl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para acceder a textos informativos de diversa índole, cunha primeira aproximación á tipoloxía de fontes que se poden consultar e á maneira de facelo de xeito eficaz e con recoñecemento dos dereitos de autoría.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9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Bloque 2</a:t>
                      </a:r>
                      <a:endParaRPr kumimoji="0" lang="gl-E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Fontes informativas. Localización e selección</a:t>
                      </a:r>
                      <a:endParaRPr kumimoji="0" lang="gl-E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Procura afondar nas estratexias de busca de información en fontes impresas ou dixitais, e en documentos de formato e contido diverso, con atención ás características da internet como medio de información.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Bloque 3</a:t>
                      </a:r>
                      <a:endParaRPr kumimoji="0" lang="gl-E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Organizarse para investigar</a:t>
                      </a:r>
                      <a:endParaRPr kumimoji="0" lang="gl-E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Revisa os primeiros pasos da elaboración dun traballo de investigación, en que a planificación, a formulación de preguntas e a recuperación dos coñecementos previos son esenciais.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Bloque 4</a:t>
                      </a:r>
                      <a:endParaRPr kumimoji="0" lang="gl-E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C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Procura e tratamento da información</a:t>
                      </a:r>
                      <a:endParaRPr kumimoji="0" lang="gl-E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C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Afonda na necesidade de análise e valoración da información que se recolle, así como na compilación das fontes consultadas para o seu recoñecemento posterior.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C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8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Bloque 5</a:t>
                      </a:r>
                      <a:endParaRPr kumimoji="0" lang="gl-E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C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Xeración de contidos e comunicación</a:t>
                      </a:r>
                      <a:endParaRPr kumimoji="0" lang="gl-E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C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l-E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Aborda a reelaboración da información, un proceso no cal cómpre sintetizar e estruturar a información, e personalizar en produtos orixinais (impresos, audiovisuais ou dixitais) o coñecemento adquirido para unha comunicación eficaz. Recolle tamén aspectos relacionados coa avaliación do proceso realizado e a transferencia deste coñecemento á vida persoal, académica ou social do alumnado.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CC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71278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Elipse">
            <a:extLst>
              <a:ext uri="{FF2B5EF4-FFF2-40B4-BE49-F238E27FC236}">
                <a16:creationId xmlns:a16="http://schemas.microsoft.com/office/drawing/2014/main" xmlns="" id="{40D59D3B-0101-474C-98A5-47033A9CD573}"/>
              </a:ext>
            </a:extLst>
          </p:cNvPr>
          <p:cNvSpPr/>
          <p:nvPr/>
        </p:nvSpPr>
        <p:spPr>
          <a:xfrm>
            <a:off x="4284663" y="765175"/>
            <a:ext cx="2087562" cy="200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69637" name="Picture 5">
            <a:extLst>
              <a:ext uri="{FF2B5EF4-FFF2-40B4-BE49-F238E27FC236}">
                <a16:creationId xmlns:a16="http://schemas.microsoft.com/office/drawing/2014/main" xmlns="" id="{3A3882D8-518F-461E-922D-783CDE10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85" y="3212976"/>
            <a:ext cx="7435276" cy="95913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xmlns="" id="{3D191DC6-276B-46AB-8767-E14646635F07}"/>
              </a:ext>
            </a:extLst>
          </p:cNvPr>
          <p:cNvSpPr txBox="1"/>
          <p:nvPr/>
        </p:nvSpPr>
        <p:spPr>
          <a:xfrm rot="20717198">
            <a:off x="1176338" y="3810000"/>
            <a:ext cx="16557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gl-ES" sz="1000" dirty="0">
                <a:solidFill>
                  <a:schemeClr val="tx2">
                    <a:lumMod val="50000"/>
                  </a:schemeClr>
                </a:solidFill>
              </a:rPr>
              <a:t>Xeografía, 2º BAC</a:t>
            </a:r>
            <a:endParaRPr lang="es-E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443413"/>
            <a:ext cx="6324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xmlns="" id="{045E5DCC-7356-44F9-8BC2-1653C1E67378}"/>
              </a:ext>
            </a:extLst>
          </p:cNvPr>
          <p:cNvSpPr txBox="1"/>
          <p:nvPr/>
        </p:nvSpPr>
        <p:spPr>
          <a:xfrm rot="20678294">
            <a:off x="2843213" y="6223000"/>
            <a:ext cx="208915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gl-ES" sz="900" dirty="0">
                <a:solidFill>
                  <a:schemeClr val="tx2">
                    <a:lumMod val="50000"/>
                  </a:schemeClr>
                </a:solidFill>
              </a:rPr>
              <a:t>Bioloxía e xeoloxía, 1º ESO</a:t>
            </a:r>
            <a:endParaRPr lang="es-ES" sz="9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84313"/>
            <a:ext cx="88122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8593137" cy="4841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1 Elipse">
            <a:extLst>
              <a:ext uri="{FF2B5EF4-FFF2-40B4-BE49-F238E27FC236}">
                <a16:creationId xmlns:a16="http://schemas.microsoft.com/office/drawing/2014/main" xmlns="" id="{00C92780-4AB0-45C4-8760-B15B784C4104}"/>
              </a:ext>
            </a:extLst>
          </p:cNvPr>
          <p:cNvSpPr/>
          <p:nvPr/>
        </p:nvSpPr>
        <p:spPr>
          <a:xfrm>
            <a:off x="5292725" y="2492375"/>
            <a:ext cx="2016125" cy="1152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" name="6 Elipse">
            <a:extLst>
              <a:ext uri="{FF2B5EF4-FFF2-40B4-BE49-F238E27FC236}">
                <a16:creationId xmlns:a16="http://schemas.microsoft.com/office/drawing/2014/main" xmlns="" id="{DFE8817C-C41B-435E-A31E-849C88D017D8}"/>
              </a:ext>
            </a:extLst>
          </p:cNvPr>
          <p:cNvSpPr/>
          <p:nvPr/>
        </p:nvSpPr>
        <p:spPr>
          <a:xfrm>
            <a:off x="1403350" y="4652963"/>
            <a:ext cx="1800225" cy="13684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7315200" cy="1154113"/>
          </a:xfrm>
        </p:spPr>
        <p:txBody>
          <a:bodyPr/>
          <a:lstStyle/>
          <a:p>
            <a:pPr eaLnBrk="1" hangingPunct="1"/>
            <a:r>
              <a:rPr lang="es-ES_tradnl" altLang="es-ES" smtClean="0"/>
              <a:t>Adquisición da competencia informacional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4294967295"/>
          </p:nvPr>
        </p:nvSpPr>
        <p:spPr>
          <a:xfrm>
            <a:off x="468313" y="2852738"/>
            <a:ext cx="8496300" cy="1584325"/>
          </a:xfrm>
        </p:spPr>
        <p:txBody>
          <a:bodyPr/>
          <a:lstStyle/>
          <a:p>
            <a:pPr marL="495300" indent="-495300" eaLnBrk="1" hangingPunct="1"/>
            <a:r>
              <a:rPr lang="es-ES_tradnl" altLang="es-ES" sz="3200" smtClean="0">
                <a:latin typeface="Comic Sans MS" pitchFamily="66" charset="0"/>
              </a:rPr>
              <a:t>Actividades que propicien a lectura comprensiva</a:t>
            </a:r>
          </a:p>
          <a:p>
            <a:pPr marL="495300" indent="-495300" eaLnBrk="1" hangingPunct="1"/>
            <a:r>
              <a:rPr lang="es-ES_tradnl" altLang="es-ES" sz="3200" smtClean="0">
                <a:latin typeface="Comic Sans MS" pitchFamily="66" charset="0"/>
              </a:rPr>
              <a:t>Traballo con textos informativos e xornalísticos</a:t>
            </a:r>
          </a:p>
          <a:p>
            <a:pPr marL="495300" indent="-495300" eaLnBrk="1" hangingPunct="1"/>
            <a:r>
              <a:rPr lang="es-ES_tradnl" altLang="es-ES" sz="3200" smtClean="0">
                <a:latin typeface="Comic Sans MS" pitchFamily="66" charset="0"/>
              </a:rPr>
              <a:t>Uso de fontes informativas diversas</a:t>
            </a:r>
          </a:p>
          <a:p>
            <a:pPr marL="495300" indent="-495300" eaLnBrk="1" hangingPunct="1"/>
            <a:r>
              <a:rPr lang="es-ES_tradnl" altLang="es-ES" sz="3200" smtClean="0">
                <a:latin typeface="Comic Sans MS" pitchFamily="66" charset="0"/>
              </a:rPr>
              <a:t>Participación en </a:t>
            </a:r>
            <a:r>
              <a:rPr lang="es-ES_tradnl" altLang="es-ES" sz="3200" b="1" smtClean="0">
                <a:latin typeface="Comic Sans MS" pitchFamily="66" charset="0"/>
              </a:rPr>
              <a:t>proxectos documentais integrados</a:t>
            </a:r>
            <a:r>
              <a:rPr lang="es-ES_tradnl" altLang="es-ES" sz="3200" smtClean="0">
                <a:latin typeface="Comic Sans MS" pitchFamily="66" charset="0"/>
              </a:rPr>
              <a:t> </a:t>
            </a:r>
          </a:p>
          <a:p>
            <a:pPr marL="495300" indent="-495300" eaLnBrk="1" hangingPunct="1"/>
            <a:endParaRPr lang="gl-ES" altLang="es-ES" b="1" smtClean="0"/>
          </a:p>
          <a:p>
            <a:pPr marL="495300" indent="-495300" eaLnBrk="1" hangingPunct="1"/>
            <a:endParaRPr lang="es-ES" altLang="es-ES" sz="3900" i="1" smtClean="0">
              <a:latin typeface="Comic Sans MS" pitchFamily="66" charset="0"/>
            </a:endParaRPr>
          </a:p>
        </p:txBody>
      </p:sp>
      <p:pic>
        <p:nvPicPr>
          <p:cNvPr id="21508" name="Picture 5" descr="DSCN0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90805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7010400" cy="717550"/>
          </a:xfrm>
        </p:spPr>
        <p:txBody>
          <a:bodyPr/>
          <a:lstStyle/>
          <a:p>
            <a:r>
              <a:rPr lang="es-ES" altLang="es-ES" sz="2000" b="1" smtClean="0"/>
              <a:t>Unhas cantas cousiñas claras…</a:t>
            </a:r>
            <a:r>
              <a:rPr lang="es-ES" altLang="es-ES" sz="2000" smtClean="0"/>
              <a:t> </a:t>
            </a:r>
            <a:r>
              <a:rPr lang="es-ES" altLang="es-ES" sz="3800" smtClean="0"/>
              <a:t> </a:t>
            </a:r>
            <a:endParaRPr lang="gl-ES" altLang="es-ES" sz="3800" smtClean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35013" y="6184900"/>
            <a:ext cx="815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ES" altLang="es-ES"/>
          </a:p>
        </p:txBody>
      </p:sp>
      <p:pic>
        <p:nvPicPr>
          <p:cNvPr id="22532" name="Picture 5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743200"/>
            <a:ext cx="8713787" cy="4114800"/>
          </a:xfrm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50825" y="1027113"/>
            <a:ext cx="73453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2000">
                <a:solidFill>
                  <a:schemeClr val="accent1"/>
                </a:solidFill>
              </a:rPr>
              <a:t>Para moverse con fluidez entre os materiais informativos que a sociedade oferta, cómpre desenvolver unhas habilidades básicas desde o comezo da escolaridade</a:t>
            </a:r>
            <a:endParaRPr lang="gl-ES" altLang="es-ES" sz="2000">
              <a:solidFill>
                <a:schemeClr val="accent1"/>
              </a:solidFill>
            </a:endParaRPr>
          </a:p>
        </p:txBody>
      </p:sp>
      <p:pic>
        <p:nvPicPr>
          <p:cNvPr id="22534" name="Picture 7" descr="thCAEGGJJ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33375"/>
            <a:ext cx="13382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 idx="4294967295"/>
          </p:nvPr>
        </p:nvSpPr>
        <p:spPr>
          <a:xfrm>
            <a:off x="2771775" y="4581525"/>
            <a:ext cx="4032250" cy="1338263"/>
          </a:xfrm>
        </p:spPr>
        <p:txBody>
          <a:bodyPr/>
          <a:lstStyle/>
          <a:p>
            <a:r>
              <a:rPr lang="es-ES" altLang="es-ES" sz="2500" smtClean="0">
                <a:solidFill>
                  <a:schemeClr val="accent2"/>
                </a:solidFill>
              </a:rPr>
              <a:t>Proxectos de carácter interdisciplinar desde a biblioteca escolar</a:t>
            </a:r>
          </a:p>
        </p:txBody>
      </p:sp>
      <p:pic>
        <p:nvPicPr>
          <p:cNvPr id="5123" name="4 Marcador de contenid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 rot="1026249">
            <a:off x="6877050" y="2997200"/>
            <a:ext cx="1476375" cy="3408363"/>
          </a:xfrm>
        </p:spPr>
      </p:pic>
      <p:sp>
        <p:nvSpPr>
          <p:cNvPr id="5124" name="3 Marcador de texto"/>
          <p:cNvSpPr>
            <a:spLocks noGrp="1"/>
          </p:cNvSpPr>
          <p:nvPr>
            <p:ph type="body" sz="half" idx="4294967295"/>
          </p:nvPr>
        </p:nvSpPr>
        <p:spPr>
          <a:xfrm rot="579218">
            <a:off x="4859338" y="476250"/>
            <a:ext cx="3902075" cy="863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s-ES" altLang="es-ES" sz="1800" b="1" smtClean="0">
                <a:solidFill>
                  <a:srgbClr val="990099"/>
                </a:solidFill>
              </a:rPr>
              <a:t>Aprendizaxe baseada en proxectos.</a:t>
            </a:r>
          </a:p>
          <a:p>
            <a:pPr marL="0" indent="0">
              <a:buFont typeface="Wingdings" pitchFamily="2" charset="2"/>
              <a:buNone/>
            </a:pPr>
            <a:endParaRPr lang="es-ES" altLang="es-ES" sz="1800" b="1" smtClean="0">
              <a:solidFill>
                <a:srgbClr val="990099"/>
              </a:solidFill>
            </a:endParaRPr>
          </a:p>
        </p:txBody>
      </p:sp>
      <p:sp>
        <p:nvSpPr>
          <p:cNvPr id="5125" name="6 CuadroTexto"/>
          <p:cNvSpPr txBox="1">
            <a:spLocks noChangeArrowheads="1"/>
          </p:cNvSpPr>
          <p:nvPr/>
        </p:nvSpPr>
        <p:spPr bwMode="auto">
          <a:xfrm>
            <a:off x="407988" y="5805488"/>
            <a:ext cx="66246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4800" b="1">
                <a:solidFill>
                  <a:schemeClr val="accent1"/>
                </a:solidFill>
              </a:rPr>
              <a:t>Biblioteca </a:t>
            </a:r>
            <a:r>
              <a:rPr lang="es-ES" altLang="es-ES" sz="4800" b="1"/>
              <a:t>escolar</a:t>
            </a:r>
          </a:p>
        </p:txBody>
      </p:sp>
      <p:sp>
        <p:nvSpPr>
          <p:cNvPr id="5126" name="7 CuadroTexto"/>
          <p:cNvSpPr txBox="1">
            <a:spLocks noChangeArrowheads="1"/>
          </p:cNvSpPr>
          <p:nvPr/>
        </p:nvSpPr>
        <p:spPr bwMode="auto">
          <a:xfrm rot="-681123">
            <a:off x="1619250" y="476250"/>
            <a:ext cx="32988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400">
                <a:hlinkClick r:id="rId3" action="ppaction://hlinksldjump"/>
              </a:rPr>
              <a:t>ALFIN</a:t>
            </a:r>
          </a:p>
          <a:p>
            <a:pPr eaLnBrk="1" hangingPunct="1"/>
            <a:r>
              <a:rPr lang="es-ES" altLang="es-ES" sz="2400">
                <a:hlinkClick r:id="rId3" action="ppaction://hlinksldjump"/>
              </a:rPr>
              <a:t>AMI</a:t>
            </a:r>
          </a:p>
          <a:p>
            <a:pPr eaLnBrk="1" hangingPunct="1"/>
            <a:r>
              <a:rPr lang="es-ES" altLang="es-ES" sz="2400">
                <a:hlinkClick r:id="rId3" action="ppaction://hlinksldjump"/>
              </a:rPr>
              <a:t>Competencia informacional</a:t>
            </a:r>
            <a:endParaRPr lang="es-ES" altLang="es-ES" sz="2400"/>
          </a:p>
        </p:txBody>
      </p:sp>
      <p:sp>
        <p:nvSpPr>
          <p:cNvPr id="5127" name="8 CuadroTexto"/>
          <p:cNvSpPr txBox="1">
            <a:spLocks noChangeArrowheads="1"/>
          </p:cNvSpPr>
          <p:nvPr/>
        </p:nvSpPr>
        <p:spPr bwMode="auto">
          <a:xfrm rot="569468">
            <a:off x="323850" y="3500438"/>
            <a:ext cx="310038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400">
                <a:hlinkClick r:id="rId4" action="ppaction://hlinksldjump"/>
              </a:rPr>
              <a:t>Alfabetizacións múltiples</a:t>
            </a:r>
            <a:endParaRPr lang="es-ES" altLang="es-ES" sz="2400"/>
          </a:p>
        </p:txBody>
      </p:sp>
      <p:sp>
        <p:nvSpPr>
          <p:cNvPr id="5128" name="9 CuadroTexto"/>
          <p:cNvSpPr txBox="1">
            <a:spLocks noChangeArrowheads="1"/>
          </p:cNvSpPr>
          <p:nvPr/>
        </p:nvSpPr>
        <p:spPr bwMode="auto">
          <a:xfrm>
            <a:off x="3708400" y="2492375"/>
            <a:ext cx="36703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800" b="1">
                <a:solidFill>
                  <a:srgbClr val="FF0000"/>
                </a:solidFill>
              </a:rPr>
              <a:t>Competencias básicas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651500" y="1844675"/>
            <a:ext cx="2808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2200" b="1">
                <a:solidFill>
                  <a:schemeClr val="hlink"/>
                </a:solidFill>
              </a:rPr>
              <a:t>LECTURA</a:t>
            </a:r>
            <a:endParaRPr lang="gl-ES" altLang="es-ES" sz="22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190500"/>
            <a:ext cx="7440613" cy="1077913"/>
          </a:xfrm>
        </p:spPr>
        <p:txBody>
          <a:bodyPr/>
          <a:lstStyle/>
          <a:p>
            <a:r>
              <a:rPr lang="es-ES" altLang="es-ES" sz="2800" smtClean="0"/>
              <a:t>Para desenvolver habilidades de uso da información e competencia informacional…</a:t>
            </a:r>
            <a:endParaRPr lang="gl-ES" altLang="es-ES" sz="2800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777163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altLang="es-ES" smtClean="0"/>
              <a:t>Tamén…  </a:t>
            </a:r>
            <a:endParaRPr lang="gl-ES" altLang="es-ES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00213"/>
            <a:ext cx="8964612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CuadroTexto"/>
          <p:cNvSpPr txBox="1">
            <a:spLocks noChangeArrowheads="1"/>
          </p:cNvSpPr>
          <p:nvPr/>
        </p:nvSpPr>
        <p:spPr bwMode="auto">
          <a:xfrm>
            <a:off x="468313" y="2276475"/>
            <a:ext cx="81359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3200">
                <a:hlinkClick r:id="rId2"/>
              </a:rPr>
              <a:t>Juana Vázquez. Unha proposta desde a biblioteca escolar para o tratamento do currículo: Proxectos para todo o centro (un exemplo). </a:t>
            </a:r>
            <a:endParaRPr lang="es-ES" altLang="es-E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077913"/>
          </a:xfrm>
        </p:spPr>
        <p:txBody>
          <a:bodyPr/>
          <a:lstStyle/>
          <a:p>
            <a:r>
              <a:rPr lang="es-ES" altLang="es-ES" sz="3200" i="1" smtClean="0"/>
              <a:t>Proxectos documentais integrados</a:t>
            </a:r>
          </a:p>
        </p:txBody>
      </p:sp>
      <p:pic>
        <p:nvPicPr>
          <p:cNvPr id="26627" name="3 Marcador de contenido" descr="ceip_victor_saenz_petot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565400"/>
            <a:ext cx="3565525" cy="2376488"/>
          </a:xfrm>
        </p:spPr>
      </p:pic>
      <p:sp>
        <p:nvSpPr>
          <p:cNvPr id="26628" name="4 CuadroTexto"/>
          <p:cNvSpPr txBox="1">
            <a:spLocks noChangeArrowheads="1"/>
          </p:cNvSpPr>
          <p:nvPr/>
        </p:nvSpPr>
        <p:spPr bwMode="auto">
          <a:xfrm>
            <a:off x="4067175" y="1268413"/>
            <a:ext cx="489743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800"/>
              <a:t>Pequenos traballos de investigación nos que o alumnado, ademais de indagar sobre un tema ou problema concreto, </a:t>
            </a:r>
            <a:r>
              <a:rPr lang="es-ES" altLang="es-ES" sz="2800" u="sng"/>
              <a:t>se familiariza cos mecanismos de busca de información e traballo intelectual</a:t>
            </a:r>
            <a:r>
              <a:rPr lang="es-ES" altLang="es-ES" sz="2800"/>
              <a:t>, empregando para ilo os recursos documentais da biblioteca escolar.</a:t>
            </a:r>
          </a:p>
          <a:p>
            <a:pPr algn="r" eaLnBrk="1" hangingPunct="1"/>
            <a:r>
              <a:rPr lang="es-ES" altLang="es-ES" sz="2800" b="1"/>
              <a:t>Rosa Piquín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7315200" cy="431800"/>
          </a:xfrm>
        </p:spPr>
        <p:txBody>
          <a:bodyPr/>
          <a:lstStyle/>
          <a:p>
            <a:r>
              <a:rPr lang="es-ES" altLang="es-ES" sz="3600" smtClean="0"/>
              <a:t>Álgunhas cuestións iniciais</a:t>
            </a:r>
            <a:endParaRPr lang="gl-ES" altLang="es-ES" sz="3600" smtClean="0"/>
          </a:p>
        </p:txBody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7775575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ES" smtClean="0"/>
              <a:t>Expectativas?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Que facemos?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Que queremos facer? 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Que pasa cos libros de texto?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Que tipo de proxectos?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Que produtos finais? Para que??? 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Programacións dos subproxectos ou das tarefas?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Criterios, estándares de avaliación, habilidades e destrezas, saberes e actitudes das competencias a desenvolver????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Fío condutor???</a:t>
            </a:r>
            <a:endParaRPr lang="gl-ES" altLang="es-ES" smtClean="0"/>
          </a:p>
          <a:p>
            <a:pPr>
              <a:lnSpc>
                <a:spcPct val="90000"/>
              </a:lnSpc>
            </a:pPr>
            <a:r>
              <a:rPr lang="es-ES" altLang="es-ES" smtClean="0"/>
              <a:t>Que recursos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Que ferramentas?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Como coordinamos?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Comunicación ás familias?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Comunicación dos produtos finais??? </a:t>
            </a:r>
          </a:p>
          <a:p>
            <a:pPr>
              <a:lnSpc>
                <a:spcPct val="90000"/>
              </a:lnSpc>
            </a:pPr>
            <a:r>
              <a:rPr lang="es-ES" altLang="es-ES" smtClean="0"/>
              <a:t>Como avaliamos?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2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2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2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2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2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2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2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2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62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2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2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2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2484438" y="260350"/>
            <a:ext cx="5975350" cy="719138"/>
          </a:xfrm>
          <a:noFill/>
        </p:spPr>
        <p:txBody>
          <a:bodyPr/>
          <a:lstStyle/>
          <a:p>
            <a:pPr eaLnBrk="1" hangingPunct="1"/>
            <a:r>
              <a:rPr lang="es-ES_tradnl" altLang="es-ES" sz="2400" i="1" smtClean="0">
                <a:solidFill>
                  <a:schemeClr val="tx1"/>
                </a:solidFill>
                <a:latin typeface="Comic Sans MS" pitchFamily="66" charset="0"/>
              </a:rPr>
              <a:t>Un proxecto interdisciplinar: </a:t>
            </a:r>
            <a:br>
              <a:rPr lang="es-ES_tradnl" altLang="es-ES" sz="2400" i="1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s-ES_tradnl" altLang="es-ES" sz="2400" i="1" smtClean="0">
                <a:solidFill>
                  <a:schemeClr val="tx1"/>
                </a:solidFill>
                <a:latin typeface="Comic Sans MS" pitchFamily="66" charset="0"/>
              </a:rPr>
              <a:t>lectura/educación </a:t>
            </a:r>
            <a:r>
              <a:rPr lang="es-ES" altLang="es-ES" sz="2400" i="1" smtClean="0">
                <a:solidFill>
                  <a:schemeClr val="tx1"/>
                </a:solidFill>
                <a:latin typeface="Comic Sans MS" pitchFamily="66" charset="0"/>
              </a:rPr>
              <a:t>en información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85875"/>
            <a:ext cx="8464550" cy="5572125"/>
          </a:xfrm>
          <a:solidFill>
            <a:srgbClr val="D1D4D9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692150" lvl="1" indent="-347663" eaLnBrk="1" hangingPunct="1">
              <a:lnSpc>
                <a:spcPct val="90000"/>
              </a:lnSpc>
            </a:pPr>
            <a:endParaRPr lang="gl-ES" altLang="es-ES" sz="1600" smtClean="0"/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Escoller un tema.Remuíño de ideas. Oportunidade informativa/social/efeméride, necesidade informativa do alumnado... 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Aspectos que se poden traballar nos distintos ciclos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Aspectos relacionados coa lectoescritura (comunicación lingüística)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Aspectos relacionados con outras áreas curriculares/competencias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Contidos transversais/educación en valores… 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Recursos audiovisuais e informáticos. Recursos </a:t>
            </a:r>
            <a:r>
              <a:rPr lang="gl-ES" altLang="es-ES" sz="1600" i="1" smtClean="0">
                <a:solidFill>
                  <a:schemeClr val="bg1"/>
                </a:solidFill>
              </a:rPr>
              <a:t>on line</a:t>
            </a:r>
            <a:r>
              <a:rPr lang="gl-ES" altLang="es-ES" sz="1600" smtClean="0">
                <a:solidFill>
                  <a:schemeClr val="bg1"/>
                </a:solidFill>
              </a:rPr>
              <a:t>.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Guía de lectura. Exposición de materiais dispoñibles. 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Materiais para o profesorado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Difusión na comunidade educativa: claustro, consello escolar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Materiais para o alumnado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b="1" smtClean="0">
                <a:solidFill>
                  <a:schemeClr val="bg1"/>
                </a:solidFill>
              </a:rPr>
              <a:t>Lectura. Narración de contos. Propostas de escrita</a:t>
            </a:r>
            <a:r>
              <a:rPr lang="gl-ES" altLang="es-ES" sz="1600" smtClean="0">
                <a:solidFill>
                  <a:schemeClr val="bg1"/>
                </a:solidFill>
              </a:rPr>
              <a:t>. 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b="1" smtClean="0">
                <a:solidFill>
                  <a:schemeClr val="bg1"/>
                </a:solidFill>
              </a:rPr>
              <a:t>Proxectos documentais, proxectos de investigación. 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Recollida de traballos. Publicación. Difusión (boletíns, páxina web e outros).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Colaboracións externas. Actividades extraescolares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Participación das familias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Divulgación: profesorado, comunidade escolar, prensa. 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Presentación do traballo realizado. Presentación á comunidade</a:t>
            </a:r>
          </a:p>
          <a:p>
            <a:pPr marL="692150" lvl="1" indent="-347663" eaLnBrk="1" hangingPunct="1">
              <a:lnSpc>
                <a:spcPct val="90000"/>
              </a:lnSpc>
            </a:pPr>
            <a:r>
              <a:rPr lang="gl-ES" altLang="es-ES" sz="1600" smtClean="0">
                <a:solidFill>
                  <a:schemeClr val="bg1"/>
                </a:solidFill>
              </a:rPr>
              <a:t>Seguimento e avaliación.</a:t>
            </a:r>
            <a:endParaRPr lang="es-ES" altLang="es-ES" sz="1600" smtClean="0">
              <a:solidFill>
                <a:schemeClr val="bg1"/>
              </a:solidFill>
            </a:endParaRPr>
          </a:p>
        </p:txBody>
      </p:sp>
      <p:pic>
        <p:nvPicPr>
          <p:cNvPr id="28676" name="Picture 4" descr="carr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0" y="1989138"/>
            <a:ext cx="1252538" cy="187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2 Marcador de contenido">
            <a:hlinkClick r:id="rId2" action="ppaction://hlinkfile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0"/>
            <a:ext cx="1944688" cy="680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xmlns="" id="{6D82222D-EAFF-4596-88E1-6617F33C8BFC}"/>
              </a:ext>
            </a:extLst>
          </p:cNvPr>
          <p:cNvSpPr txBox="1"/>
          <p:nvPr/>
        </p:nvSpPr>
        <p:spPr>
          <a:xfrm>
            <a:off x="1692275" y="2276475"/>
            <a:ext cx="5903913" cy="14954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000" b="1" dirty="0">
                <a:hlinkClick r:id="rId2"/>
              </a:rPr>
              <a:t>CEIP Mestres </a:t>
            </a:r>
            <a:r>
              <a:rPr lang="es-ES" sz="2000" b="1" dirty="0" err="1">
                <a:hlinkClick r:id="rId2"/>
              </a:rPr>
              <a:t>Goldar</a:t>
            </a:r>
            <a:r>
              <a:rPr lang="es-ES" sz="2000" b="1" dirty="0">
                <a:hlinkClick r:id="rId2"/>
              </a:rPr>
              <a:t> (Vigo): </a:t>
            </a:r>
            <a:r>
              <a:rPr lang="es-ES" sz="2000" b="1" dirty="0"/>
              <a:t>PDI A </a:t>
            </a:r>
            <a:r>
              <a:rPr lang="es-ES" sz="2000" b="1" dirty="0" err="1"/>
              <a:t>auga</a:t>
            </a:r>
            <a:endParaRPr lang="es-ES" sz="2000" b="1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s-ES" dirty="0" err="1">
                <a:hlinkClick r:id="rId3"/>
              </a:rPr>
              <a:t>Caderno</a:t>
            </a:r>
            <a:r>
              <a:rPr lang="es-ES" dirty="0">
                <a:hlinkClick r:id="rId3"/>
              </a:rPr>
              <a:t> do alumnado</a:t>
            </a:r>
            <a:r>
              <a:rPr lang="es-ES" dirty="0"/>
              <a:t> (2º/3º ciclo Primaria)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s-ES" dirty="0">
                <a:hlinkClick r:id="rId4"/>
              </a:rPr>
              <a:t>Actividades LIM. Os ríos – 1</a:t>
            </a:r>
            <a:endParaRPr lang="es-ES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s-ES" dirty="0">
                <a:hlinkClick r:id="rId5"/>
              </a:rPr>
              <a:t>Actividades LIM. Os ríos - 2</a:t>
            </a:r>
            <a:endParaRPr lang="es-ES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s-ES" dirty="0"/>
          </a:p>
        </p:txBody>
      </p:sp>
      <p:sp>
        <p:nvSpPr>
          <p:cNvPr id="30723" name="3 CuadroTexto"/>
          <p:cNvSpPr txBox="1">
            <a:spLocks noChangeArrowheads="1"/>
          </p:cNvSpPr>
          <p:nvPr/>
        </p:nvSpPr>
        <p:spPr bwMode="auto">
          <a:xfrm>
            <a:off x="323850" y="650875"/>
            <a:ext cx="774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/>
              <a:t>EXEMPLOS DE MATERIAIS ELABORADOS POR CENTROS </a:t>
            </a:r>
            <a:r>
              <a:rPr lang="es-ES" altLang="es-ES" i="1"/>
              <a:t>PLAMBE</a:t>
            </a:r>
          </a:p>
        </p:txBody>
      </p:sp>
      <p:sp>
        <p:nvSpPr>
          <p:cNvPr id="30724" name="4 CuadroTexto"/>
          <p:cNvSpPr txBox="1">
            <a:spLocks noChangeArrowheads="1"/>
          </p:cNvSpPr>
          <p:nvPr/>
        </p:nvSpPr>
        <p:spPr bwMode="auto">
          <a:xfrm>
            <a:off x="3706813" y="3975100"/>
            <a:ext cx="5257800" cy="10064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2000" b="1">
                <a:hlinkClick r:id="rId6"/>
              </a:rPr>
              <a:t>CEIP Frián-Teis (Vigo): </a:t>
            </a:r>
          </a:p>
          <a:p>
            <a:pPr eaLnBrk="1" hangingPunct="1">
              <a:buFontTx/>
              <a:buChar char="•"/>
            </a:pPr>
            <a:r>
              <a:rPr lang="es-ES" altLang="es-ES" sz="2000" b="1">
                <a:hlinkClick r:id="rId6"/>
              </a:rPr>
              <a:t>PDI Un bosque para navegar</a:t>
            </a:r>
            <a:endParaRPr lang="es-ES" altLang="es-ES" sz="2000" b="1"/>
          </a:p>
          <a:p>
            <a:pPr eaLnBrk="1" hangingPunct="1">
              <a:buFontTx/>
              <a:buChar char="•"/>
            </a:pPr>
            <a:r>
              <a:rPr lang="es-ES" altLang="es-ES" sz="2000" b="1">
                <a:hlinkClick r:id="rId7"/>
              </a:rPr>
              <a:t>A LINGUA SABE A PAN</a:t>
            </a:r>
            <a:endParaRPr lang="es-ES" altLang="es-ES" sz="2000" b="1"/>
          </a:p>
        </p:txBody>
      </p:sp>
      <p:sp>
        <p:nvSpPr>
          <p:cNvPr id="33797" name="5 CuadroTexto">
            <a:extLst>
              <a:ext uri="{FF2B5EF4-FFF2-40B4-BE49-F238E27FC236}">
                <a16:creationId xmlns:a16="http://schemas.microsoft.com/office/drawing/2014/main" xmlns="" id="{9AFDDCC4-BA03-4387-A945-67D9D20B2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021388"/>
            <a:ext cx="5832475" cy="646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S" b="1" dirty="0">
                <a:hlinkClick r:id="rId8"/>
              </a:rPr>
              <a:t>CEIP A LAMA (A Lama, Pontevedra): PDI A </a:t>
            </a:r>
            <a:r>
              <a:rPr lang="es-ES" altLang="es-ES" b="1" dirty="0" err="1">
                <a:hlinkClick r:id="rId8"/>
              </a:rPr>
              <a:t>Auga</a:t>
            </a:r>
            <a:endParaRPr lang="es-ES" altLang="es-ES" b="1" dirty="0"/>
          </a:p>
          <a:p>
            <a:pPr eaLnBrk="1" hangingPunct="1">
              <a:defRPr/>
            </a:pPr>
            <a:r>
              <a:rPr lang="es-ES" altLang="es-ES" b="1" dirty="0" err="1">
                <a:hlinkClick r:id="rId9"/>
              </a:rPr>
              <a:t>Outros</a:t>
            </a:r>
            <a:r>
              <a:rPr lang="es-ES" altLang="es-ES" b="1" dirty="0">
                <a:hlinkClick r:id="rId9"/>
              </a:rPr>
              <a:t> </a:t>
            </a:r>
            <a:endParaRPr lang="es-ES" altLang="es-ES" b="1" dirty="0"/>
          </a:p>
        </p:txBody>
      </p:sp>
      <p:sp>
        <p:nvSpPr>
          <p:cNvPr id="30726" name="6 CuadroTexto"/>
          <p:cNvSpPr txBox="1">
            <a:spLocks noChangeArrowheads="1"/>
          </p:cNvSpPr>
          <p:nvPr/>
        </p:nvSpPr>
        <p:spPr bwMode="auto">
          <a:xfrm>
            <a:off x="684213" y="1268413"/>
            <a:ext cx="7632700" cy="57943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3200">
                <a:solidFill>
                  <a:schemeClr val="bg1"/>
                </a:solidFill>
              </a:rPr>
              <a:t>Juana Vázquez: </a:t>
            </a:r>
            <a:r>
              <a:rPr lang="es-ES" altLang="es-ES" sz="3200" i="1">
                <a:solidFill>
                  <a:schemeClr val="bg1"/>
                </a:solidFill>
                <a:hlinkClick r:id="rId10"/>
              </a:rPr>
              <a:t>os bimbios dun PDI</a:t>
            </a:r>
            <a:endParaRPr lang="es-ES" altLang="es-ES" sz="3200" i="1">
              <a:solidFill>
                <a:schemeClr val="bg1"/>
              </a:solidFill>
            </a:endParaRPr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 rot="-1050664">
            <a:off x="192088" y="4179888"/>
            <a:ext cx="2232025" cy="1603375"/>
          </a:xfrm>
          <a:prstGeom prst="rect">
            <a:avLst/>
          </a:prstGeom>
          <a:solidFill>
            <a:srgbClr val="2E2EF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b="1">
                <a:hlinkClick r:id="rId11"/>
              </a:rPr>
              <a:t>CEIP de Leirado (Salvaterra de Miño):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b="1" i="1">
                <a:hlinkClick r:id="rId11"/>
              </a:rPr>
              <a:t>Achegámonos á olería</a:t>
            </a:r>
            <a:endParaRPr lang="gl-ES" altLang="es-ES" b="1" i="1"/>
          </a:p>
        </p:txBody>
      </p:sp>
      <p:sp>
        <p:nvSpPr>
          <p:cNvPr id="30728" name="3 CuadroTexto"/>
          <p:cNvSpPr txBox="1">
            <a:spLocks noChangeArrowheads="1"/>
          </p:cNvSpPr>
          <p:nvPr/>
        </p:nvSpPr>
        <p:spPr bwMode="auto">
          <a:xfrm>
            <a:off x="2627313" y="5300663"/>
            <a:ext cx="6337300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gl-ES" altLang="es-ES" b="1">
                <a:solidFill>
                  <a:schemeClr val="bg1"/>
                </a:solidFill>
                <a:hlinkClick r:id="rId12"/>
              </a:rPr>
              <a:t>IES Pedra da Auga (Ponteareas): FEIRA DA LUZ IY2015</a:t>
            </a:r>
            <a:endParaRPr lang="es-ES" altLang="es-E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2 Marcador de contenido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115888"/>
            <a:ext cx="4679950" cy="6618287"/>
          </a:xfrm>
        </p:spPr>
      </p:pic>
      <p:pic>
        <p:nvPicPr>
          <p:cNvPr id="31747" name="Picture 2" descr="https://encrypted-tbn1.gstatic.com/images?q=tbn:ANd9GcTF1BfhG240lb0KEd7-7RsrRNZf86VZX6jRYqq-lAv1JlxWjtBLgnlm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942975"/>
            <a:ext cx="9747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xmlns="" id="{C4C3F474-AA13-4ADE-808E-88E79FE3AE79}"/>
              </a:ext>
            </a:extLst>
          </p:cNvPr>
          <p:cNvSpPr txBox="1"/>
          <p:nvPr/>
        </p:nvSpPr>
        <p:spPr>
          <a:xfrm rot="21176366">
            <a:off x="577850" y="2590800"/>
            <a:ext cx="28797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i="1" dirty="0"/>
              <a:t>O </a:t>
            </a:r>
            <a:r>
              <a:rPr lang="es-ES" i="1" dirty="0" err="1"/>
              <a:t>traballo</a:t>
            </a:r>
            <a:r>
              <a:rPr lang="es-ES" i="1" dirty="0"/>
              <a:t> coa información </a:t>
            </a:r>
            <a:r>
              <a:rPr lang="es-ES" i="1" dirty="0" err="1"/>
              <a:t>vai</a:t>
            </a:r>
            <a:r>
              <a:rPr lang="es-ES" i="1" dirty="0"/>
              <a:t> </a:t>
            </a:r>
            <a:r>
              <a:rPr lang="es-ES" i="1" dirty="0" err="1"/>
              <a:t>máis</a:t>
            </a:r>
            <a:r>
              <a:rPr lang="es-ES" i="1" dirty="0"/>
              <a:t> aló das “buscas” de información </a:t>
            </a:r>
          </a:p>
          <a:p>
            <a:pPr eaLnBrk="1" hangingPunct="1">
              <a:defRPr/>
            </a:pPr>
            <a:endParaRPr lang="es-ES" i="1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ES" i="1" dirty="0" err="1"/>
              <a:t>Cómpre</a:t>
            </a:r>
            <a:r>
              <a:rPr lang="es-ES" i="1" dirty="0"/>
              <a:t> </a:t>
            </a:r>
            <a:r>
              <a:rPr lang="es-ES" i="1" dirty="0" err="1"/>
              <a:t>ensinar</a:t>
            </a:r>
            <a:r>
              <a:rPr lang="es-ES" i="1" dirty="0"/>
              <a:t> as distintas fases do proceso, dotar de recursos para </a:t>
            </a:r>
            <a:r>
              <a:rPr lang="es-ES" i="1" dirty="0" err="1"/>
              <a:t>realizalos</a:t>
            </a:r>
            <a:r>
              <a:rPr lang="es-ES" i="1" dirty="0"/>
              <a:t> con eficiencia. </a:t>
            </a:r>
          </a:p>
          <a:p>
            <a:pPr eaLnBrk="1" hangingPunct="1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250825" y="115888"/>
            <a:ext cx="8307388" cy="1584325"/>
          </a:xfrm>
        </p:spPr>
        <p:txBody>
          <a:bodyPr/>
          <a:lstStyle/>
          <a:p>
            <a:r>
              <a:rPr lang="es-ES" altLang="es-ES" sz="3800" smtClean="0"/>
              <a:t>Traballos de investigación en contexto escolar </a:t>
            </a:r>
            <a:br>
              <a:rPr lang="es-ES" altLang="es-ES" sz="3800" smtClean="0"/>
            </a:br>
            <a:r>
              <a:rPr lang="es-ES" altLang="es-ES" sz="1400" smtClean="0">
                <a:solidFill>
                  <a:schemeClr val="tx1"/>
                </a:solidFill>
              </a:rPr>
              <a:t>Aurora La Cueva (Revista de Educación, nº 323. Ministerio de Educación,2000)</a:t>
            </a:r>
            <a:r>
              <a:rPr lang="gl-ES" altLang="es-ES" sz="1400" smtClean="0">
                <a:solidFill>
                  <a:schemeClr val="tx1"/>
                </a:solidFill>
              </a:rPr>
              <a:t/>
            </a:r>
            <a:br>
              <a:rPr lang="gl-ES" altLang="es-ES" sz="1400" smtClean="0">
                <a:solidFill>
                  <a:schemeClr val="tx1"/>
                </a:solidFill>
              </a:rPr>
            </a:br>
            <a:endParaRPr lang="gl-ES" altLang="es-ES" sz="1400" smtClean="0">
              <a:solidFill>
                <a:schemeClr val="tx1"/>
              </a:solidFill>
            </a:endParaRPr>
          </a:p>
        </p:txBody>
      </p:sp>
      <p:sp>
        <p:nvSpPr>
          <p:cNvPr id="32771" name="Rectangle 4"/>
          <p:cNvSpPr>
            <a:spLocks noGrp="1"/>
          </p:cNvSpPr>
          <p:nvPr>
            <p:ph type="body" idx="1"/>
          </p:nvPr>
        </p:nvSpPr>
        <p:spPr>
          <a:xfrm>
            <a:off x="539750" y="1905000"/>
            <a:ext cx="8353425" cy="4692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ES" altLang="es-ES" sz="2100" smtClean="0">
                <a:solidFill>
                  <a:schemeClr val="accent1"/>
                </a:solidFill>
              </a:rPr>
              <a:t>Son traballos de investigación se cumpren estes requisitos:</a:t>
            </a:r>
          </a:p>
          <a:p>
            <a:pPr>
              <a:lnSpc>
                <a:spcPct val="90000"/>
              </a:lnSpc>
            </a:pPr>
            <a:r>
              <a:rPr lang="es-ES" altLang="es-ES" sz="2100" smtClean="0"/>
              <a:t>Parten dunha pregunta, dunha inquietude, dun reto que os alumnos deciden ou escollen entre unha relación que lles ofrece a escola, (suficientemente ampla).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altLang="es-ES" sz="2100" smtClean="0"/>
          </a:p>
          <a:p>
            <a:pPr>
              <a:lnSpc>
                <a:spcPct val="90000"/>
              </a:lnSpc>
            </a:pPr>
            <a:r>
              <a:rPr lang="es-ES" altLang="es-ES" sz="2100" smtClean="0"/>
              <a:t>Esixen para resolver esta pregunta ou reto dunha indagación, que os estudantes planifican con axuda do educador e que implica varias semanas de labor.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altLang="es-ES" sz="2100" smtClean="0"/>
          </a:p>
          <a:p>
            <a:pPr>
              <a:lnSpc>
                <a:spcPct val="90000"/>
              </a:lnSpc>
            </a:pPr>
            <a:r>
              <a:rPr lang="es-ES" altLang="es-ES" sz="2100" smtClean="0"/>
              <a:t>Esta indagación normalmente abrangue: momentos de documentación e outros de investigación empírica dalgún tipo.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altLang="es-ES" sz="2100" smtClean="0"/>
          </a:p>
          <a:p>
            <a:pPr>
              <a:lnSpc>
                <a:spcPct val="90000"/>
              </a:lnSpc>
            </a:pPr>
            <a:r>
              <a:rPr lang="es-ES" altLang="es-ES" sz="2100" smtClean="0"/>
              <a:t>O traballo fructifica en produtos que se presentan ou comunican a outros. </a:t>
            </a:r>
            <a:endParaRPr lang="gl-ES" altLang="es-E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395288" y="404813"/>
            <a:ext cx="7315200" cy="1154112"/>
          </a:xfrm>
        </p:spPr>
        <p:txBody>
          <a:bodyPr/>
          <a:lstStyle/>
          <a:p>
            <a:r>
              <a:rPr lang="es-ES" altLang="es-ES" i="1" smtClean="0"/>
              <a:t>Indo ao cerne da cuestión…</a:t>
            </a:r>
            <a:r>
              <a:rPr lang="es-ES" altLang="es-ES" smtClean="0"/>
              <a:t> </a:t>
            </a:r>
            <a:endParaRPr lang="gl-ES" altLang="es-ES" smtClean="0"/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2349500"/>
            <a:ext cx="7127875" cy="2327275"/>
          </a:xfrm>
        </p:spPr>
        <p:txBody>
          <a:bodyPr/>
          <a:lstStyle/>
          <a:p>
            <a:r>
              <a:rPr lang="es-ES" altLang="es-ES" sz="2800" smtClean="0">
                <a:hlinkClick r:id="rId2"/>
              </a:rPr>
              <a:t>Da intervención de Ángel Carracedo nos Encontros do Plan de Mellora de bibliotecas Escolares 2014/2015 (marzo 2015)</a:t>
            </a:r>
            <a:endParaRPr lang="gl-ES" alt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/>
          </p:cNvSpPr>
          <p:nvPr>
            <p:ph type="title"/>
          </p:nvPr>
        </p:nvSpPr>
        <p:spPr>
          <a:xfrm>
            <a:off x="611188" y="333375"/>
            <a:ext cx="7315200" cy="719138"/>
          </a:xfrm>
        </p:spPr>
        <p:txBody>
          <a:bodyPr/>
          <a:lstStyle/>
          <a:p>
            <a:r>
              <a:rPr lang="es-ES" altLang="es-ES" smtClean="0"/>
              <a:t>Proxectos na biblioteca/ABP</a:t>
            </a:r>
            <a:endParaRPr lang="gl-ES" altLang="es-ES" smtClean="0"/>
          </a:p>
        </p:txBody>
      </p:sp>
      <p:sp>
        <p:nvSpPr>
          <p:cNvPr id="34819" name="Oval 11"/>
          <p:cNvSpPr>
            <a:spLocks noChangeArrowheads="1"/>
          </p:cNvSpPr>
          <p:nvPr/>
        </p:nvSpPr>
        <p:spPr bwMode="auto">
          <a:xfrm>
            <a:off x="250825" y="2060575"/>
            <a:ext cx="5184775" cy="3529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34820" name="Oval 12"/>
          <p:cNvSpPr>
            <a:spLocks noChangeArrowheads="1"/>
          </p:cNvSpPr>
          <p:nvPr/>
        </p:nvSpPr>
        <p:spPr bwMode="auto">
          <a:xfrm>
            <a:off x="3492500" y="2205038"/>
            <a:ext cx="4968875" cy="3600450"/>
          </a:xfrm>
          <a:prstGeom prst="ellipse">
            <a:avLst/>
          </a:prstGeom>
          <a:solidFill>
            <a:srgbClr val="2E2EF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s-ES" altLang="es-ES"/>
          </a:p>
        </p:txBody>
      </p:sp>
      <p:sp>
        <p:nvSpPr>
          <p:cNvPr id="34821" name="Text Box 13"/>
          <p:cNvSpPr txBox="1">
            <a:spLocks noChangeArrowheads="1"/>
          </p:cNvSpPr>
          <p:nvPr/>
        </p:nvSpPr>
        <p:spPr bwMode="auto">
          <a:xfrm>
            <a:off x="900113" y="2781300"/>
            <a:ext cx="2520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ES"/>
              <a:t>BIBLIOTECA ESCOLAR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/>
              <a:t>COMPETENCIAS INFORMACIONAIS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/>
              <a:t>ÁLFABETIZACIÓNS MÚLTIPLES</a:t>
            </a:r>
            <a:endParaRPr lang="gl-ES" altLang="es-ES"/>
          </a:p>
        </p:txBody>
      </p:sp>
      <p:sp>
        <p:nvSpPr>
          <p:cNvPr id="34822" name="Text Box 14"/>
          <p:cNvSpPr txBox="1">
            <a:spLocks noChangeArrowheads="1"/>
          </p:cNvSpPr>
          <p:nvPr/>
        </p:nvSpPr>
        <p:spPr bwMode="auto">
          <a:xfrm>
            <a:off x="5940425" y="3284538"/>
            <a:ext cx="22320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ES"/>
              <a:t>APRENDIZAXE BASEADA EN  PROXECTOS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/>
              <a:t>TRABALLO POR TAREFAS</a:t>
            </a:r>
            <a:endParaRPr lang="gl-ES" altLang="es-ES"/>
          </a:p>
        </p:txBody>
      </p:sp>
      <p:sp>
        <p:nvSpPr>
          <p:cNvPr id="34823" name="Text Box 15"/>
          <p:cNvSpPr txBox="1">
            <a:spLocks noChangeArrowheads="1"/>
          </p:cNvSpPr>
          <p:nvPr/>
        </p:nvSpPr>
        <p:spPr bwMode="auto">
          <a:xfrm>
            <a:off x="3563938" y="3500438"/>
            <a:ext cx="19431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ES"/>
              <a:t>PROXECTOS DOCUMENTAIS INTEGRADOS</a:t>
            </a:r>
            <a:endParaRPr lang="gl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042988" y="692150"/>
            <a:ext cx="6697662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ES" b="1">
                <a:hlinkClick r:id="rId3"/>
              </a:rPr>
              <a:t>APRENDIZAXE BASEADA EN PROXECTOS</a:t>
            </a:r>
            <a:r>
              <a:rPr lang="es-ES" altLang="es-ES">
                <a:hlinkClick r:id="rId3"/>
              </a:rPr>
              <a:t> </a:t>
            </a:r>
            <a:endParaRPr lang="gl-ES" altLang="es-ES"/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2484438" y="2997200"/>
            <a:ext cx="5184775" cy="779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ES" b="1">
                <a:hlinkClick r:id="rId4"/>
              </a:rPr>
              <a:t>EEI BARRIONOVO (ARTEIXO):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b="1" i="1">
                <a:hlinkClick r:id="rId4"/>
              </a:rPr>
              <a:t>A PREHISTORIA, MENUDA HISTORIA</a:t>
            </a:r>
            <a:endParaRPr lang="gl-ES" altLang="es-ES" b="1" i="1"/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3059113" y="4005263"/>
            <a:ext cx="4537075" cy="3667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b="1">
                <a:hlinkClick r:id="rId5"/>
              </a:rPr>
              <a:t>Concurso de Traballos por Proxectos</a:t>
            </a:r>
            <a:endParaRPr lang="gl-ES" altLang="es-ES" b="1"/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5327650" y="4573588"/>
            <a:ext cx="3529013" cy="203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ES" b="1">
                <a:hlinkClick r:id="rId6"/>
              </a:rPr>
              <a:t>Proxectos premiados</a:t>
            </a:r>
            <a:r>
              <a:rPr lang="es-ES" altLang="es-ES" b="1"/>
              <a:t> (2014)</a:t>
            </a:r>
          </a:p>
          <a:p>
            <a:pPr algn="ctr" eaLnBrk="1" hangingPunct="1">
              <a:spcBef>
                <a:spcPct val="50000"/>
              </a:spcBef>
            </a:pPr>
            <a:r>
              <a:rPr lang="gl-ES" altLang="es-ES" b="1">
                <a:hlinkClick r:id="rId7"/>
              </a:rPr>
              <a:t>Proxectos premiados </a:t>
            </a:r>
            <a:r>
              <a:rPr lang="gl-ES" altLang="es-ES" b="1"/>
              <a:t>(2015)</a:t>
            </a:r>
          </a:p>
          <a:p>
            <a:pPr algn="ctr" eaLnBrk="1" hangingPunct="1">
              <a:spcBef>
                <a:spcPct val="50000"/>
              </a:spcBef>
            </a:pPr>
            <a:r>
              <a:rPr lang="gl-ES" altLang="es-ES" b="1">
                <a:hlinkClick r:id="rId8"/>
              </a:rPr>
              <a:t>Proxectos premiados </a:t>
            </a:r>
            <a:r>
              <a:rPr lang="gl-ES" altLang="es-ES" b="1"/>
              <a:t>(2016)</a:t>
            </a:r>
          </a:p>
          <a:p>
            <a:pPr algn="ctr" eaLnBrk="1" hangingPunct="1">
              <a:spcBef>
                <a:spcPct val="50000"/>
              </a:spcBef>
            </a:pPr>
            <a:r>
              <a:rPr lang="gl-ES" altLang="es-ES" b="1">
                <a:hlinkClick r:id="rId9"/>
              </a:rPr>
              <a:t>Proxectos premiados </a:t>
            </a:r>
            <a:r>
              <a:rPr lang="gl-ES" altLang="es-ES" b="1"/>
              <a:t>(2017)</a:t>
            </a:r>
            <a:endParaRPr lang="es-ES" altLang="es-ES" b="1"/>
          </a:p>
          <a:p>
            <a:pPr algn="ctr" eaLnBrk="1" hangingPunct="1">
              <a:spcBef>
                <a:spcPct val="50000"/>
              </a:spcBef>
            </a:pPr>
            <a:endParaRPr lang="es-ES" altLang="es-ES" b="1"/>
          </a:p>
        </p:txBody>
      </p: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250825" y="4751388"/>
            <a:ext cx="4211638" cy="3667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b="1">
                <a:hlinkClick r:id="rId10"/>
              </a:rPr>
              <a:t>A alimentación. CEIP Mestres Goldar</a:t>
            </a:r>
            <a:endParaRPr lang="gl-ES" altLang="es-ES" b="1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36513" y="5727700"/>
            <a:ext cx="4895850" cy="3651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b="1">
                <a:hlinkClick r:id="rId11"/>
              </a:rPr>
              <a:t>En marzo pintamos con Miró. EEI de Vide</a:t>
            </a:r>
            <a:endParaRPr lang="gl-ES" altLang="es-ES" b="1"/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250825" y="1268413"/>
            <a:ext cx="7489825" cy="3667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b="1">
                <a:hlinkClick r:id="rId12"/>
              </a:rPr>
              <a:t>Monográfico Aprendizaxe Basado en Problemas (PBL) [=ABP]</a:t>
            </a:r>
            <a:endParaRPr lang="gl-ES" altLang="es-ES" b="1"/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3563938" y="1844675"/>
            <a:ext cx="4176712" cy="366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s-ES" altLang="es-ES" b="1">
                <a:hlinkClick r:id="rId13"/>
              </a:rPr>
              <a:t>Dosier ABP MOOC -  INTEF 2014</a:t>
            </a:r>
            <a:endParaRPr lang="gl-ES" alt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395288" y="260350"/>
            <a:ext cx="7315200" cy="504825"/>
          </a:xfrm>
        </p:spPr>
        <p:txBody>
          <a:bodyPr/>
          <a:lstStyle/>
          <a:p>
            <a:r>
              <a:rPr lang="es-ES" altLang="es-ES" sz="2800" smtClean="0"/>
              <a:t>ABP </a:t>
            </a:r>
            <a:r>
              <a:rPr lang="es-ES" altLang="es-ES" sz="2800" i="1" smtClean="0"/>
              <a:t>Aprendizaxe baseado en proxectos</a:t>
            </a:r>
            <a:r>
              <a:rPr lang="es-ES" altLang="es-ES" i="1" smtClean="0"/>
              <a:t> </a:t>
            </a:r>
          </a:p>
        </p:txBody>
      </p:sp>
      <p:sp>
        <p:nvSpPr>
          <p:cNvPr id="18437" name="Rectangle 5"/>
          <p:cNvSpPr>
            <a:spLocks noGrp="1"/>
          </p:cNvSpPr>
          <p:nvPr>
            <p:ph type="body" idx="4294967295"/>
          </p:nvPr>
        </p:nvSpPr>
        <p:spPr>
          <a:xfrm>
            <a:off x="468313" y="1052513"/>
            <a:ext cx="7920037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ES" sz="1800" smtClean="0"/>
              <a:t>Modelo de instrucción auténtico no que o alumnado planifica, desenvolve e avalía proxectos que teñen aplicación no mundo real. </a:t>
            </a:r>
          </a:p>
          <a:p>
            <a:pPr>
              <a:lnSpc>
                <a:spcPct val="90000"/>
              </a:lnSpc>
            </a:pPr>
            <a:r>
              <a:rPr lang="es-ES" altLang="es-ES" sz="1800" smtClean="0"/>
              <a:t>Ten as súas raíces no construtivismo</a:t>
            </a:r>
          </a:p>
          <a:p>
            <a:pPr>
              <a:lnSpc>
                <a:spcPct val="90000"/>
              </a:lnSpc>
            </a:pPr>
            <a:r>
              <a:rPr lang="es-ES" altLang="es-ES" sz="1800" smtClean="0"/>
              <a:t>Os tres eixos fundamentais: PENSAMENTO CRÍTICO, COMUNICACIÓN, COLABORACIÓN</a:t>
            </a:r>
          </a:p>
          <a:p>
            <a:pPr>
              <a:lnSpc>
                <a:spcPct val="90000"/>
              </a:lnSpc>
            </a:pPr>
            <a:r>
              <a:rPr lang="es-ES" altLang="es-ES" sz="1800" smtClean="0"/>
              <a:t>A ABP xira arredor do problemas reais. </a:t>
            </a:r>
          </a:p>
          <a:p>
            <a:pPr>
              <a:lnSpc>
                <a:spcPct val="90000"/>
              </a:lnSpc>
            </a:pPr>
            <a:r>
              <a:rPr lang="es-ES" altLang="es-ES" sz="1800" smtClean="0"/>
              <a:t>O alumnado é o protagonista</a:t>
            </a:r>
          </a:p>
          <a:p>
            <a:pPr>
              <a:lnSpc>
                <a:spcPct val="90000"/>
              </a:lnSpc>
            </a:pPr>
            <a:r>
              <a:rPr lang="es-ES" altLang="es-ES" sz="1800" smtClean="0"/>
              <a:t>É un traballo colaborativo. Traballo en grupos. </a:t>
            </a:r>
          </a:p>
          <a:p>
            <a:pPr>
              <a:lnSpc>
                <a:spcPct val="90000"/>
              </a:lnSpc>
            </a:pPr>
            <a:r>
              <a:rPr lang="es-ES" altLang="es-ES" sz="1800" smtClean="0"/>
              <a:t>Debe ser significativo para o alumnado. Debe ter un propósito educativo. </a:t>
            </a:r>
          </a:p>
          <a:p>
            <a:pPr>
              <a:lnSpc>
                <a:spcPct val="90000"/>
              </a:lnSpc>
            </a:pPr>
            <a:r>
              <a:rPr lang="es-ES" altLang="es-ES" sz="1800" smtClean="0"/>
              <a:t>Un bo proxecto: </a:t>
            </a:r>
          </a:p>
          <a:p>
            <a:pPr lvl="1">
              <a:lnSpc>
                <a:spcPct val="90000"/>
              </a:lnSpc>
            </a:pPr>
            <a:r>
              <a:rPr lang="es-ES" altLang="es-ES" sz="1600" smtClean="0"/>
              <a:t>Propicia a necesidade de saber do alumnado</a:t>
            </a:r>
          </a:p>
          <a:p>
            <a:pPr lvl="1">
              <a:lnSpc>
                <a:spcPct val="90000"/>
              </a:lnSpc>
            </a:pPr>
            <a:r>
              <a:rPr lang="es-ES" altLang="es-ES" sz="1600" smtClean="0"/>
              <a:t>Desenvolve habilidades e competencias do século XXI</a:t>
            </a:r>
          </a:p>
          <a:p>
            <a:pPr lvl="1">
              <a:lnSpc>
                <a:spcPct val="90000"/>
              </a:lnSpc>
            </a:pPr>
            <a:r>
              <a:rPr lang="es-ES" altLang="es-ES" sz="1600" smtClean="0"/>
              <a:t>Fomenta a innovación e a investigación</a:t>
            </a:r>
          </a:p>
          <a:p>
            <a:pPr lvl="1">
              <a:lnSpc>
                <a:spcPct val="90000"/>
              </a:lnSpc>
            </a:pPr>
            <a:r>
              <a:rPr lang="es-ES" altLang="es-ES" sz="1600" smtClean="0"/>
              <a:t>Busca retroalimentación e revisión.</a:t>
            </a:r>
          </a:p>
          <a:p>
            <a:pPr lvl="1">
              <a:lnSpc>
                <a:spcPct val="90000"/>
              </a:lnSpc>
            </a:pPr>
            <a:r>
              <a:rPr lang="es-ES" altLang="es-ES" sz="1600" smtClean="0"/>
              <a:t>Presenta un produto final que se comunica </a:t>
            </a:r>
          </a:p>
          <a:p>
            <a:pPr>
              <a:lnSpc>
                <a:spcPct val="90000"/>
              </a:lnSpc>
            </a:pPr>
            <a:r>
              <a:rPr lang="es-ES" altLang="es-ES" sz="1800" smtClean="0"/>
              <a:t>Os alumnos desenvolven habilidades e competencias: colaboración, planificación, comunicación, toma de decisións, manexo do tempo. </a:t>
            </a:r>
          </a:p>
          <a:p>
            <a:pPr>
              <a:lnSpc>
                <a:spcPct val="90000"/>
              </a:lnSpc>
            </a:pPr>
            <a:r>
              <a:rPr lang="es-ES" altLang="es-ES" sz="1800" smtClean="0"/>
              <a:t>Facilita a integración das aprendizaxes na vida real. </a:t>
            </a:r>
            <a:endParaRPr lang="gl-ES" altLang="es-E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395288" y="260350"/>
            <a:ext cx="7315200" cy="504825"/>
          </a:xfrm>
        </p:spPr>
        <p:txBody>
          <a:bodyPr/>
          <a:lstStyle/>
          <a:p>
            <a:r>
              <a:rPr lang="es-ES" altLang="es-ES" sz="2800" smtClean="0"/>
              <a:t>ABP </a:t>
            </a:r>
            <a:r>
              <a:rPr lang="es-ES" altLang="es-ES" sz="2800" i="1" smtClean="0"/>
              <a:t>Aprendizaxe baseado en proxectos</a:t>
            </a:r>
            <a:r>
              <a:rPr lang="es-ES" altLang="es-ES" i="1" smtClean="0"/>
              <a:t> </a:t>
            </a:r>
          </a:p>
        </p:txBody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7920037" cy="5472112"/>
          </a:xfrm>
        </p:spPr>
        <p:txBody>
          <a:bodyPr/>
          <a:lstStyle/>
          <a:p>
            <a:pPr marL="427038" indent="-381000">
              <a:buFont typeface="Wingdings" pitchFamily="2" charset="2"/>
              <a:buAutoNum type="arabicPeriod"/>
            </a:pPr>
            <a:r>
              <a:rPr lang="es-ES" altLang="es-ES" sz="2400" smtClean="0"/>
              <a:t>Situación ou problema: unha breve descrición</a:t>
            </a:r>
          </a:p>
          <a:p>
            <a:pPr marL="427038" indent="-381000">
              <a:buFont typeface="Wingdings" pitchFamily="2" charset="2"/>
              <a:buAutoNum type="arabicPeriod"/>
            </a:pPr>
            <a:r>
              <a:rPr lang="es-ES" altLang="es-ES" sz="2400" smtClean="0"/>
              <a:t>Propósito: explicación concisa dos obxectivos do proxecto. </a:t>
            </a:r>
          </a:p>
          <a:p>
            <a:pPr marL="427038" indent="-381000">
              <a:buFont typeface="Wingdings" pitchFamily="2" charset="2"/>
              <a:buAutoNum type="arabicPeriod"/>
            </a:pPr>
            <a:r>
              <a:rPr lang="es-ES" altLang="es-ES" sz="2400" smtClean="0"/>
              <a:t>Especificiacións para o desenvolvemento: criterios ou estándares de calidade que o proxecto debe cumprir. </a:t>
            </a:r>
          </a:p>
          <a:p>
            <a:pPr marL="427038" indent="-381000">
              <a:buFont typeface="Wingdings" pitchFamily="2" charset="2"/>
              <a:buAutoNum type="arabicPeriod"/>
            </a:pPr>
            <a:r>
              <a:rPr lang="es-ES" altLang="es-ES" sz="2400" smtClean="0"/>
              <a:t>Regras: guías ou instrucións para desenvolver o proxecto, inclúen previsión de tempo e metas a curto prazo. </a:t>
            </a:r>
          </a:p>
          <a:p>
            <a:pPr marL="427038" indent="-381000">
              <a:buFont typeface="Wingdings" pitchFamily="2" charset="2"/>
              <a:buAutoNum type="arabicPeriod"/>
            </a:pPr>
            <a:r>
              <a:rPr lang="es-ES" altLang="es-ES" sz="2400" smtClean="0"/>
              <a:t>Relación de participantes no proxecto e roles que se lle asignan. </a:t>
            </a:r>
          </a:p>
          <a:p>
            <a:pPr marL="427038" indent="-381000">
              <a:buFont typeface="Wingdings" pitchFamily="2" charset="2"/>
              <a:buAutoNum type="arabicPeriod"/>
            </a:pPr>
            <a:r>
              <a:rPr lang="es-ES" altLang="es-ES" sz="2400" smtClean="0"/>
              <a:t>Avaliación: modo no que se vai avaliar o traballo do alumnado (Na ABP avalíase tanto o proceso de aprendizaxe como o produto final) </a:t>
            </a:r>
          </a:p>
          <a:p>
            <a:pPr marL="427038" indent="-381000"/>
            <a:endParaRPr lang="gl-ES" alt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>
          <a:xfrm>
            <a:off x="395288" y="260350"/>
            <a:ext cx="7315200" cy="504825"/>
          </a:xfrm>
        </p:spPr>
        <p:txBody>
          <a:bodyPr/>
          <a:lstStyle/>
          <a:p>
            <a:r>
              <a:rPr lang="es-ES" altLang="es-ES" sz="2800" smtClean="0"/>
              <a:t>Á hora da avaliación </a:t>
            </a:r>
            <a:r>
              <a:rPr lang="es-ES" altLang="es-ES" i="1" smtClean="0"/>
              <a:t> </a:t>
            </a:r>
          </a:p>
        </p:txBody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>
          <a:xfrm>
            <a:off x="395288" y="692150"/>
            <a:ext cx="7920037" cy="3384550"/>
          </a:xfrm>
        </p:spPr>
        <p:txBody>
          <a:bodyPr/>
          <a:lstStyle/>
          <a:p>
            <a:pPr marL="427038" indent="-381000">
              <a:buFont typeface="Wingdings" pitchFamily="2" charset="2"/>
              <a:buAutoNum type="arabicPeriod"/>
            </a:pPr>
            <a:endParaRPr lang="es-ES" altLang="es-ES" sz="2400" smtClean="0"/>
          </a:p>
          <a:p>
            <a:pPr marL="427038" indent="-381000">
              <a:buFont typeface="Wingdings" pitchFamily="2" charset="2"/>
              <a:buAutoNum type="arabicPeriod"/>
            </a:pPr>
            <a:r>
              <a:rPr lang="es-ES" altLang="es-ES" sz="2400" smtClean="0"/>
              <a:t>Coñecementos (investigación, manexo da información)</a:t>
            </a:r>
          </a:p>
          <a:p>
            <a:pPr marL="427038" indent="-381000">
              <a:buFont typeface="Wingdings" pitchFamily="2" charset="2"/>
              <a:buAutoNum type="arabicPeriod"/>
            </a:pPr>
            <a:r>
              <a:rPr lang="es-ES" altLang="es-ES" sz="2400" smtClean="0"/>
              <a:t>Habilidades comunicativas</a:t>
            </a:r>
          </a:p>
          <a:p>
            <a:pPr marL="427038" indent="-381000">
              <a:buFont typeface="Wingdings" pitchFamily="2" charset="2"/>
              <a:buAutoNum type="arabicPeriod"/>
            </a:pPr>
            <a:r>
              <a:rPr lang="es-ES" altLang="es-ES" sz="2400" smtClean="0"/>
              <a:t>Habilidades sociais</a:t>
            </a:r>
          </a:p>
          <a:p>
            <a:pPr marL="427038" indent="-381000">
              <a:buFont typeface="Wingdings" pitchFamily="2" charset="2"/>
              <a:buAutoNum type="arabicPeriod"/>
            </a:pPr>
            <a:r>
              <a:rPr lang="es-ES" altLang="es-ES" sz="2400" smtClean="0"/>
              <a:t>Habilidades tecnolóxicas</a:t>
            </a:r>
          </a:p>
          <a:p>
            <a:pPr marL="427038" indent="-381000">
              <a:buFont typeface="Wingdings" pitchFamily="2" charset="2"/>
              <a:buAutoNum type="arabicPeriod"/>
            </a:pPr>
            <a:r>
              <a:rPr lang="es-ES" altLang="es-ES" sz="2400" smtClean="0"/>
              <a:t>Resultado</a:t>
            </a:r>
          </a:p>
          <a:p>
            <a:pPr marL="427038" indent="-381000"/>
            <a:endParaRPr lang="gl-ES" altLang="es-ES" sz="2400" smtClean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908175" y="4292600"/>
            <a:ext cx="750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es-ES" altLang="es-ES"/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50863" y="4267200"/>
            <a:ext cx="3959225" cy="16160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S"/>
              <a:t> Autoavaliación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S"/>
              <a:t> Co-avaliación - Retroalimentación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S"/>
              <a:t> Avaliación 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b="1">
                <a:hlinkClick r:id="rId2"/>
              </a:rPr>
              <a:t>Algúns exemplos</a:t>
            </a:r>
            <a:r>
              <a:rPr lang="es-ES" altLang="es-ES"/>
              <a:t> 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932363" y="2636838"/>
            <a:ext cx="3959225" cy="1466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S"/>
              <a:t> Informe escrito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S"/>
              <a:t> Presentación oral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S"/>
              <a:t> Blogs, vídeos, imaxes, carteis, presentación electrónica… </a:t>
            </a:r>
            <a:endParaRPr lang="gl-ES" altLang="es-ES"/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4932363" y="4797425"/>
            <a:ext cx="3889375" cy="10541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/>
              <a:t>Compartir, difundir…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S"/>
              <a:t> Twitter, Facebook, YouTube, Flickr, Slidshare, Delicious… </a:t>
            </a:r>
            <a:endParaRPr lang="gl-ES" altLang="es-ES"/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1625600" y="6099175"/>
            <a:ext cx="6121400" cy="461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altLang="es-ES" sz="2400" b="1">
                <a:hlinkClick r:id="rId3"/>
              </a:rPr>
              <a:t>Eduteka.org: aprendizaxe por proxectos </a:t>
            </a:r>
            <a:endParaRPr lang="gl-ES" alt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148485" grpId="0" animBg="1"/>
      <p:bldP spid="148486" grpId="0" animBg="1"/>
      <p:bldP spid="148487" grpId="0" animBg="1"/>
      <p:bldP spid="1484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n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5175"/>
            <a:ext cx="43545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Imagen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9638" y="2498725"/>
            <a:ext cx="36845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: esquinas superiores, una redondeada y la otra cortada 3">
            <a:extLst>
              <a:ext uri="{FF2B5EF4-FFF2-40B4-BE49-F238E27FC236}">
                <a16:creationId xmlns:a16="http://schemas.microsoft.com/office/drawing/2014/main" xmlns="" id="{0CF37B3D-61D8-4A3D-82EC-D3B23CDB2DBC}"/>
              </a:ext>
            </a:extLst>
          </p:cNvPr>
          <p:cNvSpPr/>
          <p:nvPr/>
        </p:nvSpPr>
        <p:spPr>
          <a:xfrm rot="381674">
            <a:off x="4932363" y="2700338"/>
            <a:ext cx="3852862" cy="3887787"/>
          </a:xfrm>
          <a:prstGeom prst="snip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C00000"/>
                </a:solidFill>
              </a:rPr>
              <a:t>Punto de partida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 err="1">
                <a:solidFill>
                  <a:srgbClr val="C00000"/>
                </a:solidFill>
              </a:rPr>
              <a:t>Aprendizaxes</a:t>
            </a:r>
            <a:r>
              <a:rPr lang="es-ES" dirty="0">
                <a:solidFill>
                  <a:srgbClr val="C00000"/>
                </a:solidFill>
              </a:rPr>
              <a:t> previstas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C00000"/>
                </a:solidFill>
              </a:rPr>
              <a:t>Ideas </a:t>
            </a:r>
            <a:r>
              <a:rPr lang="es-ES" dirty="0" err="1">
                <a:solidFill>
                  <a:srgbClr val="C00000"/>
                </a:solidFill>
              </a:rPr>
              <a:t>forza</a:t>
            </a:r>
            <a:endParaRPr lang="es-ES" dirty="0">
              <a:solidFill>
                <a:srgbClr val="C00000"/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C00000"/>
                </a:solidFill>
              </a:rPr>
              <a:t>Currículo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C00000"/>
                </a:solidFill>
              </a:rPr>
              <a:t>Planificación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 err="1">
                <a:solidFill>
                  <a:srgbClr val="C00000"/>
                </a:solidFill>
              </a:rPr>
              <a:t>Desenvolvemento</a:t>
            </a:r>
            <a:endParaRPr lang="es-ES" dirty="0">
              <a:solidFill>
                <a:srgbClr val="C00000"/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C00000"/>
                </a:solidFill>
              </a:rPr>
              <a:t>Coordinación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 err="1">
                <a:solidFill>
                  <a:srgbClr val="C00000"/>
                </a:solidFill>
              </a:rPr>
              <a:t>Produtos</a:t>
            </a:r>
            <a:r>
              <a:rPr lang="es-ES" dirty="0">
                <a:solidFill>
                  <a:srgbClr val="C00000"/>
                </a:solidFill>
              </a:rPr>
              <a:t> </a:t>
            </a:r>
            <a:r>
              <a:rPr lang="es-ES" dirty="0" err="1">
                <a:solidFill>
                  <a:srgbClr val="C00000"/>
                </a:solidFill>
              </a:rPr>
              <a:t>finais</a:t>
            </a:r>
            <a:endParaRPr lang="es-ES" dirty="0">
              <a:solidFill>
                <a:srgbClr val="C00000"/>
              </a:solidFill>
            </a:endParaRP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 err="1">
                <a:solidFill>
                  <a:srgbClr val="C00000"/>
                </a:solidFill>
              </a:rPr>
              <a:t>Comunidade</a:t>
            </a:r>
            <a:r>
              <a:rPr lang="es-ES" dirty="0">
                <a:solidFill>
                  <a:srgbClr val="C00000"/>
                </a:solidFill>
              </a:rPr>
              <a:t> Educativa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srgbClr val="C00000"/>
                </a:solidFill>
              </a:rPr>
              <a:t>Comunicación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>
                <a:solidFill>
                  <a:srgbClr val="C00000"/>
                </a:solidFill>
              </a:rPr>
              <a:t>Avaliación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7315200" cy="720725"/>
          </a:xfrm>
        </p:spPr>
        <p:txBody>
          <a:bodyPr anchor="ctr"/>
          <a:lstStyle/>
          <a:p>
            <a:pPr eaLnBrk="1" hangingPunct="1"/>
            <a:r>
              <a:rPr lang="es-ES" altLang="es-ES" smtClean="0"/>
              <a:t>Algúns outros exemplos</a:t>
            </a:r>
            <a:endParaRPr lang="gl-ES" altLang="es-ES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052513"/>
            <a:ext cx="8424863" cy="35290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ES" sz="1400" smtClean="0">
                <a:hlinkClick r:id="rId2"/>
              </a:rPr>
              <a:t>Mulleres galegas. IES Frai Martín Sarmiento (Pontevedra) </a:t>
            </a:r>
            <a:endParaRPr lang="es-ES" altLang="es-ES" sz="1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ES" sz="140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1400" b="1" smtClean="0">
                <a:hlinkClick r:id="rId3"/>
              </a:rPr>
              <a:t>Programación de aplicacións para móbiles. IES Sánchez Cantón. Pontevedra</a:t>
            </a:r>
            <a:endParaRPr lang="es-ES" altLang="es-ES" sz="1400" b="1" smtClean="0"/>
          </a:p>
          <a:p>
            <a:pPr eaLnBrk="1" hangingPunct="1">
              <a:lnSpc>
                <a:spcPct val="80000"/>
              </a:lnSpc>
            </a:pPr>
            <a:endParaRPr lang="es-ES" altLang="es-ES" sz="1400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1400" b="1" smtClean="0">
                <a:hlinkClick r:id="rId4"/>
              </a:rPr>
              <a:t>Mulleres con valor. IES Xoán Montes</a:t>
            </a:r>
            <a:endParaRPr lang="es-ES" altLang="es-ES" sz="1400" b="1" smtClean="0"/>
          </a:p>
          <a:p>
            <a:pPr eaLnBrk="1" hangingPunct="1">
              <a:lnSpc>
                <a:spcPct val="80000"/>
              </a:lnSpc>
            </a:pPr>
            <a:r>
              <a:rPr lang="gl-ES" altLang="es-ES" sz="1400" b="1" smtClean="0">
                <a:hlinkClick r:id="rId5"/>
              </a:rPr>
              <a:t>Docunautas. IES Xoán Montes</a:t>
            </a:r>
            <a:endParaRPr lang="es-ES" altLang="es-ES" sz="1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ES" sz="1400" b="1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1400" b="1" smtClean="0">
                <a:hlinkClick r:id="rId6"/>
              </a:rPr>
              <a:t>Danzas tradicionais de Cangas. IES Monte Carrasco</a:t>
            </a:r>
            <a:endParaRPr lang="es-ES" altLang="es-ES" sz="1400" b="1" smtClean="0"/>
          </a:p>
          <a:p>
            <a:pPr eaLnBrk="1" hangingPunct="1">
              <a:lnSpc>
                <a:spcPct val="80000"/>
              </a:lnSpc>
            </a:pPr>
            <a:endParaRPr lang="es-ES" altLang="es-ES" sz="1400" b="1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1400" b="1" smtClean="0">
                <a:hlinkClick r:id="rId7"/>
              </a:rPr>
              <a:t>Xogos. CPI Cernadas de Castro </a:t>
            </a:r>
            <a:endParaRPr lang="es-ES" altLang="es-ES" sz="1400" b="1" smtClean="0"/>
          </a:p>
          <a:p>
            <a:pPr eaLnBrk="1" hangingPunct="1">
              <a:lnSpc>
                <a:spcPct val="80000"/>
              </a:lnSpc>
            </a:pPr>
            <a:endParaRPr lang="es-ES" altLang="es-ES" sz="1400" b="1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1400" b="1" smtClean="0">
                <a:hlinkClick r:id="rId8"/>
              </a:rPr>
              <a:t>Comesán. Aprendo a investigar. CPI San Vicente (A Baña)</a:t>
            </a:r>
          </a:p>
          <a:p>
            <a:pPr eaLnBrk="1" hangingPunct="1">
              <a:lnSpc>
                <a:spcPct val="80000"/>
              </a:lnSpc>
            </a:pPr>
            <a:endParaRPr lang="es-ES" altLang="es-ES" sz="1400" b="1" smtClean="0">
              <a:hlinkClick r:id="rId8"/>
            </a:endParaRPr>
          </a:p>
          <a:p>
            <a:pPr eaLnBrk="1" hangingPunct="1">
              <a:lnSpc>
                <a:spcPct val="80000"/>
              </a:lnSpc>
            </a:pPr>
            <a:r>
              <a:rPr lang="es-ES" altLang="es-ES" sz="1400" b="1" smtClean="0">
                <a:hlinkClick r:id="rId9"/>
              </a:rPr>
              <a:t>E agromará outro bosque. CPI Manuel Suárez Marquier (O Rosal)</a:t>
            </a:r>
            <a:endParaRPr lang="es-ES" altLang="es-ES" sz="1400" b="1" smtClean="0"/>
          </a:p>
          <a:p>
            <a:pPr eaLnBrk="1" hangingPunct="1">
              <a:lnSpc>
                <a:spcPct val="80000"/>
              </a:lnSpc>
            </a:pPr>
            <a:endParaRPr lang="es-ES" altLang="es-ES" sz="1400" b="1" smtClean="0"/>
          </a:p>
          <a:p>
            <a:pPr eaLnBrk="1" hangingPunct="1">
              <a:lnSpc>
                <a:spcPct val="80000"/>
              </a:lnSpc>
            </a:pPr>
            <a:r>
              <a:rPr lang="es-ES" altLang="es-ES" sz="1400" b="1" smtClean="0">
                <a:hlinkClick r:id="rId10"/>
              </a:rPr>
              <a:t>Bergondo nun conto. CPI Cruz do Sar (Bergondo)</a:t>
            </a:r>
            <a:endParaRPr lang="es-ES" altLang="es-ES" sz="1400" b="1" smtClean="0">
              <a:hlinkClick r:id="rId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gl-ES" altLang="es-ES" sz="1400" smtClean="0"/>
          </a:p>
        </p:txBody>
      </p:sp>
      <p:sp>
        <p:nvSpPr>
          <p:cNvPr id="41988" name="Text Box 6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1044575" y="5046663"/>
            <a:ext cx="1582738" cy="1289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s-ES" altLang="es-ES" sz="1200">
                <a:solidFill>
                  <a:schemeClr val="folHlink"/>
                </a:solidFill>
              </a:rPr>
              <a:t>CPI dos Dices (Rois)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s-ES" altLang="es-ES" sz="1200">
                <a:solidFill>
                  <a:schemeClr val="folHlink"/>
                </a:solidFill>
              </a:rPr>
              <a:t>AMI (alfabetización mediática e informacional)- Vidal Bolaño</a:t>
            </a:r>
            <a:endParaRPr lang="gl-ES" altLang="es-ES" sz="1200">
              <a:solidFill>
                <a:schemeClr val="folHlink"/>
              </a:solidFill>
            </a:endParaRPr>
          </a:p>
        </p:txBody>
      </p:sp>
      <p:sp>
        <p:nvSpPr>
          <p:cNvPr id="41989" name="Text Box 6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2808288" y="5035550"/>
            <a:ext cx="1511300" cy="1289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s-ES" altLang="es-ES" sz="1200">
                <a:solidFill>
                  <a:schemeClr val="folHlink"/>
                </a:solidFill>
                <a:hlinkClick r:id="rId12"/>
              </a:rPr>
              <a:t>CPI dos Dices (Rois)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s-ES" altLang="es-ES" sz="1200">
                <a:solidFill>
                  <a:schemeClr val="folHlink"/>
                </a:solidFill>
                <a:hlinkClick r:id="rId12"/>
              </a:rPr>
              <a:t>AMI (alfabetización mediática e informacional)- D</a:t>
            </a:r>
            <a:r>
              <a:rPr lang="es-ES" altLang="es-ES" sz="1200">
                <a:solidFill>
                  <a:schemeClr val="folHlink"/>
                </a:solidFill>
              </a:rPr>
              <a:t>íaz Castro</a:t>
            </a:r>
            <a:endParaRPr lang="gl-ES" altLang="es-ES" sz="1200">
              <a:solidFill>
                <a:schemeClr val="folHlink"/>
              </a:solidFill>
            </a:endParaRPr>
          </a:p>
        </p:txBody>
      </p:sp>
      <p:sp>
        <p:nvSpPr>
          <p:cNvPr id="41990" name="Text Box 6">
            <a:hlinkClick r:id="rId11"/>
          </p:cNvPr>
          <p:cNvSpPr txBox="1">
            <a:spLocks noChangeArrowheads="1"/>
          </p:cNvSpPr>
          <p:nvPr/>
        </p:nvSpPr>
        <p:spPr bwMode="auto">
          <a:xfrm>
            <a:off x="4500563" y="5035550"/>
            <a:ext cx="1511300" cy="12922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s-ES" altLang="es-ES" sz="1200">
                <a:solidFill>
                  <a:schemeClr val="folHlink"/>
                </a:solidFill>
                <a:hlinkClick r:id="rId13"/>
              </a:rPr>
              <a:t>CPI dos Dices (Rois)</a:t>
            </a:r>
          </a:p>
          <a:p>
            <a:pPr algn="ctr" eaLnBrk="1" hangingPunct="1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s-ES" altLang="es-ES" sz="1200">
                <a:solidFill>
                  <a:schemeClr val="folHlink"/>
                </a:solidFill>
                <a:hlinkClick r:id="rId13"/>
              </a:rPr>
              <a:t>AMI (alfabetización mediática e informacional)- Mª Victoria Moreno</a:t>
            </a:r>
            <a:endParaRPr lang="gl-ES" altLang="es-ES" sz="1200">
              <a:solidFill>
                <a:schemeClr val="folHlink"/>
              </a:solidFill>
            </a:endParaRPr>
          </a:p>
        </p:txBody>
      </p:sp>
      <p:sp>
        <p:nvSpPr>
          <p:cNvPr id="3" name="Globo: flecha izquierda 2">
            <a:extLst>
              <a:ext uri="{FF2B5EF4-FFF2-40B4-BE49-F238E27FC236}">
                <a16:creationId xmlns:a16="http://schemas.microsoft.com/office/drawing/2014/main" xmlns="" id="{AB817BAD-0D4A-49B4-AF62-8407AA9FA29C}"/>
              </a:ext>
            </a:extLst>
          </p:cNvPr>
          <p:cNvSpPr/>
          <p:nvPr/>
        </p:nvSpPr>
        <p:spPr>
          <a:xfrm>
            <a:off x="6011863" y="4581525"/>
            <a:ext cx="2917825" cy="175418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FF0000"/>
                </a:solidFill>
              </a:rPr>
              <a:t>Tres excelentes </a:t>
            </a:r>
            <a:r>
              <a:rPr lang="es-ES" dirty="0" err="1">
                <a:solidFill>
                  <a:srgbClr val="FF0000"/>
                </a:solidFill>
              </a:rPr>
              <a:t>exemplos</a:t>
            </a:r>
            <a:r>
              <a:rPr lang="es-ES" dirty="0">
                <a:solidFill>
                  <a:srgbClr val="FF0000"/>
                </a:solidFill>
              </a:rPr>
              <a:t> de </a:t>
            </a:r>
            <a:r>
              <a:rPr lang="es-ES" dirty="0" err="1">
                <a:solidFill>
                  <a:srgbClr val="FF0000"/>
                </a:solidFill>
              </a:rPr>
              <a:t>proxecto</a:t>
            </a:r>
            <a:r>
              <a:rPr lang="es-ES" dirty="0">
                <a:solidFill>
                  <a:srgbClr val="FF0000"/>
                </a:solidFill>
              </a:rPr>
              <a:t> de educación mediática e informacional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395288" y="188913"/>
            <a:ext cx="7315200" cy="649287"/>
          </a:xfrm>
        </p:spPr>
        <p:txBody>
          <a:bodyPr/>
          <a:lstStyle/>
          <a:p>
            <a:pPr eaLnBrk="1" hangingPunct="1"/>
            <a:r>
              <a:rPr lang="es-ES" altLang="es-ES" sz="2000" smtClean="0"/>
              <a:t>Ámbitos de actuación: Programas para a adquisición da competencia informacional. 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xmlns="" id="{DF6FE1C4-0BBB-4735-9C8D-FE810873FECE}"/>
              </a:ext>
            </a:extLst>
          </p:cNvPr>
          <p:cNvSpPr/>
          <p:nvPr/>
        </p:nvSpPr>
        <p:spPr>
          <a:xfrm>
            <a:off x="250825" y="1516063"/>
            <a:ext cx="8569325" cy="53244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800" i="1" dirty="0"/>
              <a:t>O papel da biblioteca escolar </a:t>
            </a:r>
            <a:r>
              <a:rPr lang="es-ES" sz="2800" i="1" dirty="0" err="1"/>
              <a:t>neste</a:t>
            </a:r>
            <a:r>
              <a:rPr lang="es-ES" sz="2800" i="1" dirty="0"/>
              <a:t> ámbito sería o de </a:t>
            </a:r>
            <a:r>
              <a:rPr lang="es-ES" sz="2800" b="1" i="1" dirty="0" err="1"/>
              <a:t>dispoñer</a:t>
            </a:r>
            <a:r>
              <a:rPr lang="es-ES" sz="2800" b="1" i="1" dirty="0"/>
              <a:t> </a:t>
            </a:r>
            <a:r>
              <a:rPr lang="es-ES" sz="2800" i="1" dirty="0"/>
              <a:t>os recursos de forma efectiva; </a:t>
            </a:r>
            <a:r>
              <a:rPr lang="es-ES" sz="2800" b="1" i="1" dirty="0"/>
              <a:t>orientar</a:t>
            </a:r>
            <a:r>
              <a:rPr lang="es-ES" sz="2800" i="1" dirty="0"/>
              <a:t> </a:t>
            </a:r>
            <a:r>
              <a:rPr lang="es-ES" sz="2800" i="1" dirty="0" err="1"/>
              <a:t>na</a:t>
            </a:r>
            <a:r>
              <a:rPr lang="es-ES" sz="2800" i="1" dirty="0"/>
              <a:t> </a:t>
            </a:r>
            <a:r>
              <a:rPr lang="es-ES" sz="2800" i="1" dirty="0" err="1"/>
              <a:t>súa</a:t>
            </a:r>
            <a:r>
              <a:rPr lang="es-ES" sz="2800" i="1" dirty="0"/>
              <a:t> utilización; </a:t>
            </a:r>
            <a:r>
              <a:rPr lang="es-ES" sz="2800" b="1" i="1" dirty="0" err="1"/>
              <a:t>deseñar</a:t>
            </a:r>
            <a:r>
              <a:rPr lang="es-ES" sz="2800" b="1" i="1" dirty="0"/>
              <a:t> </a:t>
            </a:r>
            <a:r>
              <a:rPr lang="es-ES" sz="2800" i="1" dirty="0" err="1"/>
              <a:t>xunto</a:t>
            </a:r>
            <a:r>
              <a:rPr lang="es-ES" sz="2800" i="1" dirty="0"/>
              <a:t> </a:t>
            </a:r>
            <a:r>
              <a:rPr lang="es-ES" sz="2800" i="1" dirty="0" err="1"/>
              <a:t>co</a:t>
            </a:r>
            <a:r>
              <a:rPr lang="es-ES" sz="2800" i="1" dirty="0"/>
              <a:t> resto do profesorado </a:t>
            </a:r>
            <a:r>
              <a:rPr lang="es-ES" sz="2800" b="1" i="1" dirty="0"/>
              <a:t>programas de formación </a:t>
            </a:r>
            <a:r>
              <a:rPr lang="es-ES" sz="2800" i="1" dirty="0" err="1"/>
              <a:t>na</a:t>
            </a:r>
            <a:r>
              <a:rPr lang="es-ES" sz="2800" i="1" dirty="0"/>
              <a:t> busca, selección e uso das </a:t>
            </a:r>
            <a:r>
              <a:rPr lang="es-ES" sz="2800" i="1" dirty="0" err="1"/>
              <a:t>fontes</a:t>
            </a:r>
            <a:r>
              <a:rPr lang="es-ES" sz="2800" i="1" dirty="0"/>
              <a:t> informativas e o </a:t>
            </a:r>
            <a:r>
              <a:rPr lang="es-ES" sz="2800" i="1" dirty="0" err="1"/>
              <a:t>traballo</a:t>
            </a:r>
            <a:r>
              <a:rPr lang="es-ES" sz="2800" i="1" dirty="0"/>
              <a:t> documental; </a:t>
            </a:r>
            <a:r>
              <a:rPr lang="es-ES" sz="2800" b="1" i="1" dirty="0" err="1"/>
              <a:t>apoiar</a:t>
            </a:r>
            <a:r>
              <a:rPr lang="es-ES" sz="2800" b="1" i="1" dirty="0"/>
              <a:t> </a:t>
            </a:r>
            <a:r>
              <a:rPr lang="es-ES" sz="2800" i="1" dirty="0" err="1"/>
              <a:t>propostas</a:t>
            </a:r>
            <a:r>
              <a:rPr lang="es-ES" sz="2800" i="1" dirty="0"/>
              <a:t> de </a:t>
            </a:r>
            <a:r>
              <a:rPr lang="es-ES" sz="2800" b="1" i="1" dirty="0" err="1"/>
              <a:t>proxectos</a:t>
            </a:r>
            <a:r>
              <a:rPr lang="es-ES" sz="2800" b="1" i="1" dirty="0"/>
              <a:t> interdisciplinare</a:t>
            </a:r>
            <a:r>
              <a:rPr lang="es-ES" sz="2800" i="1" dirty="0"/>
              <a:t>s que </a:t>
            </a:r>
            <a:r>
              <a:rPr lang="es-ES" sz="2800" i="1" dirty="0" err="1"/>
              <a:t>favorezan</a:t>
            </a:r>
            <a:r>
              <a:rPr lang="es-ES" sz="2800" i="1" dirty="0"/>
              <a:t> o uso dos recursos informativos e a elaboración de </a:t>
            </a:r>
            <a:r>
              <a:rPr lang="es-ES" sz="2800" b="1" i="1" dirty="0" err="1"/>
              <a:t>traballos</a:t>
            </a:r>
            <a:r>
              <a:rPr lang="es-ES" sz="2800" b="1" i="1" dirty="0"/>
              <a:t> de investigación documental</a:t>
            </a:r>
            <a:r>
              <a:rPr lang="es-ES" sz="2800" i="1" dirty="0"/>
              <a:t>, e </a:t>
            </a:r>
            <a:r>
              <a:rPr lang="es-ES" sz="2800" b="1" i="1" dirty="0" err="1"/>
              <a:t>axudar</a:t>
            </a:r>
            <a:r>
              <a:rPr lang="es-ES" sz="2800" b="1" i="1" dirty="0"/>
              <a:t> </a:t>
            </a:r>
            <a:r>
              <a:rPr lang="es-ES" sz="2800" i="1" dirty="0" err="1"/>
              <a:t>ao</a:t>
            </a:r>
            <a:r>
              <a:rPr lang="es-ES" sz="2800" i="1" dirty="0"/>
              <a:t> profesorado a que desde as </a:t>
            </a:r>
            <a:r>
              <a:rPr lang="es-ES" sz="2800" i="1" dirty="0" err="1"/>
              <a:t>súas</a:t>
            </a:r>
            <a:r>
              <a:rPr lang="es-ES" sz="2800" i="1" dirty="0"/>
              <a:t> respectivas materias </a:t>
            </a:r>
            <a:r>
              <a:rPr lang="es-ES" sz="2800" i="1" dirty="0" err="1"/>
              <a:t>reforce</a:t>
            </a:r>
            <a:r>
              <a:rPr lang="es-ES" sz="2800" i="1" dirty="0"/>
              <a:t> estas </a:t>
            </a:r>
            <a:r>
              <a:rPr lang="es-ES" sz="2800" i="1" dirty="0" err="1"/>
              <a:t>aprendizaxes</a:t>
            </a:r>
            <a:r>
              <a:rPr lang="es-ES" sz="2800" i="1" dirty="0"/>
              <a:t>. </a:t>
            </a:r>
          </a:p>
          <a:p>
            <a:pPr eaLnBrk="1" hangingPunct="1">
              <a:defRPr/>
            </a:pPr>
            <a:r>
              <a:rPr lang="es-ES" sz="1400" dirty="0"/>
              <a:t>Marco de referencia para las bibliotecas escolares. Ministerio de Educación (2011)</a:t>
            </a:r>
          </a:p>
          <a:p>
            <a:pPr eaLnBrk="1" hangingPunct="1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395288" y="404813"/>
            <a:ext cx="7315200" cy="719137"/>
          </a:xfrm>
        </p:spPr>
        <p:txBody>
          <a:bodyPr/>
          <a:lstStyle/>
          <a:p>
            <a:r>
              <a:rPr lang="es-ES" altLang="es-ES" smtClean="0"/>
              <a:t>Recursos </a:t>
            </a:r>
            <a:endParaRPr lang="gl-ES" altLang="es-ES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2627313" y="1268413"/>
            <a:ext cx="6034087" cy="5046662"/>
          </a:xfrm>
        </p:spPr>
        <p:txBody>
          <a:bodyPr/>
          <a:lstStyle/>
          <a:p>
            <a:r>
              <a:rPr lang="es-ES" altLang="es-ES" sz="2400" smtClean="0">
                <a:hlinkClick r:id="rId2"/>
              </a:rPr>
              <a:t>Páxina de bibliotecas escolares de Galicia:</a:t>
            </a:r>
            <a:endParaRPr lang="es-ES" altLang="es-ES" sz="2400" smtClean="0"/>
          </a:p>
          <a:p>
            <a:pPr lvl="1"/>
            <a:r>
              <a:rPr lang="es-ES" altLang="es-ES" sz="2400" smtClean="0">
                <a:hlinkClick r:id="rId3"/>
              </a:rPr>
              <a:t>SECCIÓN ALFIN</a:t>
            </a:r>
            <a:endParaRPr lang="es-ES" altLang="es-ES" sz="2400" smtClean="0"/>
          </a:p>
          <a:p>
            <a:pPr lvl="1"/>
            <a:r>
              <a:rPr lang="es-ES" altLang="es-ES" sz="2400" smtClean="0">
                <a:hlinkClick r:id="rId4"/>
              </a:rPr>
              <a:t>Sección MATERIAIS DOS CENTROS-Educación Documental</a:t>
            </a:r>
            <a:endParaRPr lang="es-ES" altLang="es-ES" sz="2400" smtClean="0"/>
          </a:p>
          <a:p>
            <a:pPr lvl="1"/>
            <a:r>
              <a:rPr lang="es-ES" altLang="es-ES" sz="2400" smtClean="0">
                <a:hlinkClick r:id="rId5"/>
              </a:rPr>
              <a:t>Recursos para Investigación e Tratamento da Información-ALFIN</a:t>
            </a:r>
            <a:endParaRPr lang="es-ES" altLang="es-ES" sz="2400" smtClean="0"/>
          </a:p>
          <a:p>
            <a:r>
              <a:rPr lang="es-ES" altLang="es-ES" sz="2400" smtClean="0">
                <a:hlinkClick r:id="rId6"/>
              </a:rPr>
              <a:t>bibliotecaescolar.info (competencia informacional). Glòria Durban</a:t>
            </a:r>
            <a:endParaRPr lang="es-ES" altLang="es-ES" sz="2400" smtClean="0"/>
          </a:p>
          <a:p>
            <a:r>
              <a:rPr lang="gl-ES" altLang="es-ES" sz="2400" smtClean="0">
                <a:hlinkClick r:id="rId7"/>
              </a:rPr>
              <a:t>Competencia informacional, sí. Pero ¿cómo? Glòria Durban</a:t>
            </a:r>
            <a:endParaRPr lang="es-ES" altLang="es-ES" sz="2400" smtClean="0"/>
          </a:p>
          <a:p>
            <a:r>
              <a:rPr lang="es-ES" altLang="es-ES" sz="2400" smtClean="0">
                <a:hlinkClick r:id="rId8"/>
              </a:rPr>
              <a:t>Alfared.org</a:t>
            </a:r>
            <a:endParaRPr lang="gl-ES" altLang="es-ES" sz="2400" smtClean="0"/>
          </a:p>
        </p:txBody>
      </p:sp>
      <p:pic>
        <p:nvPicPr>
          <p:cNvPr id="44036" name="Picture 4" descr="Procura documenta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347325">
            <a:off x="468313" y="2060575"/>
            <a:ext cx="17478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/>
          </p:cNvSpPr>
          <p:nvPr>
            <p:ph type="title" idx="4294967295"/>
          </p:nvPr>
        </p:nvSpPr>
        <p:spPr>
          <a:xfrm>
            <a:off x="1655763" y="620713"/>
            <a:ext cx="7488237" cy="936625"/>
          </a:xfrm>
        </p:spPr>
        <p:txBody>
          <a:bodyPr/>
          <a:lstStyle/>
          <a:p>
            <a:r>
              <a:rPr lang="es-ES_tradnl" altLang="es-ES" sz="3200" smtClean="0"/>
              <a:t>Asesoría de bibliotecas escolares</a:t>
            </a:r>
            <a:endParaRPr lang="es-ES" altLang="es-ES" sz="3200" smtClean="0"/>
          </a:p>
        </p:txBody>
      </p:sp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1042988" y="1700213"/>
            <a:ext cx="72009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altLang="es-ES" sz="2400" b="1">
                <a:solidFill>
                  <a:srgbClr val="00B0F0"/>
                </a:solidFill>
                <a:hlinkClick r:id="rId2"/>
              </a:rPr>
              <a:t>http://www.edu.xunta.es/biblioteca/</a:t>
            </a:r>
            <a:endParaRPr lang="gl-ES" altLang="es-ES" sz="2400" b="1">
              <a:solidFill>
                <a:srgbClr val="00B0F0"/>
              </a:solidFill>
            </a:endParaRPr>
          </a:p>
        </p:txBody>
      </p:sp>
      <p:pic>
        <p:nvPicPr>
          <p:cNvPr id="45060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13" y="2636838"/>
            <a:ext cx="759777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250825" y="241300"/>
            <a:ext cx="8785225" cy="666750"/>
          </a:xfrm>
        </p:spPr>
        <p:txBody>
          <a:bodyPr/>
          <a:lstStyle/>
          <a:p>
            <a:r>
              <a:rPr lang="gl-ES" altLang="es-ES" sz="2400" smtClean="0"/>
              <a:t>Obxectivo da biblioteca escolar.  Directrices IFLA 2015</a:t>
            </a:r>
            <a:endParaRPr lang="es-ES" altLang="es-ES" sz="2400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250825" y="1125538"/>
            <a:ext cx="8785225" cy="5616575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es-ES" altLang="es-ES" b="1" smtClean="0">
                <a:solidFill>
                  <a:schemeClr val="tx2"/>
                </a:solidFill>
              </a:rPr>
              <a:t>O obxectivo de todas as bibliotecas escolares </a:t>
            </a:r>
            <a:r>
              <a:rPr lang="es-ES" altLang="es-ES" b="1" u="sng" smtClean="0">
                <a:solidFill>
                  <a:schemeClr val="tx2"/>
                </a:solidFill>
              </a:rPr>
              <a:t>é axudar ao desenvolvemento dos estudantes alfabetizados en materia de información</a:t>
            </a:r>
            <a:r>
              <a:rPr lang="es-ES" altLang="es-ES" b="1" smtClean="0">
                <a:solidFill>
                  <a:schemeClr val="tx2"/>
                </a:solidFill>
              </a:rPr>
              <a:t> como participantes responsables e éticos na sociedade</a:t>
            </a:r>
            <a:r>
              <a:rPr lang="es-ES" altLang="es-ES" b="1" smtClean="0">
                <a:solidFill>
                  <a:srgbClr val="FFC000"/>
                </a:solidFill>
              </a:rPr>
              <a:t>. </a:t>
            </a:r>
          </a:p>
          <a:p>
            <a:r>
              <a:rPr lang="es-ES" altLang="es-ES" smtClean="0"/>
              <a:t>Este tipo de estudantes son alumnos </a:t>
            </a:r>
            <a:r>
              <a:rPr lang="es-ES" altLang="es-ES" u="sng" smtClean="0"/>
              <a:t>competentes</a:t>
            </a:r>
            <a:r>
              <a:rPr lang="es-ES" altLang="es-ES" smtClean="0"/>
              <a:t> con iniciativa propia, que son conscientes das súas necesidades informativas e que participan activamente no mundo das ideas. </a:t>
            </a:r>
          </a:p>
          <a:p>
            <a:r>
              <a:rPr lang="es-ES" altLang="es-ES" smtClean="0"/>
              <a:t>Confían na súa habilidade para resolver problemas e </a:t>
            </a:r>
            <a:r>
              <a:rPr lang="es-ES" altLang="es-ES" u="sng" smtClean="0"/>
              <a:t>saben como localizar información fiable e pertinente</a:t>
            </a:r>
            <a:r>
              <a:rPr lang="es-ES" altLang="es-ES" smtClean="0"/>
              <a:t>. </a:t>
            </a:r>
          </a:p>
          <a:p>
            <a:r>
              <a:rPr lang="es-ES" altLang="es-ES" smtClean="0"/>
              <a:t>Son </a:t>
            </a:r>
            <a:r>
              <a:rPr lang="es-ES" altLang="es-ES" u="sng" smtClean="0"/>
              <a:t>capaces de manexar as ferramentas tecnolóxicas </a:t>
            </a:r>
            <a:r>
              <a:rPr lang="es-ES" altLang="es-ES" smtClean="0"/>
              <a:t>e de comunicar o que aprenderon. </a:t>
            </a:r>
          </a:p>
          <a:p>
            <a:r>
              <a:rPr lang="es-ES" altLang="es-ES" smtClean="0"/>
              <a:t>Son </a:t>
            </a:r>
            <a:r>
              <a:rPr lang="es-ES" altLang="es-ES" u="sng" smtClean="0"/>
              <a:t>capaces de traballar con facilidade en situacións onde hai múltiples respostas</a:t>
            </a:r>
            <a:r>
              <a:rPr lang="es-ES" altLang="es-ES" smtClean="0"/>
              <a:t> ou non hai resposta. </a:t>
            </a:r>
          </a:p>
          <a:p>
            <a:r>
              <a:rPr lang="es-ES" altLang="es-ES" u="sng" smtClean="0"/>
              <a:t>Precisan estándares altos para facer o seu traballo </a:t>
            </a:r>
            <a:r>
              <a:rPr lang="es-ES" altLang="es-ES" smtClean="0"/>
              <a:t>e para crear produtos de calidade. </a:t>
            </a:r>
          </a:p>
          <a:p>
            <a:r>
              <a:rPr lang="es-ES" altLang="es-ES" smtClean="0"/>
              <a:t>Os estudantes alfabetizados en materia de información son </a:t>
            </a:r>
            <a:r>
              <a:rPr lang="es-ES" altLang="es-ES" u="sng" smtClean="0"/>
              <a:t>flexibles, capaces de adaptarse aos cambios e son quen de traballar tanto individualmente coma en grupo.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lectura_dixital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765175"/>
            <a:ext cx="7235825" cy="4819650"/>
          </a:xfrm>
        </p:spPr>
      </p:pic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3995738" y="5805488"/>
            <a:ext cx="44640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s-ES" altLang="es-ES"/>
              <a:t>Grazas! </a:t>
            </a:r>
          </a:p>
          <a:p>
            <a:pPr algn="r" eaLnBrk="1" hangingPunct="1">
              <a:spcBef>
                <a:spcPct val="50000"/>
              </a:spcBef>
            </a:pPr>
            <a:r>
              <a:rPr lang="es-ES" altLang="es-ES"/>
              <a:t>crisnovoa@gmail.com</a:t>
            </a:r>
            <a:endParaRPr lang="gl-ES" altLang="es-ES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611188" y="908050"/>
            <a:ext cx="792162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 sz="3200" i="1"/>
              <a:t>ALFABETIZACIÓN MÚLTIPLE</a:t>
            </a:r>
          </a:p>
          <a:p>
            <a:pPr eaLnBrk="1" hangingPunct="1"/>
            <a:endParaRPr lang="es-ES" altLang="es-ES" sz="3200"/>
          </a:p>
          <a:p>
            <a:pPr eaLnBrk="1" hangingPunct="1"/>
            <a:r>
              <a:rPr lang="es-ES" altLang="es-ES" sz="3200" i="1"/>
              <a:t>É un concepto que engloba tanto as competencias de lectura como de escritura para a comprensión, utilización e avaliación crítica de diferentes formas de información, incluídos os textos e imaxes, escritos, impresos ou en versión electrónica. </a:t>
            </a:r>
          </a:p>
          <a:p>
            <a:pPr eaLnBrk="1" hangingPunct="1"/>
            <a:r>
              <a:rPr lang="es-ES" altLang="es-ES" sz="3200"/>
              <a:t>Consello de Europa. Novembro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497888" cy="692150"/>
          </a:xfrm>
        </p:spPr>
        <p:txBody>
          <a:bodyPr/>
          <a:lstStyle/>
          <a:p>
            <a:r>
              <a:rPr lang="ca-ES" altLang="es-ES" sz="3600" smtClean="0"/>
              <a:t>Os cambios nas aprendizaxes</a:t>
            </a:r>
            <a:endParaRPr lang="es-ES" altLang="es-ES" sz="3600" smtClean="0"/>
          </a:p>
        </p:txBody>
      </p:sp>
      <p:sp>
        <p:nvSpPr>
          <p:cNvPr id="9219" name="Contenidor de contingut 2"/>
          <p:cNvSpPr>
            <a:spLocks noGrp="1"/>
          </p:cNvSpPr>
          <p:nvPr>
            <p:ph idx="4294967295"/>
          </p:nvPr>
        </p:nvSpPr>
        <p:spPr>
          <a:xfrm>
            <a:off x="457200" y="1557338"/>
            <a:ext cx="8147050" cy="49672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s-ES" altLang="es-ES" sz="1100" smtClean="0"/>
              <a:t>A</a:t>
            </a:r>
            <a:r>
              <a:rPr lang="es-ES" altLang="es-ES" sz="1100" i="1" smtClean="0"/>
              <a:t>lfabetización Mediática e Informacional (AMI). Currículum para profesores</a:t>
            </a:r>
            <a:r>
              <a:rPr lang="es-ES" altLang="es-ES" sz="1100" smtClean="0"/>
              <a:t>. Paris:  UNESCO 2012</a:t>
            </a:r>
          </a:p>
          <a:p>
            <a:pPr marL="0" indent="0">
              <a:buFont typeface="Wingdings" pitchFamily="2" charset="2"/>
              <a:buNone/>
            </a:pPr>
            <a:r>
              <a:rPr lang="es-ES" altLang="es-ES" sz="1100" smtClean="0"/>
              <a:t>http://unesdoc.unesco.org/images/0021/002160/216099S.pdf</a:t>
            </a:r>
          </a:p>
          <a:p>
            <a:pPr marL="0" indent="0">
              <a:buFont typeface="Wingdings" pitchFamily="2" charset="2"/>
              <a:buNone/>
            </a:pPr>
            <a:endParaRPr lang="es-ES" altLang="es-ES" sz="1100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349500"/>
            <a:ext cx="80645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8217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CuadroTexto 4"/>
          <p:cNvSpPr txBox="1">
            <a:spLocks noChangeArrowheads="1"/>
          </p:cNvSpPr>
          <p:nvPr/>
        </p:nvSpPr>
        <p:spPr bwMode="auto">
          <a:xfrm>
            <a:off x="827088" y="5949950"/>
            <a:ext cx="7058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>
                <a:latin typeface="Calibri" pitchFamily="34" charset="0"/>
              </a:rPr>
              <a:t>Proyecto Transmedia Literacy. Carlos Scolari e otros.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xmlns="" id="{A5603FA9-1BEE-4FED-B847-7D52F27343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7315200" cy="650875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s-ES" altLang="es-ES"/>
              <a:t>Na procura dun termo… </a:t>
            </a:r>
            <a:endParaRPr lang="gl-ES" altLang="es-ES"/>
          </a:p>
        </p:txBody>
      </p:sp>
      <p:pic>
        <p:nvPicPr>
          <p:cNvPr id="11267" name="4 Imagen" descr="apps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60575"/>
            <a:ext cx="4537075" cy="3408363"/>
          </a:xfrm>
          <a:noFill/>
        </p:spPr>
      </p:pic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4932363" y="639763"/>
            <a:ext cx="403225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/>
              <a:t>Educación documental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 b="1">
                <a:solidFill>
                  <a:schemeClr val="tx2"/>
                </a:solidFill>
              </a:rPr>
              <a:t>ALFIN (</a:t>
            </a:r>
            <a:r>
              <a:rPr lang="es-ES" altLang="es-ES" sz="2000" b="1" i="1">
                <a:solidFill>
                  <a:schemeClr val="tx2"/>
                </a:solidFill>
              </a:rPr>
              <a:t>Alfabetización Informacional</a:t>
            </a:r>
            <a:r>
              <a:rPr lang="es-ES" altLang="es-ES" sz="2000" b="1">
                <a:solidFill>
                  <a:schemeClr val="tx2"/>
                </a:solidFill>
              </a:rPr>
              <a:t>)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/>
              <a:t>Multialfabetismos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 b="1">
                <a:solidFill>
                  <a:schemeClr val="tx2"/>
                </a:solidFill>
              </a:rPr>
              <a:t>Alfabetización múltiple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/>
              <a:t>Educación mediática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/>
              <a:t>Alfabetización dixital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 b="1">
                <a:solidFill>
                  <a:schemeClr val="tx2"/>
                </a:solidFill>
              </a:rPr>
              <a:t>AMI (</a:t>
            </a:r>
            <a:r>
              <a:rPr lang="es-ES" altLang="es-ES" sz="2000" b="1" i="1">
                <a:solidFill>
                  <a:schemeClr val="tx2"/>
                </a:solidFill>
              </a:rPr>
              <a:t>Alfabetización mediática e informacional</a:t>
            </a:r>
            <a:r>
              <a:rPr lang="es-ES" altLang="es-ES" sz="2000" b="1">
                <a:solidFill>
                  <a:schemeClr val="tx2"/>
                </a:solidFill>
              </a:rPr>
              <a:t>)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/>
              <a:t>Literacidade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/>
              <a:t>LecturaTransmedia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 b="1">
                <a:solidFill>
                  <a:schemeClr val="tx2"/>
                </a:solidFill>
              </a:rPr>
              <a:t>Competencia informacional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/>
              <a:t>Competencia dixital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/>
              <a:t>CI2 (</a:t>
            </a:r>
            <a:r>
              <a:rPr lang="es-ES" altLang="es-ES" sz="2000" i="1"/>
              <a:t>Competencia informática e informacional</a:t>
            </a:r>
            <a:r>
              <a:rPr lang="es-ES" altLang="es-ES" sz="2000"/>
              <a:t>)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 b="1" i="1">
                <a:solidFill>
                  <a:schemeClr val="tx2"/>
                </a:solidFill>
              </a:rPr>
              <a:t>Tratamento da información e competencia dixital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 b="1" i="1"/>
              <a:t>Alfabetismo transmedia</a:t>
            </a:r>
          </a:p>
          <a:p>
            <a:pPr marL="285750" indent="-285750" eaLnBrk="1" hangingPunct="1">
              <a:buClr>
                <a:schemeClr val="tx2"/>
              </a:buClr>
              <a:buFont typeface="Wingdings" pitchFamily="2" charset="2"/>
              <a:buChar char="§"/>
            </a:pPr>
            <a:r>
              <a:rPr lang="es-ES" altLang="es-ES" sz="2000" i="1"/>
              <a:t>…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7488238" cy="944563"/>
          </a:xfrm>
        </p:spPr>
        <p:txBody>
          <a:bodyPr anchor="ctr"/>
          <a:lstStyle/>
          <a:p>
            <a:r>
              <a:rPr lang="es-ES" altLang="es-ES" sz="2400" b="1" smtClean="0"/>
              <a:t>AMI- </a:t>
            </a:r>
            <a:r>
              <a:rPr lang="es-ES" altLang="es-ES" sz="2400" b="1" i="1" smtClean="0"/>
              <a:t>Alfabetización mediática e informacional</a:t>
            </a:r>
            <a:br>
              <a:rPr lang="es-ES" altLang="es-ES" sz="2400" b="1" i="1" smtClean="0"/>
            </a:br>
            <a:r>
              <a:rPr lang="es-ES" altLang="es-ES" sz="2400" b="1" i="1" smtClean="0"/>
              <a:t>(contempla 7 sub-competencias)</a:t>
            </a:r>
            <a:endParaRPr lang="gl-ES" altLang="es-ES" sz="2400" b="1" i="1" smtClean="0"/>
          </a:p>
        </p:txBody>
      </p:sp>
      <p:sp>
        <p:nvSpPr>
          <p:cNvPr id="12390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25538"/>
            <a:ext cx="8713787" cy="5399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gl-ES" altLang="es-ES" sz="2200" smtClean="0">
                <a:solidFill>
                  <a:schemeClr val="tx2"/>
                </a:solidFill>
              </a:rPr>
              <a:t>Usar adecuadamente las tecnologías mediáticas para acceder, conservar, recuperar y compartir contenidos que satisfagan las necesidades e intereses individuales y colectivos.</a:t>
            </a:r>
            <a:r>
              <a:rPr lang="gl-ES" altLang="es-ES" sz="220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gl-ES" altLang="es-ES" sz="2200" smtClean="0"/>
              <a:t>Tener competencias de acceso e información de la gran diversidad de alternativas respecto a los tipos de medios que existen, así como a los contenidos provenientes de distintas fuentes culturales e institucionales. </a:t>
            </a:r>
          </a:p>
          <a:p>
            <a:pPr>
              <a:lnSpc>
                <a:spcPct val="80000"/>
              </a:lnSpc>
            </a:pPr>
            <a:r>
              <a:rPr lang="gl-ES" altLang="es-ES" sz="2200" smtClean="0">
                <a:solidFill>
                  <a:schemeClr val="tx2"/>
                </a:solidFill>
              </a:rPr>
              <a:t>Comprender cómo y porqué se producen los contenidos mediáticos. </a:t>
            </a:r>
          </a:p>
          <a:p>
            <a:pPr>
              <a:lnSpc>
                <a:spcPct val="80000"/>
              </a:lnSpc>
            </a:pPr>
            <a:r>
              <a:rPr lang="gl-ES" altLang="es-ES" sz="2200" smtClean="0"/>
              <a:t>Analizar de forma crítica las técnicas, lenguajes y códigos empleados por los medios y los mensajes que transmiten. </a:t>
            </a:r>
          </a:p>
          <a:p>
            <a:pPr>
              <a:lnSpc>
                <a:spcPct val="80000"/>
              </a:lnSpc>
            </a:pPr>
            <a:r>
              <a:rPr lang="gl-ES" altLang="es-ES" sz="2200" smtClean="0">
                <a:solidFill>
                  <a:schemeClr val="tx2"/>
                </a:solidFill>
              </a:rPr>
              <a:t>Usar los medios creativamente para expresar y comunicar ideas, información y opiniones.</a:t>
            </a:r>
            <a:r>
              <a:rPr lang="gl-ES" altLang="es-ES" sz="220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gl-ES" altLang="es-ES" sz="2200" smtClean="0"/>
              <a:t>Identificar y evitar o intercambiar, contenidos mediáticos y servicios que puedan ser ofensivos, nocivos o no solicitados. </a:t>
            </a:r>
          </a:p>
          <a:p>
            <a:pPr>
              <a:lnSpc>
                <a:spcPct val="80000"/>
              </a:lnSpc>
            </a:pPr>
            <a:r>
              <a:rPr lang="gl-ES" altLang="es-ES" sz="2200" smtClean="0">
                <a:solidFill>
                  <a:schemeClr val="tx2"/>
                </a:solidFill>
              </a:rPr>
              <a:t>Hacer un uso efectivo de los medios en el ejercicio de sus derechos democráticos y sus responsabilidades civiles.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3672</TotalTime>
  <Words>2098</Words>
  <Application>Microsoft Office PowerPoint</Application>
  <PresentationFormat>Presentación en pantalla (4:3)</PresentationFormat>
  <Paragraphs>265</Paragraphs>
  <Slides>40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Arial</vt:lpstr>
      <vt:lpstr>Wingdings</vt:lpstr>
      <vt:lpstr>Calibri</vt:lpstr>
      <vt:lpstr>Times New Roman</vt:lpstr>
      <vt:lpstr>Comic Sans MS</vt:lpstr>
      <vt:lpstr>Perspectiva</vt:lpstr>
      <vt:lpstr>Que vén sendo iso de traballar por proxectos desde a biblioteca escolar .</vt:lpstr>
      <vt:lpstr>Proxectos de carácter interdisciplinar desde a biblioteca escolar</vt:lpstr>
      <vt:lpstr>Indo ao cerne da cuestión… </vt:lpstr>
      <vt:lpstr>Obxectivo da biblioteca escolar.  Directrices IFLA 2015</vt:lpstr>
      <vt:lpstr>Diapositiva 5</vt:lpstr>
      <vt:lpstr>Os cambios nas aprendizaxes</vt:lpstr>
      <vt:lpstr>Diapositiva 7</vt:lpstr>
      <vt:lpstr>Na procura dun termo… </vt:lpstr>
      <vt:lpstr>AMI- Alfabetización mediática e informacional (contempla 7 sub-competencias)</vt:lpstr>
      <vt:lpstr>Guía de autoavaliación. D5 (Competencia digxtal, en información e para aprender a aprender)</vt:lpstr>
      <vt:lpstr>Guía de autoavaliación. D5 (Competencia dixital, en información e para aprender a aprender)</vt:lpstr>
      <vt:lpstr>O ciclo da información</vt:lpstr>
      <vt:lpstr>O modelo das 3 fases</vt:lpstr>
      <vt:lpstr>5 bloques de contidos</vt:lpstr>
      <vt:lpstr>Diapositiva 15</vt:lpstr>
      <vt:lpstr>Diapositiva 16</vt:lpstr>
      <vt:lpstr>Diapositiva 17</vt:lpstr>
      <vt:lpstr>Adquisición da competencia informacional</vt:lpstr>
      <vt:lpstr>Unhas cantas cousiñas claras…  </vt:lpstr>
      <vt:lpstr>Para desenvolver habilidades de uso da información e competencia informacional…</vt:lpstr>
      <vt:lpstr>Tamén…  </vt:lpstr>
      <vt:lpstr>Diapositiva 22</vt:lpstr>
      <vt:lpstr>Proxectos documentais integrados</vt:lpstr>
      <vt:lpstr>Álgunhas cuestións iniciais</vt:lpstr>
      <vt:lpstr>Un proxecto interdisciplinar:  lectura/educación en información</vt:lpstr>
      <vt:lpstr>Diapositiva 26</vt:lpstr>
      <vt:lpstr>Diapositiva 27</vt:lpstr>
      <vt:lpstr>Diapositiva 28</vt:lpstr>
      <vt:lpstr>Traballos de investigación en contexto escolar  Aurora La Cueva (Revista de Educación, nº 323. Ministerio de Educación,2000) </vt:lpstr>
      <vt:lpstr>Proxectos na biblioteca/ABP</vt:lpstr>
      <vt:lpstr>Diapositiva 31</vt:lpstr>
      <vt:lpstr>ABP Aprendizaxe baseado en proxectos </vt:lpstr>
      <vt:lpstr>ABP Aprendizaxe baseado en proxectos </vt:lpstr>
      <vt:lpstr>Á hora da avaliación  </vt:lpstr>
      <vt:lpstr>Diapositiva 35</vt:lpstr>
      <vt:lpstr>Algúns outros exemplos</vt:lpstr>
      <vt:lpstr>Ámbitos de actuación: Programas para a adquisición da competencia informacional. </vt:lpstr>
      <vt:lpstr>Recursos </vt:lpstr>
      <vt:lpstr>Asesoría de bibliotecas escolares</vt:lpstr>
      <vt:lpstr>Diapositiva 40</vt:lpstr>
    </vt:vector>
  </TitlesOfParts>
  <Company>Xunta de Galicia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das bibliotecas escolares na elaboración dos materiais didácticos</dc:title>
  <dc:creator>Consellería de Educación e Ord. Univeristaria</dc:creator>
  <cp:lastModifiedBy>PC_servidor</cp:lastModifiedBy>
  <cp:revision>189</cp:revision>
  <dcterms:created xsi:type="dcterms:W3CDTF">2010-11-17T12:15:39Z</dcterms:created>
  <dcterms:modified xsi:type="dcterms:W3CDTF">2018-10-15T17:25:19Z</dcterms:modified>
</cp:coreProperties>
</file>