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318" r:id="rId2"/>
    <p:sldId id="352" r:id="rId3"/>
    <p:sldId id="353" r:id="rId4"/>
    <p:sldId id="256" r:id="rId5"/>
    <p:sldId id="335" r:id="rId6"/>
    <p:sldId id="336" r:id="rId7"/>
    <p:sldId id="258" r:id="rId8"/>
    <p:sldId id="265" r:id="rId9"/>
    <p:sldId id="267" r:id="rId10"/>
    <p:sldId id="259" r:id="rId11"/>
    <p:sldId id="264" r:id="rId12"/>
    <p:sldId id="260" r:id="rId13"/>
    <p:sldId id="261" r:id="rId14"/>
    <p:sldId id="262" r:id="rId15"/>
    <p:sldId id="263" r:id="rId16"/>
    <p:sldId id="269" r:id="rId17"/>
    <p:sldId id="337" r:id="rId18"/>
    <p:sldId id="271" r:id="rId19"/>
    <p:sldId id="334" r:id="rId20"/>
    <p:sldId id="272" r:id="rId21"/>
    <p:sldId id="275" r:id="rId22"/>
    <p:sldId id="276" r:id="rId23"/>
    <p:sldId id="273" r:id="rId24"/>
    <p:sldId id="274" r:id="rId25"/>
    <p:sldId id="278" r:id="rId26"/>
    <p:sldId id="277" r:id="rId27"/>
    <p:sldId id="279" r:id="rId28"/>
    <p:sldId id="280" r:id="rId29"/>
    <p:sldId id="282" r:id="rId30"/>
    <p:sldId id="338" r:id="rId31"/>
    <p:sldId id="339" r:id="rId32"/>
    <p:sldId id="285" r:id="rId33"/>
    <p:sldId id="340" r:id="rId34"/>
    <p:sldId id="286" r:id="rId35"/>
    <p:sldId id="287" r:id="rId36"/>
    <p:sldId id="288" r:id="rId37"/>
    <p:sldId id="289" r:id="rId38"/>
    <p:sldId id="342" r:id="rId39"/>
    <p:sldId id="350" r:id="rId40"/>
    <p:sldId id="344" r:id="rId41"/>
    <p:sldId id="345" r:id="rId42"/>
    <p:sldId id="290" r:id="rId43"/>
    <p:sldId id="292" r:id="rId44"/>
    <p:sldId id="295" r:id="rId45"/>
    <p:sldId id="341" r:id="rId46"/>
    <p:sldId id="294" r:id="rId47"/>
    <p:sldId id="298" r:id="rId48"/>
    <p:sldId id="296" r:id="rId49"/>
    <p:sldId id="297" r:id="rId50"/>
    <p:sldId id="311" r:id="rId51"/>
    <p:sldId id="299" r:id="rId52"/>
    <p:sldId id="300" r:id="rId53"/>
    <p:sldId id="301" r:id="rId54"/>
    <p:sldId id="302" r:id="rId55"/>
    <p:sldId id="304" r:id="rId56"/>
    <p:sldId id="348" r:id="rId57"/>
    <p:sldId id="303" r:id="rId58"/>
    <p:sldId id="305" r:id="rId59"/>
    <p:sldId id="347" r:id="rId60"/>
    <p:sldId id="306" r:id="rId61"/>
    <p:sldId id="307" r:id="rId62"/>
    <p:sldId id="309" r:id="rId63"/>
    <p:sldId id="325" r:id="rId64"/>
    <p:sldId id="326" r:id="rId65"/>
    <p:sldId id="310" r:id="rId66"/>
    <p:sldId id="321" r:id="rId67"/>
    <p:sldId id="315" r:id="rId68"/>
    <p:sldId id="313" r:id="rId69"/>
    <p:sldId id="319" r:id="rId70"/>
    <p:sldId id="320" r:id="rId71"/>
    <p:sldId id="322" r:id="rId72"/>
    <p:sldId id="329" r:id="rId73"/>
    <p:sldId id="351" r:id="rId74"/>
    <p:sldId id="331" r:id="rId7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CD07"/>
    <a:srgbClr val="C30DC7"/>
    <a:srgbClr val="99FF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2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14/11/2014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2.bp.blogspot.com/-k5jhyr85BHE/URdY4Mx6xBI/AAAAAAAAF-8/x_t71VgIXI4/s1600/Zac+Browser+Gold.jp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764704"/>
            <a:ext cx="7128792" cy="4018458"/>
          </a:xfrm>
          <a:solidFill>
            <a:srgbClr val="99FF66"/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ES" dirty="0" smtClean="0">
                <a:solidFill>
                  <a:srgbClr val="C30DC7"/>
                </a:solidFill>
              </a:rPr>
              <a:t/>
            </a:r>
            <a:br>
              <a:rPr lang="es-ES" dirty="0" smtClean="0">
                <a:solidFill>
                  <a:srgbClr val="C30DC7"/>
                </a:solidFill>
              </a:rPr>
            </a:br>
            <a:r>
              <a:rPr lang="es-ES" dirty="0" smtClean="0">
                <a:solidFill>
                  <a:srgbClr val="C30DC7"/>
                </a:solidFill>
              </a:rPr>
              <a:t/>
            </a:r>
            <a:br>
              <a:rPr lang="es-ES" dirty="0" smtClean="0">
                <a:solidFill>
                  <a:srgbClr val="C30DC7"/>
                </a:solidFill>
              </a:rPr>
            </a:br>
            <a:r>
              <a:rPr lang="es-ES" b="1" dirty="0" smtClean="0">
                <a:solidFill>
                  <a:srgbClr val="C30DC7"/>
                </a:solidFill>
              </a:rPr>
              <a:t>As </a:t>
            </a:r>
            <a:r>
              <a:rPr lang="es-ES" b="1" dirty="0">
                <a:solidFill>
                  <a:srgbClr val="C30DC7"/>
                </a:solidFill>
              </a:rPr>
              <a:t>TIC como recurso para o profesorado de </a:t>
            </a:r>
            <a:r>
              <a:rPr lang="es-ES" b="1" dirty="0" err="1" smtClean="0">
                <a:solidFill>
                  <a:srgbClr val="C30DC7"/>
                </a:solidFill>
              </a:rPr>
              <a:t>apoio</a:t>
            </a:r>
            <a:r>
              <a:rPr lang="es-ES" b="1" dirty="0" smtClean="0">
                <a:solidFill>
                  <a:srgbClr val="C30DC7"/>
                </a:solidFill>
              </a:rPr>
              <a:t>.</a:t>
            </a:r>
            <a:br>
              <a:rPr lang="es-ES" b="1" dirty="0" smtClean="0">
                <a:solidFill>
                  <a:srgbClr val="C30DC7"/>
                </a:solidFill>
              </a:rPr>
            </a:br>
            <a:r>
              <a:rPr lang="es-ES_tradnl" b="1" dirty="0" smtClean="0">
                <a:solidFill>
                  <a:srgbClr val="C30DC7"/>
                </a:solidFill>
              </a:rPr>
              <a:t/>
            </a:r>
            <a:br>
              <a:rPr lang="es-ES_tradnl" b="1" dirty="0" smtClean="0">
                <a:solidFill>
                  <a:srgbClr val="C30DC7"/>
                </a:solidFill>
              </a:rPr>
            </a:br>
            <a:r>
              <a:rPr lang="es-ES_tradnl" b="1" dirty="0" err="1" smtClean="0">
                <a:solidFill>
                  <a:srgbClr val="C30DC7"/>
                </a:solidFill>
              </a:rPr>
              <a:t>Aplicacións</a:t>
            </a:r>
            <a:r>
              <a:rPr lang="es-ES_tradnl" b="1" dirty="0" smtClean="0">
                <a:solidFill>
                  <a:srgbClr val="C30DC7"/>
                </a:solidFill>
              </a:rPr>
              <a:t> TIC.</a:t>
            </a:r>
            <a:r>
              <a:rPr lang="es-ES_tradnl" dirty="0" smtClean="0">
                <a:solidFill>
                  <a:srgbClr val="C30DC7"/>
                </a:solidFill>
              </a:rPr>
              <a:t/>
            </a:r>
            <a:br>
              <a:rPr lang="es-ES_tradnl" dirty="0" smtClean="0">
                <a:solidFill>
                  <a:srgbClr val="C30DC7"/>
                </a:solidFill>
              </a:rPr>
            </a:br>
            <a:r>
              <a:rPr lang="es-ES_tradnl" dirty="0" smtClean="0">
                <a:solidFill>
                  <a:srgbClr val="C30DC7"/>
                </a:solidFill>
              </a:rPr>
              <a:t/>
            </a:r>
            <a:br>
              <a:rPr lang="es-ES_tradnl" dirty="0" smtClean="0">
                <a:solidFill>
                  <a:srgbClr val="C30DC7"/>
                </a:solidFill>
              </a:rPr>
            </a:br>
            <a:endParaRPr lang="es-ES" dirty="0">
              <a:solidFill>
                <a:srgbClr val="C30DC7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499992" y="5157192"/>
            <a:ext cx="3559884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ES" sz="2800" b="1" dirty="0" smtClean="0">
                <a:solidFill>
                  <a:srgbClr val="C30DC7"/>
                </a:solidFill>
              </a:rPr>
              <a:t>Mª Elena Gayo Álvarez</a:t>
            </a:r>
          </a:p>
          <a:p>
            <a:pPr algn="r">
              <a:lnSpc>
                <a:spcPct val="150000"/>
              </a:lnSpc>
            </a:pPr>
            <a:r>
              <a:rPr lang="es-ES" sz="2800" b="1" dirty="0" err="1" smtClean="0">
                <a:solidFill>
                  <a:srgbClr val="C30DC7"/>
                </a:solidFill>
              </a:rPr>
              <a:t>Mestra</a:t>
            </a:r>
            <a:r>
              <a:rPr lang="es-ES" sz="2800" b="1" dirty="0" smtClean="0">
                <a:solidFill>
                  <a:srgbClr val="C30DC7"/>
                </a:solidFill>
              </a:rPr>
              <a:t> de AL</a:t>
            </a:r>
            <a:endParaRPr lang="es-ES" sz="2800" b="1" dirty="0">
              <a:solidFill>
                <a:srgbClr val="C30DC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antalla de oposiciones Consonánticas y vocáli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632848" cy="5309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1043608" y="6165304"/>
            <a:ext cx="688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Pantalla de Oposiciones Consonánticas y vocálicas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pasam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n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8604"/>
            <a:ext cx="7848872" cy="530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CuadroTexto"/>
          <p:cNvSpPr txBox="1"/>
          <p:nvPr/>
        </p:nvSpPr>
        <p:spPr>
          <a:xfrm>
            <a:off x="3491880" y="587727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7030A0"/>
                </a:solidFill>
              </a:rPr>
              <a:t>Bingo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¿Cuál se parece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71480"/>
            <a:ext cx="7560840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987824" y="6021288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¿Cuál se parece?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amos a encaj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85794"/>
            <a:ext cx="7344816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915816" y="6093296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Vamos a encajar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scucha el t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488832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915816" y="6021288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Escucha el tren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476672"/>
            <a:ext cx="3383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 smtClean="0">
                <a:solidFill>
                  <a:srgbClr val="2DCD07"/>
                </a:solidFill>
              </a:rPr>
              <a:t>ESPIRAL </a:t>
            </a:r>
            <a:r>
              <a:rPr lang="es-ES" sz="3200" b="1" dirty="0" smtClean="0">
                <a:solidFill>
                  <a:srgbClr val="2DCD07"/>
                </a:solidFill>
              </a:rPr>
              <a:t>FONEMAS</a:t>
            </a:r>
            <a:endParaRPr lang="es-ES" sz="3200" b="1" dirty="0">
              <a:solidFill>
                <a:srgbClr val="2DCD07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282948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</a:t>
            </a:r>
            <a:r>
              <a:rPr lang="es-ES" sz="2400" b="1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un </a:t>
            </a:r>
            <a:r>
              <a:rPr lang="es-ES" sz="2400" b="1" dirty="0" smtClean="0">
                <a:solidFill>
                  <a:srgbClr val="7030A0"/>
                </a:solidFill>
              </a:rPr>
              <a:t>recurso didáctico </a:t>
            </a:r>
            <a:r>
              <a:rPr lang="es-ES" sz="2400" dirty="0" smtClean="0">
                <a:solidFill>
                  <a:srgbClr val="7030A0"/>
                </a:solidFill>
              </a:rPr>
              <a:t>para abordar la provocación y/o corrección de cada fonema, teniendo en cuenta distintas perspectivas fonéticas.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 un </a:t>
            </a:r>
            <a:r>
              <a:rPr lang="es-ES" sz="2400" b="1" dirty="0" smtClean="0">
                <a:solidFill>
                  <a:srgbClr val="7030A0"/>
                </a:solidFill>
              </a:rPr>
              <a:t>proyecto concebido como ayuda para el trabajo sistemático de los aspectos fonemáticos</a:t>
            </a:r>
            <a:r>
              <a:rPr lang="es-ES" sz="2400" dirty="0" smtClean="0">
                <a:solidFill>
                  <a:srgbClr val="7030A0"/>
                </a:solidFill>
              </a:rPr>
              <a:t>, </a:t>
            </a:r>
            <a:r>
              <a:rPr lang="es-ES" sz="2400" dirty="0" smtClean="0">
                <a:solidFill>
                  <a:srgbClr val="7030A0"/>
                </a:solidFill>
              </a:rPr>
              <a:t>recoge </a:t>
            </a:r>
            <a:r>
              <a:rPr lang="es-ES" sz="2400" dirty="0" smtClean="0">
                <a:solidFill>
                  <a:srgbClr val="7030A0"/>
                </a:solidFill>
              </a:rPr>
              <a:t>una síntesis de reflexiones, materiales didácticos y metodología </a:t>
            </a:r>
            <a:r>
              <a:rPr lang="es-ES" sz="2400" dirty="0" smtClean="0">
                <a:solidFill>
                  <a:srgbClr val="7030A0"/>
                </a:solidFill>
              </a:rPr>
              <a:t>para</a:t>
            </a: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favorecer la adquisición del habla.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1052736"/>
            <a:ext cx="79982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 Se estructura en </a:t>
            </a:r>
            <a:r>
              <a:rPr lang="es-ES" sz="2400" b="1" dirty="0" smtClean="0">
                <a:solidFill>
                  <a:srgbClr val="7030A0"/>
                </a:solidFill>
              </a:rPr>
              <a:t>cuatro etapas </a:t>
            </a:r>
            <a:r>
              <a:rPr lang="es-ES" sz="2400" dirty="0" smtClean="0">
                <a:solidFill>
                  <a:srgbClr val="7030A0"/>
                </a:solidFill>
              </a:rPr>
              <a:t>consecutivas de dificultad creciente, basadas en la </a:t>
            </a:r>
            <a:r>
              <a:rPr lang="es-ES" sz="2400" u="sng" dirty="0" smtClean="0">
                <a:solidFill>
                  <a:srgbClr val="7030A0"/>
                </a:solidFill>
              </a:rPr>
              <a:t>progresión evolutiva de adquisición de los fonemas,</a:t>
            </a:r>
            <a:r>
              <a:rPr lang="es-ES" sz="2400" dirty="0" smtClean="0">
                <a:solidFill>
                  <a:srgbClr val="7030A0"/>
                </a:solidFill>
              </a:rPr>
              <a:t> teniendo en cuenta la facilidad perceptiva y también la de pronunciación, adaptable siempre a las características concretas de cada alumno.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Ofrece</a:t>
            </a:r>
            <a:r>
              <a:rPr lang="es-ES" sz="2400" b="1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diferentes recursos para trabajar con todos los fonemas vocálicos, consonánticos y grupos consonánticos trabados.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548680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Dirigido a: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Logopedas y maestros de personas sordas.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Logopedas y profesores de apoyo que desarrollan una labor rehabilitadora en dificultades del habla: dislalias, </a:t>
            </a:r>
            <a:r>
              <a:rPr lang="es-ES" sz="2400" dirty="0" err="1" smtClean="0">
                <a:solidFill>
                  <a:srgbClr val="7030A0"/>
                </a:solidFill>
              </a:rPr>
              <a:t>distrasias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Maestros de infantil, para abordar de forma precoz los retrasos y alteraciones del habla en algunos alumnos.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Profesores de español como lengua extranjera, para el trabajo de asimilación de los fonemas diferenciales.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Terapeutas del lenguaje que trabajan con: retrasos del lenguaje, TEL, deficiencia mental, síndrome de Down.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structura de Espiral FONE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20688"/>
            <a:ext cx="6667500" cy="568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2DCD07"/>
                </a:solidFill>
              </a:rPr>
              <a:t>OBJETIVOS</a:t>
            </a:r>
            <a:endParaRPr lang="es-ES" dirty="0">
              <a:solidFill>
                <a:srgbClr val="2DCD07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476872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solidFill>
                  <a:srgbClr val="7030A0"/>
                </a:solidFill>
              </a:rPr>
              <a:t>Conocer diferentes herramientas y recursos digitales de uso habitual en las aulas de apoyo</a:t>
            </a:r>
          </a:p>
          <a:p>
            <a:r>
              <a:rPr lang="es-ES" sz="2800" b="1" dirty="0" smtClean="0">
                <a:solidFill>
                  <a:srgbClr val="7030A0"/>
                </a:solidFill>
              </a:rPr>
              <a:t>Utilizar recursos educativos en soporte digital orientados a las aulas de apoyo</a:t>
            </a:r>
            <a:endParaRPr lang="es-ES" sz="2800" b="1" dirty="0">
              <a:solidFill>
                <a:srgbClr val="7030A0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39552" y="357301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dirty="0" smtClean="0">
                <a:solidFill>
                  <a:srgbClr val="2DCD07"/>
                </a:solidFill>
                <a:latin typeface="+mj-lt"/>
                <a:ea typeface="+mj-ea"/>
                <a:cs typeface="+mj-cs"/>
              </a:rPr>
              <a:t>CONTENID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CD0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3568" y="4581128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800" b="1" dirty="0" smtClean="0">
                <a:solidFill>
                  <a:srgbClr val="7030A0"/>
                </a:solidFill>
              </a:rPr>
              <a:t>Portales y recursos web para educación especial</a:t>
            </a:r>
          </a:p>
          <a:p>
            <a:pPr>
              <a:buFont typeface="Arial" pitchFamily="34" charset="0"/>
              <a:buChar char="•"/>
            </a:pPr>
            <a:r>
              <a:rPr lang="es-ES" sz="2800" b="1" dirty="0" smtClean="0">
                <a:solidFill>
                  <a:srgbClr val="7030A0"/>
                </a:solidFill>
              </a:rPr>
              <a:t>Software de autor para el diseño de actividades educativas digitales (</a:t>
            </a:r>
            <a:r>
              <a:rPr lang="es-ES" sz="2800" b="1" dirty="0" err="1" smtClean="0">
                <a:solidFill>
                  <a:srgbClr val="7030A0"/>
                </a:solidFill>
              </a:rPr>
              <a:t>Jclic</a:t>
            </a:r>
            <a:r>
              <a:rPr lang="es-ES" sz="2800" b="1" dirty="0" smtClean="0">
                <a:solidFill>
                  <a:srgbClr val="7030A0"/>
                </a:solidFill>
              </a:rPr>
              <a:t>, </a:t>
            </a:r>
            <a:r>
              <a:rPr lang="es-ES" sz="2800" b="1" dirty="0" err="1" smtClean="0">
                <a:solidFill>
                  <a:srgbClr val="7030A0"/>
                </a:solidFill>
              </a:rPr>
              <a:t>Edilim</a:t>
            </a:r>
            <a:r>
              <a:rPr lang="es-ES" sz="2800" b="1" dirty="0" smtClean="0">
                <a:solidFill>
                  <a:srgbClr val="7030A0"/>
                </a:solidFill>
              </a:rPr>
              <a:t>…)</a:t>
            </a:r>
            <a:endParaRPr lang="es-ES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elector de Et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84887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ituaciones comunicativ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632848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2285984" y="614364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C30DC7"/>
                </a:solidFill>
              </a:rPr>
              <a:t>Situaciones comunicativas</a:t>
            </a:r>
            <a:endParaRPr lang="es-ES" sz="2400" dirty="0">
              <a:solidFill>
                <a:srgbClr val="C30DC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Onomatopey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42918"/>
            <a:ext cx="8208912" cy="56664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antalla Fonema Consonánt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04856" cy="521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267744" y="6093296"/>
            <a:ext cx="4092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rgbClr val="C30DC7"/>
                </a:solidFill>
              </a:rPr>
              <a:t>Pantalla  Fonema Consonántico</a:t>
            </a:r>
            <a:endParaRPr lang="es-ES" sz="2400" dirty="0">
              <a:solidFill>
                <a:srgbClr val="C30DC7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Actividad Fonema Consonánt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344816" cy="5236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2555776" y="6165304"/>
            <a:ext cx="410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rgbClr val="C30DC7"/>
                </a:solidFill>
              </a:rPr>
              <a:t>Actividad fonema consonántico</a:t>
            </a:r>
            <a:endParaRPr lang="es-ES" sz="2400" dirty="0">
              <a:solidFill>
                <a:srgbClr val="C30DC7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uento Modo Esc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00042"/>
            <a:ext cx="7776864" cy="5665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uego Caseta de ti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632848" cy="5237169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071802" y="6143644"/>
            <a:ext cx="24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>
                <a:solidFill>
                  <a:srgbClr val="C30DC7"/>
                </a:solidFill>
              </a:rPr>
              <a:t>Juego de la caseta</a:t>
            </a:r>
            <a:endParaRPr lang="es-ES" sz="2400" dirty="0">
              <a:solidFill>
                <a:srgbClr val="C30DC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ugerenc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42918"/>
            <a:ext cx="7560840" cy="5450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anual Guía Espiral FONEM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2376264" cy="25922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491880" y="404664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Guía didáctica</a:t>
            </a:r>
            <a:r>
              <a:rPr lang="es-ES" sz="2400" b="1" dirty="0" smtClean="0">
                <a:solidFill>
                  <a:srgbClr val="7030A0"/>
                </a:solidFill>
              </a:rPr>
              <a:t>.</a:t>
            </a:r>
            <a:endParaRPr lang="es-ES" sz="2400" b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 </a:t>
            </a:r>
            <a:r>
              <a:rPr lang="es-ES" sz="2400" dirty="0" smtClean="0">
                <a:solidFill>
                  <a:srgbClr val="7030A0"/>
                </a:solidFill>
              </a:rPr>
              <a:t>Material de consulta y </a:t>
            </a:r>
            <a:r>
              <a:rPr lang="es-ES" sz="2400" dirty="0" smtClean="0">
                <a:solidFill>
                  <a:srgbClr val="7030A0"/>
                </a:solidFill>
              </a:rPr>
              <a:t>referencia. </a:t>
            </a:r>
            <a:r>
              <a:rPr lang="es-ES" sz="2400" dirty="0" smtClean="0">
                <a:solidFill>
                  <a:srgbClr val="7030A0"/>
                </a:solidFill>
              </a:rPr>
              <a:t>R</a:t>
            </a:r>
            <a:r>
              <a:rPr lang="es-ES" sz="2400" dirty="0" smtClean="0">
                <a:solidFill>
                  <a:srgbClr val="7030A0"/>
                </a:solidFill>
              </a:rPr>
              <a:t>ecoge </a:t>
            </a:r>
            <a:r>
              <a:rPr lang="es-ES" sz="2400" dirty="0" smtClean="0">
                <a:solidFill>
                  <a:srgbClr val="7030A0"/>
                </a:solidFill>
              </a:rPr>
              <a:t>una recopilación de distintas perspectivas fonéticas, para el trabajo de rehabilitación.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4" name="Picture 2" descr="Programa multim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2520279" cy="264092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3563888" y="38610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err="1" smtClean="0">
                <a:solidFill>
                  <a:srgbClr val="7030A0"/>
                </a:solidFill>
              </a:rPr>
              <a:t>Progama</a:t>
            </a:r>
            <a:r>
              <a:rPr lang="es-ES" sz="2400" b="1" dirty="0" smtClean="0">
                <a:solidFill>
                  <a:srgbClr val="7030A0"/>
                </a:solidFill>
              </a:rPr>
              <a:t> multimedia.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250 </a:t>
            </a:r>
            <a:r>
              <a:rPr lang="es-ES" sz="2400" dirty="0" smtClean="0">
                <a:solidFill>
                  <a:srgbClr val="7030A0"/>
                </a:solidFill>
              </a:rPr>
              <a:t>actividades variadas para cada fonema, con más de 1000 palabras y sonidos de refuerzo.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71472" y="857232"/>
            <a:ext cx="7429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2DCD07"/>
                </a:solidFill>
              </a:rPr>
              <a:t>ESPIRAL MORFOSINTAXIS</a:t>
            </a:r>
          </a:p>
          <a:p>
            <a:endParaRPr lang="es-ES" dirty="0" smtClean="0"/>
          </a:p>
          <a:p>
            <a:endParaRPr lang="es-ES" dirty="0" smtClean="0"/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 </a:t>
            </a:r>
            <a:r>
              <a:rPr lang="es-ES" sz="2400" dirty="0" smtClean="0">
                <a:solidFill>
                  <a:srgbClr val="7030A0"/>
                </a:solidFill>
              </a:rPr>
              <a:t>una herramienta útil </a:t>
            </a:r>
            <a:r>
              <a:rPr lang="es-ES" sz="2400" dirty="0" smtClean="0">
                <a:solidFill>
                  <a:srgbClr val="7030A0"/>
                </a:solidFill>
              </a:rPr>
              <a:t>como </a:t>
            </a:r>
            <a:r>
              <a:rPr lang="es-ES" sz="2400" dirty="0" smtClean="0">
                <a:solidFill>
                  <a:srgbClr val="7030A0"/>
                </a:solidFill>
              </a:rPr>
              <a:t>un soporte para el trabajo de la morfosintaxis con niños que necesitan ayuda en el proceso de adquisición o aprendizaje del lenguaje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Materiales y juegos multimedia y </a:t>
            </a:r>
            <a:r>
              <a:rPr lang="es-ES" sz="2400" dirty="0" smtClean="0">
                <a:solidFill>
                  <a:srgbClr val="7030A0"/>
                </a:solidFill>
              </a:rPr>
              <a:t>manipulativos.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Diseño </a:t>
            </a:r>
            <a:r>
              <a:rPr lang="es-ES" sz="2400" dirty="0" smtClean="0">
                <a:solidFill>
                  <a:srgbClr val="7030A0"/>
                </a:solidFill>
              </a:rPr>
              <a:t>motivador, integrador y divertido.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10009112" cy="4882554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s-ES" sz="3600" dirty="0" smtClean="0">
                <a:solidFill>
                  <a:srgbClr val="7030A0"/>
                </a:solidFill>
              </a:rPr>
              <a:t>La </a:t>
            </a:r>
            <a:r>
              <a:rPr lang="es-ES" sz="3600" dirty="0" smtClean="0">
                <a:solidFill>
                  <a:srgbClr val="00B050"/>
                </a:solidFill>
              </a:rPr>
              <a:t>LOMCE</a:t>
            </a:r>
            <a:r>
              <a:rPr lang="es-ES" sz="3600" dirty="0" smtClean="0">
                <a:solidFill>
                  <a:srgbClr val="7030A0"/>
                </a:solidFill>
              </a:rPr>
              <a:t> en relación a las TIC propone: </a:t>
            </a:r>
            <a:br>
              <a:rPr lang="es-ES" sz="3600" dirty="0" smtClean="0">
                <a:solidFill>
                  <a:srgbClr val="7030A0"/>
                </a:solidFill>
              </a:rPr>
            </a:br>
            <a:r>
              <a:rPr lang="es-ES" sz="3600" dirty="0" smtClean="0">
                <a:solidFill>
                  <a:srgbClr val="7030A0"/>
                </a:solidFill>
              </a:rPr>
              <a:t>	-Incorporar y potenciar las TIC</a:t>
            </a:r>
            <a:br>
              <a:rPr lang="es-ES" sz="3600" dirty="0" smtClean="0">
                <a:solidFill>
                  <a:srgbClr val="7030A0"/>
                </a:solidFill>
              </a:rPr>
            </a:br>
            <a:r>
              <a:rPr lang="es-ES" sz="3600" dirty="0" smtClean="0">
                <a:solidFill>
                  <a:srgbClr val="7030A0"/>
                </a:solidFill>
              </a:rPr>
              <a:t>	-Uso de las TIC para refuerzo</a:t>
            </a:r>
            <a:br>
              <a:rPr lang="es-ES" sz="3600" dirty="0" smtClean="0">
                <a:solidFill>
                  <a:srgbClr val="7030A0"/>
                </a:solidFill>
              </a:rPr>
            </a:br>
            <a:r>
              <a:rPr lang="es-ES" sz="3600" dirty="0" smtClean="0">
                <a:solidFill>
                  <a:srgbClr val="7030A0"/>
                </a:solidFill>
              </a:rPr>
              <a:t>	-Intensificar el uso de las TIC</a:t>
            </a:r>
            <a:endParaRPr lang="es-ES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620688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Está concebido como un soporte al trabajo sistemático y estructurado de la </a:t>
            </a:r>
            <a:r>
              <a:rPr lang="es-ES" sz="2400" dirty="0" smtClean="0">
                <a:solidFill>
                  <a:srgbClr val="7030A0"/>
                </a:solidFill>
              </a:rPr>
              <a:t>Morfosintaxis.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Favorece </a:t>
            </a:r>
            <a:r>
              <a:rPr lang="es-ES" sz="2400" dirty="0" smtClean="0">
                <a:solidFill>
                  <a:srgbClr val="7030A0"/>
                </a:solidFill>
              </a:rPr>
              <a:t>el desarrollo de la lengua oral y más tarde, la escrita, ofreciendo gran versatilidad de uso y adaptación a las necesidades individuales.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3" name="Picture 2" descr="ESPIRAL Morfosintax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52995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structura de Espiral MORFOSINTAX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48751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99592" y="764704"/>
            <a:ext cx="73448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ESPIRAL</a:t>
            </a:r>
            <a:r>
              <a:rPr lang="es-ES" sz="2400" dirty="0" smtClean="0">
                <a:solidFill>
                  <a:srgbClr val="7030A0"/>
                </a:solidFill>
              </a:rPr>
              <a:t> consta de </a:t>
            </a:r>
            <a:r>
              <a:rPr lang="es-ES" sz="2400" b="1" dirty="0" smtClean="0">
                <a:solidFill>
                  <a:srgbClr val="7030A0"/>
                </a:solidFill>
              </a:rPr>
              <a:t>dos grandes bloques</a:t>
            </a:r>
            <a:r>
              <a:rPr lang="es-ES" sz="2400" dirty="0" smtClean="0">
                <a:solidFill>
                  <a:srgbClr val="7030A0"/>
                </a:solidFill>
              </a:rPr>
              <a:t> que contienen las </a:t>
            </a:r>
            <a:r>
              <a:rPr lang="es-ES" sz="2400" b="1" dirty="0" smtClean="0">
                <a:solidFill>
                  <a:srgbClr val="7030A0"/>
                </a:solidFill>
              </a:rPr>
              <a:t>seis etapas</a:t>
            </a:r>
            <a:r>
              <a:rPr lang="es-ES" sz="2400" dirty="0" smtClean="0">
                <a:solidFill>
                  <a:srgbClr val="7030A0"/>
                </a:solidFill>
              </a:rPr>
              <a:t> consecutivas que siguen el orden natural en el desarrollo del lenguaje: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Palabra Frase - Morfema Simple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Cimientos del lenguaje estructurado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Inicio del lenguaje estructurado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Desarrollo del lenguaje estructurado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Afianzamiento del lenguaje estructurado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Consolidación del lenguaje </a:t>
            </a:r>
            <a:r>
              <a:rPr lang="es-ES" sz="2400" dirty="0" smtClean="0">
                <a:solidFill>
                  <a:srgbClr val="7030A0"/>
                </a:solidFill>
              </a:rPr>
              <a:t>estructurado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5536" y="620688"/>
            <a:ext cx="51125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En cada una de estas etapas se trabajan los siguientes aspectos: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Morfemas dependientes y determinantes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Morfología verbal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Partículas interrogativas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Preposiciones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Pronombres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Conjunciones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6" name="Picture 2" descr="Características ESPI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44824"/>
            <a:ext cx="3359854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980728"/>
            <a:ext cx="7890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Dirigido a</a:t>
            </a:r>
            <a:r>
              <a:rPr lang="es-ES" sz="2400" b="1" dirty="0" smtClean="0">
                <a:solidFill>
                  <a:srgbClr val="7030A0"/>
                </a:solidFill>
              </a:rPr>
              <a:t>:</a:t>
            </a:r>
            <a:endParaRPr lang="es-ES" sz="2400" b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Niños sordos que están adquiriendo la primera lengua.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Alumnos que tienen problemas de lenguaje por otras causas diferentes de la sordera: retraso de lenguaje, TEL, disfasias, </a:t>
            </a:r>
            <a:r>
              <a:rPr lang="es-ES" sz="2400" dirty="0" smtClean="0">
                <a:solidFill>
                  <a:srgbClr val="7030A0"/>
                </a:solidFill>
              </a:rPr>
              <a:t>discapacidad intelectual, </a:t>
            </a:r>
            <a:r>
              <a:rPr lang="es-ES" sz="2400" dirty="0" smtClean="0">
                <a:solidFill>
                  <a:srgbClr val="7030A0"/>
                </a:solidFill>
              </a:rPr>
              <a:t>déficits ambientales…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Alumnos de incorporación tardía al sistema educativo con lenguas maternas distintas de la escolar.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Aprendizaje de segundas lenguas con alumnos sordos.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elector de Et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32848" cy="588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spiral de Regis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00042"/>
            <a:ext cx="7992888" cy="530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857488" y="6072206"/>
            <a:ext cx="207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Espiral registro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Pantalla de Ayu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71480"/>
            <a:ext cx="7848872" cy="530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3214678" y="6215082"/>
            <a:ext cx="244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Pantalla de ayuda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otos ppt\IMG_7672.JPG"/>
          <p:cNvPicPr>
            <a:picLocks noChangeAspect="1" noChangeArrowheads="1"/>
          </p:cNvPicPr>
          <p:nvPr/>
        </p:nvPicPr>
        <p:blipFill>
          <a:blip r:embed="rId2" cstate="print"/>
          <a:srcRect t="20600" b="12201"/>
          <a:stretch>
            <a:fillRect/>
          </a:stretch>
        </p:blipFill>
        <p:spPr bwMode="auto">
          <a:xfrm>
            <a:off x="899592" y="980728"/>
            <a:ext cx="756084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Imagen 3" descr="Pantalla de Activid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76250"/>
            <a:ext cx="7921625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5536" y="1052736"/>
            <a:ext cx="82809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 </a:t>
            </a:r>
            <a:r>
              <a:rPr lang="es-ES" sz="2400" dirty="0" smtClean="0">
                <a:solidFill>
                  <a:srgbClr val="7030A0"/>
                </a:solidFill>
              </a:rPr>
              <a:t>un </a:t>
            </a:r>
            <a:r>
              <a:rPr lang="es-ES" sz="2400" b="1" dirty="0" smtClean="0">
                <a:solidFill>
                  <a:srgbClr val="7030A0"/>
                </a:solidFill>
              </a:rPr>
              <a:t>recurso didáctico complementario </a:t>
            </a:r>
            <a:r>
              <a:rPr lang="es-ES" sz="2400" dirty="0" smtClean="0">
                <a:solidFill>
                  <a:srgbClr val="7030A0"/>
                </a:solidFill>
              </a:rPr>
              <a:t>en la intervención  </a:t>
            </a:r>
            <a:r>
              <a:rPr lang="es-ES" sz="2400" b="1" dirty="0" smtClean="0">
                <a:solidFill>
                  <a:srgbClr val="7030A0"/>
                </a:solidFill>
              </a:rPr>
              <a:t>para la creación del sistema fonológico </a:t>
            </a:r>
            <a:r>
              <a:rPr lang="es-ES" sz="2400" dirty="0" smtClean="0">
                <a:solidFill>
                  <a:srgbClr val="7030A0"/>
                </a:solidFill>
              </a:rPr>
              <a:t>de forma efectiva y lúdica. </a:t>
            </a:r>
            <a:r>
              <a:rPr lang="es-ES" sz="2400" dirty="0" err="1" smtClean="0">
                <a:solidFill>
                  <a:srgbClr val="7030A0"/>
                </a:solidFill>
              </a:rPr>
              <a:t>Logopédica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Material</a:t>
            </a:r>
            <a:r>
              <a:rPr lang="es-ES" sz="2400" dirty="0" smtClean="0">
                <a:solidFill>
                  <a:srgbClr val="7030A0"/>
                </a:solidFill>
              </a:rPr>
              <a:t> </a:t>
            </a:r>
            <a:r>
              <a:rPr lang="es-ES" sz="2400" b="1" dirty="0" smtClean="0">
                <a:solidFill>
                  <a:srgbClr val="7030A0"/>
                </a:solidFill>
              </a:rPr>
              <a:t>práctico y eficaz</a:t>
            </a:r>
            <a:r>
              <a:rPr lang="es-ES" sz="2400" dirty="0" smtClean="0">
                <a:solidFill>
                  <a:srgbClr val="7030A0"/>
                </a:solidFill>
              </a:rPr>
              <a:t> para ayudar </a:t>
            </a:r>
            <a:r>
              <a:rPr lang="es-ES" sz="2400" b="1" dirty="0" smtClean="0">
                <a:solidFill>
                  <a:srgbClr val="7030A0"/>
                </a:solidFill>
              </a:rPr>
              <a:t>apercibir las características de cada fonema</a:t>
            </a:r>
            <a:r>
              <a:rPr lang="es-ES" sz="2400" dirty="0" smtClean="0">
                <a:solidFill>
                  <a:srgbClr val="7030A0"/>
                </a:solidFill>
              </a:rPr>
              <a:t> y a </a:t>
            </a:r>
            <a:r>
              <a:rPr lang="es-ES" sz="2400" b="1" dirty="0" smtClean="0">
                <a:solidFill>
                  <a:srgbClr val="7030A0"/>
                </a:solidFill>
              </a:rPr>
              <a:t>pronunciarlo correctamente</a:t>
            </a:r>
            <a:r>
              <a:rPr lang="es-ES" sz="2400" dirty="0" smtClean="0">
                <a:solidFill>
                  <a:srgbClr val="7030A0"/>
                </a:solidFill>
              </a:rPr>
              <a:t>, oponiéndolo a otros similares, ya sea desde el punto de vista acústico, articulatorio u otros.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7647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2DCD07"/>
                </a:solidFill>
              </a:rPr>
              <a:t>OPOSICIONES ESPIRAL</a:t>
            </a:r>
            <a:endParaRPr lang="es-ES" sz="3200" b="1" dirty="0">
              <a:solidFill>
                <a:srgbClr val="2DCD0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fotos ppt\IMG_7674.JPG"/>
          <p:cNvPicPr>
            <a:picLocks noChangeAspect="1" noChangeArrowheads="1"/>
          </p:cNvPicPr>
          <p:nvPr/>
        </p:nvPicPr>
        <p:blipFill>
          <a:blip r:embed="rId2" cstate="print"/>
          <a:srcRect t="16400" b="12201"/>
          <a:stretch>
            <a:fillRect/>
          </a:stretch>
        </p:blipFill>
        <p:spPr bwMode="auto">
          <a:xfrm>
            <a:off x="467544" y="620688"/>
            <a:ext cx="8136904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tos ppt\IMG_7675.JPG"/>
          <p:cNvPicPr>
            <a:picLocks noChangeAspect="1" noChangeArrowheads="1"/>
          </p:cNvPicPr>
          <p:nvPr/>
        </p:nvPicPr>
        <p:blipFill>
          <a:blip r:embed="rId2" cstate="print"/>
          <a:srcRect l="8263" t="15350" r="5113" b="16401"/>
          <a:stretch>
            <a:fillRect/>
          </a:stretch>
        </p:blipFill>
        <p:spPr bwMode="auto">
          <a:xfrm>
            <a:off x="395536" y="692696"/>
            <a:ext cx="828092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uía Colección ANIMACUENTOS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1944216" cy="216024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915816" y="404664"/>
            <a:ext cx="547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Guía didáctica</a:t>
            </a:r>
            <a:r>
              <a:rPr lang="es-ES" sz="2400" b="1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Presentación </a:t>
            </a:r>
            <a:r>
              <a:rPr lang="es-ES" sz="2400" dirty="0" smtClean="0">
                <a:solidFill>
                  <a:srgbClr val="7030A0"/>
                </a:solidFill>
              </a:rPr>
              <a:t>del proyecto, su filosofía y estructura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Indicaciones generales de cada etapa lingüística y actividades para cada aspecto.</a:t>
            </a:r>
            <a:endParaRPr lang="es-ES" sz="2400" dirty="0">
              <a:solidFill>
                <a:srgbClr val="7030A0"/>
              </a:solidFill>
            </a:endParaRPr>
          </a:p>
        </p:txBody>
      </p:sp>
      <p:pic>
        <p:nvPicPr>
          <p:cNvPr id="4" name="Picture 2" descr="Programa multim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2016224" cy="216024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987824" y="3789040"/>
            <a:ext cx="58326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Programa multimedia.</a:t>
            </a:r>
            <a:r>
              <a:rPr lang="es-ES" sz="2400" dirty="0" smtClean="0">
                <a:solidFill>
                  <a:srgbClr val="7030A0"/>
                </a:solidFill>
              </a:rPr>
              <a:t>  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Actividades de cada aspecto, secuenciadas por etapas.</a:t>
            </a:r>
            <a:br>
              <a:rPr lang="es-ES" sz="2400" dirty="0" smtClean="0">
                <a:solidFill>
                  <a:srgbClr val="7030A0"/>
                </a:solidFill>
              </a:rPr>
            </a:br>
            <a:r>
              <a:rPr lang="es-ES" sz="2400" dirty="0" smtClean="0">
                <a:solidFill>
                  <a:srgbClr val="7030A0"/>
                </a:solidFill>
              </a:rPr>
              <a:t>Espiral de registro para evaluación y seguimiento.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áminas manipulativ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14356"/>
            <a:ext cx="2160240" cy="2210588"/>
          </a:xfrm>
          <a:prstGeom prst="rect">
            <a:avLst/>
          </a:prstGeom>
          <a:noFill/>
        </p:spPr>
      </p:pic>
      <p:pic>
        <p:nvPicPr>
          <p:cNvPr id="50180" name="Picture 4" descr="Cuadernos de Activida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77072"/>
            <a:ext cx="2016224" cy="2232248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347864" y="692696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Láminas manipulativas.</a:t>
            </a:r>
          </a:p>
          <a:p>
            <a:pPr fontAlgn="ctr"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 </a:t>
            </a:r>
            <a:r>
              <a:rPr lang="es-ES" sz="2400" dirty="0" smtClean="0">
                <a:solidFill>
                  <a:srgbClr val="7030A0"/>
                </a:solidFill>
              </a:rPr>
              <a:t>Láminas y piezas recortables que amplían las posibilidades de trabajo con cada actividad.</a:t>
            </a:r>
          </a:p>
          <a:p>
            <a:pPr fontAlgn="ctr">
              <a:lnSpc>
                <a:spcPct val="150000"/>
              </a:lnSpc>
            </a:pPr>
            <a:endParaRPr lang="es-ES_tradnl" sz="2400" dirty="0" smtClean="0">
              <a:solidFill>
                <a:srgbClr val="7030A0"/>
              </a:solidFill>
            </a:endParaRPr>
          </a:p>
          <a:p>
            <a:pPr fontAlgn="ctr"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 fontAlgn="ctr"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75856" y="3861048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ES" sz="2400" b="1" dirty="0" smtClean="0">
                <a:solidFill>
                  <a:srgbClr val="7030A0"/>
                </a:solidFill>
              </a:rPr>
              <a:t>Cuadernos de Actividades. </a:t>
            </a:r>
          </a:p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Actividades escritas que refuerzan y consolidan el aprendizaje de cada aspecto.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404664"/>
            <a:ext cx="778674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2DCD07"/>
                </a:solidFill>
              </a:rPr>
              <a:t>El Programa </a:t>
            </a:r>
            <a:r>
              <a:rPr lang="es-ES" sz="3200" b="1" dirty="0" smtClean="0">
                <a:solidFill>
                  <a:srgbClr val="2DCD07"/>
                </a:solidFill>
              </a:rPr>
              <a:t>SEDEA</a:t>
            </a:r>
          </a:p>
          <a:p>
            <a:endParaRPr lang="es-ES" sz="3200" b="1" dirty="0" smtClean="0">
              <a:solidFill>
                <a:srgbClr val="2DCD07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 </a:t>
            </a:r>
            <a:r>
              <a:rPr lang="es-ES" sz="2400" dirty="0" smtClean="0">
                <a:solidFill>
                  <a:srgbClr val="7030A0"/>
                </a:solidFill>
              </a:rPr>
              <a:t>una </a:t>
            </a:r>
            <a:r>
              <a:rPr lang="es-ES" sz="2400" b="1" dirty="0" smtClean="0">
                <a:solidFill>
                  <a:srgbClr val="7030A0"/>
                </a:solidFill>
              </a:rPr>
              <a:t>herramienta didáctica innovadora</a:t>
            </a:r>
            <a:r>
              <a:rPr lang="es-ES" sz="2400" dirty="0" smtClean="0">
                <a:solidFill>
                  <a:srgbClr val="7030A0"/>
                </a:solidFill>
              </a:rPr>
              <a:t> que estructura, facilita y enriquece el trabajo de </a:t>
            </a:r>
            <a:r>
              <a:rPr lang="es-ES" sz="2400" b="1" dirty="0" smtClean="0">
                <a:solidFill>
                  <a:srgbClr val="7030A0"/>
                </a:solidFill>
              </a:rPr>
              <a:t>rehabilitación auditiva</a:t>
            </a:r>
            <a:r>
              <a:rPr lang="es-ES" sz="2400" dirty="0" smtClean="0">
                <a:solidFill>
                  <a:srgbClr val="7030A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Su </a:t>
            </a:r>
            <a:r>
              <a:rPr lang="es-ES" sz="2400" dirty="0" smtClean="0">
                <a:solidFill>
                  <a:srgbClr val="7030A0"/>
                </a:solidFill>
              </a:rPr>
              <a:t>objetivo fundamental es el desarrollo de la </a:t>
            </a:r>
            <a:r>
              <a:rPr lang="es-ES" sz="2400" b="1" dirty="0" smtClean="0">
                <a:solidFill>
                  <a:srgbClr val="7030A0"/>
                </a:solidFill>
              </a:rPr>
              <a:t>escucha activa y la funcionalización de la audición</a:t>
            </a:r>
            <a:r>
              <a:rPr lang="es-ES" sz="2400" dirty="0" smtClean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3" name="Picture 2" descr="Programa SED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05064"/>
            <a:ext cx="2599556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548680"/>
            <a:ext cx="74888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Es un </a:t>
            </a:r>
            <a:r>
              <a:rPr lang="es-ES" sz="2400" b="1" dirty="0" smtClean="0">
                <a:solidFill>
                  <a:srgbClr val="7030A0"/>
                </a:solidFill>
              </a:rPr>
              <a:t>programa de actividades secuenciadas </a:t>
            </a:r>
            <a:r>
              <a:rPr lang="es-ES" sz="2400" dirty="0" smtClean="0">
                <a:solidFill>
                  <a:srgbClr val="7030A0"/>
                </a:solidFill>
              </a:rPr>
              <a:t>para ser utilizado en función de la etapa auditiva en que se encuentra la </a:t>
            </a:r>
            <a:r>
              <a:rPr lang="es-ES" sz="2400" dirty="0" smtClean="0">
                <a:solidFill>
                  <a:srgbClr val="7030A0"/>
                </a:solidFill>
              </a:rPr>
              <a:t>persona.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P</a:t>
            </a:r>
            <a:r>
              <a:rPr lang="es-ES" sz="2400" dirty="0" smtClean="0">
                <a:solidFill>
                  <a:srgbClr val="7030A0"/>
                </a:solidFill>
              </a:rPr>
              <a:t>ermite </a:t>
            </a:r>
            <a:r>
              <a:rPr lang="es-ES" sz="2400" dirty="0" smtClean="0">
                <a:solidFill>
                  <a:srgbClr val="7030A0"/>
                </a:solidFill>
              </a:rPr>
              <a:t>trabajar de una manera </a:t>
            </a:r>
            <a:r>
              <a:rPr lang="es-ES" sz="2400" b="1" dirty="0" smtClean="0">
                <a:solidFill>
                  <a:srgbClr val="7030A0"/>
                </a:solidFill>
              </a:rPr>
              <a:t>organizada y progresiva </a:t>
            </a:r>
            <a:r>
              <a:rPr lang="es-ES" sz="2400" dirty="0" smtClean="0">
                <a:solidFill>
                  <a:srgbClr val="7030A0"/>
                </a:solidFill>
              </a:rPr>
              <a:t>desde la detección de sonidos cotidianos hasta llegar a situaciones de habla compleja como el diálogo o la conversación, facilitando la comprensión con recursos complementarios como la lectura labial, las ilustraciones o el texto.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Estructura del Programa SED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365104"/>
            <a:ext cx="38656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Rectángulo"/>
          <p:cNvSpPr/>
          <p:nvPr/>
        </p:nvSpPr>
        <p:spPr>
          <a:xfrm>
            <a:off x="467544" y="332656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O</a:t>
            </a:r>
            <a:r>
              <a:rPr lang="es-ES" sz="2400" dirty="0" smtClean="0">
                <a:solidFill>
                  <a:srgbClr val="7030A0"/>
                </a:solidFill>
              </a:rPr>
              <a:t>frece</a:t>
            </a:r>
            <a:r>
              <a:rPr lang="es-ES" sz="2400" dirty="0" smtClean="0">
                <a:solidFill>
                  <a:srgbClr val="7030A0"/>
                </a:solidFill>
              </a:rPr>
              <a:t> </a:t>
            </a:r>
            <a:r>
              <a:rPr lang="es-ES" sz="2400" b="1" dirty="0" smtClean="0">
                <a:solidFill>
                  <a:srgbClr val="7030A0"/>
                </a:solidFill>
              </a:rPr>
              <a:t>cinco Fases de desarrollo auditivo</a:t>
            </a:r>
            <a:r>
              <a:rPr lang="es-ES" sz="2400" dirty="0" smtClean="0">
                <a:solidFill>
                  <a:srgbClr val="7030A0"/>
                </a:solidFill>
              </a:rPr>
              <a:t> junto con dos pantallas de </a:t>
            </a:r>
            <a:r>
              <a:rPr lang="es-ES" sz="2400" b="1" dirty="0" smtClean="0">
                <a:solidFill>
                  <a:srgbClr val="7030A0"/>
                </a:solidFill>
              </a:rPr>
              <a:t>Entrenamiento</a:t>
            </a:r>
            <a:r>
              <a:rPr lang="es-ES" sz="2400" dirty="0" smtClean="0">
                <a:solidFill>
                  <a:srgbClr val="7030A0"/>
                </a:solidFill>
              </a:rPr>
              <a:t> asociadas a las Fases Discriminación e Identificación, que contienen  la mayoría de los sonidos, palabras, </a:t>
            </a:r>
            <a:r>
              <a:rPr lang="es-ES" sz="2400" dirty="0" err="1" smtClean="0">
                <a:solidFill>
                  <a:srgbClr val="7030A0"/>
                </a:solidFill>
              </a:rPr>
              <a:t>logotomas</a:t>
            </a:r>
            <a:r>
              <a:rPr lang="es-ES" sz="2400" dirty="0" smtClean="0">
                <a:solidFill>
                  <a:srgbClr val="7030A0"/>
                </a:solidFill>
              </a:rPr>
              <a:t>, frases, ritmos... que aparecen en la fase, pero presentados de manera individual, con el objetivo de familiarizar al niño con cada uno de ellos previamente al trabajo que realizará en la fase.</a:t>
            </a:r>
            <a:endParaRPr lang="es-ES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enú de Eta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70485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2627784" y="6021288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Menú de etapas</a:t>
            </a:r>
            <a:endParaRPr lang="es-E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60648"/>
            <a:ext cx="90730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7030A0"/>
                </a:solidFill>
              </a:rPr>
              <a:t>DETECCIÓN</a:t>
            </a:r>
            <a:r>
              <a:rPr lang="es-ES" sz="2400" dirty="0" smtClean="0">
                <a:solidFill>
                  <a:srgbClr val="7030A0"/>
                </a:solidFill>
              </a:rPr>
              <a:t>: El niño aprenderá a prestar atención, responderá ante la presencia de sonido y permanecerá a la espera cuando no lo hay.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7030A0"/>
                </a:solidFill>
              </a:rPr>
              <a:t>DISCRIMINACIÓN</a:t>
            </a:r>
            <a:r>
              <a:rPr lang="es-ES" sz="2400" dirty="0" smtClean="0">
                <a:solidFill>
                  <a:srgbClr val="7030A0"/>
                </a:solidFill>
              </a:rPr>
              <a:t>: Descubrirá progresivamente las diferencias entre los sonidos llegando a percibir las semejanzas entre ellos.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7030A0"/>
                </a:solidFill>
              </a:rPr>
              <a:t>IDENTIFICACIÓN</a:t>
            </a:r>
            <a:r>
              <a:rPr lang="es-ES" sz="2400" dirty="0" smtClean="0">
                <a:solidFill>
                  <a:srgbClr val="7030A0"/>
                </a:solidFill>
              </a:rPr>
              <a:t>: Sabrá elegir un sonido, palabra o frase entre una gama limitada y será capaz de reproducirlo e identificarlo.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7030A0"/>
                </a:solidFill>
              </a:rPr>
              <a:t>RECONOCIMIENTO</a:t>
            </a:r>
            <a:r>
              <a:rPr lang="es-ES" sz="2400" dirty="0" smtClean="0">
                <a:solidFill>
                  <a:srgbClr val="7030A0"/>
                </a:solidFill>
              </a:rPr>
              <a:t>: Repetirá palabras y frases que se le presentan en contextos cerrados y abiertos, comprendiendo su significado.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7030A0"/>
                </a:solidFill>
              </a:rPr>
              <a:t>COMPRENSIÓN</a:t>
            </a:r>
            <a:r>
              <a:rPr lang="es-ES" sz="2400" dirty="0" smtClean="0">
                <a:solidFill>
                  <a:srgbClr val="7030A0"/>
                </a:solidFill>
              </a:rPr>
              <a:t>: Tendrá la posibilidad de seguir situaciones comunicativas muy variadas: diálogos, conversaciones, noticias, textos, </a:t>
            </a:r>
            <a:r>
              <a:rPr lang="es-ES" sz="2400" dirty="0" smtClean="0">
                <a:solidFill>
                  <a:srgbClr val="7030A0"/>
                </a:solidFill>
              </a:rPr>
              <a:t>instrucciones…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764704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Dirigido a: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Personas con </a:t>
            </a:r>
            <a:r>
              <a:rPr lang="es-ES" sz="2400" dirty="0" smtClean="0">
                <a:solidFill>
                  <a:srgbClr val="7030A0"/>
                </a:solidFill>
              </a:rPr>
              <a:t>D. Auditiva</a:t>
            </a:r>
            <a:r>
              <a:rPr lang="es-ES" sz="2400" dirty="0" smtClean="0">
                <a:solidFill>
                  <a:srgbClr val="7030A0"/>
                </a:solidFill>
              </a:rPr>
              <a:t>, en concreto a implantados </a:t>
            </a:r>
            <a:r>
              <a:rPr lang="es-ES" sz="2400" dirty="0" smtClean="0">
                <a:solidFill>
                  <a:srgbClr val="7030A0"/>
                </a:solidFill>
              </a:rPr>
              <a:t>cocleares.</a:t>
            </a:r>
            <a:endParaRPr lang="es-ES" sz="2400" dirty="0" smtClean="0">
              <a:solidFill>
                <a:srgbClr val="7030A0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Niños y niñas que aun no padeciendo patología auditiva presentan dificultades para la atención, discriminación y memoria auditiva, que repercutirán de forma directa en la adquisición de la lengua oral.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Logopedas, profesores de apoyo y de </a:t>
            </a:r>
            <a:r>
              <a:rPr lang="es-ES" sz="2400" dirty="0" smtClean="0">
                <a:solidFill>
                  <a:srgbClr val="7030A0"/>
                </a:solidFill>
              </a:rPr>
              <a:t>aula.</a:t>
            </a:r>
            <a:endParaRPr lang="es-ES" sz="2400" dirty="0" smtClean="0">
              <a:solidFill>
                <a:srgbClr val="7030A0"/>
              </a:solidFill>
            </a:endParaRP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Padres que deseen colaborar en el proceso de entrenamiento auditivo de sus hijos.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18864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 Se estructura en </a:t>
            </a:r>
            <a:r>
              <a:rPr lang="es-ES" sz="2400" b="1" dirty="0" smtClean="0">
                <a:solidFill>
                  <a:srgbClr val="7030A0"/>
                </a:solidFill>
              </a:rPr>
              <a:t>cinco bloques no secuenciales</a:t>
            </a:r>
            <a:r>
              <a:rPr lang="es-ES" sz="2400" dirty="0" smtClean="0">
                <a:solidFill>
                  <a:srgbClr val="7030A0"/>
                </a:solidFill>
              </a:rPr>
              <a:t>, permitiendo el abordaje de las oposiciones entre los fonemas vocálicos y entre los consonánticos, por pares o </a:t>
            </a:r>
            <a:r>
              <a:rPr lang="es-ES" sz="2400" dirty="0" smtClean="0">
                <a:solidFill>
                  <a:srgbClr val="7030A0"/>
                </a:solidFill>
              </a:rPr>
              <a:t>combinaciones.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67544" y="184482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Oposiciones entre </a:t>
            </a:r>
            <a:r>
              <a:rPr lang="es-ES" sz="2400" b="1" dirty="0" smtClean="0">
                <a:solidFill>
                  <a:srgbClr val="7030A0"/>
                </a:solidFill>
              </a:rPr>
              <a:t>fonemas vocálicos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fontAlgn="ctr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Oposiciones entre fonemas </a:t>
            </a:r>
            <a:r>
              <a:rPr lang="es-ES" sz="2400" b="1" dirty="0" smtClean="0">
                <a:solidFill>
                  <a:srgbClr val="7030A0"/>
                </a:solidFill>
              </a:rPr>
              <a:t>consonánticos con similar punto de articulación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fontAlgn="ctr">
              <a:lnSpc>
                <a:spcPct val="150000"/>
              </a:lnSpc>
              <a:buFont typeface="+mj-lt"/>
              <a:buAutoNum type="arabicPeriod"/>
            </a:pPr>
            <a:r>
              <a:rPr lang="es-ES" sz="2400" dirty="0" smtClean="0">
                <a:solidFill>
                  <a:srgbClr val="7030A0"/>
                </a:solidFill>
              </a:rPr>
              <a:t>Oposiciones entre fonemas </a:t>
            </a:r>
            <a:r>
              <a:rPr lang="es-ES" sz="2400" b="1" dirty="0" smtClean="0">
                <a:solidFill>
                  <a:srgbClr val="7030A0"/>
                </a:solidFill>
              </a:rPr>
              <a:t>consonánticos acústicamente muy similares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fontAlgn="ctr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 smtClean="0">
                <a:solidFill>
                  <a:srgbClr val="7030A0"/>
                </a:solidFill>
              </a:rPr>
              <a:t>Otras combinaciones</a:t>
            </a:r>
            <a:r>
              <a:rPr lang="es-ES" sz="2400" dirty="0" smtClean="0">
                <a:solidFill>
                  <a:srgbClr val="7030A0"/>
                </a:solidFill>
              </a:rPr>
              <a:t> de oposiciones entre fonemas consonánticos.</a:t>
            </a:r>
          </a:p>
          <a:p>
            <a:pPr marL="342900" indent="-342900" fontAlgn="ctr">
              <a:lnSpc>
                <a:spcPct val="150000"/>
              </a:lnSpc>
              <a:buFont typeface="+mj-lt"/>
              <a:buAutoNum type="arabicPeriod"/>
            </a:pPr>
            <a:r>
              <a:rPr lang="es-ES" sz="2400" b="1" dirty="0" smtClean="0">
                <a:solidFill>
                  <a:srgbClr val="7030A0"/>
                </a:solidFill>
              </a:rPr>
              <a:t>Oposiciones</a:t>
            </a:r>
            <a:r>
              <a:rPr lang="es-ES" sz="2400" dirty="0" smtClean="0">
                <a:solidFill>
                  <a:srgbClr val="7030A0"/>
                </a:solidFill>
              </a:rPr>
              <a:t> múltiples.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88640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Nos </a:t>
            </a:r>
            <a:r>
              <a:rPr lang="es-ES" sz="2400" dirty="0" smtClean="0">
                <a:solidFill>
                  <a:srgbClr val="7030A0"/>
                </a:solidFill>
              </a:rPr>
              <a:t>ofrece una serie de actividades que pueden resultarnos útiles en </a:t>
            </a:r>
            <a:r>
              <a:rPr lang="es-ES" sz="2400" b="1" dirty="0" smtClean="0">
                <a:solidFill>
                  <a:srgbClr val="7030A0"/>
                </a:solidFill>
              </a:rPr>
              <a:t>otro tipo de usuarios</a:t>
            </a:r>
            <a:r>
              <a:rPr lang="es-ES" sz="2400" dirty="0" smtClean="0">
                <a:solidFill>
                  <a:srgbClr val="7030A0"/>
                </a:solidFill>
              </a:rPr>
              <a:t> aunque no presenten dificultades auditivas como tales. En estos casos podríamos trabajar los siguientes aspectos: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Atención auditiva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Discriminación auditiva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Memoria auditiva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Asociación auditiva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Síntesis auditiva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Comprensión lectora</a:t>
            </a:r>
          </a:p>
          <a:p>
            <a:pPr lvl="2" fontAlgn="ctr">
              <a:lnSpc>
                <a:spcPct val="150000"/>
              </a:lnSpc>
              <a:buFont typeface="Arial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Lectura labial de palabras, frases y textos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antalla Fase 1 - Detec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8604"/>
            <a:ext cx="7848872" cy="5880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antalla Fase 2 - Discrimin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84887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antalla Entrenamiento - Fas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00042"/>
            <a:ext cx="7920880" cy="580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antalla Fase 3 - Identificac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92888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antalla Fase 4 - Reconocimi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776864" cy="5882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fotos ppt\IMG_7677.JPG"/>
          <p:cNvPicPr>
            <a:picLocks noChangeAspect="1" noChangeArrowheads="1"/>
          </p:cNvPicPr>
          <p:nvPr/>
        </p:nvPicPr>
        <p:blipFill>
          <a:blip r:embed="rId2" cstate="print"/>
          <a:srcRect t="6951" b="13250"/>
          <a:stretch>
            <a:fillRect/>
          </a:stretch>
        </p:blipFill>
        <p:spPr bwMode="auto">
          <a:xfrm>
            <a:off x="467544" y="476672"/>
            <a:ext cx="792088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antalla Fase 5 - Comprens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4856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antalla Fase 5 - Comprensi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560840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fotos ppt\IMG_7676.JPG"/>
          <p:cNvPicPr>
            <a:picLocks noChangeAspect="1" noChangeArrowheads="1"/>
          </p:cNvPicPr>
          <p:nvPr/>
        </p:nvPicPr>
        <p:blipFill>
          <a:blip r:embed="rId2" cstate="print"/>
          <a:srcRect t="3801" b="12200"/>
          <a:stretch>
            <a:fillRect/>
          </a:stretch>
        </p:blipFill>
        <p:spPr bwMode="auto">
          <a:xfrm>
            <a:off x="467544" y="548680"/>
            <a:ext cx="806489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quema de oposiciones por eta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705833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antalla de ayu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42918"/>
            <a:ext cx="8064896" cy="5594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ojas de regist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8604"/>
            <a:ext cx="7554966" cy="5880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rograma multi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2448272" cy="25808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3779912" y="1052736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s-ES" sz="2400" b="1" dirty="0" smtClean="0">
                <a:solidFill>
                  <a:srgbClr val="7030A0"/>
                </a:solidFill>
              </a:rPr>
              <a:t>Programa multimedia. </a:t>
            </a:r>
            <a:endParaRPr lang="es-ES" sz="2400" b="1" dirty="0" smtClean="0">
              <a:solidFill>
                <a:srgbClr val="7030A0"/>
              </a:solidFill>
            </a:endParaRPr>
          </a:p>
          <a:p>
            <a:pPr fontAlgn="ctr"/>
            <a:endParaRPr lang="es-ES" sz="2400" dirty="0" smtClean="0">
              <a:solidFill>
                <a:srgbClr val="7030A0"/>
              </a:solidFill>
            </a:endParaRPr>
          </a:p>
          <a:p>
            <a:pPr fontAlgn="ctr"/>
            <a:r>
              <a:rPr lang="es-ES" sz="2400" dirty="0" smtClean="0">
                <a:solidFill>
                  <a:srgbClr val="7030A0"/>
                </a:solidFill>
              </a:rPr>
              <a:t>Estructurado </a:t>
            </a:r>
            <a:r>
              <a:rPr lang="es-ES" sz="2400" dirty="0" smtClean="0">
                <a:solidFill>
                  <a:srgbClr val="7030A0"/>
                </a:solidFill>
              </a:rPr>
              <a:t>en cinco fases de desarrollo auditivo junto con dos pantallas de entrenamiento.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autismodiario.org/wp-content/uploads/2013/01/zac_browser_go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62174" cy="588128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467544" y="58052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2DCD07"/>
                </a:solidFill>
              </a:rPr>
              <a:t>ZAC PICTO</a:t>
            </a:r>
            <a:endParaRPr lang="es-ES" sz="2800" b="1" dirty="0">
              <a:solidFill>
                <a:srgbClr val="2DCD07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9552" y="785794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E</a:t>
            </a:r>
            <a:r>
              <a:rPr lang="es-ES" sz="2400" dirty="0" smtClean="0">
                <a:solidFill>
                  <a:srgbClr val="7030A0"/>
                </a:solidFill>
              </a:rPr>
              <a:t>s </a:t>
            </a:r>
            <a:r>
              <a:rPr lang="es-ES" sz="2400" dirty="0" smtClean="0">
                <a:solidFill>
                  <a:srgbClr val="7030A0"/>
                </a:solidFill>
              </a:rPr>
              <a:t>un asistente todo en uno que ofrece un </a:t>
            </a:r>
            <a:r>
              <a:rPr lang="es-ES" sz="2400" b="1" dirty="0" smtClean="0">
                <a:solidFill>
                  <a:srgbClr val="7030A0"/>
                </a:solidFill>
              </a:rPr>
              <a:t>organizador visual </a:t>
            </a:r>
            <a:r>
              <a:rPr lang="es-ES" sz="2400" dirty="0" smtClean="0">
                <a:solidFill>
                  <a:srgbClr val="7030A0"/>
                </a:solidFill>
              </a:rPr>
              <a:t>para el aprendizaje, además de un completo </a:t>
            </a:r>
            <a:r>
              <a:rPr lang="es-ES" sz="2400" b="1" dirty="0" smtClean="0">
                <a:solidFill>
                  <a:srgbClr val="7030A0"/>
                </a:solidFill>
              </a:rPr>
              <a:t>catálogo de pictogramas </a:t>
            </a:r>
            <a:r>
              <a:rPr lang="es-ES" sz="2400" dirty="0" smtClean="0">
                <a:solidFill>
                  <a:srgbClr val="7030A0"/>
                </a:solidFill>
              </a:rPr>
              <a:t>y un sinfín de recursos, todo ello, en el marco de una comunidad online en la que compartir estos contenidos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67544" y="3429000"/>
            <a:ext cx="8143932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s-ES" sz="2400" dirty="0" err="1" smtClean="0">
                <a:solidFill>
                  <a:srgbClr val="7030A0"/>
                </a:solidFill>
              </a:rPr>
              <a:t>Zac</a:t>
            </a: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err="1" smtClean="0">
                <a:solidFill>
                  <a:srgbClr val="7030A0"/>
                </a:solidFill>
              </a:rPr>
              <a:t>Picto</a:t>
            </a:r>
            <a:r>
              <a:rPr lang="es-ES" sz="2400" dirty="0" smtClean="0">
                <a:solidFill>
                  <a:srgbClr val="7030A0"/>
                </a:solidFill>
              </a:rPr>
              <a:t> puede utilizarse como recurso complementario y es compatible con los distintos métodos de intervención (TEACCH, PECS, ABA, etc</a:t>
            </a:r>
            <a:r>
              <a:rPr lang="es-ES" sz="2400" dirty="0" smtClean="0">
                <a:solidFill>
                  <a:srgbClr val="7030A0"/>
                </a:solidFill>
              </a:rPr>
              <a:t>.).</a:t>
            </a:r>
          </a:p>
          <a:p>
            <a:pPr fontAlgn="base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Integra distintos tipos de actividades, tales como videos, sitios web, software, etc. </a:t>
            </a:r>
            <a:endParaRPr lang="es-ES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zacpicto.com/wp-content/uploads/2012/08/zac_picto_what_is_site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http://2.bp.blogspot.com/-4YD6ZCBqbVk/T36EY3mQMBI/AAAAAAAAE1I/-mOI7MgUNww/s1600/ZACPI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8092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620689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rgbClr val="7030A0"/>
                </a:solidFill>
              </a:rPr>
              <a:t>La sección de Pictogramas ofrece una inmensa cantidad de </a:t>
            </a:r>
            <a:r>
              <a:rPr lang="es-ES" sz="2800" dirty="0" smtClean="0">
                <a:solidFill>
                  <a:srgbClr val="7030A0"/>
                </a:solidFill>
              </a:rPr>
              <a:t>imágenes </a:t>
            </a:r>
            <a:r>
              <a:rPr lang="es-ES" sz="2800" dirty="0" smtClean="0">
                <a:solidFill>
                  <a:srgbClr val="7030A0"/>
                </a:solidFill>
              </a:rPr>
              <a:t>y gráficos (entre ellos los pictogramas de ARASAAC) y se enriquece con 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rgbClr val="7030A0"/>
                </a:solidFill>
              </a:rPr>
              <a:t>las aportaciones de los </a:t>
            </a:r>
            <a:r>
              <a:rPr lang="es-ES" sz="2800" dirty="0" smtClean="0">
                <a:solidFill>
                  <a:srgbClr val="7030A0"/>
                </a:solidFill>
              </a:rPr>
              <a:t>usuarios.</a:t>
            </a:r>
          </a:p>
          <a:p>
            <a:pPr>
              <a:lnSpc>
                <a:spcPct val="150000"/>
              </a:lnSpc>
            </a:pPr>
            <a:endParaRPr lang="es-ES" sz="2800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rgbClr val="7030A0"/>
                </a:solidFill>
              </a:rPr>
              <a:t>Asimismo </a:t>
            </a:r>
            <a:r>
              <a:rPr lang="es-ES" sz="2800" dirty="0" smtClean="0">
                <a:solidFill>
                  <a:srgbClr val="7030A0"/>
                </a:solidFill>
              </a:rPr>
              <a:t>se ofrece la posibilidad de vincular cualquier pictograma a una página web 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rgbClr val="7030A0"/>
                </a:solidFill>
              </a:rPr>
              <a:t>determinada (vídeos, recursos, juegos, imágenes). </a:t>
            </a:r>
            <a:endParaRPr lang="es-ES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 descr="http://1.bp.blogspot.com/-1AJvh-BhFno/T36JXOlnzTI/AAAAAAAAE1g/F9Cx015ISv0/s1600/ZACPI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04664"/>
            <a:ext cx="788953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1.bp.blogspot.com/-Z2Yg-b1oPG0/T36KIzoXmfI/AAAAAAAAE1o/lkhLKID1jx8/s1600/ZACPI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798427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548680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7030A0"/>
                </a:solidFill>
              </a:rPr>
              <a:t>Dirigido a</a:t>
            </a:r>
            <a:r>
              <a:rPr lang="es-ES" sz="2400" b="1" dirty="0" smtClean="0">
                <a:solidFill>
                  <a:srgbClr val="7030A0"/>
                </a:solidFill>
              </a:rPr>
              <a:t>:</a:t>
            </a:r>
          </a:p>
          <a:p>
            <a:endParaRPr lang="es-ES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Logopedas y profesores de apoyo que desarrollan una labor rehabilitadora en: deficiencias auditivas, dislalias, </a:t>
            </a:r>
            <a:r>
              <a:rPr lang="es-ES" sz="2400" dirty="0" err="1" smtClean="0">
                <a:solidFill>
                  <a:srgbClr val="7030A0"/>
                </a:solidFill>
              </a:rPr>
              <a:t>dispraxias</a:t>
            </a:r>
            <a:r>
              <a:rPr lang="es-ES" sz="2400" dirty="0" smtClean="0">
                <a:solidFill>
                  <a:srgbClr val="7030A0"/>
                </a:solidFill>
              </a:rPr>
              <a:t>, afasias motoras, disartrias.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Maestros de infantil, para prevenir los retrasos y alteraciones de la percepción auditiva y del habla en algunos alumnos.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Profesores de español como lengua extranjera, para el trabajo de asimilación de los fonemas diferenciales.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7030A0"/>
                </a:solidFill>
              </a:rPr>
              <a:t>Terapeutas del lenguaje que trabajan con: TEL, trastornos fonológicos, trastornos del procesamiento auditivo, patologías cognitivas, síndrome de Down.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3.bp.blogspot.com/-LB3bI2TOxkc/T36RqHTPWzI/AAAAAAAAE2A/NMhT7sksfR0/s1600/ZACPI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0891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2.bp.blogspot.com/-0kV80AqooU0/T36Vg943FdI/AAAAAAAAE2g/KlpEq9mvjb0/s1600/ZACPI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scritorio de Zac Brows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7960398" cy="552010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483768" y="602128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2DCD07"/>
                </a:solidFill>
              </a:rPr>
              <a:t>ZAC BROWSER GOLD</a:t>
            </a:r>
            <a:endParaRPr lang="es-ES" sz="3200" b="1" dirty="0">
              <a:solidFill>
                <a:srgbClr val="2DCD07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2996952"/>
            <a:ext cx="75300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O</a:t>
            </a:r>
            <a:r>
              <a:rPr lang="es-ES" sz="2400" dirty="0" smtClean="0">
                <a:solidFill>
                  <a:srgbClr val="7030A0"/>
                </a:solidFill>
              </a:rPr>
              <a:t>frece </a:t>
            </a:r>
            <a:r>
              <a:rPr lang="es-ES" sz="2400" dirty="0" smtClean="0">
                <a:solidFill>
                  <a:srgbClr val="7030A0"/>
                </a:solidFill>
              </a:rPr>
              <a:t>una plataforma llena de juegos, actividades, vídeos… todos ellos orientados al mundo </a:t>
            </a:r>
            <a:r>
              <a:rPr lang="es-ES" sz="2400" dirty="0" smtClean="0">
                <a:solidFill>
                  <a:srgbClr val="7030A0"/>
                </a:solidFill>
              </a:rPr>
              <a:t>infantil</a:t>
            </a:r>
            <a:r>
              <a:rPr lang="es-ES" sz="2400" dirty="0" smtClean="0">
                <a:solidFill>
                  <a:srgbClr val="7030A0"/>
                </a:solidFill>
              </a:rPr>
              <a:t> y</a:t>
            </a: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clasificados según los distintos apartados.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47667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La</a:t>
            </a:r>
            <a:r>
              <a:rPr lang="es-ES" sz="2400" dirty="0" smtClean="0">
                <a:solidFill>
                  <a:srgbClr val="7030A0"/>
                </a:solidFill>
              </a:rPr>
              <a:t> nueva versión del primer navegador web desarrollado específicamente para niños con </a:t>
            </a:r>
            <a:r>
              <a:rPr lang="es-ES" sz="2400" b="1" dirty="0" smtClean="0">
                <a:solidFill>
                  <a:srgbClr val="7030A0"/>
                </a:solidFill>
              </a:rPr>
              <a:t>TEA</a:t>
            </a:r>
            <a:r>
              <a:rPr lang="es-ES" sz="2400" dirty="0" smtClean="0">
                <a:solidFill>
                  <a:srgbClr val="7030A0"/>
                </a:solidFill>
              </a:rPr>
              <a:t>;</a:t>
            </a:r>
            <a:r>
              <a:rPr lang="es-ES" sz="2400" dirty="0" smtClean="0">
                <a:solidFill>
                  <a:srgbClr val="7030A0"/>
                </a:solidFill>
              </a:rPr>
              <a:t>  aunque su uso también es recomendable y extensible para cualquier usuario de corta edad.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2.bp.blogspot.com/-k5jhyr85BHE/URdY4Mx6xBI/AAAAAAAAF-8/x_t71VgIXI4/s640/Zac+Browser+Gol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8568952" cy="2274168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611560" y="404664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  <a:latin typeface="Georgia" pitchFamily="18" charset="0"/>
              </a:rPr>
              <a:t>La idea principal de esta herramienta es manejar un </a:t>
            </a:r>
            <a:r>
              <a:rPr lang="es-ES" sz="2400" b="1" dirty="0" smtClean="0">
                <a:solidFill>
                  <a:srgbClr val="7030A0"/>
                </a:solidFill>
                <a:latin typeface="Georgia" pitchFamily="18" charset="0"/>
              </a:rPr>
              <a:t>navegador, dividido en varias </a:t>
            </a:r>
            <a:r>
              <a:rPr lang="es-ES" sz="2400" b="1" dirty="0" err="1" smtClean="0">
                <a:solidFill>
                  <a:srgbClr val="7030A0"/>
                </a:solidFill>
                <a:latin typeface="Georgia" pitchFamily="18" charset="0"/>
              </a:rPr>
              <a:t>subcategorías</a:t>
            </a:r>
            <a:r>
              <a:rPr lang="es-ES" sz="2400" b="1" dirty="0" smtClean="0">
                <a:solidFill>
                  <a:srgbClr val="7030A0"/>
                </a:solidFill>
                <a:latin typeface="Georgia" pitchFamily="18" charset="0"/>
              </a:rPr>
              <a:t> </a:t>
            </a:r>
            <a:r>
              <a:rPr lang="es-ES" sz="2400" dirty="0" smtClean="0">
                <a:solidFill>
                  <a:srgbClr val="7030A0"/>
                </a:solidFill>
                <a:latin typeface="Georgia" pitchFamily="18" charset="0"/>
              </a:rPr>
              <a:t>(acuario, televisión, juegos, música, cuentos, ...), que dirige al niño hacia páginas webs de contenido infantil sobre estos </a:t>
            </a:r>
            <a:r>
              <a:rPr lang="es-ES" sz="2400" dirty="0" smtClean="0">
                <a:solidFill>
                  <a:srgbClr val="7030A0"/>
                </a:solidFill>
                <a:latin typeface="Georgia" pitchFamily="18" charset="0"/>
              </a:rPr>
              <a:t>temas</a:t>
            </a:r>
            <a:r>
              <a:rPr lang="es-ES" sz="2400" dirty="0" smtClean="0">
                <a:solidFill>
                  <a:srgbClr val="7030A0"/>
                </a:solidFill>
                <a:latin typeface="Georgia" pitchFamily="18" charset="0"/>
              </a:rPr>
              <a:t>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nual Guía Espiral OPOSI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2381877" cy="352839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131840" y="908720"/>
            <a:ext cx="294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Guía didáctica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059832" y="1556792"/>
            <a:ext cx="5500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Material de consulta y referencia para el profesional</a:t>
            </a:r>
            <a:r>
              <a:rPr lang="es-ES" sz="2400" dirty="0" smtClean="0">
                <a:solidFill>
                  <a:srgbClr val="7030A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 </a:t>
            </a:r>
            <a:r>
              <a:rPr lang="es-ES" sz="2400" dirty="0" smtClean="0">
                <a:solidFill>
                  <a:srgbClr val="7030A0"/>
                </a:solidFill>
              </a:rPr>
              <a:t>Incluye una síntesis de las consideraciones didácticas necesarias para ubicar las oposiciones fonológicas dentro del abordaje fonético en rehabilitación o enseñanza.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rograma multim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2786082" cy="345638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491880" y="764704"/>
            <a:ext cx="410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7030A0"/>
                </a:solidFill>
              </a:rPr>
              <a:t>Programa multimedia</a:t>
            </a:r>
            <a:endParaRPr lang="es-ES" sz="2400" b="1" dirty="0">
              <a:solidFill>
                <a:srgbClr val="7030A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419872" y="1556792"/>
            <a:ext cx="5472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Ofrece 9 juegos comunes para las 47 oposiciones y sus </a:t>
            </a:r>
            <a:r>
              <a:rPr lang="es-ES" sz="2400" dirty="0" smtClean="0">
                <a:solidFill>
                  <a:srgbClr val="7030A0"/>
                </a:solidFill>
              </a:rPr>
              <a:t>inversas.</a:t>
            </a:r>
          </a:p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Facilitan </a:t>
            </a:r>
            <a:r>
              <a:rPr lang="es-ES" sz="2400" dirty="0" smtClean="0">
                <a:solidFill>
                  <a:srgbClr val="7030A0"/>
                </a:solidFill>
              </a:rPr>
              <a:t>memorizar la </a:t>
            </a:r>
            <a:r>
              <a:rPr lang="es-ES" sz="2400" dirty="0" smtClean="0">
                <a:solidFill>
                  <a:srgbClr val="7030A0"/>
                </a:solidFill>
              </a:rPr>
              <a:t>dinámica</a:t>
            </a:r>
          </a:p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F</a:t>
            </a:r>
            <a:r>
              <a:rPr lang="es-ES" sz="2400" dirty="0" smtClean="0">
                <a:solidFill>
                  <a:srgbClr val="7030A0"/>
                </a:solidFill>
              </a:rPr>
              <a:t>avoreciendo </a:t>
            </a:r>
            <a:r>
              <a:rPr lang="es-ES" sz="2400" dirty="0" smtClean="0">
                <a:solidFill>
                  <a:srgbClr val="7030A0"/>
                </a:solidFill>
              </a:rPr>
              <a:t>la motivación del niño</a:t>
            </a:r>
          </a:p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Incluye más de 400 </a:t>
            </a:r>
            <a:r>
              <a:rPr lang="es-ES" sz="2400" dirty="0" smtClean="0">
                <a:solidFill>
                  <a:srgbClr val="7030A0"/>
                </a:solidFill>
              </a:rPr>
              <a:t>palabras, </a:t>
            </a:r>
            <a:r>
              <a:rPr lang="es-ES" sz="2400" dirty="0" smtClean="0">
                <a:solidFill>
                  <a:srgbClr val="7030A0"/>
                </a:solidFill>
              </a:rPr>
              <a:t>tres modos de trabajo a través de </a:t>
            </a:r>
            <a:r>
              <a:rPr lang="es-ES" sz="2400" dirty="0" smtClean="0">
                <a:solidFill>
                  <a:srgbClr val="7030A0"/>
                </a:solidFill>
              </a:rPr>
              <a:t>imagen</a:t>
            </a:r>
            <a:r>
              <a:rPr lang="es-ES" sz="2400" dirty="0" smtClean="0">
                <a:solidFill>
                  <a:srgbClr val="7030A0"/>
                </a:solidFill>
              </a:rPr>
              <a:t>, texto y audio, además de sonidos de refuerzo opcionales.</a:t>
            </a:r>
          </a:p>
          <a:p>
            <a:pPr fontAlgn="ctr">
              <a:lnSpc>
                <a:spcPct val="150000"/>
              </a:lnSpc>
            </a:pPr>
            <a:r>
              <a:rPr lang="es-ES" sz="2400" dirty="0" smtClean="0">
                <a:solidFill>
                  <a:srgbClr val="7030A0"/>
                </a:solidFill>
              </a:rPr>
              <a:t> </a:t>
            </a:r>
            <a:endParaRPr lang="es-E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1119</Words>
  <Application>Microsoft Office PowerPoint</Application>
  <PresentationFormat>Presentación en pantalla (4:3)</PresentationFormat>
  <Paragraphs>151</Paragraphs>
  <Slides>74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5" baseType="lpstr">
      <vt:lpstr>Tema de Office</vt:lpstr>
      <vt:lpstr>  As TIC como recurso para o profesorado de apoio.  Aplicacións TIC.  </vt:lpstr>
      <vt:lpstr>OBJETIVOS</vt:lpstr>
      <vt:lpstr>La LOMCE en relación a las TIC propone:   -Incorporar y potenciar las TIC  -Uso de las TIC para refuerzo  -Intensificar el uso de las TIC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www.intercambiosvirtuales.org</cp:lastModifiedBy>
  <cp:revision>50</cp:revision>
  <dcterms:modified xsi:type="dcterms:W3CDTF">2014-11-14T23:11:56Z</dcterms:modified>
</cp:coreProperties>
</file>