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4"/>
  </p:notesMasterIdLst>
  <p:sldIdLst>
    <p:sldId id="282" r:id="rId3"/>
    <p:sldId id="281" r:id="rId4"/>
    <p:sldId id="271" r:id="rId5"/>
    <p:sldId id="261" r:id="rId6"/>
    <p:sldId id="260" r:id="rId7"/>
    <p:sldId id="272" r:id="rId8"/>
    <p:sldId id="285" r:id="rId9"/>
    <p:sldId id="286" r:id="rId10"/>
    <p:sldId id="287" r:id="rId11"/>
    <p:sldId id="265" r:id="rId12"/>
    <p:sldId id="273" r:id="rId13"/>
    <p:sldId id="274" r:id="rId14"/>
    <p:sldId id="275" r:id="rId15"/>
    <p:sldId id="276" r:id="rId16"/>
    <p:sldId id="266" r:id="rId17"/>
    <p:sldId id="283" r:id="rId18"/>
    <p:sldId id="288" r:id="rId19"/>
    <p:sldId id="256" r:id="rId20"/>
    <p:sldId id="257" r:id="rId21"/>
    <p:sldId id="264" r:id="rId22"/>
    <p:sldId id="267" r:id="rId23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66BD3"/>
    <a:srgbClr val="2EC8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94" y="-1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30DD584-99F4-436C-AB4A-63923B1E3118}" type="datetimeFigureOut">
              <a:rPr lang="es-ES"/>
              <a:pPr>
                <a:defRPr/>
              </a:pPr>
              <a:t>25/04/2013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ES" noProof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s-ES" noProof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F87F08D-049D-442C-AB79-EE1873DCD65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423170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8635E3-8953-46B5-8379-AC6399353998}" type="datetimeFigureOut">
              <a:rPr lang="es-ES"/>
              <a:pPr>
                <a:defRPr/>
              </a:pPr>
              <a:t>25/04/2013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FFF4F6-ED0C-4537-8AC9-7DFFA2FE4A6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957522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F06F9F-64F4-4C25-909C-9D5E5B038099}" type="datetimeFigureOut">
              <a:rPr lang="es-ES"/>
              <a:pPr>
                <a:defRPr/>
              </a:pPr>
              <a:t>25/04/2013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4CDF89-D600-4AFE-8D3B-06E55D9C79E6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424119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0E763B-F836-43B3-BFDC-7C2E040E10CD}" type="datetimeFigureOut">
              <a:rPr lang="es-ES"/>
              <a:pPr>
                <a:defRPr/>
              </a:pPr>
              <a:t>25/04/2013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A3FB8E-BD4A-4FF9-B414-270898FE868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017079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0143DB-89B3-45CD-9230-4010B5281959}" type="datetimeFigureOut">
              <a:rPr lang="es-ES"/>
              <a:pPr>
                <a:defRPr/>
              </a:pPr>
              <a:t>25/04/2013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768270-6583-4544-8A10-D0E919D312D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12618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3CD85A-1F63-4ABB-914F-38782B0BC86F}" type="datetimeFigureOut">
              <a:rPr lang="es-ES"/>
              <a:pPr>
                <a:defRPr/>
              </a:pPr>
              <a:t>25/04/2013</a:t>
            </a:fld>
            <a:endParaRPr lang="es-ES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140120-6AC2-4A3F-8393-42C0E313A01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104451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7E016D-1F51-4185-A378-B47FD4425F7D}" type="datetimeFigureOut">
              <a:rPr lang="es-ES"/>
              <a:pPr>
                <a:defRPr/>
              </a:pPr>
              <a:t>25/04/2013</a:t>
            </a:fld>
            <a:endParaRPr lang="es-ES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8B0693-BCE4-4119-A305-E7BBF29DE142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27939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297F0D-537E-4427-B5E5-642550B8887E}" type="datetimeFigureOut">
              <a:rPr lang="es-ES"/>
              <a:pPr>
                <a:defRPr/>
              </a:pPr>
              <a:t>25/04/2013</a:t>
            </a:fld>
            <a:endParaRPr lang="es-ES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1DEBD6-EB9C-4976-A5EB-C730B383B5B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841383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781276-6A21-409F-AC08-63F1105270BF}" type="datetimeFigureOut">
              <a:rPr lang="es-ES"/>
              <a:pPr>
                <a:defRPr/>
              </a:pPr>
              <a:t>25/04/2013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4CEAD8-F7A8-4C65-BE51-814371B0AF32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38104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EA1E90-E7DE-409A-B99B-854E63BB57E6}" type="datetimeFigureOut">
              <a:rPr lang="es-ES"/>
              <a:pPr>
                <a:defRPr/>
              </a:pPr>
              <a:t>25/04/2013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6363AD-C768-44D7-A950-108AB5C80967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246894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1071EA-4BBE-4B31-9E9B-1EEFF3326CBC}" type="datetimeFigureOut">
              <a:rPr lang="es-ES"/>
              <a:pPr>
                <a:defRPr/>
              </a:pPr>
              <a:t>25/04/2013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59B003-5833-4E11-BCD2-C39A4605F2F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895281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206E6F-9B32-42BD-A1E6-8C48FA9F2560}" type="datetimeFigureOut">
              <a:rPr lang="es-ES"/>
              <a:pPr>
                <a:defRPr/>
              </a:pPr>
              <a:t>25/04/2013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262798-CCEA-4B8A-A26D-B9D95E5A3CA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49295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5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5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6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7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10"/>
          <p:cNvSpPr/>
          <p:nvPr/>
        </p:nvSpPr>
        <p:spPr>
          <a:xfrm>
            <a:off x="990600" y="1017588"/>
            <a:ext cx="7178675" cy="483076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11"/>
          <p:cNvSpPr/>
          <p:nvPr/>
        </p:nvSpPr>
        <p:spPr>
          <a:xfrm>
            <a:off x="990600" y="1009650"/>
            <a:ext cx="7180263" cy="4832350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0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35684">
            <a:off x="769938" y="701675"/>
            <a:ext cx="566737" cy="56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096196">
            <a:off x="7854950" y="749300"/>
            <a:ext cx="566738" cy="56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88" y="5357813"/>
            <a:ext cx="121443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5C5F1C-5072-44E7-92D3-C3AF56C392BC}" type="datetimeFigureOut">
              <a:rPr lang="es-ES"/>
              <a:pPr>
                <a:defRPr/>
              </a:pPr>
              <a:t>25/04/2013</a:t>
            </a:fld>
            <a:endParaRPr lang="es-ES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750" y="5357813"/>
            <a:ext cx="503396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475" y="5357813"/>
            <a:ext cx="554038" cy="36512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94FF0323-D941-4213-A097-E52D1B22A7E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046384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3A2E70-FACB-40DE-98BF-33276B58F737}" type="datetimeFigureOut">
              <a:rPr lang="es-ES"/>
              <a:pPr>
                <a:defRPr/>
              </a:pPr>
              <a:t>25/04/2013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FFB0E8-50B5-41A4-835C-A45C42D1DA8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92494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685FCC-6CF6-45DA-8AA3-5180CA678F6F}" type="datetimeFigureOut">
              <a:rPr lang="es-ES"/>
              <a:pPr>
                <a:defRPr/>
              </a:pPr>
              <a:t>25/04/2013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335DCE-DF57-4F38-B907-FCC4E7CAEB34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570730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33C764-F466-4AFB-82B3-36EA6025CCD0}" type="datetimeFigureOut">
              <a:rPr lang="es-ES"/>
              <a:pPr>
                <a:defRPr/>
              </a:pPr>
              <a:t>25/04/2013</a:t>
            </a:fld>
            <a:endParaRPr lang="es-E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301AFC-292C-4CC8-B9E8-D6BC02743906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023379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4AD72D-D559-44B4-BCE1-21948D91F6FF}" type="datetimeFigureOut">
              <a:rPr lang="es-ES"/>
              <a:pPr>
                <a:defRPr/>
              </a:pPr>
              <a:t>25/04/2013</a:t>
            </a:fld>
            <a:endParaRPr lang="es-E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468D52-5ED8-44CF-A466-4E2C23F04B27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895573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A45DD9-35CF-4197-8392-10E5DD9B4E3E}" type="datetimeFigureOut">
              <a:rPr lang="es-ES"/>
              <a:pPr>
                <a:defRPr/>
              </a:pPr>
              <a:t>25/04/2013</a:t>
            </a:fld>
            <a:endParaRPr lang="es-E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58C9C5-2A46-4C97-B7EE-1FC3BC47519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036707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DF5502-25E1-494A-A220-693DD1DBB925}" type="datetimeFigureOut">
              <a:rPr lang="es-ES"/>
              <a:pPr>
                <a:defRPr/>
              </a:pPr>
              <a:t>25/04/2013</a:t>
            </a:fld>
            <a:endParaRPr lang="es-E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6AD647-C092-4E7C-9499-719A2F42ED5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717414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6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7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8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15"/>
          <p:cNvSpPr/>
          <p:nvPr/>
        </p:nvSpPr>
        <p:spPr>
          <a:xfrm rot="60000">
            <a:off x="4468813" y="604838"/>
            <a:ext cx="3789362" cy="572293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Rectangle 16"/>
          <p:cNvSpPr/>
          <p:nvPr/>
        </p:nvSpPr>
        <p:spPr>
          <a:xfrm rot="60000">
            <a:off x="4471988" y="603250"/>
            <a:ext cx="3787775" cy="5722938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Rectangle 12"/>
          <p:cNvSpPr/>
          <p:nvPr/>
        </p:nvSpPr>
        <p:spPr>
          <a:xfrm rot="21540000">
            <a:off x="749300" y="576263"/>
            <a:ext cx="3789363" cy="572293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ectangle 13"/>
          <p:cNvSpPr/>
          <p:nvPr/>
        </p:nvSpPr>
        <p:spPr>
          <a:xfrm rot="21540000">
            <a:off x="749300" y="576263"/>
            <a:ext cx="3789363" cy="5721350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35684">
            <a:off x="2371725" y="293688"/>
            <a:ext cx="566738" cy="56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096196">
            <a:off x="6280150" y="333375"/>
            <a:ext cx="566738" cy="56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2063" y="5886450"/>
            <a:ext cx="121285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188A6F-BC4E-4FDD-A6E6-F56FE87391AA}" type="datetimeFigureOut">
              <a:rPr lang="es-ES"/>
              <a:pPr>
                <a:defRPr/>
              </a:pPr>
              <a:t>25/04/2013</a:t>
            </a:fld>
            <a:endParaRPr lang="es-ES"/>
          </a:p>
        </p:txBody>
      </p:sp>
      <p:sp>
        <p:nvSpPr>
          <p:cNvPr id="16" name="Footer Placeholder 5"/>
          <p:cNvSpPr>
            <a:spLocks noGrp="1"/>
          </p:cNvSpPr>
          <p:nvPr>
            <p:ph type="ftr" sz="quarter" idx="11"/>
          </p:nvPr>
        </p:nvSpPr>
        <p:spPr>
          <a:xfrm rot="21540000">
            <a:off x="914400" y="5829300"/>
            <a:ext cx="352266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8088" y="5897563"/>
            <a:ext cx="55403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137D9D-76FB-4CA2-8E9F-9FB6D9FAF507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155950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6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7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8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11"/>
          <p:cNvSpPr/>
          <p:nvPr/>
        </p:nvSpPr>
        <p:spPr>
          <a:xfrm rot="21540000">
            <a:off x="749300" y="576263"/>
            <a:ext cx="3789363" cy="572293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Rectangle 12"/>
          <p:cNvSpPr/>
          <p:nvPr/>
        </p:nvSpPr>
        <p:spPr>
          <a:xfrm rot="21540000">
            <a:off x="744538" y="576263"/>
            <a:ext cx="3789362" cy="5721350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Rectangle 28"/>
          <p:cNvSpPr/>
          <p:nvPr/>
        </p:nvSpPr>
        <p:spPr>
          <a:xfrm rot="60000">
            <a:off x="4468813" y="604838"/>
            <a:ext cx="3789362" cy="572293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ectangle 29"/>
          <p:cNvSpPr/>
          <p:nvPr/>
        </p:nvSpPr>
        <p:spPr>
          <a:xfrm rot="60000">
            <a:off x="4464050" y="603250"/>
            <a:ext cx="3789363" cy="5722938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35684">
            <a:off x="2371725" y="293688"/>
            <a:ext cx="566738" cy="56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096196">
            <a:off x="6280150" y="333375"/>
            <a:ext cx="566738" cy="56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s-ES" noProof="0" smtClean="0"/>
              <a:t>Haga clic en el icono para agregar una imagen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238" y="5888038"/>
            <a:ext cx="121443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11C4AA-CEB7-4DA8-9DA9-2FD22C152382}" type="datetimeFigureOut">
              <a:rPr lang="es-ES"/>
              <a:pPr>
                <a:defRPr/>
              </a:pPr>
              <a:t>25/04/2013</a:t>
            </a:fld>
            <a:endParaRPr lang="es-ES"/>
          </a:p>
        </p:txBody>
      </p:sp>
      <p:sp>
        <p:nvSpPr>
          <p:cNvPr id="16" name="Footer Placeholder 5"/>
          <p:cNvSpPr>
            <a:spLocks noGrp="1"/>
          </p:cNvSpPr>
          <p:nvPr>
            <p:ph type="ftr" sz="quarter" idx="11"/>
          </p:nvPr>
        </p:nvSpPr>
        <p:spPr>
          <a:xfrm rot="21540000">
            <a:off x="914400" y="5830888"/>
            <a:ext cx="331946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850" y="5900738"/>
            <a:ext cx="5540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C8C62E-4C28-4F18-A997-9EDC59EBBE11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7410239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9E5E7B-7464-4C43-83AF-68A0BE5F5B34}" type="datetimeFigureOut">
              <a:rPr lang="es-ES"/>
              <a:pPr>
                <a:defRPr/>
              </a:pPr>
              <a:t>25/04/2013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F76480-D7C7-46D7-B40E-BF4B25AB57B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359260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33E583-A975-4FDE-8C4A-71647657F22E}" type="datetimeFigureOut">
              <a:rPr lang="es-ES"/>
              <a:pPr>
                <a:defRPr/>
              </a:pPr>
              <a:t>25/04/2013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AC4858-4E8B-47D4-859F-68BE341F642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295288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59D9997-8E67-428A-BF1F-1ED01A2C41C0}" type="datetimeFigureOut">
              <a:rPr lang="es-ES"/>
              <a:pPr>
                <a:defRPr/>
              </a:pPr>
              <a:t>25/04/2013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7E4AC6D-EC3C-4E96-9E07-1D6C4E9AB8C1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15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838" y="574675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838" y="576263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2056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35684">
            <a:off x="544513" y="273050"/>
            <a:ext cx="566737" cy="56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096196">
            <a:off x="8115300" y="298450"/>
            <a:ext cx="566738" cy="56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8" name="Title Placeholder 1"/>
          <p:cNvSpPr>
            <a:spLocks noGrp="1"/>
          </p:cNvSpPr>
          <p:nvPr>
            <p:ph type="title"/>
          </p:nvPr>
        </p:nvSpPr>
        <p:spPr bwMode="auto">
          <a:xfrm>
            <a:off x="1095375" y="817563"/>
            <a:ext cx="6964363" cy="1201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  <a:endParaRPr lang="en-US" smtClean="0"/>
          </a:p>
        </p:txBody>
      </p:sp>
      <p:sp>
        <p:nvSpPr>
          <p:cNvPr id="205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463675" y="2119313"/>
            <a:ext cx="6196013" cy="360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775" y="5808663"/>
            <a:ext cx="1212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2"/>
                </a:solidFill>
                <a:latin typeface="Rage Italic" pitchFamily="66" charset="0"/>
                <a:cs typeface="+mn-cs"/>
              </a:defRPr>
            </a:lvl1pPr>
          </a:lstStyle>
          <a:p>
            <a:pPr>
              <a:defRPr/>
            </a:pPr>
            <a:fld id="{C2B45E6E-F659-444D-AC32-68BECD356B51}" type="datetimeFigureOut">
              <a:rPr lang="es-ES"/>
              <a:pPr>
                <a:defRPr/>
              </a:pPr>
              <a:t>25/04/2013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0" y="5808663"/>
            <a:ext cx="55403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2"/>
                </a:solidFill>
                <a:latin typeface="Rage Italic" pitchFamily="66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800" y="5808663"/>
            <a:ext cx="5540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2"/>
                </a:solidFill>
                <a:latin typeface="Rage Italic" pitchFamily="66" charset="0"/>
                <a:cs typeface="+mn-cs"/>
              </a:defRPr>
            </a:lvl1pPr>
          </a:lstStyle>
          <a:p>
            <a:pPr>
              <a:defRPr/>
            </a:pPr>
            <a:fld id="{16421A17-3D18-44A5-AB89-DA792C7AFA5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5" r:id="rId8"/>
    <p:sldLayoutId id="2147483746" r:id="rId9"/>
    <p:sldLayoutId id="2147483742" r:id="rId10"/>
    <p:sldLayoutId id="214748374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nstant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nstant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nstant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nstantia" pitchFamily="18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4465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7" Type="http://schemas.openxmlformats.org/officeDocument/2006/relationships/image" Target="../media/image1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1 Título"/>
          <p:cNvSpPr>
            <a:spLocks noGrp="1"/>
          </p:cNvSpPr>
          <p:nvPr>
            <p:ph type="ctrTitle"/>
          </p:nvPr>
        </p:nvSpPr>
        <p:spPr>
          <a:xfrm>
            <a:off x="827584" y="1773287"/>
            <a:ext cx="7772400" cy="2663825"/>
          </a:xfrm>
        </p:spPr>
        <p:txBody>
          <a:bodyPr/>
          <a:lstStyle/>
          <a:p>
            <a:pPr eaLnBrk="1" hangingPunct="1"/>
            <a:r>
              <a:rPr lang="es-ES" sz="6600" dirty="0" smtClean="0">
                <a:latin typeface="Constantia" pitchFamily="18" charset="0"/>
              </a:rPr>
              <a:t>Biblioteca emocionalmente activa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403648" y="4844752"/>
            <a:ext cx="6400800" cy="17526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ES" dirty="0" smtClean="0"/>
              <a:t>CEIP </a:t>
            </a:r>
            <a:r>
              <a:rPr lang="es-ES" dirty="0" err="1" smtClean="0"/>
              <a:t>Xoaquín</a:t>
            </a:r>
            <a:r>
              <a:rPr lang="es-ES" dirty="0" smtClean="0"/>
              <a:t> </a:t>
            </a:r>
            <a:r>
              <a:rPr lang="es-ES" dirty="0" err="1" smtClean="0"/>
              <a:t>Lourenzo</a:t>
            </a:r>
            <a:r>
              <a:rPr lang="es-ES" dirty="0" smtClean="0"/>
              <a:t> </a:t>
            </a:r>
            <a:r>
              <a:rPr lang="es-ES" dirty="0" err="1" smtClean="0"/>
              <a:t>Xocas</a:t>
            </a:r>
            <a:endParaRPr lang="es-E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Título"/>
          <p:cNvSpPr>
            <a:spLocks noGrp="1"/>
          </p:cNvSpPr>
          <p:nvPr>
            <p:ph type="title"/>
          </p:nvPr>
        </p:nvSpPr>
        <p:spPr>
          <a:xfrm>
            <a:off x="1143000" y="428625"/>
            <a:ext cx="6964363" cy="936625"/>
          </a:xfrm>
        </p:spPr>
        <p:txBody>
          <a:bodyPr/>
          <a:lstStyle/>
          <a:p>
            <a:pPr eaLnBrk="1" hangingPunct="1">
              <a:defRPr/>
            </a:pPr>
            <a:r>
              <a:rPr lang="es-ES" sz="5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Antes</a:t>
            </a: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179513" y="4385472"/>
            <a:ext cx="1440159" cy="23174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172" name="4 Imagen" descr="D:\DOCUMENTOS\COLE\CURSO 2011-2012\fotos biblio antigua\IMG-20120527-WA000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43063" y="1357313"/>
            <a:ext cx="2808287" cy="23764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173" name="5 Imagen" descr="D:\DOCUMENTOS\COLE\CURSO 2011-2012\fotos biblio antigua\IMG-20120527-WA000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86313" y="1357313"/>
            <a:ext cx="3190875" cy="23749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174" name="6 Imagen" descr="D:\DOCUMENTOS\COLE\CURSO 2011-2012\fotos biblio antigua\IMG-20120527-WA0000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00375" y="3857625"/>
            <a:ext cx="3240088" cy="22336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179513" y="4385472"/>
            <a:ext cx="1440159" cy="23174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197" name="6 Imagen" descr="D:\DOCUMENTOS\COLE\CURSO 2011-2012\BIBLIOTECA\fotos o videos\biblio nueva imagen\IMG-20120403-WA000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28938" y="3571875"/>
            <a:ext cx="3436937" cy="25003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198" name="4 Imagen" descr="D:\DOCUMENTOS\COLE\CURSO 2011-2012\BIBLIOTECA\fotos o videos\biblio nueva imagen\IMG-20120403-WA000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20961695">
            <a:off x="1143000" y="1736725"/>
            <a:ext cx="2879725" cy="22320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1 Título"/>
          <p:cNvSpPr txBox="1">
            <a:spLocks/>
          </p:cNvSpPr>
          <p:nvPr/>
        </p:nvSpPr>
        <p:spPr bwMode="auto">
          <a:xfrm>
            <a:off x="1285875" y="492125"/>
            <a:ext cx="6964363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s-ES" sz="5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ea typeface="+mj-ea"/>
                <a:cs typeface="+mj-cs"/>
              </a:rPr>
              <a:t>Despois</a:t>
            </a:r>
            <a:endParaRPr lang="es-ES" sz="5400" b="1" dirty="0">
              <a:solidFill>
                <a:schemeClr val="tx2">
                  <a:lumMod val="60000"/>
                  <a:lumOff val="40000"/>
                </a:schemeClr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8196" name="5 Imagen" descr="D:\DOCUMENTOS\COLE\CURSO 2011-2012\BIBLIOTECA\fotos o videos\biblio nueva imagen\IMG-20120403-WA0004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795763">
            <a:off x="4719638" y="1839913"/>
            <a:ext cx="3397250" cy="23018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 rot="21238262">
            <a:off x="179513" y="4385472"/>
            <a:ext cx="1440159" cy="23174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xfrm>
            <a:off x="1071563" y="642938"/>
            <a:ext cx="6964362" cy="936625"/>
          </a:xfrm>
        </p:spPr>
        <p:txBody>
          <a:bodyPr/>
          <a:lstStyle/>
          <a:p>
            <a:pPr eaLnBrk="1" hangingPunct="1">
              <a:defRPr/>
            </a:pPr>
            <a:r>
              <a:rPr lang="es-ES" sz="5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Contexto</a:t>
            </a:r>
          </a:p>
        </p:txBody>
      </p:sp>
      <p:grpSp>
        <p:nvGrpSpPr>
          <p:cNvPr id="10" name="9 Grupo"/>
          <p:cNvGrpSpPr/>
          <p:nvPr/>
        </p:nvGrpSpPr>
        <p:grpSpPr>
          <a:xfrm>
            <a:off x="1643063" y="1396829"/>
            <a:ext cx="6072187" cy="997033"/>
            <a:chOff x="1643063" y="1396829"/>
            <a:chExt cx="6072187" cy="997033"/>
          </a:xfrm>
        </p:grpSpPr>
        <p:sp>
          <p:nvSpPr>
            <p:cNvPr id="2" name="1 CuadroTexto"/>
            <p:cNvSpPr txBox="1"/>
            <p:nvPr/>
          </p:nvSpPr>
          <p:spPr>
            <a:xfrm>
              <a:off x="1643063" y="1857375"/>
              <a:ext cx="6072187" cy="40005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285750" indent="-285750" fontAlgn="auto">
                <a:spcBef>
                  <a:spcPts val="0"/>
                </a:spcBef>
                <a:spcAft>
                  <a:spcPts val="0"/>
                </a:spcAft>
                <a:buFontTx/>
                <a:buChar char="-"/>
                <a:defRPr/>
              </a:pPr>
              <a:r>
                <a:rPr lang="es-ES" sz="2000" dirty="0">
                  <a:latin typeface="+mj-lt"/>
                  <a:cs typeface="+mn-cs"/>
                </a:rPr>
                <a:t>54 </a:t>
              </a:r>
              <a:r>
                <a:rPr lang="es-ES" sz="2000" dirty="0">
                  <a:latin typeface="+mj-lt"/>
                  <a:cs typeface="+mn-cs"/>
                </a:rPr>
                <a:t>alumnos</a:t>
              </a:r>
              <a:endParaRPr lang="es-ES" sz="2000" dirty="0">
                <a:latin typeface="+mj-lt"/>
                <a:cs typeface="+mn-cs"/>
              </a:endParaRPr>
            </a:p>
          </p:txBody>
        </p:sp>
        <p:pic>
          <p:nvPicPr>
            <p:cNvPr id="4" name="3 Imagen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51920" y="1396829"/>
              <a:ext cx="1080120" cy="997033"/>
            </a:xfrm>
            <a:prstGeom prst="rect">
              <a:avLst/>
            </a:prstGeom>
          </p:spPr>
        </p:pic>
      </p:grpSp>
      <p:grpSp>
        <p:nvGrpSpPr>
          <p:cNvPr id="12" name="11 Grupo"/>
          <p:cNvGrpSpPr/>
          <p:nvPr/>
        </p:nvGrpSpPr>
        <p:grpSpPr>
          <a:xfrm>
            <a:off x="1643063" y="1405981"/>
            <a:ext cx="6072187" cy="1802357"/>
            <a:chOff x="1643063" y="1405981"/>
            <a:chExt cx="6072187" cy="1802357"/>
          </a:xfrm>
        </p:grpSpPr>
        <p:sp>
          <p:nvSpPr>
            <p:cNvPr id="6" name="5 CuadroTexto"/>
            <p:cNvSpPr txBox="1"/>
            <p:nvPr/>
          </p:nvSpPr>
          <p:spPr>
            <a:xfrm>
              <a:off x="1643063" y="2500313"/>
              <a:ext cx="6072187" cy="70802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285750" indent="-285750" fontAlgn="auto">
                <a:spcBef>
                  <a:spcPts val="0"/>
                </a:spcBef>
                <a:spcAft>
                  <a:spcPts val="0"/>
                </a:spcAft>
                <a:buFontTx/>
                <a:buChar char="-"/>
                <a:defRPr/>
              </a:pPr>
              <a:r>
                <a:rPr lang="es-ES" sz="2000" dirty="0">
                  <a:latin typeface="+mj-lt"/>
                  <a:cs typeface="+mn-cs"/>
                </a:rPr>
                <a:t> </a:t>
              </a:r>
              <a:r>
                <a:rPr lang="es-ES" sz="2000" dirty="0">
                  <a:latin typeface="+mj-lt"/>
                  <a:cs typeface="+mn-cs"/>
                </a:rPr>
                <a:t>Centro do rural</a:t>
              </a:r>
            </a:p>
            <a:p>
              <a:pPr marL="285750" indent="-285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sz="2000" dirty="0">
                <a:latin typeface="+mj-lt"/>
                <a:cs typeface="+mn-cs"/>
              </a:endParaRPr>
            </a:p>
          </p:txBody>
        </p:sp>
        <p:pic>
          <p:nvPicPr>
            <p:cNvPr id="11" name="10 Imagen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32040" y="1405981"/>
              <a:ext cx="2541215" cy="1694143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grpSp>
        <p:nvGrpSpPr>
          <p:cNvPr id="14" name="13 Grupo"/>
          <p:cNvGrpSpPr/>
          <p:nvPr/>
        </p:nvGrpSpPr>
        <p:grpSpPr>
          <a:xfrm>
            <a:off x="1643063" y="2823198"/>
            <a:ext cx="6072187" cy="1329276"/>
            <a:chOff x="1643063" y="2823198"/>
            <a:chExt cx="6072187" cy="1329276"/>
          </a:xfrm>
        </p:grpSpPr>
        <p:sp>
          <p:nvSpPr>
            <p:cNvPr id="7" name="6 CuadroTexto"/>
            <p:cNvSpPr txBox="1"/>
            <p:nvPr/>
          </p:nvSpPr>
          <p:spPr>
            <a:xfrm>
              <a:off x="1643063" y="3214688"/>
              <a:ext cx="6072187" cy="40005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285750" indent="-285750" fontAlgn="auto">
                <a:spcBef>
                  <a:spcPts val="0"/>
                </a:spcBef>
                <a:spcAft>
                  <a:spcPts val="0"/>
                </a:spcAft>
                <a:buFontTx/>
                <a:buChar char="-"/>
                <a:defRPr/>
              </a:pPr>
              <a:r>
                <a:rPr lang="es-ES" sz="2000" dirty="0">
                  <a:latin typeface="+mj-lt"/>
                  <a:cs typeface="+mn-cs"/>
                </a:rPr>
                <a:t>Familias </a:t>
              </a:r>
              <a:r>
                <a:rPr lang="es-ES" sz="2000" dirty="0" err="1">
                  <a:latin typeface="+mj-lt"/>
                  <a:cs typeface="+mn-cs"/>
                </a:rPr>
                <a:t>desectructuradas</a:t>
              </a:r>
              <a:endParaRPr lang="es-ES" sz="2000" dirty="0">
                <a:latin typeface="+mj-lt"/>
                <a:cs typeface="+mn-cs"/>
              </a:endParaRPr>
            </a:p>
          </p:txBody>
        </p:sp>
        <p:pic>
          <p:nvPicPr>
            <p:cNvPr id="13" name="12 Imagen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7233" y="2823198"/>
              <a:ext cx="936935" cy="132927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grpSp>
        <p:nvGrpSpPr>
          <p:cNvPr id="16" name="15 Grupo"/>
          <p:cNvGrpSpPr/>
          <p:nvPr/>
        </p:nvGrpSpPr>
        <p:grpSpPr>
          <a:xfrm>
            <a:off x="1714500" y="3414713"/>
            <a:ext cx="6072188" cy="1218008"/>
            <a:chOff x="1714500" y="3414713"/>
            <a:chExt cx="6072188" cy="1218008"/>
          </a:xfrm>
        </p:grpSpPr>
        <p:sp>
          <p:nvSpPr>
            <p:cNvPr id="8" name="7 CuadroTexto"/>
            <p:cNvSpPr txBox="1"/>
            <p:nvPr/>
          </p:nvSpPr>
          <p:spPr>
            <a:xfrm>
              <a:off x="1714500" y="4000500"/>
              <a:ext cx="6072188" cy="40005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285750" indent="-285750" fontAlgn="auto">
                <a:spcBef>
                  <a:spcPts val="0"/>
                </a:spcBef>
                <a:spcAft>
                  <a:spcPts val="0"/>
                </a:spcAft>
                <a:buFontTx/>
                <a:buChar char="-"/>
                <a:defRPr/>
              </a:pPr>
              <a:r>
                <a:rPr lang="es-ES" sz="2000" dirty="0" err="1">
                  <a:latin typeface="+mj-lt"/>
                  <a:cs typeface="+mn-cs"/>
                </a:rPr>
                <a:t>Moitos</a:t>
              </a:r>
              <a:r>
                <a:rPr lang="es-ES" sz="2000" dirty="0">
                  <a:latin typeface="+mj-lt"/>
                  <a:cs typeface="+mn-cs"/>
                </a:rPr>
                <a:t> viven con </a:t>
              </a:r>
              <a:r>
                <a:rPr lang="es-ES" sz="2000" dirty="0" err="1">
                  <a:latin typeface="+mj-lt"/>
                  <a:cs typeface="+mn-cs"/>
                </a:rPr>
                <a:t>avos</a:t>
              </a:r>
              <a:endParaRPr lang="es-ES" sz="2000" dirty="0">
                <a:latin typeface="+mj-lt"/>
                <a:cs typeface="+mn-cs"/>
              </a:endParaRPr>
            </a:p>
          </p:txBody>
        </p:sp>
        <p:pic>
          <p:nvPicPr>
            <p:cNvPr id="15" name="14 Imagen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36096" y="3414713"/>
              <a:ext cx="1832650" cy="1218008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grpSp>
        <p:nvGrpSpPr>
          <p:cNvPr id="18" name="17 Grupo"/>
          <p:cNvGrpSpPr/>
          <p:nvPr/>
        </p:nvGrpSpPr>
        <p:grpSpPr>
          <a:xfrm>
            <a:off x="1571625" y="4714875"/>
            <a:ext cx="6552431" cy="1291207"/>
            <a:chOff x="1571625" y="4714875"/>
            <a:chExt cx="6552431" cy="1291207"/>
          </a:xfrm>
        </p:grpSpPr>
        <p:sp>
          <p:nvSpPr>
            <p:cNvPr id="9" name="8 CuadroTexto"/>
            <p:cNvSpPr txBox="1"/>
            <p:nvPr/>
          </p:nvSpPr>
          <p:spPr>
            <a:xfrm>
              <a:off x="1571625" y="4714875"/>
              <a:ext cx="6072188" cy="40005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285750" indent="-285750" fontAlgn="auto">
                <a:spcBef>
                  <a:spcPts val="0"/>
                </a:spcBef>
                <a:spcAft>
                  <a:spcPts val="0"/>
                </a:spcAft>
                <a:buFontTx/>
                <a:buChar char="-"/>
                <a:defRPr/>
              </a:pPr>
              <a:r>
                <a:rPr lang="es-ES" sz="2000" dirty="0">
                  <a:latin typeface="+mj-lt"/>
                  <a:cs typeface="+mn-cs"/>
                </a:rPr>
                <a:t>Familias </a:t>
              </a:r>
              <a:r>
                <a:rPr lang="es-ES" sz="2000" dirty="0">
                  <a:latin typeface="+mj-lt"/>
                  <a:cs typeface="+mn-cs"/>
                </a:rPr>
                <a:t>que  viven en situación de </a:t>
              </a:r>
              <a:r>
                <a:rPr lang="es-ES" sz="2000" dirty="0" err="1">
                  <a:latin typeface="+mj-lt"/>
                  <a:cs typeface="+mn-cs"/>
                </a:rPr>
                <a:t>desemprego</a:t>
              </a:r>
              <a:endParaRPr lang="es-ES" sz="2000" dirty="0">
                <a:latin typeface="+mj-lt"/>
                <a:cs typeface="+mn-cs"/>
              </a:endParaRPr>
            </a:p>
          </p:txBody>
        </p:sp>
        <p:pic>
          <p:nvPicPr>
            <p:cNvPr id="17" name="16 Imagen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96136" y="5114925"/>
              <a:ext cx="2327920" cy="891157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 rot="640876">
            <a:off x="6706821" y="4284348"/>
            <a:ext cx="1440159" cy="23174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3 Rectángulo"/>
          <p:cNvSpPr/>
          <p:nvPr/>
        </p:nvSpPr>
        <p:spPr>
          <a:xfrm>
            <a:off x="1042988" y="1700213"/>
            <a:ext cx="7100887" cy="31400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s-ES" dirty="0" err="1">
                <a:latin typeface="+mj-lt"/>
                <a:ea typeface="Times New Roman"/>
                <a:cs typeface="Arial"/>
              </a:rPr>
              <a:t>Empregar</a:t>
            </a:r>
            <a:r>
              <a:rPr lang="es-ES" dirty="0">
                <a:latin typeface="+mj-lt"/>
                <a:ea typeface="Times New Roman"/>
                <a:cs typeface="Arial"/>
              </a:rPr>
              <a:t> </a:t>
            </a:r>
            <a:r>
              <a:rPr lang="es-ES" dirty="0">
                <a:latin typeface="+mj-lt"/>
                <a:ea typeface="Times New Roman"/>
                <a:cs typeface="Arial"/>
              </a:rPr>
              <a:t>a biblioteca como vía para o </a:t>
            </a:r>
            <a:r>
              <a:rPr lang="es-ES" dirty="0" err="1">
                <a:latin typeface="+mj-lt"/>
                <a:ea typeface="Times New Roman"/>
                <a:cs typeface="Arial"/>
              </a:rPr>
              <a:t>desenvolvemento</a:t>
            </a:r>
            <a:r>
              <a:rPr lang="es-ES" dirty="0">
                <a:latin typeface="+mj-lt"/>
                <a:ea typeface="Times New Roman"/>
                <a:cs typeface="Arial"/>
              </a:rPr>
              <a:t> integral </a:t>
            </a:r>
            <a:r>
              <a:rPr lang="es-ES" dirty="0">
                <a:latin typeface="+mj-lt"/>
                <a:ea typeface="Times New Roman"/>
                <a:cs typeface="Arial"/>
              </a:rPr>
              <a:t>do alumnado.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es-ES" dirty="0">
              <a:latin typeface="+mj-lt"/>
              <a:ea typeface="Times New Roman"/>
              <a:cs typeface="Arial"/>
            </a:endParaRPr>
          </a:p>
          <a:p>
            <a:pPr marL="342900" indent="-3429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s-ES" dirty="0">
                <a:latin typeface="+mj-lt"/>
                <a:ea typeface="Times New Roman"/>
                <a:cs typeface="Arial"/>
              </a:rPr>
              <a:t>Diseñar  </a:t>
            </a:r>
            <a:r>
              <a:rPr lang="es-ES" dirty="0">
                <a:latin typeface="+mj-lt"/>
                <a:ea typeface="Times New Roman"/>
                <a:cs typeface="Arial"/>
              </a:rPr>
              <a:t>actividades que </a:t>
            </a:r>
            <a:r>
              <a:rPr lang="es-ES" dirty="0" err="1">
                <a:latin typeface="+mj-lt"/>
                <a:ea typeface="Times New Roman"/>
                <a:cs typeface="Arial"/>
              </a:rPr>
              <a:t>favorezan</a:t>
            </a:r>
            <a:r>
              <a:rPr lang="es-ES" dirty="0">
                <a:latin typeface="+mj-lt"/>
                <a:ea typeface="Times New Roman"/>
                <a:cs typeface="Arial"/>
              </a:rPr>
              <a:t> a </a:t>
            </a:r>
            <a:r>
              <a:rPr lang="es-ES" dirty="0" err="1">
                <a:latin typeface="+mj-lt"/>
                <a:ea typeface="Times New Roman"/>
                <a:cs typeface="Arial"/>
              </a:rPr>
              <a:t>mellora</a:t>
            </a:r>
            <a:r>
              <a:rPr lang="es-ES" dirty="0">
                <a:latin typeface="+mj-lt"/>
                <a:ea typeface="Times New Roman"/>
                <a:cs typeface="Arial"/>
              </a:rPr>
              <a:t> da autoestima</a:t>
            </a:r>
            <a:r>
              <a:rPr lang="es-ES" dirty="0">
                <a:latin typeface="+mj-lt"/>
                <a:ea typeface="Times New Roman"/>
                <a:cs typeface="Arial"/>
              </a:rPr>
              <a:t>, o </a:t>
            </a:r>
            <a:r>
              <a:rPr lang="es-ES" dirty="0" err="1">
                <a:latin typeface="+mj-lt"/>
                <a:ea typeface="Times New Roman"/>
                <a:cs typeface="Arial"/>
              </a:rPr>
              <a:t>autoconcepto</a:t>
            </a:r>
            <a:r>
              <a:rPr lang="es-ES" dirty="0">
                <a:latin typeface="+mj-lt"/>
                <a:ea typeface="Times New Roman"/>
                <a:cs typeface="Arial"/>
              </a:rPr>
              <a:t> </a:t>
            </a:r>
            <a:r>
              <a:rPr lang="es-ES" dirty="0">
                <a:latin typeface="+mj-lt"/>
                <a:ea typeface="Times New Roman"/>
                <a:cs typeface="Arial"/>
              </a:rPr>
              <a:t>e </a:t>
            </a:r>
            <a:r>
              <a:rPr lang="es-ES" dirty="0">
                <a:latin typeface="+mj-lt"/>
                <a:ea typeface="Times New Roman"/>
                <a:cs typeface="Arial"/>
              </a:rPr>
              <a:t> a empatía </a:t>
            </a:r>
            <a:r>
              <a:rPr lang="es-ES" dirty="0">
                <a:latin typeface="+mj-lt"/>
                <a:ea typeface="Times New Roman"/>
                <a:cs typeface="Arial"/>
              </a:rPr>
              <a:t>do </a:t>
            </a:r>
            <a:r>
              <a:rPr lang="es-ES" dirty="0">
                <a:latin typeface="+mj-lt"/>
                <a:ea typeface="Times New Roman"/>
                <a:cs typeface="Arial"/>
              </a:rPr>
              <a:t>alumno.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es-ES" dirty="0">
              <a:latin typeface="+mj-lt"/>
              <a:ea typeface="Times New Roman"/>
              <a:cs typeface="Arial"/>
            </a:endParaRPr>
          </a:p>
          <a:p>
            <a:pPr marL="342900" indent="-3429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s-ES" dirty="0">
                <a:latin typeface="+mj-lt"/>
                <a:ea typeface="Times New Roman"/>
                <a:cs typeface="Arial"/>
              </a:rPr>
              <a:t>Programar </a:t>
            </a:r>
            <a:r>
              <a:rPr lang="es-ES" dirty="0" err="1">
                <a:latin typeface="+mj-lt"/>
                <a:ea typeface="Times New Roman"/>
                <a:cs typeface="Arial"/>
              </a:rPr>
              <a:t>tarefas</a:t>
            </a:r>
            <a:r>
              <a:rPr lang="es-ES" dirty="0">
                <a:latin typeface="+mj-lt"/>
                <a:ea typeface="Times New Roman"/>
                <a:cs typeface="Arial"/>
              </a:rPr>
              <a:t> que </a:t>
            </a:r>
            <a:r>
              <a:rPr lang="es-ES" dirty="0" err="1">
                <a:latin typeface="+mj-lt"/>
                <a:ea typeface="Times New Roman"/>
                <a:cs typeface="Arial"/>
              </a:rPr>
              <a:t>axuden</a:t>
            </a:r>
            <a:r>
              <a:rPr lang="es-ES" dirty="0">
                <a:latin typeface="+mj-lt"/>
                <a:ea typeface="Times New Roman"/>
                <a:cs typeface="Arial"/>
              </a:rPr>
              <a:t> ó </a:t>
            </a:r>
            <a:r>
              <a:rPr lang="es-ES" dirty="0" err="1">
                <a:latin typeface="+mj-lt"/>
                <a:ea typeface="Times New Roman"/>
                <a:cs typeface="Arial"/>
              </a:rPr>
              <a:t>desenvolvemento</a:t>
            </a:r>
            <a:r>
              <a:rPr lang="es-ES" dirty="0">
                <a:latin typeface="+mj-lt"/>
                <a:ea typeface="Times New Roman"/>
                <a:cs typeface="Arial"/>
              </a:rPr>
              <a:t> da </a:t>
            </a:r>
            <a:r>
              <a:rPr lang="es-ES" dirty="0" err="1">
                <a:latin typeface="+mj-lt"/>
                <a:ea typeface="Times New Roman"/>
                <a:cs typeface="Arial"/>
              </a:rPr>
              <a:t>intelixencia</a:t>
            </a:r>
            <a:r>
              <a:rPr lang="es-ES" dirty="0">
                <a:latin typeface="+mj-lt"/>
                <a:ea typeface="Times New Roman"/>
                <a:cs typeface="Arial"/>
              </a:rPr>
              <a:t> emocional do </a:t>
            </a:r>
            <a:r>
              <a:rPr lang="es-ES" dirty="0" err="1">
                <a:latin typeface="+mj-lt"/>
                <a:ea typeface="Times New Roman"/>
                <a:cs typeface="Arial"/>
              </a:rPr>
              <a:t>noso</a:t>
            </a:r>
            <a:r>
              <a:rPr lang="es-ES" dirty="0">
                <a:latin typeface="+mj-lt"/>
                <a:ea typeface="Times New Roman"/>
                <a:cs typeface="Arial"/>
              </a:rPr>
              <a:t> alumnado</a:t>
            </a:r>
            <a:r>
              <a:rPr lang="es-ES" dirty="0">
                <a:latin typeface="Arial"/>
                <a:ea typeface="Times New Roman"/>
                <a:cs typeface="Arial"/>
              </a:rPr>
              <a:t>.</a:t>
            </a:r>
            <a:endParaRPr lang="es-ES" sz="1600" dirty="0">
              <a:latin typeface="Calibri"/>
              <a:ea typeface="Times New Roman"/>
              <a:cs typeface="Arial"/>
            </a:endParaRPr>
          </a:p>
        </p:txBody>
      </p:sp>
      <p:sp>
        <p:nvSpPr>
          <p:cNvPr id="6" name="1 Título"/>
          <p:cNvSpPr>
            <a:spLocks noGrp="1"/>
          </p:cNvSpPr>
          <p:nvPr>
            <p:ph type="title"/>
          </p:nvPr>
        </p:nvSpPr>
        <p:spPr>
          <a:xfrm>
            <a:off x="1071563" y="642938"/>
            <a:ext cx="6964362" cy="936625"/>
          </a:xfrm>
        </p:spPr>
        <p:txBody>
          <a:bodyPr/>
          <a:lstStyle/>
          <a:p>
            <a:pPr eaLnBrk="1" hangingPunct="1">
              <a:defRPr/>
            </a:pPr>
            <a:r>
              <a:rPr lang="es-ES" sz="54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Obxectivos</a:t>
            </a:r>
            <a:endParaRPr lang="es-ES" sz="54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124744"/>
            <a:ext cx="7776864" cy="51845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6 CuadroTexto"/>
          <p:cNvSpPr txBox="1"/>
          <p:nvPr/>
        </p:nvSpPr>
        <p:spPr>
          <a:xfrm>
            <a:off x="873299" y="591071"/>
            <a:ext cx="7560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A VERDADEIRA HISTORIA DO NOSO TRASNO</a:t>
            </a:r>
            <a:endParaRPr lang="es-ES" sz="2400" b="1" dirty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683568" y="548679"/>
            <a:ext cx="3024336" cy="5785765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50000"/>
                  <a:shade val="30000"/>
                  <a:satMod val="115000"/>
                </a:schemeClr>
              </a:gs>
              <a:gs pos="50000">
                <a:schemeClr val="accent5">
                  <a:lumMod val="50000"/>
                  <a:shade val="67500"/>
                  <a:satMod val="115000"/>
                </a:schemeClr>
              </a:gs>
              <a:gs pos="100000">
                <a:schemeClr val="accent5">
                  <a:lumMod val="50000"/>
                  <a:shade val="100000"/>
                  <a:satMod val="115000"/>
                </a:schemeClr>
              </a:gs>
            </a:gsLst>
            <a:lin ang="0" scaled="1"/>
            <a:tileRect/>
          </a:gradFill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747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476672"/>
            <a:ext cx="6624736" cy="602267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22624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539552" y="476672"/>
            <a:ext cx="7992888" cy="5976664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50000"/>
                  <a:lumOff val="50000"/>
                  <a:shade val="30000"/>
                  <a:satMod val="115000"/>
                </a:schemeClr>
              </a:gs>
              <a:gs pos="50000">
                <a:schemeClr val="tx1">
                  <a:lumMod val="50000"/>
                  <a:lumOff val="50000"/>
                  <a:shade val="67500"/>
                  <a:satMod val="115000"/>
                </a:schemeClr>
              </a:gs>
              <a:gs pos="100000">
                <a:schemeClr val="tx1">
                  <a:lumMod val="50000"/>
                  <a:lumOff val="50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757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549364"/>
            <a:ext cx="5705744" cy="5759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1207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658" y="548680"/>
            <a:ext cx="7595766" cy="57606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71557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179513" y="4385472"/>
            <a:ext cx="1440159" cy="23174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316" name="Picture 2" descr="http://3.bp.blogspot.com/-3CbakOvcaDw/UMj8gBaj3oI/AAAAAAAAAJ4/imoBtyhEUI0/s1600/foton+buzon+rei+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07885">
            <a:off x="1211222" y="1693731"/>
            <a:ext cx="2758640" cy="30674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4 Imagen" descr="http://3.bp.blogspot.com/-WT9j5D9WS-o/UR04N8PKOrI/AAAAAAAAAMg/GkpWVnILgP4/s1600/IMG-20130214-WA000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59823">
            <a:off x="5448803" y="1840774"/>
            <a:ext cx="2490194" cy="30550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8" name="3 Imagen" descr="http://3.bp.blogspot.com/-nXmalBxYi-k/UXRQaYvJyoI/AAAAAAAAAQs/GhTED3jG6ZM/s1600/bok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3634319"/>
            <a:ext cx="3312368" cy="23645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1 Título"/>
          <p:cNvSpPr>
            <a:spLocks noGrp="1"/>
          </p:cNvSpPr>
          <p:nvPr>
            <p:ph type="title"/>
          </p:nvPr>
        </p:nvSpPr>
        <p:spPr>
          <a:xfrm>
            <a:off x="1071563" y="642938"/>
            <a:ext cx="6964362" cy="936625"/>
          </a:xfrm>
        </p:spPr>
        <p:txBody>
          <a:bodyPr/>
          <a:lstStyle/>
          <a:p>
            <a:pPr eaLnBrk="1" hangingPunct="1">
              <a:defRPr/>
            </a:pPr>
            <a:r>
              <a:rPr lang="es-ES" sz="5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 nivel de centro</a:t>
            </a:r>
            <a:endParaRPr lang="es-ES" sz="54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179513" y="4385472"/>
            <a:ext cx="1440159" cy="23174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4 Rectángulo"/>
          <p:cNvSpPr/>
          <p:nvPr/>
        </p:nvSpPr>
        <p:spPr>
          <a:xfrm>
            <a:off x="2383210" y="1628800"/>
            <a:ext cx="45720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 err="1">
                <a:latin typeface="Comic Sans MS" pitchFamily="66" charset="0"/>
                <a:cs typeface="+mn-cs"/>
              </a:rPr>
              <a:t>Amizade</a:t>
            </a:r>
            <a:r>
              <a:rPr lang="es-ES" dirty="0">
                <a:latin typeface="Comic Sans MS" pitchFamily="66" charset="0"/>
                <a:cs typeface="+mn-cs"/>
              </a:rPr>
              <a:t>, bonita palabra,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 err="1">
                <a:latin typeface="Comic Sans MS" pitchFamily="66" charset="0"/>
                <a:cs typeface="+mn-cs"/>
              </a:rPr>
              <a:t>sentimento</a:t>
            </a:r>
            <a:r>
              <a:rPr lang="es-ES" dirty="0">
                <a:latin typeface="Comic Sans MS" pitchFamily="66" charset="0"/>
                <a:cs typeface="+mn-cs"/>
              </a:rPr>
              <a:t> entre amigos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>
                <a:latin typeface="Comic Sans MS" pitchFamily="66" charset="0"/>
                <a:cs typeface="+mn-cs"/>
              </a:rPr>
              <a:t>que a </a:t>
            </a:r>
            <a:r>
              <a:rPr lang="es-ES" dirty="0" err="1">
                <a:latin typeface="Comic Sans MS" pitchFamily="66" charset="0"/>
                <a:cs typeface="+mn-cs"/>
              </a:rPr>
              <a:t>túa</a:t>
            </a:r>
            <a:r>
              <a:rPr lang="es-ES" dirty="0">
                <a:latin typeface="Comic Sans MS" pitchFamily="66" charset="0"/>
                <a:cs typeface="+mn-cs"/>
              </a:rPr>
              <a:t> porta </a:t>
            </a:r>
            <a:r>
              <a:rPr lang="es-ES" dirty="0" err="1">
                <a:latin typeface="Comic Sans MS" pitchFamily="66" charset="0"/>
                <a:cs typeface="+mn-cs"/>
              </a:rPr>
              <a:t>sempre</a:t>
            </a:r>
            <a:r>
              <a:rPr lang="es-ES" dirty="0">
                <a:latin typeface="Comic Sans MS" pitchFamily="66" charset="0"/>
                <a:cs typeface="+mn-cs"/>
              </a:rPr>
              <a:t> chama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>
                <a:latin typeface="Comic Sans MS" pitchFamily="66" charset="0"/>
                <a:cs typeface="+mn-cs"/>
              </a:rPr>
              <a:t>cando estás </a:t>
            </a:r>
            <a:r>
              <a:rPr lang="es-ES" dirty="0" err="1">
                <a:latin typeface="Comic Sans MS" pitchFamily="66" charset="0"/>
                <a:cs typeface="+mn-cs"/>
              </a:rPr>
              <a:t>aflixido</a:t>
            </a:r>
            <a:r>
              <a:rPr lang="es-ES" dirty="0">
                <a:latin typeface="Comic Sans MS" pitchFamily="66" charset="0"/>
                <a:cs typeface="+mn-cs"/>
              </a:rPr>
              <a:t>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>
                <a:latin typeface="Comic Sans MS" pitchFamily="66" charset="0"/>
                <a:cs typeface="+mn-cs"/>
              </a:rPr>
              <a:t> 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>
                <a:latin typeface="Comic Sans MS" pitchFamily="66" charset="0"/>
                <a:cs typeface="+mn-cs"/>
              </a:rPr>
              <a:t>Cando </a:t>
            </a:r>
            <a:r>
              <a:rPr lang="es-ES" dirty="0" err="1">
                <a:latin typeface="Comic Sans MS" pitchFamily="66" charset="0"/>
                <a:cs typeface="+mn-cs"/>
              </a:rPr>
              <a:t>estou</a:t>
            </a:r>
            <a:r>
              <a:rPr lang="es-ES" dirty="0">
                <a:latin typeface="Comic Sans MS" pitchFamily="66" charset="0"/>
                <a:cs typeface="+mn-cs"/>
              </a:rPr>
              <a:t> </a:t>
            </a:r>
            <a:r>
              <a:rPr lang="es-ES" dirty="0" err="1">
                <a:latin typeface="Comic Sans MS" pitchFamily="66" charset="0"/>
                <a:cs typeface="+mn-cs"/>
              </a:rPr>
              <a:t>sen</a:t>
            </a:r>
            <a:r>
              <a:rPr lang="es-ES" dirty="0">
                <a:latin typeface="Comic Sans MS" pitchFamily="66" charset="0"/>
                <a:cs typeface="+mn-cs"/>
              </a:rPr>
              <a:t> razón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>
                <a:latin typeface="Comic Sans MS" pitchFamily="66" charset="0"/>
                <a:cs typeface="+mn-cs"/>
              </a:rPr>
              <a:t>e non </a:t>
            </a:r>
            <a:r>
              <a:rPr lang="es-ES" dirty="0" err="1">
                <a:latin typeface="Comic Sans MS" pitchFamily="66" charset="0"/>
                <a:cs typeface="+mn-cs"/>
              </a:rPr>
              <a:t>encontro</a:t>
            </a:r>
            <a:r>
              <a:rPr lang="es-ES" dirty="0">
                <a:latin typeface="Comic Sans MS" pitchFamily="66" charset="0"/>
                <a:cs typeface="+mn-cs"/>
              </a:rPr>
              <a:t> </a:t>
            </a:r>
            <a:r>
              <a:rPr lang="es-ES" dirty="0" err="1">
                <a:latin typeface="Comic Sans MS" pitchFamily="66" charset="0"/>
                <a:cs typeface="+mn-cs"/>
              </a:rPr>
              <a:t>consolo</a:t>
            </a:r>
            <a:endParaRPr lang="es-ES" dirty="0">
              <a:latin typeface="Comic Sans MS" pitchFamily="66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 err="1">
                <a:latin typeface="Comic Sans MS" pitchFamily="66" charset="0"/>
                <a:cs typeface="+mn-cs"/>
              </a:rPr>
              <a:t>eu</a:t>
            </a:r>
            <a:r>
              <a:rPr lang="es-ES" dirty="0">
                <a:latin typeface="Comic Sans MS" pitchFamily="66" charset="0"/>
                <a:cs typeface="+mn-cs"/>
              </a:rPr>
              <a:t> </a:t>
            </a:r>
            <a:r>
              <a:rPr lang="es-ES" dirty="0" err="1">
                <a:latin typeface="Comic Sans MS" pitchFamily="66" charset="0"/>
                <a:cs typeface="+mn-cs"/>
              </a:rPr>
              <a:t>sempre</a:t>
            </a:r>
            <a:r>
              <a:rPr lang="es-ES" dirty="0">
                <a:latin typeface="Comic Sans MS" pitchFamily="66" charset="0"/>
                <a:cs typeface="+mn-cs"/>
              </a:rPr>
              <a:t> me </a:t>
            </a:r>
            <a:r>
              <a:rPr lang="es-ES" dirty="0" err="1">
                <a:latin typeface="Comic Sans MS" pitchFamily="66" charset="0"/>
                <a:cs typeface="+mn-cs"/>
              </a:rPr>
              <a:t>acordo</a:t>
            </a:r>
            <a:endParaRPr lang="es-ES" dirty="0">
              <a:latin typeface="Comic Sans MS" pitchFamily="66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>
                <a:latin typeface="Comic Sans MS" pitchFamily="66" charset="0"/>
                <a:cs typeface="+mn-cs"/>
              </a:rPr>
              <a:t>do </a:t>
            </a:r>
            <a:r>
              <a:rPr lang="es-ES" dirty="0" err="1">
                <a:latin typeface="Comic Sans MS" pitchFamily="66" charset="0"/>
                <a:cs typeface="+mn-cs"/>
              </a:rPr>
              <a:t>teu</a:t>
            </a:r>
            <a:r>
              <a:rPr lang="es-ES" dirty="0">
                <a:latin typeface="Comic Sans MS" pitchFamily="66" charset="0"/>
                <a:cs typeface="+mn-cs"/>
              </a:rPr>
              <a:t> gran corazón.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>
                <a:latin typeface="Comic Sans MS" pitchFamily="66" charset="0"/>
                <a:cs typeface="+mn-cs"/>
              </a:rPr>
              <a:t> 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 err="1">
                <a:latin typeface="Comic Sans MS" pitchFamily="66" charset="0"/>
                <a:cs typeface="+mn-cs"/>
              </a:rPr>
              <a:t>Tamén</a:t>
            </a:r>
            <a:r>
              <a:rPr lang="es-ES" dirty="0">
                <a:latin typeface="Comic Sans MS" pitchFamily="66" charset="0"/>
                <a:cs typeface="+mn-cs"/>
              </a:rPr>
              <a:t> cando </a:t>
            </a:r>
            <a:r>
              <a:rPr lang="es-ES" dirty="0" err="1">
                <a:latin typeface="Comic Sans MS" pitchFamily="66" charset="0"/>
                <a:cs typeface="+mn-cs"/>
              </a:rPr>
              <a:t>estou</a:t>
            </a:r>
            <a:r>
              <a:rPr lang="es-ES" dirty="0">
                <a:latin typeface="Comic Sans MS" pitchFamily="66" charset="0"/>
                <a:cs typeface="+mn-cs"/>
              </a:rPr>
              <a:t> alegre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>
                <a:latin typeface="Comic Sans MS" pitchFamily="66" charset="0"/>
                <a:cs typeface="+mn-cs"/>
              </a:rPr>
              <a:t>gústame compartirte,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 err="1" smtClean="0">
                <a:latin typeface="Comic Sans MS" pitchFamily="66" charset="0"/>
                <a:cs typeface="+mn-cs"/>
              </a:rPr>
              <a:t>contarche</a:t>
            </a:r>
            <a:r>
              <a:rPr lang="es-ES" dirty="0" smtClean="0">
                <a:latin typeface="Comic Sans MS" pitchFamily="66" charset="0"/>
                <a:cs typeface="+mn-cs"/>
              </a:rPr>
              <a:t>, </a:t>
            </a:r>
            <a:r>
              <a:rPr lang="es-ES" dirty="0" err="1" smtClean="0">
                <a:latin typeface="Comic Sans MS" pitchFamily="66" charset="0"/>
                <a:cs typeface="+mn-cs"/>
              </a:rPr>
              <a:t>dicirche</a:t>
            </a:r>
            <a:r>
              <a:rPr lang="es-ES" dirty="0" smtClean="0">
                <a:latin typeface="Comic Sans MS" pitchFamily="66" charset="0"/>
                <a:cs typeface="+mn-cs"/>
              </a:rPr>
              <a:t> </a:t>
            </a:r>
            <a:r>
              <a:rPr lang="es-ES" dirty="0">
                <a:latin typeface="Comic Sans MS" pitchFamily="66" charset="0"/>
                <a:cs typeface="+mn-cs"/>
              </a:rPr>
              <a:t>e sentirte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 err="1">
                <a:latin typeface="Comic Sans MS" pitchFamily="66" charset="0"/>
                <a:cs typeface="+mn-cs"/>
              </a:rPr>
              <a:t>cos</a:t>
            </a:r>
            <a:r>
              <a:rPr lang="es-ES" dirty="0">
                <a:latin typeface="Comic Sans MS" pitchFamily="66" charset="0"/>
                <a:cs typeface="+mn-cs"/>
              </a:rPr>
              <a:t> </a:t>
            </a:r>
            <a:r>
              <a:rPr lang="es-ES" dirty="0" err="1">
                <a:latin typeface="Comic Sans MS" pitchFamily="66" charset="0"/>
                <a:cs typeface="+mn-cs"/>
              </a:rPr>
              <a:t>meus</a:t>
            </a:r>
            <a:r>
              <a:rPr lang="es-ES" dirty="0">
                <a:latin typeface="Comic Sans MS" pitchFamily="66" charset="0"/>
                <a:cs typeface="+mn-cs"/>
              </a:rPr>
              <a:t> amigo e </a:t>
            </a:r>
            <a:r>
              <a:rPr lang="es-ES" dirty="0" err="1">
                <a:latin typeface="Comic Sans MS" pitchFamily="66" charset="0"/>
                <a:cs typeface="+mn-cs"/>
              </a:rPr>
              <a:t>outra</a:t>
            </a:r>
            <a:r>
              <a:rPr lang="es-ES" dirty="0">
                <a:latin typeface="Comic Sans MS" pitchFamily="66" charset="0"/>
                <a:cs typeface="+mn-cs"/>
              </a:rPr>
              <a:t> </a:t>
            </a:r>
            <a:r>
              <a:rPr lang="es-ES" dirty="0" err="1">
                <a:latin typeface="Comic Sans MS" pitchFamily="66" charset="0"/>
                <a:cs typeface="+mn-cs"/>
              </a:rPr>
              <a:t>xente</a:t>
            </a:r>
            <a:r>
              <a:rPr lang="es-ES" dirty="0" smtClean="0">
                <a:latin typeface="Comic Sans MS" pitchFamily="66" charset="0"/>
                <a:cs typeface="+mn-cs"/>
              </a:rPr>
              <a:t>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 dirty="0" smtClean="0">
              <a:latin typeface="Comic Sans MS" pitchFamily="66" charset="0"/>
              <a:cs typeface="+mn-cs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 smtClean="0">
                <a:latin typeface="Comic Sans MS" pitchFamily="66" charset="0"/>
                <a:cs typeface="+mn-cs"/>
              </a:rPr>
              <a:t>ROCÍO SEIJO</a:t>
            </a:r>
            <a:endParaRPr lang="es-ES" dirty="0">
              <a:latin typeface="Comic Sans MS" pitchFamily="66" charset="0"/>
              <a:cs typeface="+mn-cs"/>
            </a:endParaRPr>
          </a:p>
        </p:txBody>
      </p:sp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1187624" y="836712"/>
            <a:ext cx="6740797" cy="769838"/>
          </a:xfrm>
        </p:spPr>
        <p:txBody>
          <a:bodyPr/>
          <a:lstStyle/>
          <a:p>
            <a:pPr eaLnBrk="1" hangingPunct="1">
              <a:defRPr/>
            </a:pPr>
            <a:r>
              <a:rPr lang="es-ES" sz="3600" b="1" dirty="0" err="1" smtClean="0">
                <a:solidFill>
                  <a:srgbClr val="A66BD3"/>
                </a:solidFill>
              </a:rPr>
              <a:t>Amizade</a:t>
            </a:r>
            <a:endParaRPr lang="es-ES" sz="3600" b="1" dirty="0" smtClean="0">
              <a:solidFill>
                <a:srgbClr val="A66BD3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179513" y="4385472"/>
            <a:ext cx="1440159" cy="23174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364" name="6 Imagen" descr="http://2.bp.blogspot.com/-gRVTdooA1aY/UKYnSKBBzuI/AAAAAAAAAIM/tgzA5yBmi_w/s1600/2012-11-14+10.09.5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42701">
            <a:off x="1222438" y="1133686"/>
            <a:ext cx="3632618" cy="272190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5 Imagen" descr="http://2.bp.blogspot.com/-Kr4XkI7Mrgs/UKYlmy5v4hI/AAAAAAAAAH0/W2vM2oGgVFc/s320/2012-11-15+12.12.4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9848">
            <a:off x="4173574" y="2913437"/>
            <a:ext cx="3695001" cy="277539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179513" y="4385472"/>
            <a:ext cx="1440159" cy="23174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387" name="3 Imagen" descr="D:\DESCARGAS\eu-non-fun-G_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04928">
            <a:off x="1316038" y="1109663"/>
            <a:ext cx="2043112" cy="2043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8" name="4 Imagen" descr="D:\DESCARGAS\descarg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17215">
            <a:off x="5870575" y="1021557"/>
            <a:ext cx="1976437" cy="221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9" name="4 Imagen" descr="D:\DESCARGAS\descarga (1)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51224">
            <a:off x="5555682" y="3386707"/>
            <a:ext cx="2144712" cy="240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1" name="Picture 5" descr="D:\DESCARGAS\mariluz_avestruz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5050" y="1738959"/>
            <a:ext cx="2095500" cy="231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0" name="5 Imagen" descr="D:\DESCARGAS\a-que-sabe-a-lua-G-2_01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81641">
            <a:off x="2066354" y="3274005"/>
            <a:ext cx="1800225" cy="252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179513" y="4385472"/>
            <a:ext cx="1440159" cy="23174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3674062"/>
              </p:ext>
            </p:extLst>
          </p:nvPr>
        </p:nvGraphicFramePr>
        <p:xfrm>
          <a:off x="1331913" y="1709738"/>
          <a:ext cx="6696074" cy="3736975"/>
        </p:xfrm>
        <a:graphic>
          <a:graphicData uri="http://schemas.openxmlformats.org/drawingml/2006/table">
            <a:tbl>
              <a:tblPr/>
              <a:tblGrid>
                <a:gridCol w="1280290"/>
                <a:gridCol w="978966"/>
                <a:gridCol w="1053963"/>
                <a:gridCol w="1167794"/>
                <a:gridCol w="1106191"/>
                <a:gridCol w="1108870"/>
              </a:tblGrid>
              <a:tr h="31733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65" marR="631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300" b="1">
                          <a:latin typeface="Calibri"/>
                          <a:ea typeface="Calibri"/>
                          <a:cs typeface="Times New Roman"/>
                        </a:rPr>
                        <a:t>LUNS</a:t>
                      </a:r>
                      <a:endParaRPr lang="es-E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65" marR="631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00" b="1">
                          <a:latin typeface="Calibri"/>
                          <a:ea typeface="Calibri"/>
                          <a:cs typeface="Times New Roman"/>
                        </a:rPr>
                        <a:t>MARTES</a:t>
                      </a:r>
                      <a:endParaRPr lang="es-E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65" marR="631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00" b="1">
                          <a:latin typeface="Calibri"/>
                          <a:ea typeface="Calibri"/>
                          <a:cs typeface="Times New Roman"/>
                        </a:rPr>
                        <a:t>MÉRCORES</a:t>
                      </a:r>
                      <a:endParaRPr lang="es-E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65" marR="631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00" b="1">
                          <a:latin typeface="Calibri"/>
                          <a:ea typeface="Calibri"/>
                          <a:cs typeface="Times New Roman"/>
                        </a:rPr>
                        <a:t>XOVES</a:t>
                      </a:r>
                      <a:endParaRPr lang="es-E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65" marR="631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00" b="1">
                          <a:latin typeface="Calibri"/>
                          <a:ea typeface="Calibri"/>
                          <a:cs typeface="Times New Roman"/>
                        </a:rPr>
                        <a:t>VENRES</a:t>
                      </a:r>
                      <a:endParaRPr lang="es-E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65" marR="631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067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00" b="1">
                          <a:latin typeface="Calibri"/>
                          <a:ea typeface="Calibri"/>
                          <a:cs typeface="Times New Roman"/>
                        </a:rPr>
                        <a:t>9:30-10:20</a:t>
                      </a:r>
                      <a:endParaRPr lang="es-E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65" marR="631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65" marR="631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65" marR="631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65" marR="631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65" marR="631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65" marR="631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067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00" b="1">
                          <a:latin typeface="Calibri"/>
                          <a:ea typeface="Calibri"/>
                          <a:cs typeface="Times New Roman"/>
                        </a:rPr>
                        <a:t>10:20-11:10</a:t>
                      </a:r>
                      <a:endParaRPr lang="es-E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65" marR="631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65" marR="631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65" marR="631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65" marR="631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65" marR="631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65" marR="631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733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00" b="1">
                          <a:latin typeface="Calibri"/>
                          <a:ea typeface="Calibri"/>
                          <a:cs typeface="Times New Roman"/>
                        </a:rPr>
                        <a:t>11:10-11:40</a:t>
                      </a:r>
                      <a:endParaRPr lang="es-E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65" marR="631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65" marR="631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65" marR="631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65" marR="631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65" marR="631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65" marR="631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9401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00" b="1">
                          <a:latin typeface="Calibri"/>
                          <a:ea typeface="Calibri"/>
                          <a:cs typeface="Times New Roman"/>
                        </a:rPr>
                        <a:t>11:40-12:10</a:t>
                      </a:r>
                      <a:endParaRPr lang="es-E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65" marR="631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 b="1">
                          <a:solidFill>
                            <a:srgbClr val="FF3399"/>
                          </a:solidFill>
                          <a:latin typeface="Calibri"/>
                          <a:ea typeface="Calibri"/>
                          <a:cs typeface="Times New Roman"/>
                        </a:rPr>
                        <a:t>PROG. HHSS</a:t>
                      </a:r>
                      <a:endParaRPr lang="es-ES" sz="10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 b="1">
                          <a:solidFill>
                            <a:srgbClr val="FF3399"/>
                          </a:solidFill>
                          <a:latin typeface="Calibri"/>
                          <a:ea typeface="Calibri"/>
                          <a:cs typeface="Times New Roman"/>
                        </a:rPr>
                        <a:t>1ºC</a:t>
                      </a:r>
                      <a:endParaRPr lang="es-E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65" marR="631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 b="1" dirty="0">
                          <a:solidFill>
                            <a:srgbClr val="FF3399"/>
                          </a:solidFill>
                          <a:latin typeface="Calibri"/>
                          <a:ea typeface="Calibri"/>
                          <a:cs typeface="Times New Roman"/>
                        </a:rPr>
                        <a:t>PROG. HHSS</a:t>
                      </a:r>
                      <a:endParaRPr lang="es-ES" sz="1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 b="1" dirty="0" smtClean="0">
                          <a:solidFill>
                            <a:srgbClr val="FF3399"/>
                          </a:solidFill>
                          <a:latin typeface="Calibri"/>
                          <a:ea typeface="Calibri"/>
                          <a:cs typeface="Times New Roman"/>
                        </a:rPr>
                        <a:t>2º</a:t>
                      </a:r>
                      <a:r>
                        <a:rPr lang="es-ES" sz="1700" b="1" baseline="0" dirty="0" smtClean="0">
                          <a:solidFill>
                            <a:srgbClr val="FF3399"/>
                          </a:solidFill>
                          <a:latin typeface="Calibri"/>
                          <a:ea typeface="Calibri"/>
                          <a:cs typeface="Times New Roman"/>
                        </a:rPr>
                        <a:t> C</a:t>
                      </a:r>
                      <a:endParaRPr lang="es-E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65" marR="631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TEATRO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3º CICLO</a:t>
                      </a:r>
                      <a:endParaRPr lang="es-ES" sz="1600" b="1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65" marR="631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 b="1" dirty="0">
                          <a:solidFill>
                            <a:srgbClr val="FF3399"/>
                          </a:solidFill>
                          <a:latin typeface="Calibri"/>
                          <a:ea typeface="Calibri"/>
                          <a:cs typeface="Times New Roman"/>
                        </a:rPr>
                        <a:t>PROG. HHSS</a:t>
                      </a:r>
                      <a:endParaRPr lang="es-ES" sz="1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 b="1" dirty="0">
                          <a:solidFill>
                            <a:srgbClr val="FF3399"/>
                          </a:solidFill>
                          <a:latin typeface="Calibri"/>
                          <a:ea typeface="Calibri"/>
                          <a:cs typeface="Times New Roman"/>
                        </a:rPr>
                        <a:t>3ºC</a:t>
                      </a:r>
                      <a:endParaRPr lang="es-E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65" marR="631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600" b="1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65" marR="631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733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300" b="1">
                          <a:latin typeface="Calibri"/>
                          <a:ea typeface="Calibri"/>
                          <a:cs typeface="Times New Roman"/>
                        </a:rPr>
                        <a:t>12:10-13:00</a:t>
                      </a:r>
                      <a:endParaRPr lang="es-E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65" marR="631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65" marR="631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65" marR="631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65" marR="631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65" marR="631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65" marR="631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067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65" marR="631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65" marR="631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65" marR="631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65" marR="631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65" marR="631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65" marR="631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825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300" b="1">
                          <a:latin typeface="Calibri"/>
                          <a:ea typeface="Calibri"/>
                          <a:cs typeface="Times New Roman"/>
                        </a:rPr>
                        <a:t>14:15-15:00</a:t>
                      </a:r>
                      <a:endParaRPr lang="es-E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65" marR="631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65" marR="631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65" marR="631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65" marR="631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65" marR="631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65" marR="631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067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300" b="1">
                          <a:latin typeface="Calibri"/>
                          <a:ea typeface="Calibri"/>
                          <a:cs typeface="Times New Roman"/>
                        </a:rPr>
                        <a:t>15:00-15:45</a:t>
                      </a:r>
                      <a:endParaRPr lang="es-E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65" marR="631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65" marR="631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65" marR="631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65" marR="631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65" marR="631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65" marR="631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3 Rectángulo"/>
          <p:cNvSpPr/>
          <p:nvPr/>
        </p:nvSpPr>
        <p:spPr>
          <a:xfrm>
            <a:off x="5868144" y="3068960"/>
            <a:ext cx="1008112" cy="792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7" name="6 Conector recto"/>
          <p:cNvCxnSpPr/>
          <p:nvPr/>
        </p:nvCxnSpPr>
        <p:spPr>
          <a:xfrm flipV="1">
            <a:off x="5868144" y="3068960"/>
            <a:ext cx="1008112" cy="7920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7 CuadroTexto"/>
          <p:cNvSpPr txBox="1"/>
          <p:nvPr/>
        </p:nvSpPr>
        <p:spPr>
          <a:xfrm>
            <a:off x="5868144" y="3068960"/>
            <a:ext cx="504056" cy="708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s-ES" sz="900" b="1" dirty="0" smtClean="0">
                <a:solidFill>
                  <a:srgbClr val="FF3399"/>
                </a:solidFill>
                <a:latin typeface="Calibri"/>
                <a:ea typeface="Calibri"/>
                <a:cs typeface="Times New Roman"/>
              </a:rPr>
              <a:t>PROG. HHSS</a:t>
            </a:r>
            <a:endParaRPr lang="es-ES" sz="900" dirty="0" smtClean="0"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s-ES" sz="900" b="1" dirty="0" smtClean="0">
                <a:solidFill>
                  <a:srgbClr val="FF3399"/>
                </a:solidFill>
                <a:latin typeface="Calibri"/>
                <a:ea typeface="Calibri"/>
                <a:cs typeface="Times New Roman"/>
              </a:rPr>
              <a:t>3ºC</a:t>
            </a:r>
            <a:endParaRPr lang="es-ES" sz="900" dirty="0" smtClean="0">
              <a:latin typeface="Calibri"/>
              <a:ea typeface="Calibri"/>
              <a:cs typeface="Times New Roman"/>
            </a:endParaRPr>
          </a:p>
          <a:p>
            <a:endParaRPr lang="es-ES" sz="900" dirty="0"/>
          </a:p>
        </p:txBody>
      </p:sp>
      <p:sp>
        <p:nvSpPr>
          <p:cNvPr id="10" name="9 CuadroTexto"/>
          <p:cNvSpPr txBox="1"/>
          <p:nvPr/>
        </p:nvSpPr>
        <p:spPr>
          <a:xfrm>
            <a:off x="6300192" y="3455683"/>
            <a:ext cx="619472" cy="549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s-ES" sz="900" b="1" dirty="0" smtClean="0">
                <a:solidFill>
                  <a:schemeClr val="tx2">
                    <a:lumMod val="75000"/>
                  </a:schemeClr>
                </a:solidFill>
                <a:latin typeface="Calibri"/>
                <a:ea typeface="Calibri"/>
                <a:cs typeface="Times New Roman"/>
              </a:rPr>
              <a:t>TEATRO 2º CICLO</a:t>
            </a:r>
          </a:p>
          <a:p>
            <a:endParaRPr lang="es-ES" sz="9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7020272" y="3105078"/>
            <a:ext cx="936104" cy="11880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600" b="1" dirty="0">
                <a:solidFill>
                  <a:schemeClr val="tx2">
                    <a:lumMod val="75000"/>
                  </a:schemeClr>
                </a:solidFill>
                <a:latin typeface="Calibri"/>
                <a:ea typeface="Calibri"/>
                <a:cs typeface="Times New Roman"/>
              </a:rPr>
              <a:t>TEATRO 2º CICLO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es-ES" sz="1600" b="1" dirty="0" smtClean="0">
              <a:solidFill>
                <a:schemeClr val="tx2">
                  <a:lumMod val="75000"/>
                </a:schemeClr>
              </a:solidFill>
              <a:latin typeface="Calibri"/>
              <a:ea typeface="Calibri"/>
              <a:cs typeface="Times New Roman"/>
            </a:endParaRPr>
          </a:p>
          <a:p>
            <a:endParaRPr lang="es-ES" sz="1600" dirty="0"/>
          </a:p>
        </p:txBody>
      </p:sp>
      <p:sp>
        <p:nvSpPr>
          <p:cNvPr id="13" name="1 Título"/>
          <p:cNvSpPr>
            <a:spLocks noGrp="1"/>
          </p:cNvSpPr>
          <p:nvPr>
            <p:ph type="title"/>
          </p:nvPr>
        </p:nvSpPr>
        <p:spPr>
          <a:xfrm>
            <a:off x="1071563" y="642938"/>
            <a:ext cx="6964362" cy="936625"/>
          </a:xfrm>
        </p:spPr>
        <p:txBody>
          <a:bodyPr/>
          <a:lstStyle/>
          <a:p>
            <a:pPr eaLnBrk="1" hangingPunct="1">
              <a:defRPr/>
            </a:pPr>
            <a:r>
              <a:rPr lang="es-ES" sz="5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Hora de </a:t>
            </a:r>
            <a:r>
              <a:rPr lang="es-ES" sz="54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ler</a:t>
            </a:r>
            <a:endParaRPr lang="es-ES" sz="54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179513" y="4385472"/>
            <a:ext cx="1440159" cy="23174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3 CuadroTexto"/>
          <p:cNvSpPr txBox="1"/>
          <p:nvPr/>
        </p:nvSpPr>
        <p:spPr>
          <a:xfrm>
            <a:off x="2195736" y="2048649"/>
            <a:ext cx="475252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Tx/>
              <a:buChar char="-"/>
            </a:pPr>
            <a:r>
              <a:rPr lang="es-ES" sz="2800" dirty="0" smtClean="0">
                <a:latin typeface="Constantia" pitchFamily="18" charset="0"/>
              </a:rPr>
              <a:t>Vinculación</a:t>
            </a:r>
          </a:p>
          <a:p>
            <a:pPr marL="285750" indent="-285750" algn="ctr">
              <a:buFontTx/>
              <a:buChar char="-"/>
            </a:pPr>
            <a:endParaRPr lang="es-ES" sz="2800" dirty="0" smtClean="0">
              <a:latin typeface="Constantia" pitchFamily="18" charset="0"/>
            </a:endParaRPr>
          </a:p>
          <a:p>
            <a:pPr marL="285750" indent="-285750" algn="ctr">
              <a:buFontTx/>
              <a:buChar char="-"/>
            </a:pPr>
            <a:r>
              <a:rPr lang="es-ES" sz="2800" dirty="0" err="1" smtClean="0">
                <a:latin typeface="Constantia" pitchFamily="18" charset="0"/>
              </a:rPr>
              <a:t>Singularidade</a:t>
            </a:r>
            <a:endParaRPr lang="es-ES" sz="2800" dirty="0" smtClean="0">
              <a:latin typeface="Constantia" pitchFamily="18" charset="0"/>
            </a:endParaRPr>
          </a:p>
          <a:p>
            <a:pPr marL="285750" indent="-285750" algn="ctr">
              <a:buFontTx/>
              <a:buChar char="-"/>
            </a:pPr>
            <a:endParaRPr lang="es-ES" sz="2800" dirty="0" smtClean="0">
              <a:latin typeface="Constantia" pitchFamily="18" charset="0"/>
            </a:endParaRPr>
          </a:p>
          <a:p>
            <a:pPr marL="285750" indent="-285750" algn="ctr">
              <a:buFontTx/>
              <a:buChar char="-"/>
            </a:pPr>
            <a:r>
              <a:rPr lang="es-ES" sz="2800" dirty="0" smtClean="0">
                <a:latin typeface="Constantia" pitchFamily="18" charset="0"/>
              </a:rPr>
              <a:t>Sensación de poder</a:t>
            </a:r>
          </a:p>
          <a:p>
            <a:pPr marL="285750" indent="-285750" algn="ctr">
              <a:buFontTx/>
              <a:buChar char="-"/>
            </a:pPr>
            <a:endParaRPr lang="es-ES" sz="2800" dirty="0" smtClean="0">
              <a:latin typeface="Constantia" pitchFamily="18" charset="0"/>
            </a:endParaRPr>
          </a:p>
          <a:p>
            <a:pPr marL="285750" indent="-285750" algn="ctr">
              <a:buFontTx/>
              <a:buChar char="-"/>
            </a:pPr>
            <a:r>
              <a:rPr lang="es-ES" sz="2800" dirty="0" smtClean="0">
                <a:latin typeface="Constantia" pitchFamily="18" charset="0"/>
              </a:rPr>
              <a:t>Pautas e modelos</a:t>
            </a:r>
            <a:endParaRPr lang="es-ES" sz="2800" dirty="0">
              <a:latin typeface="Constantia" pitchFamily="18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680742" y="797803"/>
            <a:ext cx="778251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4800" b="1" dirty="0" smtClean="0">
                <a:solidFill>
                  <a:srgbClr val="A66BD3"/>
                </a:solidFill>
                <a:latin typeface="Constantia"/>
                <a:ea typeface="+mj-ea"/>
                <a:cs typeface="+mj-cs"/>
              </a:rPr>
              <a:t>Autoestima: </a:t>
            </a:r>
            <a:r>
              <a:rPr lang="es-ES" sz="4800" b="1" dirty="0" err="1" smtClean="0">
                <a:solidFill>
                  <a:srgbClr val="A66BD3"/>
                </a:solidFill>
                <a:latin typeface="Constantia"/>
                <a:ea typeface="+mj-ea"/>
                <a:cs typeface="+mj-cs"/>
              </a:rPr>
              <a:t>compoñentes</a:t>
            </a:r>
            <a:endParaRPr lang="es-ES" sz="4800" dirty="0">
              <a:solidFill>
                <a:srgbClr val="A66BD3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179513" y="4385472"/>
            <a:ext cx="1440159" cy="23174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1 Rectángulo"/>
          <p:cNvSpPr/>
          <p:nvPr/>
        </p:nvSpPr>
        <p:spPr>
          <a:xfrm>
            <a:off x="2555776" y="633462"/>
            <a:ext cx="397352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5400" b="1" dirty="0" smtClean="0">
                <a:solidFill>
                  <a:srgbClr val="A66BD3"/>
                </a:solidFill>
                <a:latin typeface="Constantia"/>
                <a:ea typeface="+mj-ea"/>
                <a:cs typeface="+mj-cs"/>
              </a:rPr>
              <a:t>Actividades</a:t>
            </a:r>
            <a:endParaRPr lang="es-ES" dirty="0">
              <a:solidFill>
                <a:srgbClr val="A66BD3"/>
              </a:solidFill>
            </a:endParaRPr>
          </a:p>
        </p:txBody>
      </p:sp>
      <p:pic>
        <p:nvPicPr>
          <p:cNvPr id="8" name="7 Imagen" descr="E:\fotos biblio 2\DSCN3616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4843" y="3050654"/>
            <a:ext cx="3960440" cy="28803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5 Imagen" descr="E:\fotos biblio 3\DSCN3684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36922">
            <a:off x="1280038" y="1556792"/>
            <a:ext cx="3075938" cy="25202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6 Imagen" descr="E:\fotos biblio 3\DSCN3680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18933">
            <a:off x="4644008" y="1664804"/>
            <a:ext cx="3024336" cy="23042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1043608" y="2708920"/>
            <a:ext cx="6964362" cy="936625"/>
          </a:xfrm>
        </p:spPr>
        <p:txBody>
          <a:bodyPr/>
          <a:lstStyle/>
          <a:p>
            <a:pPr eaLnBrk="1" hangingPunct="1">
              <a:defRPr/>
            </a:pPr>
            <a:r>
              <a:rPr lang="es-ES" sz="5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  nivel de aula</a:t>
            </a:r>
            <a:endParaRPr lang="es-ES" sz="54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29942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513" y="44450"/>
            <a:ext cx="4733925" cy="6711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68538" y="173038"/>
            <a:ext cx="4606925" cy="6578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538" y="65088"/>
            <a:ext cx="4535487" cy="662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680694"/>
            <a:ext cx="4477702" cy="5340593"/>
          </a:xfrm>
          <a:prstGeom prst="rect">
            <a:avLst/>
          </a:prstGeom>
        </p:spPr>
      </p:pic>
      <p:sp>
        <p:nvSpPr>
          <p:cNvPr id="4" name="3 CuadroTexto"/>
          <p:cNvSpPr txBox="1"/>
          <p:nvPr/>
        </p:nvSpPr>
        <p:spPr>
          <a:xfrm>
            <a:off x="5418906" y="4867908"/>
            <a:ext cx="27363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dirty="0" smtClean="0">
                <a:latin typeface="Berlin Sans FB Demi" pitchFamily="34" charset="0"/>
              </a:rPr>
              <a:t>GRAZAS!!!</a:t>
            </a:r>
            <a:endParaRPr lang="es-ES" sz="4000" dirty="0">
              <a:latin typeface="Berlin Sans FB Dem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incheta">
  <a:themeElements>
    <a:clrScheme name="Forma de onda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Chincheta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hinchet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613</TotalTime>
  <Words>153</Words>
  <Application>Microsoft Office PowerPoint</Application>
  <PresentationFormat>Presentación en pantalla (4:3)</PresentationFormat>
  <Paragraphs>71</Paragraphs>
  <Slides>21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21</vt:i4>
      </vt:variant>
    </vt:vector>
  </HeadingPairs>
  <TitlesOfParts>
    <vt:vector size="31" baseType="lpstr">
      <vt:lpstr>Arial</vt:lpstr>
      <vt:lpstr>Calibri</vt:lpstr>
      <vt:lpstr>Constantia</vt:lpstr>
      <vt:lpstr>Franklin Gothic Book</vt:lpstr>
      <vt:lpstr>Brush Script MT</vt:lpstr>
      <vt:lpstr>Rage Italic</vt:lpstr>
      <vt:lpstr>Times New Roman</vt:lpstr>
      <vt:lpstr>Comic Sans MS</vt:lpstr>
      <vt:lpstr>Tema de Office</vt:lpstr>
      <vt:lpstr>Chincheta</vt:lpstr>
      <vt:lpstr>Biblioteca emocionalmente activa</vt:lpstr>
      <vt:lpstr>Antes</vt:lpstr>
      <vt:lpstr>Presentación de PowerPoint</vt:lpstr>
      <vt:lpstr>Contexto</vt:lpstr>
      <vt:lpstr>Obxectivos</vt:lpstr>
      <vt:lpstr>Presentación de PowerPoint</vt:lpstr>
      <vt:lpstr>Presentación de PowerPoint</vt:lpstr>
      <vt:lpstr>Presentación de PowerPoint</vt:lpstr>
      <vt:lpstr>Presentación de PowerPoint</vt:lpstr>
      <vt:lpstr>A nivel de centro</vt:lpstr>
      <vt:lpstr>Amizade</vt:lpstr>
      <vt:lpstr>Presentación de PowerPoint</vt:lpstr>
      <vt:lpstr>Presentación de PowerPoint</vt:lpstr>
      <vt:lpstr>Hora de ler</vt:lpstr>
      <vt:lpstr>Presentación de PowerPoint</vt:lpstr>
      <vt:lpstr>Presentación de PowerPoint</vt:lpstr>
      <vt:lpstr>A  nivel de aula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OPTIPLEX</dc:creator>
  <cp:lastModifiedBy>OPTIPLEX</cp:lastModifiedBy>
  <cp:revision>43</cp:revision>
  <dcterms:created xsi:type="dcterms:W3CDTF">2013-04-23T14:03:55Z</dcterms:created>
  <dcterms:modified xsi:type="dcterms:W3CDTF">2013-04-25T16:23:08Z</dcterms:modified>
</cp:coreProperties>
</file>