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62"/>
  </p:notesMasterIdLst>
  <p:sldIdLst>
    <p:sldId id="256" r:id="rId3"/>
    <p:sldId id="257" r:id="rId4"/>
    <p:sldId id="258" r:id="rId5"/>
    <p:sldId id="321" r:id="rId6"/>
    <p:sldId id="259" r:id="rId7"/>
    <p:sldId id="261" r:id="rId8"/>
    <p:sldId id="262" r:id="rId9"/>
    <p:sldId id="264" r:id="rId10"/>
    <p:sldId id="266" r:id="rId11"/>
    <p:sldId id="265" r:id="rId12"/>
    <p:sldId id="267" r:id="rId13"/>
    <p:sldId id="272" r:id="rId14"/>
    <p:sldId id="273" r:id="rId15"/>
    <p:sldId id="322" r:id="rId16"/>
    <p:sldId id="307" r:id="rId17"/>
    <p:sldId id="308" r:id="rId18"/>
    <p:sldId id="310" r:id="rId19"/>
    <p:sldId id="312" r:id="rId20"/>
    <p:sldId id="274" r:id="rId21"/>
    <p:sldId id="275" r:id="rId22"/>
    <p:sldId id="276" r:id="rId23"/>
    <p:sldId id="325" r:id="rId24"/>
    <p:sldId id="326" r:id="rId25"/>
    <p:sldId id="327" r:id="rId26"/>
    <p:sldId id="324" r:id="rId27"/>
    <p:sldId id="309" r:id="rId28"/>
    <p:sldId id="313" r:id="rId29"/>
    <p:sldId id="314" r:id="rId30"/>
    <p:sldId id="315" r:id="rId31"/>
    <p:sldId id="332" r:id="rId32"/>
    <p:sldId id="333" r:id="rId33"/>
    <p:sldId id="305" r:id="rId34"/>
    <p:sldId id="277" r:id="rId35"/>
    <p:sldId id="278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300" r:id="rId55"/>
    <p:sldId id="303" r:id="rId56"/>
    <p:sldId id="304" r:id="rId57"/>
    <p:sldId id="330" r:id="rId58"/>
    <p:sldId id="331" r:id="rId59"/>
    <p:sldId id="316" r:id="rId60"/>
    <p:sldId id="320" r:id="rId61"/>
  </p:sldIdLst>
  <p:sldSz cx="9144000" cy="6858000" type="screen4x3"/>
  <p:notesSz cx="6858000" cy="9144000"/>
  <p:embeddedFontLst>
    <p:embeddedFont>
      <p:font typeface="Calibri" pitchFamily="34" charset="0"/>
      <p:regular r:id="rId63"/>
      <p:bold r:id="rId64"/>
      <p:italic r:id="rId65"/>
      <p:boldItalic r:id="rId66"/>
    </p:embeddedFont>
    <p:embeddedFont>
      <p:font typeface="Lora" charset="0"/>
      <p:regular r:id="rId67"/>
      <p:bold r:id="rId68"/>
      <p:italic r:id="rId69"/>
      <p:boldItalic r:id="rId70"/>
    </p:embeddedFont>
    <p:embeddedFont>
      <p:font typeface="Aharoni" pitchFamily="2" charset="-79"/>
      <p:bold r:id="rId71"/>
    </p:embeddedFont>
    <p:embeddedFont>
      <p:font typeface="Arial Black" pitchFamily="34" charset="0"/>
      <p:bold r:id="rId72"/>
    </p:embeddedFont>
    <p:embeddedFont>
      <p:font typeface="Arial Rounded MT Bold" pitchFamily="34" charset="0"/>
      <p:regular r:id="rId73"/>
    </p:embeddedFont>
    <p:embeddedFont>
      <p:font typeface="Bree Serif" charset="0"/>
      <p:regular r:id="rId74"/>
    </p:embeddedFont>
    <p:embeddedFont>
      <p:font typeface="Nunito" charset="0"/>
      <p:regular r:id="rId75"/>
      <p:bold r:id="rId76"/>
      <p:italic r:id="rId77"/>
      <p:boldItalic r:id="rId78"/>
    </p:embeddedFont>
    <p:embeddedFont>
      <p:font typeface="Overlock" charset="0"/>
      <p:regular r:id="rId79"/>
      <p:bold r:id="rId80"/>
      <p:italic r:id="rId81"/>
      <p:boldItalic r:id="rId8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00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361C8F7-C782-43F4-ACE8-8210D1E6D83B}">
  <a:tblStyle styleId="{E361C8F7-C782-43F4-ACE8-8210D1E6D83B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76" Type="http://schemas.openxmlformats.org/officeDocument/2006/relationships/font" Target="fonts/font14.fntdata"/><Relationship Id="rId84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4.fntdata"/><Relationship Id="rId74" Type="http://schemas.openxmlformats.org/officeDocument/2006/relationships/font" Target="fonts/font12.fntdata"/><Relationship Id="rId79" Type="http://schemas.openxmlformats.org/officeDocument/2006/relationships/font" Target="fonts/font17.fntdata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font" Target="fonts/font20.fntdata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77" Type="http://schemas.openxmlformats.org/officeDocument/2006/relationships/font" Target="fonts/font15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0.fntdata"/><Relationship Id="rId80" Type="http://schemas.openxmlformats.org/officeDocument/2006/relationships/font" Target="fonts/font18.fntdata"/><Relationship Id="rId85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5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8.fntdata"/><Relationship Id="rId75" Type="http://schemas.openxmlformats.org/officeDocument/2006/relationships/font" Target="fonts/font13.fntdata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font" Target="fonts/font3.fntdata"/><Relationship Id="rId73" Type="http://schemas.openxmlformats.org/officeDocument/2006/relationships/font" Target="fonts/font11.fntdata"/><Relationship Id="rId78" Type="http://schemas.openxmlformats.org/officeDocument/2006/relationships/font" Target="fonts/font16.fntdata"/><Relationship Id="rId81" Type="http://schemas.openxmlformats.org/officeDocument/2006/relationships/font" Target="fonts/font19.fntdata"/><Relationship Id="rId8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50009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9" name="Google Shape;1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4ab52b110b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5" name="Google Shape;175;g4ab52b110b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4ab52b110b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g4ab52b110b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4ab52b110b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g4ab52b110b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467226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464490cd49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g464490cd49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4ab52b110b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4ab52b110b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4ab52b110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" name="Google Shape;208;g4ab52b110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4ab52b110b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5" name="Google Shape;225;g4ab52b110b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4ab52b110b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g4ab52b110b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4ab52b110b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3" name="Google Shape;233;g4ab52b110b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4ab52b110b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1" name="Google Shape;251;g4ab52b110b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4ab52b110b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7" name="Google Shape;297;g4ab52b110b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4ab52b110b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5" name="Google Shape;305;g4ab52b110b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464490cd4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2" name="Google Shape;612;g464490cd4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8746034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464490cd4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2" name="Google Shape;612;g464490cd4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6700841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4" name="Google Shape;624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2544890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49b9b08e3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g49b9b08e3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855135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1" name="Google Shape;651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41642295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464490cd49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2" name="Google Shape;312;g464490cd49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464490cd49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s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200"/>
                <a:buNone/>
              </a:pPr>
              <a:t>20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g464490cd4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0413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20" name="Google Shape;320;g464490cd49_0_20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7000" cy="4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s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200"/>
                <a:buNone/>
              </a:pPr>
              <a:t>21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0413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27" name="Google Shape;327;p3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7000" cy="4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s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200"/>
                <a:buNone/>
              </a:pPr>
              <a:t>22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0413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27" name="Google Shape;327;p3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7000" cy="4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23081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s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200"/>
                <a:buNone/>
              </a:pPr>
              <a:t>23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0413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27" name="Google Shape;327;p3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7000" cy="4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23081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s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200"/>
                <a:buNone/>
              </a:pPr>
              <a:t>24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0413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27" name="Google Shape;327;p3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7000" cy="4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23081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s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200"/>
                <a:buNone/>
              </a:pPr>
              <a:t>25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95325"/>
            <a:ext cx="4570413" cy="342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27" name="Google Shape;327;p3:notes"/>
          <p:cNvSpPr txBox="1">
            <a:spLocks noGrp="1"/>
          </p:cNvSpPr>
          <p:nvPr>
            <p:ph type="body" idx="1"/>
          </p:nvPr>
        </p:nvSpPr>
        <p:spPr>
          <a:xfrm>
            <a:off x="685512" y="4343230"/>
            <a:ext cx="5487000" cy="41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65236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4ab52b110b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0" name="Google Shape;630;g4ab52b110b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2666330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8" name="Google Shape;658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1461303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5" name="Google Shape;665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7602214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2" name="Google Shape;672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11524350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5" name="Google Shape;665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7602214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5" name="Google Shape;665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7602214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4ab52b110b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4" name="Google Shape;594;g4ab52b110b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0571026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3" name="Google Shape;33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4" name="Google Shape;3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3" name="Google Shape;3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6" name="Google Shape;4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5" name="Google Shape;4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49b9b08ec7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g49b9b08ec7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49b9b08ec7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g49b9b08ec7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1" name="Google Shape;4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49b9b08ec7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7" name="Google Shape;457;g49b9b08ec7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4" name="Google Shape;4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7" name="Google Shape;4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7" name="Google Shape;49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49b9b08ec7_0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6" name="Google Shape;506;g49b9b08ec7_0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7" name="Google Shape;52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49b9b08ec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g49b9b08ec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2" name="Google Shape;55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7" name="Google Shape;57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5" name="Google Shape;58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6" name="Google Shape;3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0" name="Google Shape;680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2" name="Google Shape;712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2286000" y="3124200"/>
            <a:ext cx="6170613" cy="18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9097963" y="222250"/>
            <a:ext cx="2284412" cy="379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1325563" y="4929188"/>
            <a:ext cx="608012" cy="515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title"/>
          </p:nvPr>
        </p:nvSpPr>
        <p:spPr>
          <a:xfrm>
            <a:off x="2286000" y="3124200"/>
            <a:ext cx="6170700" cy="18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dt" idx="10"/>
          </p:nvPr>
        </p:nvSpPr>
        <p:spPr>
          <a:xfrm>
            <a:off x="9097963" y="222250"/>
            <a:ext cx="22845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1325563" y="4929188"/>
            <a:ext cx="6081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23" name="Google Shape;123;p2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4" name="Google Shape;144;p2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5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6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hyperlink" Target="http://www.youtube.com/watch?v=9naCV3BcM2Y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hyperlink" Target="http://educacionabierta.org/el-modelo-tripartito-de-steven-pfeiffer-nuevas-aproximaciones-al-estudio-de-las-altas-capacidades/" TargetMode="Externa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hyperlink" Target="https://docs.google.com/forms/d/1f7CbaTQx4_Fm1AEniLOJpwUvR5DEORS1h9YzPT6LVTg/prefill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hyperlink" Target="http://www.laregion.es/articulo/ourense/equipo-maristas-premio-innovacion-tecnica-hiperbaric/20180624111353804029.html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6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hyperlink" Target="http://meteomaristas2016.blogspot.com.es/" TargetMode="External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B6RrIZcHbE&amp;feature=youtu.be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5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1.png"/><Relationship Id="rId9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1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2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vozdegalicia.es/noticia/ourense/ourense/2017/02/01/radio-crea-escuela-altos-vuelos-colegio-maristas/0003_201702O1C6993.htm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23.png"/><Relationship Id="rId4" Type="http://schemas.openxmlformats.org/officeDocument/2006/relationships/image" Target="../media/image5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region.es/articulo/ourense/el-astillero-de-maristas/20170624075602719058.html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region.es/articulo/ourense/marineros-tierra-adentro/20170629081302720259.html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img.kiosko.net/2015/11/19/es/laregion.750.jpg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eg"/><Relationship Id="rId5" Type="http://schemas.openxmlformats.org/officeDocument/2006/relationships/image" Target="../media/image58.png"/><Relationship Id="rId4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hyperlink" Target="http://www.crtvg.es/informativos/alumnos-de-4-da-eso-de-ourense-ganan-un-concurso-de-deseno-de-coches-de-inercia-1249886" TargetMode="External"/><Relationship Id="rId7" Type="http://schemas.openxmlformats.org/officeDocument/2006/relationships/hyperlink" Target="http://www.teleminho.com/video/informativos/presentacion-proyecto-estudiantes-maristas/20150611193217018833.html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5" Type="http://schemas.openxmlformats.org/officeDocument/2006/relationships/image" Target="../media/image1.png"/><Relationship Id="rId4" Type="http://schemas.openxmlformats.org/officeDocument/2006/relationships/image" Target="../media/image6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hyperlink" Target="http://www.teleminho.com/video/informativos/presentacion-proyecto-estudiantes-maristas/20150611193217018833.html" TargetMode="External"/><Relationship Id="rId4" Type="http://schemas.openxmlformats.org/officeDocument/2006/relationships/image" Target="../media/image5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/>
          <p:nvPr/>
        </p:nvSpPr>
        <p:spPr>
          <a:xfrm>
            <a:off x="179375" y="1412774"/>
            <a:ext cx="8785200" cy="21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7200" b="1" dirty="0" err="1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Talentia</a:t>
            </a:r>
            <a:r>
              <a:rPr lang="es-ES" sz="72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 Maristas</a:t>
            </a:r>
            <a:r>
              <a:rPr lang="es-ES" sz="48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4800" b="1" dirty="0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4800" b="1" dirty="0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48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3 anillos y... algo más</a:t>
            </a:r>
            <a:endParaRPr sz="4800" b="1" i="0" u="none" strike="noStrike" cap="none" dirty="0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3525" y="4433699"/>
            <a:ext cx="3561350" cy="211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/>
          <p:nvPr/>
        </p:nvSpPr>
        <p:spPr>
          <a:xfrm>
            <a:off x="75700" y="893486"/>
            <a:ext cx="8785200" cy="21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SzPts val="3600"/>
            </a:pPr>
            <a:r>
              <a:rPr lang="es-ES" sz="4400" b="1" dirty="0" smtClean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Contexto</a:t>
            </a:r>
            <a:r>
              <a:rPr lang="es-ES" sz="5400" b="1" dirty="0" smtClean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(alumnado, 1083</a:t>
            </a:r>
            <a:r>
              <a:rPr lang="es-ES" sz="5400" b="1" dirty="0" smtClean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5400" b="1" dirty="0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lang="es-ES" sz="4000" b="1" dirty="0" smtClean="0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5400" b="1" dirty="0" smtClean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Infantil</a:t>
            </a:r>
            <a:r>
              <a:rPr lang="es-ES" sz="54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: 173</a:t>
            </a:r>
            <a:endParaRPr sz="5400" b="1" dirty="0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54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Primaria: </a:t>
            </a:r>
            <a:r>
              <a:rPr lang="es-ES" sz="5400" b="1" dirty="0" smtClean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441</a:t>
            </a:r>
            <a:endParaRPr sz="5400" b="1" dirty="0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54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ESO: 341 </a:t>
            </a:r>
            <a:endParaRPr sz="5400" b="1" dirty="0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54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BAC: </a:t>
            </a:r>
            <a:r>
              <a:rPr lang="es-ES" sz="5400" b="1" dirty="0" smtClean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128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5400" b="1" dirty="0" smtClean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5400" b="1" i="0" u="none" strike="noStrike" cap="none" dirty="0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7475" y="5658150"/>
            <a:ext cx="1783425" cy="105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/>
          <p:nvPr/>
        </p:nvSpPr>
        <p:spPr>
          <a:xfrm>
            <a:off x="179400" y="614949"/>
            <a:ext cx="8785200" cy="177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54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Contexto</a:t>
            </a:r>
            <a:r>
              <a:rPr lang="es-ES" sz="60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 (ANEAE)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48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Motóricos:3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48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TEA: 6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48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DEA: 61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48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Psicolingüísticas: 45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48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TDAH: 42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48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Altas Capacidades: 70</a:t>
            </a:r>
            <a:endParaRPr sz="7200" b="1" dirty="0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" name="Google Shape;18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6650" y="6057900"/>
            <a:ext cx="1374250" cy="65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/>
          <p:nvPr/>
        </p:nvSpPr>
        <p:spPr>
          <a:xfrm>
            <a:off x="179400" y="614949"/>
            <a:ext cx="8785200" cy="21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54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Contexto</a:t>
            </a:r>
            <a:r>
              <a:rPr lang="es-ES" sz="60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32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(Recursos administración)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lang="es-ES" sz="3200" b="1" dirty="0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48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Aula de Educación Especial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48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25 horas de PT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48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25 horas de AL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48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Orientador (ESO)</a:t>
            </a:r>
            <a:endParaRPr sz="7200" b="1" dirty="0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" name="Google Shape;18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6650" y="6057900"/>
            <a:ext cx="1374250" cy="658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660883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/>
          <p:nvPr/>
        </p:nvSpPr>
        <p:spPr>
          <a:xfrm>
            <a:off x="1032423" y="512990"/>
            <a:ext cx="5616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s-ES" sz="40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Contexto</a:t>
            </a:r>
            <a:endParaRPr sz="4000" b="1" dirty="0">
              <a:solidFill>
                <a:srgbClr val="7030A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b="1" dirty="0">
                <a:solidFill>
                  <a:srgbClr val="7030A0"/>
                </a:solidFill>
              </a:rPr>
              <a:t>Modelo educativo </a:t>
            </a:r>
            <a:endParaRPr sz="4400" b="1" dirty="0">
              <a:solidFill>
                <a:srgbClr val="7030A0"/>
              </a:solidFill>
            </a:endParaRPr>
          </a:p>
        </p:txBody>
      </p:sp>
      <p:pic>
        <p:nvPicPr>
          <p:cNvPr id="190" name="Google Shape;190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32240" y="4005064"/>
            <a:ext cx="2011854" cy="2639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0" descr="Vídeo presentación Convención de educadores - ME - Modelo educativo - Provincia Marista Compostela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356" y="2065867"/>
            <a:ext cx="5616600" cy="4138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 txBox="1"/>
          <p:nvPr/>
        </p:nvSpPr>
        <p:spPr>
          <a:xfrm>
            <a:off x="1403648" y="845165"/>
            <a:ext cx="5616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es-ES" sz="4000" b="1" dirty="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Contexto</a:t>
            </a:r>
            <a:endParaRPr sz="4000" b="1" dirty="0">
              <a:solidFill>
                <a:srgbClr val="7030A0"/>
              </a:solidFill>
            </a:endParaRPr>
          </a:p>
        </p:txBody>
      </p:sp>
      <p:pic>
        <p:nvPicPr>
          <p:cNvPr id="204" name="Google Shape;204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32240" y="4005064"/>
            <a:ext cx="2011854" cy="2639797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2"/>
          <p:cNvSpPr txBox="1"/>
          <p:nvPr/>
        </p:nvSpPr>
        <p:spPr>
          <a:xfrm>
            <a:off x="1475656" y="2470667"/>
            <a:ext cx="54726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solidFill>
                  <a:srgbClr val="000099"/>
                </a:solidFill>
              </a:rPr>
              <a:t>Normativa </a:t>
            </a:r>
            <a:r>
              <a:rPr lang="es-ES" b="1" i="1" dirty="0">
                <a:latin typeface="Lora"/>
                <a:ea typeface="Lora"/>
                <a:cs typeface="Lora"/>
                <a:sym typeface="Lora"/>
              </a:rPr>
              <a:t>(DECRETO 229/2011)</a:t>
            </a:r>
            <a:endParaRPr sz="4800" b="1" i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/>
              <a:t>Marco conceptual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33" descr="http://4.bp.blogspot.com/-HHGVdyClpgo/T1eY6RFMZkI/AAAAAAAAAUs/PBbhQPiwi2Q/s640/javiertouron.es_mddtgagne.bm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313" y="836613"/>
            <a:ext cx="8064501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3"/>
          <p:cNvSpPr/>
          <p:nvPr/>
        </p:nvSpPr>
        <p:spPr>
          <a:xfrm>
            <a:off x="107950" y="5516563"/>
            <a:ext cx="9036000" cy="14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DOTACIÓN: 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posesión y uso de </a:t>
            </a:r>
            <a:r>
              <a:rPr lang="es-E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capacidades naturales destacadas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llamadas aptitudes</a:t>
            </a:r>
            <a:br>
              <a:rPr lang="es-E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TALENTO: 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dominio destacado de </a:t>
            </a:r>
            <a:r>
              <a:rPr lang="es-E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capacidades sistemáticamente desarrolladas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llamadas competencias (conocimientos y destrezas)</a:t>
            </a:r>
            <a:br>
              <a:rPr lang="es-E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3"/>
          <p:cNvSpPr/>
          <p:nvPr/>
        </p:nvSpPr>
        <p:spPr>
          <a:xfrm>
            <a:off x="468313" y="404813"/>
            <a:ext cx="87837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 dirty="0">
                <a:solidFill>
                  <a:srgbClr val="000099"/>
                </a:solidFill>
              </a:rPr>
              <a:t>Modelo Diferenciado de Dotación y Talento </a:t>
            </a:r>
            <a:r>
              <a:rPr lang="es-ES" sz="1800" b="1" i="0" u="none" strike="noStrike" cap="none" dirty="0" smtClean="0">
                <a:solidFill>
                  <a:srgbClr val="000099"/>
                </a:solidFill>
              </a:rPr>
              <a:t>(</a:t>
            </a:r>
            <a:r>
              <a:rPr lang="es-ES" sz="2400" b="1" i="0" u="none" strike="noStrike" cap="none" dirty="0" err="1" smtClean="0">
                <a:solidFill>
                  <a:srgbClr val="000099"/>
                </a:solidFill>
              </a:rPr>
              <a:t>Gagné</a:t>
            </a:r>
            <a:r>
              <a:rPr lang="es-ES" sz="1800" b="1" i="0" u="none" strike="noStrike" cap="none" dirty="0" smtClean="0">
                <a:solidFill>
                  <a:srgbClr val="000099"/>
                </a:solidFill>
              </a:rPr>
              <a:t>)</a:t>
            </a:r>
            <a:endParaRPr sz="1400" b="1" i="0" u="none" strike="noStrike" cap="none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35" descr="Resultado de imagen de subotnik mega-modelo del desarrollo del talent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5408" y="631619"/>
            <a:ext cx="8323445" cy="531766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5"/>
          <p:cNvSpPr/>
          <p:nvPr/>
        </p:nvSpPr>
        <p:spPr>
          <a:xfrm>
            <a:off x="1428728" y="1571612"/>
            <a:ext cx="5670600" cy="20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9" name="Google Shape;229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6296" y="5559636"/>
            <a:ext cx="1907704" cy="1131689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5"/>
          <p:cNvSpPr txBox="1"/>
          <p:nvPr/>
        </p:nvSpPr>
        <p:spPr>
          <a:xfrm>
            <a:off x="794327" y="6052646"/>
            <a:ext cx="6557818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Mega-Modelo de desarrollo del </a:t>
            </a:r>
            <a:r>
              <a:rPr lang="es-ES" sz="18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talento </a:t>
            </a:r>
            <a:r>
              <a:rPr lang="es-ES" sz="24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s-ES" sz="2400" b="1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Subotnik</a:t>
            </a:r>
            <a:r>
              <a:rPr lang="es-ES" sz="2400" b="1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2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7"/>
          <p:cNvSpPr/>
          <p:nvPr/>
        </p:nvSpPr>
        <p:spPr>
          <a:xfrm>
            <a:off x="1428728" y="1571612"/>
            <a:ext cx="5670600" cy="20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6100" y="5357826"/>
            <a:ext cx="2247900" cy="13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7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96336" y="4565060"/>
            <a:ext cx="1220944" cy="792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7"/>
          <p:cNvPicPr preferRelativeResize="0"/>
          <p:nvPr/>
        </p:nvPicPr>
        <p:blipFill rotWithShape="1">
          <a:blip r:embed="rId5">
            <a:alphaModFix/>
          </a:blip>
          <a:srcRect l="12662" t="22853" r="38485" b="15196"/>
          <a:stretch/>
        </p:blipFill>
        <p:spPr>
          <a:xfrm>
            <a:off x="337204" y="803710"/>
            <a:ext cx="7322354" cy="5220866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7"/>
          <p:cNvSpPr txBox="1"/>
          <p:nvPr/>
        </p:nvSpPr>
        <p:spPr>
          <a:xfrm>
            <a:off x="2627784" y="332656"/>
            <a:ext cx="388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Modelo de los Tres Anillos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6"/>
          <p:cNvSpPr/>
          <p:nvPr/>
        </p:nvSpPr>
        <p:spPr>
          <a:xfrm>
            <a:off x="1428728" y="1571612"/>
            <a:ext cx="5670600" cy="20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6" name="Google Shape;236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6100" y="5357826"/>
            <a:ext cx="22479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6"/>
          <p:cNvSpPr/>
          <p:nvPr/>
        </p:nvSpPr>
        <p:spPr>
          <a:xfrm>
            <a:off x="0" y="476672"/>
            <a:ext cx="9054900" cy="32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s-ES" sz="2800" b="0" i="0" u="none" strike="noStrike" cap="none" dirty="0" smtClean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</a:t>
            </a:r>
            <a:r>
              <a:rPr lang="es-E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niños con alta capacidad o con talento son aquellos que poseen, o son capaces de desarrollar, un conjunto complejo de rasgos y aplicarlos a cualquier área potencialmente evaluable de rendimiento humano.</a:t>
            </a:r>
            <a:endParaRPr sz="2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s-ES" sz="2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Renzulli</a:t>
            </a:r>
            <a:r>
              <a:rPr lang="es-ES" sz="2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 Reis)</a:t>
            </a:r>
            <a:endParaRPr sz="2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1" i="0" u="none" strike="noStrike" cap="none" dirty="0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Adjetivo</a:t>
            </a:r>
            <a:r>
              <a:rPr lang="es-E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s-E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e.j</a:t>
            </a:r>
            <a:r>
              <a:rPr lang="es-E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conductas dotadas, escritos dotado, etc.)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Etiquetar los servicios</a:t>
            </a:r>
            <a:r>
              <a:rPr lang="es-E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 ofrecemos para desarrollar los potenciales.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36" descr="IMG-20150625-WA0002.jpg"/>
          <p:cNvPicPr preferRelativeResize="0"/>
          <p:nvPr/>
        </p:nvPicPr>
        <p:blipFill rotWithShape="1">
          <a:blip r:embed="rId4">
            <a:alphaModFix/>
          </a:blip>
          <a:srcRect l="24012" t="8879" r="31888" b="26633"/>
          <a:stretch/>
        </p:blipFill>
        <p:spPr>
          <a:xfrm>
            <a:off x="0" y="5209308"/>
            <a:ext cx="1902691" cy="1648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6" descr="IMG-20150625-WA0008.jpg"/>
          <p:cNvPicPr preferRelativeResize="0"/>
          <p:nvPr/>
        </p:nvPicPr>
        <p:blipFill rotWithShape="1">
          <a:blip r:embed="rId5">
            <a:alphaModFix/>
          </a:blip>
          <a:srcRect l="8662" t="16826" r="12584"/>
          <a:stretch/>
        </p:blipFill>
        <p:spPr>
          <a:xfrm>
            <a:off x="6336145" y="5098472"/>
            <a:ext cx="2613229" cy="1498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6100" y="5357826"/>
            <a:ext cx="22479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8"/>
          <p:cNvSpPr/>
          <p:nvPr/>
        </p:nvSpPr>
        <p:spPr>
          <a:xfrm>
            <a:off x="2051720" y="583167"/>
            <a:ext cx="39465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b="1" i="0" u="none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Modelo Tripartito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5" name="Google Shape;255;p38"/>
          <p:cNvGrpSpPr/>
          <p:nvPr/>
        </p:nvGrpSpPr>
        <p:grpSpPr>
          <a:xfrm>
            <a:off x="1039407" y="1398948"/>
            <a:ext cx="6264731" cy="4972725"/>
            <a:chOff x="283831" y="1948"/>
            <a:chExt cx="6264731" cy="4972725"/>
          </a:xfrm>
        </p:grpSpPr>
        <p:sp>
          <p:nvSpPr>
            <p:cNvPr id="256" name="Google Shape;256;p38"/>
            <p:cNvSpPr/>
            <p:nvPr/>
          </p:nvSpPr>
          <p:spPr>
            <a:xfrm>
              <a:off x="2280086" y="1948"/>
              <a:ext cx="2151900" cy="1398600"/>
            </a:xfrm>
            <a:prstGeom prst="roundRect">
              <a:avLst>
                <a:gd name="adj" fmla="val 16667"/>
              </a:avLst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38"/>
            <p:cNvSpPr txBox="1"/>
            <p:nvPr/>
          </p:nvSpPr>
          <p:spPr>
            <a:xfrm>
              <a:off x="2280086" y="1948"/>
              <a:ext cx="2151900" cy="139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s-ES" sz="2400" b="1" i="0" u="none" strike="noStrike" cap="none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Alta inteligencia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ES" sz="1400" b="0" i="0" u="none" strike="noStrike" cap="none">
                  <a:solidFill>
                    <a:srgbClr val="0000CC"/>
                  </a:solidFill>
                  <a:latin typeface="Arial"/>
                  <a:ea typeface="Arial"/>
                  <a:cs typeface="Arial"/>
                  <a:sym typeface="Arial"/>
                </a:rPr>
                <a:t>y capacidad cognitiva</a:t>
              </a:r>
              <a:endParaRPr sz="1400" b="0" i="0" u="none" strike="noStrike" cap="none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8"/>
            <p:cNvSpPr/>
            <p:nvPr/>
          </p:nvSpPr>
          <p:spPr>
            <a:xfrm>
              <a:off x="1877077" y="911263"/>
              <a:ext cx="3734700" cy="373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776" y="4491"/>
                  </a:moveTo>
                  <a:lnTo>
                    <a:pt x="82776" y="4491"/>
                  </a:lnTo>
                  <a:cubicBezTo>
                    <a:pt x="107911" y="14804"/>
                    <a:pt x="122979" y="40719"/>
                    <a:pt x="119509" y="67664"/>
                  </a:cubicBezTo>
                </a:path>
              </a:pathLst>
            </a:custGeom>
            <a:noFill/>
            <a:ln w="381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8"/>
            <p:cNvSpPr/>
            <p:nvPr/>
          </p:nvSpPr>
          <p:spPr>
            <a:xfrm>
              <a:off x="4091862" y="3040108"/>
              <a:ext cx="2456700" cy="1398600"/>
            </a:xfrm>
            <a:prstGeom prst="roundRect">
              <a:avLst>
                <a:gd name="adj" fmla="val 16667"/>
              </a:avLst>
            </a:prstGeom>
            <a:solidFill>
              <a:srgbClr val="5FDF4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38"/>
            <p:cNvSpPr txBox="1"/>
            <p:nvPr/>
          </p:nvSpPr>
          <p:spPr>
            <a:xfrm>
              <a:off x="4091862" y="3040108"/>
              <a:ext cx="2456700" cy="139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ES" sz="2800" b="1" i="0" u="none" strike="noStrike" cap="none">
                  <a:solidFill>
                    <a:srgbClr val="974806"/>
                  </a:solidFill>
                  <a:latin typeface="Arial"/>
                  <a:ea typeface="Arial"/>
                  <a:cs typeface="Arial"/>
                  <a:sym typeface="Arial"/>
                </a:rPr>
                <a:t>Alto rendimiento</a:t>
              </a:r>
              <a:endParaRPr sz="2800" b="1" i="0" u="none" strike="noStrike" cap="none">
                <a:solidFill>
                  <a:srgbClr val="97480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38"/>
            <p:cNvSpPr/>
            <p:nvPr/>
          </p:nvSpPr>
          <p:spPr>
            <a:xfrm>
              <a:off x="1495012" y="1239973"/>
              <a:ext cx="3734700" cy="373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436" y="103394"/>
                  </a:moveTo>
                  <a:cubicBezTo>
                    <a:pt x="89481" y="114809"/>
                    <a:pt x="73347" y="120787"/>
                    <a:pt x="56841" y="119916"/>
                  </a:cubicBezTo>
                  <a:cubicBezTo>
                    <a:pt x="40335" y="119046"/>
                    <a:pt x="24919" y="111405"/>
                    <a:pt x="14231" y="98796"/>
                  </a:cubicBezTo>
                </a:path>
              </a:pathLst>
            </a:custGeom>
            <a:noFill/>
            <a:ln w="38100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38"/>
            <p:cNvSpPr/>
            <p:nvPr/>
          </p:nvSpPr>
          <p:spPr>
            <a:xfrm>
              <a:off x="283831" y="2895036"/>
              <a:ext cx="2151900" cy="1398600"/>
            </a:xfrm>
            <a:prstGeom prst="roundRect">
              <a:avLst>
                <a:gd name="adj" fmla="val 16667"/>
              </a:avLst>
            </a:prstGeom>
            <a:solidFill>
              <a:srgbClr val="F6944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38"/>
            <p:cNvSpPr txBox="1"/>
            <p:nvPr/>
          </p:nvSpPr>
          <p:spPr>
            <a:xfrm>
              <a:off x="283831" y="2895036"/>
              <a:ext cx="2151900" cy="139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ES" sz="2800" b="1" i="0" u="none" strike="noStrike" cap="none">
                  <a:solidFill>
                    <a:srgbClr val="1D1B10"/>
                  </a:solidFill>
                  <a:latin typeface="Arial"/>
                  <a:ea typeface="Arial"/>
                  <a:cs typeface="Arial"/>
                  <a:sym typeface="Arial"/>
                </a:rPr>
                <a:t>Potencial para rendir</a:t>
              </a:r>
              <a:endParaRPr sz="2800" b="1" i="0" u="none" strike="noStrike" cap="none">
                <a:solidFill>
                  <a:srgbClr val="1D1B1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38"/>
            <p:cNvSpPr/>
            <p:nvPr/>
          </p:nvSpPr>
          <p:spPr>
            <a:xfrm>
              <a:off x="1131063" y="898682"/>
              <a:ext cx="3734700" cy="373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" y="63444"/>
                  </a:moveTo>
                  <a:lnTo>
                    <a:pt x="99" y="63444"/>
                  </a:lnTo>
                  <a:cubicBezTo>
                    <a:pt x="-1349" y="38263"/>
                    <a:pt x="13107" y="14864"/>
                    <a:pt x="36274" y="4890"/>
                  </a:cubicBezTo>
                </a:path>
              </a:pathLst>
            </a:custGeom>
            <a:noFill/>
            <a:ln w="3810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5" name="Google Shape;265;p38"/>
          <p:cNvSpPr/>
          <p:nvPr/>
        </p:nvSpPr>
        <p:spPr>
          <a:xfrm>
            <a:off x="2903023" y="2859116"/>
            <a:ext cx="2244000" cy="22824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t="-17999" b="-17988"/>
            </a:stretch>
          </a:blip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Google Shape;273;p39" descr=" ">
            <a:hlinkClick r:id="rId5"/>
            <a:extLst>
              <a:ext uri="{FF2B5EF4-FFF2-40B4-BE49-F238E27FC236}">
                <a16:creationId xmlns="" xmlns:a16="http://schemas.microsoft.com/office/drawing/2014/main" id="{728B0480-8D05-4018-9902-3ADDAC38A4C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57361" y="936732"/>
            <a:ext cx="1507341" cy="2026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3"/>
          <p:cNvSpPr/>
          <p:nvPr/>
        </p:nvSpPr>
        <p:spPr>
          <a:xfrm>
            <a:off x="1428728" y="1571612"/>
            <a:ext cx="5670600" cy="20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0" name="Google Shape;300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6100" y="5357826"/>
            <a:ext cx="22479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43"/>
          <p:cNvSpPr/>
          <p:nvPr/>
        </p:nvSpPr>
        <p:spPr>
          <a:xfrm>
            <a:off x="667770" y="1941506"/>
            <a:ext cx="8152800" cy="23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dotación (alta, muy alta, etc.) es una </a:t>
            </a:r>
            <a:r>
              <a:rPr lang="es-ES" sz="3200" b="1" i="1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"condición de posibilidad" </a:t>
            </a:r>
            <a:r>
              <a:rPr lang="es-ES"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pero no un estado del ser o un atributo o rasgo que pueda ser observado.</a:t>
            </a:r>
            <a:endParaRPr sz="3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43"/>
          <p:cNvSpPr txBox="1"/>
          <p:nvPr/>
        </p:nvSpPr>
        <p:spPr>
          <a:xfrm>
            <a:off x="1187624" y="764704"/>
            <a:ext cx="7488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1" u="none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Debemos  tener en cuenta que…</a:t>
            </a:r>
            <a:endParaRPr sz="2800" b="1" i="1" u="none" strike="noStrike" cap="none">
              <a:solidFill>
                <a:srgbClr val="00009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4"/>
          <p:cNvSpPr/>
          <p:nvPr/>
        </p:nvSpPr>
        <p:spPr>
          <a:xfrm>
            <a:off x="1428728" y="1571612"/>
            <a:ext cx="5670600" cy="20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8" name="Google Shape;308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6100" y="5357826"/>
            <a:ext cx="22479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44"/>
          <p:cNvSpPr/>
          <p:nvPr/>
        </p:nvSpPr>
        <p:spPr>
          <a:xfrm>
            <a:off x="238703" y="914012"/>
            <a:ext cx="8368800" cy="51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existe evidencia alguna que permita señalar que </a:t>
            </a:r>
            <a:r>
              <a:rPr lang="es-ES" sz="2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unas personas son </a:t>
            </a:r>
            <a:r>
              <a:rPr lang="es-E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 otras no son, entre otras razones porque la capacidad es una "variable" continua y no hay modo de establecer puntos de corte 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</a:t>
            </a:r>
            <a:r>
              <a:rPr lang="es-ES" sz="32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valor 130 </a:t>
            </a:r>
            <a:r>
              <a:rPr lang="es-E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cualquier otro que se estableciese no representa un punto en el que se cambia de estado. </a:t>
            </a:r>
            <a:endParaRPr sz="2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Hace falta más que la sola capacidad. Al mismo tiempo si se da la capacidad y no las</a:t>
            </a:r>
            <a:r>
              <a:rPr lang="es-ES" sz="24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3600" b="1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circunstancias</a:t>
            </a:r>
            <a:r>
              <a:rPr lang="es-E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tampoco esta se desarrollará. </a:t>
            </a:r>
            <a:endParaRPr sz="2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3200" b="1" i="0" u="none" strike="noStrike" cap="none" dirty="0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Capacidad, condiciones y trabajo...</a:t>
            </a:r>
            <a:endParaRPr sz="3200" b="0" i="0" u="none" strike="noStrike" cap="none" dirty="0">
              <a:solidFill>
                <a:srgbClr val="0000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78"/>
          <p:cNvSpPr txBox="1"/>
          <p:nvPr/>
        </p:nvSpPr>
        <p:spPr>
          <a:xfrm>
            <a:off x="1320541" y="2413200"/>
            <a:ext cx="5616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66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Identificación</a:t>
            </a:r>
            <a:endParaRPr sz="6600" dirty="0"/>
          </a:p>
        </p:txBody>
      </p:sp>
      <p:pic>
        <p:nvPicPr>
          <p:cNvPr id="615" name="Google Shape;615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315" y="5442255"/>
            <a:ext cx="1944793" cy="1158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74772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echa: hacia abajo 3">
            <a:extLst>
              <a:ext uri="{FF2B5EF4-FFF2-40B4-BE49-F238E27FC236}">
                <a16:creationId xmlns="" xmlns:a16="http://schemas.microsoft.com/office/drawing/2014/main" id="{65540DA8-3359-470A-8011-AE0B78FA7A55}"/>
              </a:ext>
            </a:extLst>
          </p:cNvPr>
          <p:cNvSpPr/>
          <p:nvPr/>
        </p:nvSpPr>
        <p:spPr>
          <a:xfrm>
            <a:off x="5300060" y="1386984"/>
            <a:ext cx="666271" cy="3405816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Flecha: hacia abajo 1">
            <a:extLst>
              <a:ext uri="{FF2B5EF4-FFF2-40B4-BE49-F238E27FC236}">
                <a16:creationId xmlns="" xmlns:a16="http://schemas.microsoft.com/office/drawing/2014/main" id="{840FE67F-9921-4200-9E95-67B605DF3C3C}"/>
              </a:ext>
            </a:extLst>
          </p:cNvPr>
          <p:cNvSpPr/>
          <p:nvPr/>
        </p:nvSpPr>
        <p:spPr>
          <a:xfrm rot="1088151">
            <a:off x="2833766" y="1334552"/>
            <a:ext cx="600095" cy="1933546"/>
          </a:xfrm>
          <a:prstGeom prst="downArrow">
            <a:avLst>
              <a:gd name="adj1" fmla="val 50000"/>
              <a:gd name="adj2" fmla="val 35419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4" name="Google Shape;614;p78"/>
          <p:cNvSpPr txBox="1"/>
          <p:nvPr/>
        </p:nvSpPr>
        <p:spPr>
          <a:xfrm>
            <a:off x="214230" y="273384"/>
            <a:ext cx="5616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Identificación</a:t>
            </a:r>
            <a:endParaRPr sz="3000" dirty="0"/>
          </a:p>
        </p:txBody>
      </p:sp>
      <p:pic>
        <p:nvPicPr>
          <p:cNvPr id="615" name="Google Shape;615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315" y="5442255"/>
            <a:ext cx="1944793" cy="1158340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78"/>
          <p:cNvSpPr/>
          <p:nvPr/>
        </p:nvSpPr>
        <p:spPr>
          <a:xfrm>
            <a:off x="2970025" y="224475"/>
            <a:ext cx="3497400" cy="1113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/>
              <a:t>Evaluación grupal</a:t>
            </a: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(BADyG)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/>
              <a:t>1º, 3º y 5º de Primaria</a:t>
            </a:r>
            <a:endParaRPr sz="1800"/>
          </a:p>
        </p:txBody>
      </p:sp>
      <p:sp>
        <p:nvSpPr>
          <p:cNvPr id="617" name="Google Shape;617;p78"/>
          <p:cNvSpPr/>
          <p:nvPr/>
        </p:nvSpPr>
        <p:spPr>
          <a:xfrm>
            <a:off x="214225" y="1621725"/>
            <a:ext cx="4045200" cy="1113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3810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 dirty="0"/>
              <a:t>Percentil BAJO</a:t>
            </a:r>
            <a:endParaRPr sz="3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solidFill>
                  <a:srgbClr val="000099"/>
                </a:solidFill>
              </a:rPr>
              <a:t>EVALUACIÓN COMPETENCIA CURRICULAR</a:t>
            </a:r>
            <a:endParaRPr sz="1800" b="1" dirty="0">
              <a:solidFill>
                <a:srgbClr val="000099"/>
              </a:solidFill>
            </a:endParaRPr>
          </a:p>
        </p:txBody>
      </p:sp>
      <p:sp>
        <p:nvSpPr>
          <p:cNvPr id="618" name="Google Shape;618;p78"/>
          <p:cNvSpPr/>
          <p:nvPr/>
        </p:nvSpPr>
        <p:spPr>
          <a:xfrm>
            <a:off x="4572000" y="1621725"/>
            <a:ext cx="4474200" cy="1113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38100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000"/>
              <a:t>Percentil ALTO</a:t>
            </a: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rgbClr val="FF0000"/>
                </a:solidFill>
              </a:rPr>
              <a:t> (BADyG)  </a:t>
            </a:r>
            <a:r>
              <a:rPr lang="es-ES" b="1">
                <a:solidFill>
                  <a:srgbClr val="FF0000"/>
                </a:solidFill>
              </a:rPr>
              <a:t>OUT OF LEVEL</a:t>
            </a:r>
            <a:endParaRPr b="1">
              <a:solidFill>
                <a:srgbClr val="FF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rgbClr val="FF0000"/>
                </a:solidFill>
              </a:rPr>
              <a:t>WISC-IV</a:t>
            </a:r>
            <a:endParaRPr sz="1800" b="1">
              <a:solidFill>
                <a:srgbClr val="FF0000"/>
              </a:solidFill>
            </a:endParaRPr>
          </a:p>
        </p:txBody>
      </p:sp>
      <p:sp>
        <p:nvSpPr>
          <p:cNvPr id="619" name="Google Shape;619;p78"/>
          <p:cNvSpPr/>
          <p:nvPr/>
        </p:nvSpPr>
        <p:spPr>
          <a:xfrm>
            <a:off x="214225" y="3180900"/>
            <a:ext cx="4045200" cy="1113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3810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rgbClr val="000099"/>
                </a:solidFill>
              </a:rPr>
              <a:t>PROGRAMA REFUERZO </a:t>
            </a:r>
            <a:endParaRPr sz="1800" b="1">
              <a:solidFill>
                <a:srgbClr val="00009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rgbClr val="000099"/>
                </a:solidFill>
              </a:rPr>
              <a:t>EDUCATIVO</a:t>
            </a:r>
            <a:endParaRPr sz="1800" b="1">
              <a:solidFill>
                <a:srgbClr val="000099"/>
              </a:solidFill>
            </a:endParaRPr>
          </a:p>
        </p:txBody>
      </p:sp>
      <p:sp>
        <p:nvSpPr>
          <p:cNvPr id="620" name="Google Shape;620;p78"/>
          <p:cNvSpPr/>
          <p:nvPr/>
        </p:nvSpPr>
        <p:spPr>
          <a:xfrm>
            <a:off x="4572000" y="3220275"/>
            <a:ext cx="4474200" cy="1113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38100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rgbClr val="FF0000"/>
                </a:solidFill>
              </a:rPr>
              <a:t> PROGRAMA ENRIQUECIMIENTO</a:t>
            </a:r>
            <a:endParaRPr sz="1800" b="1">
              <a:solidFill>
                <a:srgbClr val="FF0000"/>
              </a:solidFill>
            </a:endParaRPr>
          </a:p>
        </p:txBody>
      </p:sp>
      <p:sp>
        <p:nvSpPr>
          <p:cNvPr id="621" name="Google Shape;621;p78"/>
          <p:cNvSpPr/>
          <p:nvPr/>
        </p:nvSpPr>
        <p:spPr>
          <a:xfrm>
            <a:off x="4572000" y="4792800"/>
            <a:ext cx="4474200" cy="1113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38100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/>
              <a:t>DERIVACIÓN </a:t>
            </a:r>
            <a:r>
              <a:rPr lang="es-ES" sz="3000"/>
              <a:t>EOE</a:t>
            </a:r>
            <a:endParaRPr sz="1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7707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Google Shape;626;p79" descr="https://4.bp.blogspot.com/-Uz4rxwEtjto/ULtKmYQP4cI/AAAAAAAABB4/_0MA0GeLf4Q/s1600/Captura+de+pantalla+2012-12-02+a+la(s)+13.31.47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9632" y="531116"/>
            <a:ext cx="6457601" cy="6326884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79"/>
          <p:cNvSpPr/>
          <p:nvPr/>
        </p:nvSpPr>
        <p:spPr>
          <a:xfrm>
            <a:off x="251520" y="116632"/>
            <a:ext cx="626325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0" i="0" u="none" strike="noStrike" cap="none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El Revolving Door Identification Model</a:t>
            </a:r>
            <a:endParaRPr sz="2800" b="0" i="0" u="none" strike="noStrike" cap="none">
              <a:solidFill>
                <a:srgbClr val="00009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1493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9" name="Google Shape;639;p81"/>
          <p:cNvGraphicFramePr/>
          <p:nvPr>
            <p:extLst>
              <p:ext uri="{D42A27DB-BD31-4B8C-83A1-F6EECF244321}">
                <p14:modId xmlns:p14="http://schemas.microsoft.com/office/powerpoint/2010/main" xmlns="" val="1484334010"/>
              </p:ext>
            </p:extLst>
          </p:nvPr>
        </p:nvGraphicFramePr>
        <p:xfrm>
          <a:off x="1835696" y="4365104"/>
          <a:ext cx="5830275" cy="1803440"/>
        </p:xfrm>
        <a:graphic>
          <a:graphicData uri="http://schemas.openxmlformats.org/drawingml/2006/table">
            <a:tbl>
              <a:tblPr firstRow="1" bandRow="1">
                <a:noFill/>
                <a:tableStyleId>{E361C8F7-C782-43F4-ACE8-8210D1E6D83B}</a:tableStyleId>
              </a:tblPr>
              <a:tblGrid>
                <a:gridCol w="17662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u="none" strike="noStrike" cap="none" dirty="0"/>
                        <a:t>CURSO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u="none" strike="noStrike" cap="none" dirty="0"/>
                        <a:t>ALUMNA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u="none" strike="noStrike" cap="none"/>
                        <a:t>ALUMNO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u="none" strike="noStrike" cap="none"/>
                        <a:t>ESO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u="none" strike="noStrike" cap="none" dirty="0"/>
                        <a:t>19/</a:t>
                      </a:r>
                      <a:r>
                        <a:rPr lang="es-ES" sz="2000" u="none" strike="noStrike" cap="none" dirty="0">
                          <a:solidFill>
                            <a:srgbClr val="FF0000"/>
                          </a:solidFill>
                        </a:rPr>
                        <a:t>33</a:t>
                      </a:r>
                      <a:endParaRPr sz="2000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u="none" strike="noStrike" cap="none" dirty="0"/>
                        <a:t>12/</a:t>
                      </a:r>
                      <a:r>
                        <a:rPr lang="es-ES" sz="2000" u="none" strike="noStrike" cap="none" dirty="0">
                          <a:solidFill>
                            <a:srgbClr val="FF0000"/>
                          </a:solidFill>
                        </a:rPr>
                        <a:t>20</a:t>
                      </a:r>
                      <a:endParaRPr sz="2000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u="none" strike="noStrike" cap="none"/>
                        <a:t>1º BAC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 dirty="0">
                          <a:solidFill>
                            <a:srgbClr val="FF0000"/>
                          </a:solidFill>
                        </a:rPr>
                        <a:t>7</a:t>
                      </a:r>
                      <a:endParaRPr sz="2000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" sz="2000" u="none" strike="noStrike" cap="none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sz="2000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3600" u="none" strike="noStrike" cap="none" dirty="0"/>
                        <a:t>59</a:t>
                      </a:r>
                      <a:endParaRPr sz="36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800" u="none" strike="noStrike" cap="none" dirty="0">
                          <a:solidFill>
                            <a:srgbClr val="FF0000"/>
                          </a:solidFill>
                        </a:rPr>
                        <a:t>40</a:t>
                      </a:r>
                      <a:endParaRPr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800" u="none" strike="noStrike" cap="none" dirty="0">
                          <a:solidFill>
                            <a:srgbClr val="FF0000"/>
                          </a:solidFill>
                        </a:rPr>
                        <a:t>19</a:t>
                      </a:r>
                      <a:endParaRPr sz="2800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41" name="Google Shape;641;p81"/>
          <p:cNvSpPr txBox="1"/>
          <p:nvPr/>
        </p:nvSpPr>
        <p:spPr>
          <a:xfrm>
            <a:off x="2540000" y="836711"/>
            <a:ext cx="4921956" cy="394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ALTA CAPACIDAD</a:t>
            </a:r>
            <a:endParaRPr sz="2000" dirty="0"/>
          </a:p>
        </p:txBody>
      </p:sp>
      <p:sp>
        <p:nvSpPr>
          <p:cNvPr id="642" name="Google Shape;642;p81"/>
          <p:cNvSpPr txBox="1"/>
          <p:nvPr/>
        </p:nvSpPr>
        <p:spPr>
          <a:xfrm>
            <a:off x="2641600" y="3933056"/>
            <a:ext cx="4346222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ALTO RENDIMIENTO (secundaria)</a:t>
            </a:r>
            <a:endParaRPr sz="2000" dirty="0"/>
          </a:p>
        </p:txBody>
      </p:sp>
      <p:pic>
        <p:nvPicPr>
          <p:cNvPr id="1026" name="Picture 2" descr="https://lh4.googleusercontent.com/abUmeH6NDfdCIUmQWgNcEMer7C1AO0dwicEIyWgvmI7fSkMSCpJJdxSd5o1b3BhuLAQ5KNAA9PycPpj044NnNTRcyM5iDJFUNMvvWbP3JkKUg-SlWRgxnYCvbEZZXX1vsH3t5y95W_4">
            <a:extLst>
              <a:ext uri="{FF2B5EF4-FFF2-40B4-BE49-F238E27FC236}">
                <a16:creationId xmlns="" xmlns:a16="http://schemas.microsoft.com/office/drawing/2014/main" id="{A8C3B660-825F-4648-A494-C1B2C55E4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5888" y="1355309"/>
            <a:ext cx="7072313" cy="2275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11207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83"/>
          <p:cNvSpPr/>
          <p:nvPr/>
        </p:nvSpPr>
        <p:spPr>
          <a:xfrm>
            <a:off x="1547664" y="908720"/>
            <a:ext cx="5670550" cy="1446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 b="0" i="0" u="none" strike="noStrike" cap="none" dirty="0">
                <a:solidFill>
                  <a:srgbClr val="0000CC"/>
                </a:solidFill>
                <a:latin typeface="Aharoni" panose="02010803020104030203" pitchFamily="2" charset="-79"/>
                <a:ea typeface="Calibri"/>
                <a:cs typeface="Aharoni" panose="02010803020104030203" pitchFamily="2" charset="-79"/>
                <a:sym typeface="Calibri"/>
              </a:rPr>
              <a:t>Respuesta educativa </a:t>
            </a:r>
            <a:endParaRPr sz="4400" b="0" i="0" u="none" strike="noStrike" cap="none" dirty="0">
              <a:solidFill>
                <a:srgbClr val="0000CC"/>
              </a:solidFill>
              <a:latin typeface="Aharoni" panose="02010803020104030203" pitchFamily="2" charset="-79"/>
              <a:cs typeface="Aharoni" panose="02010803020104030203" pitchFamily="2" charset="-79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s-ES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s-ES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83"/>
          <p:cNvSpPr/>
          <p:nvPr/>
        </p:nvSpPr>
        <p:spPr>
          <a:xfrm>
            <a:off x="449796" y="1751617"/>
            <a:ext cx="8694204" cy="335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800"/>
            </a:pPr>
            <a:r>
              <a:rPr lang="es-ES" sz="3200" dirty="0" smtClean="0">
                <a:solidFill>
                  <a:schemeClr val="dk1"/>
                </a:solidFill>
              </a:rPr>
              <a:t>Proporcionar experiencias de aprendizaje y sistemas de apoyo</a:t>
            </a:r>
            <a:r>
              <a:rPr lang="es-ES" sz="3200" dirty="0" smtClean="0">
                <a:solidFill>
                  <a:schemeClr val="dk1"/>
                </a:solidFill>
              </a:rPr>
              <a:t>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800"/>
            </a:pPr>
            <a:r>
              <a:rPr lang="es-ES" sz="32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</a:t>
            </a:r>
            <a:r>
              <a:rPr lang="es-E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desarrollar la creatividad y la implicación (compromiso) en la tarea </a:t>
            </a:r>
            <a:endParaRPr sz="3200" dirty="0"/>
          </a:p>
          <a:p>
            <a:pPr marL="342900" marR="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800"/>
            </a:pPr>
            <a:r>
              <a:rPr lang="es-ES" sz="32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Ofrecer </a:t>
            </a:r>
            <a:r>
              <a:rPr lang="es-ES" sz="3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oportunidades, recursos y estímulos.</a:t>
            </a:r>
            <a:r>
              <a:rPr lang="es-ES" sz="3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endParaRPr sz="2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Renzulli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y </a:t>
            </a:r>
            <a:r>
              <a:rPr lang="es-E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Reis </a:t>
            </a:r>
            <a:r>
              <a:rPr lang="es-E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(1991</a:t>
            </a:r>
            <a:r>
              <a:rPr lang="es-ES" sz="18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s-E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5" name="Google Shape;655;p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0655" y="0"/>
            <a:ext cx="1944793" cy="1158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27270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2678" y="4221088"/>
            <a:ext cx="2013816" cy="2636912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5"/>
          <p:cNvSpPr/>
          <p:nvPr/>
        </p:nvSpPr>
        <p:spPr>
          <a:xfrm>
            <a:off x="391427" y="2282192"/>
            <a:ext cx="8611200" cy="28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s-ES" sz="6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MAESTROS y PROFESORES</a:t>
            </a:r>
            <a:endParaRPr sz="6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s-ES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s-ES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ES" sz="6000" b="1" i="0" u="none" strike="noStrike" cap="non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EQUIPO TALENTIA</a:t>
            </a:r>
            <a:endParaRPr sz="6000" b="1" i="0" u="none" strike="noStrike" cap="none" dirty="0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45"/>
          <p:cNvSpPr txBox="1"/>
          <p:nvPr/>
        </p:nvSpPr>
        <p:spPr>
          <a:xfrm>
            <a:off x="3174305" y="144444"/>
            <a:ext cx="5616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/>
            <a:r>
              <a:rPr lang="es-ES" sz="3200" dirty="0">
                <a:solidFill>
                  <a:srgbClr val="0000CC"/>
                </a:solidFill>
                <a:latin typeface="Aharoni" panose="02010803020104030203" pitchFamily="2" charset="-79"/>
                <a:ea typeface="Calibri"/>
                <a:cs typeface="Aharoni" panose="02010803020104030203" pitchFamily="2" charset="-79"/>
                <a:sym typeface="Calibri"/>
              </a:rPr>
              <a:t>Respuesta educativa </a:t>
            </a:r>
            <a:endParaRPr lang="es-ES" sz="3200" dirty="0">
              <a:solidFill>
                <a:srgbClr val="0000CC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6100" y="5301208"/>
            <a:ext cx="22479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6"/>
          <p:cNvSpPr txBox="1"/>
          <p:nvPr/>
        </p:nvSpPr>
        <p:spPr>
          <a:xfrm>
            <a:off x="767225" y="817650"/>
            <a:ext cx="8152500" cy="19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 dirty="0">
              <a:solidFill>
                <a:srgbClr val="351C7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dirty="0">
                <a:solidFill>
                  <a:srgbClr val="351C75"/>
                </a:solidFill>
              </a:rPr>
              <a:t>Profesorado:</a:t>
            </a:r>
            <a:endParaRPr sz="3600" b="1" dirty="0">
              <a:solidFill>
                <a:srgbClr val="351C75"/>
              </a:solidFill>
            </a:endParaRPr>
          </a:p>
          <a:p>
            <a:pPr marL="914400" marR="0" lvl="0" indent="-4572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351C75"/>
              </a:buClr>
              <a:buSzPts val="3600"/>
              <a:buChar char="●"/>
            </a:pPr>
            <a:r>
              <a:rPr lang="es-ES" sz="3600" b="1" dirty="0">
                <a:solidFill>
                  <a:srgbClr val="351C75"/>
                </a:solidFill>
              </a:rPr>
              <a:t>Formación modelo educativo</a:t>
            </a:r>
            <a:endParaRPr sz="3600" b="1" dirty="0">
              <a:solidFill>
                <a:srgbClr val="351C75"/>
              </a:solidFill>
            </a:endParaRPr>
          </a:p>
          <a:p>
            <a:pPr marL="914400" marR="0" lvl="0" indent="-4572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351C75"/>
              </a:buClr>
              <a:buSzPts val="3600"/>
              <a:buChar char="●"/>
            </a:pPr>
            <a:r>
              <a:rPr lang="es-ES" sz="3600" b="1" dirty="0">
                <a:solidFill>
                  <a:srgbClr val="351C75"/>
                </a:solidFill>
              </a:rPr>
              <a:t>Seminarios FC</a:t>
            </a:r>
            <a:endParaRPr sz="3600" b="1" dirty="0">
              <a:solidFill>
                <a:srgbClr val="351C75"/>
              </a:solidFill>
            </a:endParaRPr>
          </a:p>
          <a:p>
            <a:pPr marL="914400" marR="0" lvl="0" indent="-4572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351C75"/>
              </a:buClr>
              <a:buSzPts val="3600"/>
              <a:buChar char="●"/>
            </a:pPr>
            <a:r>
              <a:rPr lang="es-ES" sz="3600" b="1" dirty="0">
                <a:solidFill>
                  <a:srgbClr val="351C75"/>
                </a:solidFill>
              </a:rPr>
              <a:t>Grupos de trabajo</a:t>
            </a:r>
            <a:endParaRPr sz="3600" b="1" dirty="0">
              <a:solidFill>
                <a:srgbClr val="351C75"/>
              </a:solidFill>
            </a:endParaRPr>
          </a:p>
          <a:p>
            <a:pPr marL="914400" marR="0" lvl="0" indent="-4572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351C75"/>
              </a:buClr>
              <a:buSzPts val="3600"/>
              <a:buChar char="●"/>
            </a:pPr>
            <a:r>
              <a:rPr lang="es-ES" sz="3600" b="1" dirty="0">
                <a:solidFill>
                  <a:srgbClr val="351C75"/>
                </a:solidFill>
              </a:rPr>
              <a:t>Estancias en centros</a:t>
            </a:r>
            <a:endParaRPr sz="3600" b="1" dirty="0">
              <a:solidFill>
                <a:srgbClr val="351C7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16;p45">
            <a:extLst>
              <a:ext uri="{FF2B5EF4-FFF2-40B4-BE49-F238E27FC236}">
                <a16:creationId xmlns="" xmlns:a16="http://schemas.microsoft.com/office/drawing/2014/main" id="{E77F6217-0E55-4D83-9D81-B1B94E268DD2}"/>
              </a:ext>
            </a:extLst>
          </p:cNvPr>
          <p:cNvSpPr txBox="1"/>
          <p:nvPr/>
        </p:nvSpPr>
        <p:spPr>
          <a:xfrm>
            <a:off x="3174305" y="144444"/>
            <a:ext cx="5616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/>
            <a:r>
              <a:rPr lang="es-ES" sz="3200" dirty="0">
                <a:solidFill>
                  <a:srgbClr val="0000CC"/>
                </a:solidFill>
                <a:latin typeface="Aharoni" panose="02010803020104030203" pitchFamily="2" charset="-79"/>
                <a:ea typeface="Calibri"/>
                <a:cs typeface="Aharoni" panose="02010803020104030203" pitchFamily="2" charset="-79"/>
                <a:sym typeface="Calibri"/>
              </a:rPr>
              <a:t>Respuesta educativa </a:t>
            </a:r>
            <a:endParaRPr lang="es-ES" sz="3200" dirty="0">
              <a:solidFill>
                <a:srgbClr val="0000CC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6100" y="5301208"/>
            <a:ext cx="22479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7"/>
          <p:cNvSpPr txBox="1"/>
          <p:nvPr/>
        </p:nvSpPr>
        <p:spPr>
          <a:xfrm>
            <a:off x="331975" y="214750"/>
            <a:ext cx="8559300" cy="58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3100" b="1" dirty="0">
              <a:solidFill>
                <a:srgbClr val="7030A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3100" b="1" dirty="0">
              <a:solidFill>
                <a:srgbClr val="7030A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 b="1" dirty="0">
                <a:solidFill>
                  <a:srgbClr val="7030A0"/>
                </a:solidFill>
              </a:rPr>
              <a:t>ALUMNADO </a:t>
            </a:r>
            <a:endParaRPr sz="3100" b="1" dirty="0">
              <a:solidFill>
                <a:srgbClr val="7030A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3100" b="1" dirty="0">
              <a:solidFill>
                <a:srgbClr val="0000C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 b="1" dirty="0">
                <a:solidFill>
                  <a:srgbClr val="0000CC"/>
                </a:solidFill>
              </a:rPr>
              <a:t>NO FORMAL</a:t>
            </a:r>
            <a:r>
              <a:rPr lang="es-ES" sz="3100" b="1" dirty="0">
                <a:solidFill>
                  <a:srgbClr val="7030A0"/>
                </a:solidFill>
              </a:rPr>
              <a:t>:</a:t>
            </a:r>
            <a:endParaRPr sz="3100" b="1" dirty="0">
              <a:solidFill>
                <a:srgbClr val="7030A0"/>
              </a:solidFill>
            </a:endParaRPr>
          </a:p>
          <a:p>
            <a:pPr marL="31750" lvl="4">
              <a:buClr>
                <a:srgbClr val="7030A0"/>
              </a:buClr>
              <a:buSzPts val="3100"/>
            </a:pPr>
            <a:r>
              <a:rPr lang="es-ES" sz="4400" b="1" dirty="0">
                <a:solidFill>
                  <a:srgbClr val="002060"/>
                </a:solidFill>
              </a:rPr>
              <a:t>Solidaridad: </a:t>
            </a:r>
          </a:p>
          <a:p>
            <a:pPr marL="488950" lvl="8" indent="-457200">
              <a:buClr>
                <a:srgbClr val="7030A0"/>
              </a:buClr>
              <a:buSzPts val="3100"/>
              <a:buFont typeface="Arial" panose="020B0604020202020204" pitchFamily="34" charset="0"/>
              <a:buChar char="•"/>
            </a:pPr>
            <a:r>
              <a:rPr lang="es-ES" sz="3100" b="1" dirty="0">
                <a:solidFill>
                  <a:srgbClr val="002060"/>
                </a:solidFill>
              </a:rPr>
              <a:t>10%, </a:t>
            </a:r>
          </a:p>
          <a:p>
            <a:pPr marL="488950" lvl="8" indent="-457200">
              <a:buClr>
                <a:srgbClr val="7030A0"/>
              </a:buClr>
              <a:buSzPts val="3100"/>
              <a:buFont typeface="Arial" panose="020B0604020202020204" pitchFamily="34" charset="0"/>
              <a:buChar char="•"/>
            </a:pPr>
            <a:r>
              <a:rPr lang="es-ES" sz="3100" b="1" dirty="0">
                <a:solidFill>
                  <a:srgbClr val="002060"/>
                </a:solidFill>
              </a:rPr>
              <a:t>COLOR VERDE </a:t>
            </a:r>
          </a:p>
          <a:p>
            <a:pPr marL="488950" lvl="8" indent="-457200">
              <a:buClr>
                <a:srgbClr val="7030A0"/>
              </a:buClr>
              <a:buSzPts val="3100"/>
              <a:buFont typeface="Arial" panose="020B0604020202020204" pitchFamily="34" charset="0"/>
              <a:buChar char="•"/>
            </a:pPr>
            <a:r>
              <a:rPr lang="es-ES" sz="3100" b="1" dirty="0" err="1">
                <a:solidFill>
                  <a:srgbClr val="002060"/>
                </a:solidFill>
              </a:rPr>
              <a:t>Prevoluntariado</a:t>
            </a:r>
            <a:r>
              <a:rPr lang="es-ES" sz="3100" b="1" dirty="0">
                <a:solidFill>
                  <a:srgbClr val="002060"/>
                </a:solidFill>
              </a:rPr>
              <a:t> </a:t>
            </a:r>
          </a:p>
          <a:p>
            <a:pPr marL="457200" lvl="4" indent="-425450">
              <a:buClr>
                <a:srgbClr val="7030A0"/>
              </a:buClr>
              <a:buSzPts val="3100"/>
              <a:buChar char="●"/>
            </a:pPr>
            <a:endParaRPr lang="es-ES" sz="3100" b="1" dirty="0">
              <a:solidFill>
                <a:srgbClr val="002060"/>
              </a:solidFill>
            </a:endParaRPr>
          </a:p>
          <a:p>
            <a:pPr marL="31750" lvl="4">
              <a:buClr>
                <a:srgbClr val="7030A0"/>
              </a:buClr>
              <a:buSzPts val="3100"/>
            </a:pPr>
            <a:r>
              <a:rPr lang="es-ES" sz="4400" b="1" dirty="0" err="1">
                <a:solidFill>
                  <a:srgbClr val="002060"/>
                </a:solidFill>
              </a:rPr>
              <a:t>MarCha</a:t>
            </a:r>
            <a:endParaRPr sz="4400" b="1" dirty="0">
              <a:solidFill>
                <a:srgbClr val="00206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1" dirty="0">
              <a:solidFill>
                <a:srgbClr val="7030A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16;p45">
            <a:extLst>
              <a:ext uri="{FF2B5EF4-FFF2-40B4-BE49-F238E27FC236}">
                <a16:creationId xmlns="" xmlns:a16="http://schemas.microsoft.com/office/drawing/2014/main" id="{B27F90B7-3D37-4E98-B85C-8A33C9825CD4}"/>
              </a:ext>
            </a:extLst>
          </p:cNvPr>
          <p:cNvSpPr txBox="1"/>
          <p:nvPr/>
        </p:nvSpPr>
        <p:spPr>
          <a:xfrm>
            <a:off x="3174305" y="144444"/>
            <a:ext cx="5616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/>
            <a:r>
              <a:rPr lang="es-ES" sz="3200" dirty="0">
                <a:solidFill>
                  <a:srgbClr val="0000CC"/>
                </a:solidFill>
                <a:latin typeface="Aharoni" panose="02010803020104030203" pitchFamily="2" charset="-79"/>
                <a:ea typeface="Calibri"/>
                <a:cs typeface="Aharoni" panose="02010803020104030203" pitchFamily="2" charset="-79"/>
                <a:sym typeface="Calibri"/>
              </a:rPr>
              <a:t>Respuesta educativa </a:t>
            </a:r>
            <a:endParaRPr lang="es-ES" sz="3200" dirty="0">
              <a:solidFill>
                <a:srgbClr val="0000CC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6B3C3328-D2F1-46CD-A98A-71D24AE2D1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322" t="25693" r="25678" b="8464"/>
          <a:stretch/>
        </p:blipFill>
        <p:spPr>
          <a:xfrm>
            <a:off x="4013894" y="652344"/>
            <a:ext cx="4407617" cy="3264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6100" y="5301208"/>
            <a:ext cx="22479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7"/>
          <p:cNvSpPr txBox="1"/>
          <p:nvPr/>
        </p:nvSpPr>
        <p:spPr>
          <a:xfrm>
            <a:off x="331975" y="214750"/>
            <a:ext cx="8559300" cy="58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3100" b="1" dirty="0">
              <a:solidFill>
                <a:srgbClr val="7030A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 b="1" dirty="0">
                <a:solidFill>
                  <a:srgbClr val="7030A0"/>
                </a:solidFill>
              </a:rPr>
              <a:t>ALUMNADO </a:t>
            </a:r>
            <a:endParaRPr sz="3100" b="1" dirty="0">
              <a:solidFill>
                <a:srgbClr val="7030A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s-ES" sz="3100" b="1" dirty="0" smtClean="0">
                <a:solidFill>
                  <a:schemeClr val="bg2">
                    <a:lumMod val="50000"/>
                  </a:schemeClr>
                </a:solidFill>
              </a:rPr>
              <a:t>FORMAL</a:t>
            </a:r>
            <a:r>
              <a:rPr lang="es-ES" sz="3100" b="1" dirty="0">
                <a:solidFill>
                  <a:schemeClr val="bg2">
                    <a:lumMod val="50000"/>
                  </a:schemeClr>
                </a:solidFill>
              </a:rPr>
              <a:t>: </a:t>
            </a:r>
            <a:endParaRPr sz="3100" b="1" dirty="0">
              <a:solidFill>
                <a:schemeClr val="bg2">
                  <a:lumMod val="50000"/>
                </a:schemeClr>
              </a:solidFill>
            </a:endParaRPr>
          </a:p>
          <a:p>
            <a:pPr marL="457200" marR="0" lvl="0" indent="-4254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9900"/>
              </a:buClr>
              <a:buSzPts val="3100"/>
              <a:buChar char="●"/>
            </a:pPr>
            <a:r>
              <a:rPr lang="es-ES" sz="3100" b="1" dirty="0">
                <a:solidFill>
                  <a:schemeClr val="bg2">
                    <a:lumMod val="50000"/>
                  </a:schemeClr>
                </a:solidFill>
              </a:rPr>
              <a:t>ESPACIOS INTELIGENES (EI)</a:t>
            </a:r>
            <a:endParaRPr sz="3100" b="1" dirty="0">
              <a:solidFill>
                <a:schemeClr val="bg2">
                  <a:lumMod val="50000"/>
                </a:schemeClr>
              </a:solidFill>
            </a:endParaRPr>
          </a:p>
          <a:p>
            <a:pPr marL="457200" lvl="0" indent="-425450">
              <a:spcBef>
                <a:spcPts val="600"/>
              </a:spcBef>
              <a:spcAft>
                <a:spcPts val="600"/>
              </a:spcAft>
              <a:buClr>
                <a:srgbClr val="009900"/>
              </a:buClr>
              <a:buSzPts val="3100"/>
              <a:buChar char="●"/>
            </a:pPr>
            <a:r>
              <a:rPr lang="it-IT" sz="2800" b="1" dirty="0">
                <a:solidFill>
                  <a:schemeClr val="bg2">
                    <a:lumMod val="50000"/>
                  </a:schemeClr>
                </a:solidFill>
              </a:rPr>
              <a:t>EMO</a:t>
            </a:r>
          </a:p>
          <a:p>
            <a:pPr marL="457200" lvl="0" indent="-425450">
              <a:spcBef>
                <a:spcPts val="600"/>
              </a:spcBef>
              <a:spcAft>
                <a:spcPts val="600"/>
              </a:spcAft>
              <a:buClr>
                <a:srgbClr val="009900"/>
              </a:buClr>
              <a:buSzPts val="3100"/>
              <a:buChar char="●"/>
            </a:pPr>
            <a:r>
              <a:rPr lang="it-IT" sz="2400" b="1" dirty="0">
                <a:solidFill>
                  <a:schemeClr val="bg2">
                    <a:lumMod val="50000"/>
                  </a:schemeClr>
                </a:solidFill>
              </a:rPr>
              <a:t>Convenio con Cambridge</a:t>
            </a:r>
          </a:p>
          <a:p>
            <a:pPr marL="457200" lvl="0" indent="-425450">
              <a:spcBef>
                <a:spcPts val="600"/>
              </a:spcBef>
              <a:spcAft>
                <a:spcPts val="600"/>
              </a:spcAft>
              <a:buClr>
                <a:srgbClr val="009900"/>
              </a:buClr>
              <a:buSzPts val="3100"/>
              <a:buChar char="●"/>
            </a:pPr>
            <a:r>
              <a:rPr lang="it-IT" sz="2400" b="1" dirty="0">
                <a:solidFill>
                  <a:schemeClr val="bg2">
                    <a:lumMod val="50000"/>
                  </a:schemeClr>
                </a:solidFill>
              </a:rPr>
              <a:t>Bachillerato </a:t>
            </a:r>
            <a:r>
              <a:rPr lang="it-IT" sz="2400" b="1" dirty="0" smtClean="0">
                <a:solidFill>
                  <a:schemeClr val="bg2">
                    <a:lumMod val="50000"/>
                  </a:schemeClr>
                </a:solidFill>
              </a:rPr>
              <a:t>Dual</a:t>
            </a:r>
          </a:p>
          <a:p>
            <a:pPr marL="457200" lvl="0" indent="-425450">
              <a:spcBef>
                <a:spcPts val="600"/>
              </a:spcBef>
              <a:spcAft>
                <a:spcPts val="600"/>
              </a:spcAft>
              <a:buClr>
                <a:srgbClr val="009900"/>
              </a:buClr>
              <a:buSzPts val="3100"/>
              <a:buChar char="●"/>
            </a:pPr>
            <a:r>
              <a:rPr lang="it-IT" sz="3200" b="1" dirty="0" smtClean="0">
                <a:solidFill>
                  <a:schemeClr val="bg2">
                    <a:lumMod val="50000"/>
                  </a:schemeClr>
                </a:solidFill>
              </a:rPr>
              <a:t>ApS</a:t>
            </a:r>
            <a:endParaRPr lang="it-IT" sz="3200" b="1" dirty="0">
              <a:solidFill>
                <a:schemeClr val="bg2">
                  <a:lumMod val="50000"/>
                </a:schemeClr>
              </a:solidFill>
            </a:endParaRPr>
          </a:p>
          <a:p>
            <a:pPr marL="457200" marR="0" lvl="0" indent="-4254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9900"/>
              </a:buClr>
              <a:buSzPts val="3100"/>
              <a:buChar char="●"/>
            </a:pPr>
            <a:r>
              <a:rPr lang="es-ES" sz="3100" b="1" dirty="0" smtClean="0">
                <a:solidFill>
                  <a:schemeClr val="bg2">
                    <a:lumMod val="50000"/>
                  </a:schemeClr>
                </a:solidFill>
              </a:rPr>
              <a:t>PROYECTOS de Área e Interdisciplinares</a:t>
            </a:r>
            <a:endParaRPr sz="31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0" b="1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16;p45">
            <a:extLst>
              <a:ext uri="{FF2B5EF4-FFF2-40B4-BE49-F238E27FC236}">
                <a16:creationId xmlns="" xmlns:a16="http://schemas.microsoft.com/office/drawing/2014/main" id="{B27F90B7-3D37-4E98-B85C-8A33C9825CD4}"/>
              </a:ext>
            </a:extLst>
          </p:cNvPr>
          <p:cNvSpPr txBox="1"/>
          <p:nvPr/>
        </p:nvSpPr>
        <p:spPr>
          <a:xfrm>
            <a:off x="3174305" y="144444"/>
            <a:ext cx="5616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/>
            <a:r>
              <a:rPr lang="es-ES" sz="3200" dirty="0">
                <a:solidFill>
                  <a:srgbClr val="0000CC"/>
                </a:solidFill>
                <a:latin typeface="Aharoni" panose="02010803020104030203" pitchFamily="2" charset="-79"/>
                <a:ea typeface="Calibri"/>
                <a:cs typeface="Aharoni" panose="02010803020104030203" pitchFamily="2" charset="-79"/>
                <a:sym typeface="Calibri"/>
              </a:rPr>
              <a:t>Respuesta educativa </a:t>
            </a:r>
            <a:endParaRPr lang="es-ES" sz="3200" dirty="0">
              <a:solidFill>
                <a:srgbClr val="0000CC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996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6100" y="5301208"/>
            <a:ext cx="22479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7"/>
          <p:cNvSpPr txBox="1"/>
          <p:nvPr/>
        </p:nvSpPr>
        <p:spPr>
          <a:xfrm>
            <a:off x="331975" y="214750"/>
            <a:ext cx="8559300" cy="58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3100" b="1" dirty="0">
              <a:solidFill>
                <a:srgbClr val="7030A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i="0" u="none" strike="noStrike" cap="none" dirty="0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16;p45">
            <a:extLst>
              <a:ext uri="{FF2B5EF4-FFF2-40B4-BE49-F238E27FC236}">
                <a16:creationId xmlns="" xmlns:a16="http://schemas.microsoft.com/office/drawing/2014/main" id="{B27F90B7-3D37-4E98-B85C-8A33C9825CD4}"/>
              </a:ext>
            </a:extLst>
          </p:cNvPr>
          <p:cNvSpPr txBox="1"/>
          <p:nvPr/>
        </p:nvSpPr>
        <p:spPr>
          <a:xfrm>
            <a:off x="665018" y="144444"/>
            <a:ext cx="8125887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/>
            <a:r>
              <a:rPr lang="es-ES" sz="3200" dirty="0">
                <a:solidFill>
                  <a:srgbClr val="0000CC"/>
                </a:solidFill>
                <a:latin typeface="Aharoni" panose="02010803020104030203" pitchFamily="2" charset="-79"/>
                <a:ea typeface="Calibri"/>
                <a:cs typeface="Aharoni" panose="02010803020104030203" pitchFamily="2" charset="-79"/>
                <a:sym typeface="Calibri"/>
              </a:rPr>
              <a:t>Respuesta </a:t>
            </a:r>
            <a:r>
              <a:rPr lang="es-ES" sz="3200" dirty="0" smtClean="0">
                <a:solidFill>
                  <a:srgbClr val="0000CC"/>
                </a:solidFill>
                <a:latin typeface="Aharoni" panose="02010803020104030203" pitchFamily="2" charset="-79"/>
                <a:ea typeface="Calibri"/>
                <a:cs typeface="Aharoni" panose="02010803020104030203" pitchFamily="2" charset="-79"/>
                <a:sym typeface="Calibri"/>
              </a:rPr>
              <a:t>educativa</a:t>
            </a:r>
          </a:p>
          <a:p>
            <a:pPr lvl="0" algn="r"/>
            <a:endParaRPr lang="es-ES" sz="3200" dirty="0" smtClean="0">
              <a:solidFill>
                <a:srgbClr val="0000CC"/>
              </a:solidFill>
              <a:latin typeface="Aharoni" panose="02010803020104030203" pitchFamily="2" charset="-79"/>
              <a:ea typeface="Calibri"/>
              <a:cs typeface="Aharoni" panose="02010803020104030203" pitchFamily="2" charset="-79"/>
              <a:sym typeface="Calibri"/>
            </a:endParaRPr>
          </a:p>
          <a:p>
            <a:pPr lvl="0"/>
            <a:r>
              <a:rPr lang="es-ES" sz="3200" dirty="0" smtClean="0">
                <a:solidFill>
                  <a:srgbClr val="0000CC"/>
                </a:solidFill>
                <a:latin typeface="Arial Black" pitchFamily="34" charset="0"/>
                <a:ea typeface="Calibri"/>
                <a:cs typeface="Aharoni" panose="02010803020104030203" pitchFamily="2" charset="-79"/>
                <a:sym typeface="Calibri"/>
              </a:rPr>
              <a:t>Áreas por Proyectos: </a:t>
            </a:r>
          </a:p>
          <a:p>
            <a:pPr lvl="4"/>
            <a:r>
              <a:rPr lang="es-ES" sz="3200" dirty="0" smtClean="0">
                <a:solidFill>
                  <a:srgbClr val="0000CC"/>
                </a:solidFill>
                <a:latin typeface="Arial Black" pitchFamily="34" charset="0"/>
                <a:ea typeface="Calibri"/>
                <a:cs typeface="Aharoni" panose="02010803020104030203" pitchFamily="2" charset="-79"/>
                <a:sym typeface="Calibri"/>
              </a:rPr>
              <a:t>	Tecnología</a:t>
            </a:r>
          </a:p>
          <a:p>
            <a:pPr lvl="4"/>
            <a:r>
              <a:rPr lang="es-ES" sz="3200" dirty="0" smtClean="0">
                <a:solidFill>
                  <a:srgbClr val="0000CC"/>
                </a:solidFill>
                <a:latin typeface="Arial Black" pitchFamily="34" charset="0"/>
                <a:ea typeface="Calibri"/>
                <a:cs typeface="Aharoni" panose="02010803020104030203" pitchFamily="2" charset="-79"/>
                <a:sym typeface="Calibri"/>
              </a:rPr>
              <a:t>	Plástica</a:t>
            </a:r>
          </a:p>
          <a:p>
            <a:pPr lvl="5"/>
            <a:r>
              <a:rPr lang="es-ES" sz="3200" dirty="0" smtClean="0">
                <a:solidFill>
                  <a:srgbClr val="0000CC"/>
                </a:solidFill>
                <a:latin typeface="Arial Black" pitchFamily="34" charset="0"/>
                <a:cs typeface="Aharoni" panose="02010803020104030203" pitchFamily="2" charset="-79"/>
                <a:sym typeface="Calibri"/>
              </a:rPr>
              <a:t>	TIC</a:t>
            </a:r>
          </a:p>
          <a:p>
            <a:pPr lvl="5"/>
            <a:r>
              <a:rPr lang="es-ES" sz="3200" dirty="0">
                <a:solidFill>
                  <a:srgbClr val="0000CC"/>
                </a:solidFill>
                <a:latin typeface="Arial Black" pitchFamily="34" charset="0"/>
                <a:ea typeface="Calibri"/>
                <a:cs typeface="Aharoni" panose="02010803020104030203" pitchFamily="2" charset="-79"/>
                <a:sym typeface="Calibri"/>
              </a:rPr>
              <a:t>	</a:t>
            </a:r>
            <a:r>
              <a:rPr lang="es-ES" sz="3200" dirty="0" smtClean="0">
                <a:solidFill>
                  <a:srgbClr val="0000CC"/>
                </a:solidFill>
                <a:latin typeface="Arial Black" pitchFamily="34" charset="0"/>
                <a:ea typeface="Calibri"/>
                <a:cs typeface="Aharoni" panose="02010803020104030203" pitchFamily="2" charset="-79"/>
                <a:sym typeface="Calibri"/>
              </a:rPr>
              <a:t>Cultura Científica</a:t>
            </a:r>
          </a:p>
          <a:p>
            <a:pPr lvl="5"/>
            <a:endParaRPr lang="es-ES" sz="3200" dirty="0">
              <a:solidFill>
                <a:srgbClr val="0000CC"/>
              </a:solidFill>
              <a:latin typeface="Arial Black" pitchFamily="34" charset="0"/>
              <a:ea typeface="Calibri"/>
              <a:cs typeface="Aharoni" panose="02010803020104030203" pitchFamily="2" charset="-79"/>
              <a:sym typeface="Calibri"/>
            </a:endParaRPr>
          </a:p>
          <a:p>
            <a:pPr lvl="5"/>
            <a:r>
              <a:rPr lang="es-ES" sz="3200" dirty="0" smtClean="0">
                <a:solidFill>
                  <a:srgbClr val="000066"/>
                </a:solidFill>
                <a:latin typeface="Arial Black" pitchFamily="34" charset="0"/>
                <a:ea typeface="Calibri"/>
                <a:cs typeface="Aharoni" panose="02010803020104030203" pitchFamily="2" charset="-79"/>
                <a:sym typeface="Calibri"/>
              </a:rPr>
              <a:t>Proyectos en Áreas: </a:t>
            </a:r>
          </a:p>
          <a:p>
            <a:pPr lvl="5"/>
            <a:r>
              <a:rPr lang="es-ES" sz="3200" dirty="0" smtClean="0">
                <a:solidFill>
                  <a:srgbClr val="000066"/>
                </a:solidFill>
                <a:latin typeface="Arial Black" pitchFamily="34" charset="0"/>
                <a:ea typeface="Calibri"/>
                <a:cs typeface="Aharoni" panose="02010803020104030203" pitchFamily="2" charset="-79"/>
                <a:sym typeface="Calibri"/>
              </a:rPr>
              <a:t>1 POR TRIMESTRE</a:t>
            </a:r>
          </a:p>
          <a:p>
            <a:pPr lvl="5"/>
            <a:r>
              <a:rPr lang="es-ES" sz="3200" dirty="0">
                <a:solidFill>
                  <a:srgbClr val="0000CC"/>
                </a:solidFill>
                <a:latin typeface="Arial Black" pitchFamily="34" charset="0"/>
                <a:ea typeface="Calibri"/>
                <a:cs typeface="Aharoni" panose="02010803020104030203" pitchFamily="2" charset="-79"/>
                <a:sym typeface="Calibri"/>
              </a:rPr>
              <a:t>	</a:t>
            </a:r>
            <a:endParaRPr lang="es-ES" sz="3200" dirty="0">
              <a:solidFill>
                <a:srgbClr val="0000CC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211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6100" y="5301208"/>
            <a:ext cx="22479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7"/>
          <p:cNvSpPr txBox="1"/>
          <p:nvPr/>
        </p:nvSpPr>
        <p:spPr>
          <a:xfrm>
            <a:off x="331975" y="214750"/>
            <a:ext cx="8559300" cy="58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3100" b="1" dirty="0">
              <a:solidFill>
                <a:srgbClr val="7030A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 i="0" u="none" strike="noStrike" cap="none" dirty="0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16;p45">
            <a:extLst>
              <a:ext uri="{FF2B5EF4-FFF2-40B4-BE49-F238E27FC236}">
                <a16:creationId xmlns="" xmlns:a16="http://schemas.microsoft.com/office/drawing/2014/main" id="{B27F90B7-3D37-4E98-B85C-8A33C9825CD4}"/>
              </a:ext>
            </a:extLst>
          </p:cNvPr>
          <p:cNvSpPr txBox="1"/>
          <p:nvPr/>
        </p:nvSpPr>
        <p:spPr>
          <a:xfrm>
            <a:off x="331975" y="144444"/>
            <a:ext cx="845893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/>
            <a:r>
              <a:rPr lang="es-ES" sz="3200" dirty="0">
                <a:solidFill>
                  <a:srgbClr val="0000CC"/>
                </a:solidFill>
                <a:latin typeface="Aharoni" panose="02010803020104030203" pitchFamily="2" charset="-79"/>
                <a:ea typeface="Calibri"/>
                <a:cs typeface="Aharoni" panose="02010803020104030203" pitchFamily="2" charset="-79"/>
                <a:sym typeface="Calibri"/>
              </a:rPr>
              <a:t>Respuesta </a:t>
            </a:r>
            <a:r>
              <a:rPr lang="es-ES" sz="3200" dirty="0" smtClean="0">
                <a:solidFill>
                  <a:srgbClr val="0000CC"/>
                </a:solidFill>
                <a:latin typeface="Aharoni" panose="02010803020104030203" pitchFamily="2" charset="-79"/>
                <a:ea typeface="Calibri"/>
                <a:cs typeface="Aharoni" panose="02010803020104030203" pitchFamily="2" charset="-79"/>
                <a:sym typeface="Calibri"/>
              </a:rPr>
              <a:t>educativa</a:t>
            </a:r>
          </a:p>
          <a:p>
            <a:pPr lvl="0" algn="r"/>
            <a:endParaRPr lang="es-ES" sz="3200" dirty="0" smtClean="0">
              <a:solidFill>
                <a:srgbClr val="0000CC"/>
              </a:solidFill>
              <a:latin typeface="Aharoni" panose="02010803020104030203" pitchFamily="2" charset="-79"/>
              <a:ea typeface="Calibri"/>
              <a:cs typeface="Aharoni" panose="02010803020104030203" pitchFamily="2" charset="-79"/>
              <a:sym typeface="Calibri"/>
            </a:endParaRPr>
          </a:p>
          <a:p>
            <a:pPr lvl="0" algn="r"/>
            <a:r>
              <a:rPr lang="es-ES" sz="3200" dirty="0" smtClean="0">
                <a:solidFill>
                  <a:srgbClr val="0000CC"/>
                </a:solidFill>
                <a:latin typeface="Arial Black" pitchFamily="34" charset="0"/>
                <a:ea typeface="Calibri"/>
                <a:cs typeface="Aharoni" panose="02010803020104030203" pitchFamily="2" charset="-79"/>
                <a:sym typeface="Calibri"/>
              </a:rPr>
              <a:t>Proyectos de Área: Cultura Científica </a:t>
            </a:r>
            <a:endParaRPr lang="es-ES" sz="3200" dirty="0">
              <a:solidFill>
                <a:srgbClr val="0000CC"/>
              </a:solidFill>
              <a:latin typeface="Arial Black" pitchFamily="34" charset="0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952" t="19841" r="42024" b="16721"/>
          <a:stretch/>
        </p:blipFill>
        <p:spPr bwMode="auto">
          <a:xfrm>
            <a:off x="817419" y="1730837"/>
            <a:ext cx="5138591" cy="436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2117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6100" y="5301208"/>
            <a:ext cx="22479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7"/>
          <p:cNvSpPr txBox="1"/>
          <p:nvPr/>
        </p:nvSpPr>
        <p:spPr>
          <a:xfrm>
            <a:off x="331975" y="214750"/>
            <a:ext cx="8559300" cy="58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3100" b="1" dirty="0">
              <a:solidFill>
                <a:srgbClr val="7030A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 b="1" dirty="0">
                <a:solidFill>
                  <a:srgbClr val="7030A0"/>
                </a:solidFill>
              </a:rPr>
              <a:t>ALUMNADO </a:t>
            </a:r>
            <a:endParaRPr sz="3100" b="1" dirty="0">
              <a:solidFill>
                <a:srgbClr val="7030A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1" dirty="0">
              <a:solidFill>
                <a:srgbClr val="7030A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 b="1" dirty="0">
                <a:solidFill>
                  <a:schemeClr val="bg2">
                    <a:lumMod val="50000"/>
                  </a:schemeClr>
                </a:solidFill>
              </a:rPr>
              <a:t>FORMAL: </a:t>
            </a:r>
            <a:endParaRPr lang="es-ES" sz="4800" b="1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>
              <a:buSzPts val="4400"/>
            </a:pPr>
            <a:r>
              <a:rPr lang="es-ES" sz="4400" dirty="0">
                <a:solidFill>
                  <a:schemeClr val="dk1"/>
                </a:solidFill>
                <a:latin typeface="Arial Rounded MT Bold" panose="020F0704030504030204" pitchFamily="34" charset="0"/>
                <a:ea typeface="Calibri"/>
                <a:cs typeface="Aharoni" panose="02010803020104030203" pitchFamily="2" charset="-79"/>
                <a:sym typeface="Calibri"/>
              </a:rPr>
              <a:t>       FLEXIBILIZACIÓN</a:t>
            </a:r>
            <a:endParaRPr lang="es-ES" sz="4400" dirty="0"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pPr lvl="1">
              <a:buSzPts val="1400"/>
            </a:pPr>
            <a:endParaRPr lang="es-ES" sz="4400" dirty="0"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pPr lvl="1">
              <a:buSzPts val="4400"/>
            </a:pPr>
            <a:r>
              <a:rPr lang="es-ES" sz="4400" dirty="0">
                <a:solidFill>
                  <a:schemeClr val="dk1"/>
                </a:solidFill>
                <a:latin typeface="Arial Rounded MT Bold" panose="020F0704030504030204" pitchFamily="34" charset="0"/>
                <a:ea typeface="Calibri"/>
                <a:cs typeface="Aharoni" panose="02010803020104030203" pitchFamily="2" charset="-79"/>
                <a:sym typeface="Calibri"/>
              </a:rPr>
              <a:t>	</a:t>
            </a:r>
            <a:r>
              <a:rPr lang="es-ES" sz="4400" dirty="0" err="1" smtClean="0">
                <a:solidFill>
                  <a:schemeClr val="dk1"/>
                </a:solidFill>
                <a:latin typeface="Arial Rounded MT Bold" panose="020F0704030504030204" pitchFamily="34" charset="0"/>
                <a:ea typeface="Calibri"/>
                <a:cs typeface="Aharoni" panose="02010803020104030203" pitchFamily="2" charset="-79"/>
                <a:sym typeface="Calibri"/>
              </a:rPr>
              <a:t>ACs</a:t>
            </a:r>
            <a:endParaRPr lang="es-ES" sz="4400" dirty="0">
              <a:solidFill>
                <a:schemeClr val="dk1"/>
              </a:solidFill>
              <a:latin typeface="Arial Rounded MT Bold" panose="020F0704030504030204" pitchFamily="34" charset="0"/>
              <a:ea typeface="Calibri"/>
              <a:cs typeface="Aharoni" panose="02010803020104030203" pitchFamily="2" charset="-79"/>
              <a:sym typeface="Calibri"/>
            </a:endParaRPr>
          </a:p>
          <a:p>
            <a:pPr lvl="1">
              <a:buSzPts val="4400"/>
            </a:pPr>
            <a:endParaRPr lang="es-ES" sz="4400" dirty="0">
              <a:solidFill>
                <a:schemeClr val="dk1"/>
              </a:solidFill>
              <a:latin typeface="Arial Rounded MT Bold" panose="020F0704030504030204" pitchFamily="34" charset="0"/>
              <a:ea typeface="Calibri"/>
              <a:cs typeface="Aharoni" panose="02010803020104030203" pitchFamily="2" charset="-79"/>
              <a:sym typeface="Calibri"/>
            </a:endParaRPr>
          </a:p>
          <a:p>
            <a:pPr lvl="1">
              <a:buSzPts val="4400"/>
            </a:pPr>
            <a:r>
              <a:rPr lang="es-ES" sz="4400" dirty="0">
                <a:solidFill>
                  <a:schemeClr val="dk1"/>
                </a:solidFill>
                <a:latin typeface="Arial Rounded MT Bold" panose="020F0704030504030204" pitchFamily="34" charset="0"/>
                <a:ea typeface="Calibri"/>
                <a:cs typeface="Aharoni" panose="02010803020104030203" pitchFamily="2" charset="-79"/>
                <a:sym typeface="Calibri"/>
              </a:rPr>
              <a:t>	ENRIQUECIMIENTO</a:t>
            </a:r>
            <a:endParaRPr lang="es-ES" sz="4400" dirty="0"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pPr marL="31750" lvl="0" algn="l" rtl="0"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ts val="3100"/>
            </a:pPr>
            <a:r>
              <a:rPr lang="es-ES" sz="4800" b="1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sz="4800" b="1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16;p45">
            <a:extLst>
              <a:ext uri="{FF2B5EF4-FFF2-40B4-BE49-F238E27FC236}">
                <a16:creationId xmlns="" xmlns:a16="http://schemas.microsoft.com/office/drawing/2014/main" id="{B27F90B7-3D37-4E98-B85C-8A33C9825CD4}"/>
              </a:ext>
            </a:extLst>
          </p:cNvPr>
          <p:cNvSpPr txBox="1"/>
          <p:nvPr/>
        </p:nvSpPr>
        <p:spPr>
          <a:xfrm>
            <a:off x="3174305" y="144444"/>
            <a:ext cx="5616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/>
            <a:r>
              <a:rPr lang="es-ES" sz="3200" dirty="0">
                <a:solidFill>
                  <a:srgbClr val="0000CC"/>
                </a:solidFill>
                <a:latin typeface="Aharoni" panose="02010803020104030203" pitchFamily="2" charset="-79"/>
                <a:ea typeface="Calibri"/>
                <a:cs typeface="Aharoni" panose="02010803020104030203" pitchFamily="2" charset="-79"/>
                <a:sym typeface="Calibri"/>
              </a:rPr>
              <a:t>Respuesta educativa </a:t>
            </a:r>
            <a:endParaRPr lang="es-ES" sz="3200" dirty="0">
              <a:solidFill>
                <a:srgbClr val="0000CC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010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Google Shape;632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2678" y="4221088"/>
            <a:ext cx="2013816" cy="2636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8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8275" y="1696599"/>
            <a:ext cx="3345075" cy="43861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16;p45">
            <a:extLst>
              <a:ext uri="{FF2B5EF4-FFF2-40B4-BE49-F238E27FC236}">
                <a16:creationId xmlns="" xmlns:a16="http://schemas.microsoft.com/office/drawing/2014/main" id="{48079DEB-138D-4EE4-8564-DAD599AFC476}"/>
              </a:ext>
            </a:extLst>
          </p:cNvPr>
          <p:cNvSpPr txBox="1"/>
          <p:nvPr/>
        </p:nvSpPr>
        <p:spPr>
          <a:xfrm>
            <a:off x="3174305" y="144444"/>
            <a:ext cx="5616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/>
            <a:r>
              <a:rPr lang="es-ES" sz="3200" dirty="0">
                <a:solidFill>
                  <a:srgbClr val="0000CC"/>
                </a:solidFill>
                <a:latin typeface="Aharoni" panose="02010803020104030203" pitchFamily="2" charset="-79"/>
                <a:ea typeface="Calibri"/>
                <a:cs typeface="Aharoni" panose="02010803020104030203" pitchFamily="2" charset="-79"/>
                <a:sym typeface="Calibri"/>
              </a:rPr>
              <a:t>Respuesta </a:t>
            </a:r>
            <a:r>
              <a:rPr lang="es-ES" sz="3200" dirty="0" smtClean="0">
                <a:solidFill>
                  <a:srgbClr val="0000CC"/>
                </a:solidFill>
                <a:latin typeface="Aharoni" panose="02010803020104030203" pitchFamily="2" charset="-79"/>
                <a:ea typeface="Calibri"/>
                <a:cs typeface="Aharoni" panose="02010803020104030203" pitchFamily="2" charset="-79"/>
                <a:sym typeface="Calibri"/>
              </a:rPr>
              <a:t>educativa</a:t>
            </a:r>
          </a:p>
          <a:p>
            <a:pPr lvl="0" algn="r"/>
            <a:r>
              <a:rPr lang="es-ES" sz="2000" dirty="0" smtClean="0">
                <a:solidFill>
                  <a:srgbClr val="0000CC"/>
                </a:solidFill>
                <a:latin typeface="Aharoni" panose="02010803020104030203" pitchFamily="2" charset="-79"/>
                <a:ea typeface="Calibri"/>
                <a:cs typeface="Aharoni" panose="02010803020104030203" pitchFamily="2" charset="-79"/>
                <a:sym typeface="Calibri"/>
              </a:rPr>
              <a:t>Enriquecimiento</a:t>
            </a:r>
            <a:r>
              <a:rPr lang="es-ES" sz="3200" dirty="0" smtClean="0">
                <a:solidFill>
                  <a:srgbClr val="0000CC"/>
                </a:solidFill>
                <a:latin typeface="Aharoni" panose="02010803020104030203" pitchFamily="2" charset="-79"/>
                <a:ea typeface="Calibri"/>
                <a:cs typeface="Aharoni" panose="02010803020104030203" pitchFamily="2" charset="-79"/>
                <a:sym typeface="Calibri"/>
              </a:rPr>
              <a:t> </a:t>
            </a:r>
            <a:endParaRPr lang="es-ES" sz="3200" dirty="0">
              <a:solidFill>
                <a:srgbClr val="0000CC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958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84"/>
          <p:cNvSpPr/>
          <p:nvPr/>
        </p:nvSpPr>
        <p:spPr>
          <a:xfrm>
            <a:off x="395288" y="1341438"/>
            <a:ext cx="8064500" cy="514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s-E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sym typeface="Arial"/>
              </a:rPr>
              <a:t>OBJETIVOS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lphaLcParenR"/>
              <a:tabLst/>
              <a:defRPr/>
            </a:pPr>
            <a:r>
              <a:rPr kumimoji="0" lang="es-E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sym typeface="Arial"/>
              </a:rPr>
              <a:t>Varios niveles de enriquecimiento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lphaLcParenR"/>
              <a:tabLst/>
              <a:defRPr/>
            </a:pPr>
            <a:r>
              <a:rPr kumimoji="0" lang="es-E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sym typeface="Arial"/>
              </a:rPr>
              <a:t>Integrar el programa en el currículo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lphaLcParenR"/>
              <a:tabLst/>
              <a:defRPr/>
            </a:pPr>
            <a:r>
              <a:rPr kumimoji="0" lang="es-E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sym typeface="Arial"/>
              </a:rPr>
              <a:t>Minimizar el elitismo y las actitudes negativas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sym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/>
              <a:buAutoNum type="alphaLcParenR"/>
              <a:tabLst/>
              <a:defRPr/>
            </a:pPr>
            <a:r>
              <a:rPr kumimoji="0" lang="es-E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sym typeface="Arial"/>
              </a:rPr>
              <a:t>Incrementar la extensión y la calidad del enriquecimiento para todo el alumnado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sym typeface="Arial"/>
            </a:endParaRPr>
          </a:p>
        </p:txBody>
      </p:sp>
      <p:sp>
        <p:nvSpPr>
          <p:cNvPr id="661" name="Google Shape;661;p84"/>
          <p:cNvSpPr/>
          <p:nvPr/>
        </p:nvSpPr>
        <p:spPr>
          <a:xfrm>
            <a:off x="611188" y="333375"/>
            <a:ext cx="8281987" cy="64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s-ES" sz="4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sym typeface="Arial"/>
              </a:rPr>
              <a:t>SEM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(Renzulli y Reis, 1985, 1986 y 1991)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2" name="Google Shape;662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8382" y="656431"/>
            <a:ext cx="1944793" cy="11583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6790552" y="236348"/>
            <a:ext cx="15295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solidFill>
                  <a:srgbClr val="0000CC"/>
                </a:solidFill>
                <a:latin typeface="Aharoni" panose="02010803020104030203" pitchFamily="2" charset="-79"/>
                <a:ea typeface="Calibri"/>
                <a:cs typeface="Aharoni" panose="02010803020104030203" pitchFamily="2" charset="-79"/>
                <a:sym typeface="Calibri"/>
              </a:rPr>
              <a:t>Enriquecimiento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xmlns="" val="238963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85"/>
          <p:cNvSpPr/>
          <p:nvPr/>
        </p:nvSpPr>
        <p:spPr>
          <a:xfrm>
            <a:off x="611188" y="333375"/>
            <a:ext cx="8281987" cy="64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1800"/>
            </a:pPr>
            <a:r>
              <a:rPr lang="es-E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SEM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85"/>
          <p:cNvSpPr/>
          <p:nvPr/>
        </p:nvSpPr>
        <p:spPr>
          <a:xfrm>
            <a:off x="250825" y="981075"/>
            <a:ext cx="8893175" cy="6016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Puntos 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fuertes </a:t>
            </a:r>
            <a:r>
              <a:rPr kumimoji="0" lang="es-E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de los alumnos</a:t>
            </a:r>
            <a:endParaRPr kumimoji="0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  <a:sym typeface="Arial"/>
            </a:endParaRPr>
          </a:p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  <a:sym typeface="Arial"/>
            </a:endParaRPr>
          </a:p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	Compactar</a:t>
            </a:r>
            <a:r>
              <a:rPr kumimoji="0" lang="es-E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 el currículo</a:t>
            </a:r>
            <a:endParaRPr kumimoji="0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  <a:sym typeface="Arial"/>
            </a:endParaRPr>
          </a:p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  <a:sym typeface="Arial"/>
            </a:endParaRPr>
          </a:p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Actividades </a:t>
            </a:r>
            <a:r>
              <a:rPr kumimoji="0" lang="es-E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Black" pitchFamily="34" charset="0"/>
                <a:sym typeface="Arial"/>
              </a:rPr>
              <a:t>Tipo I, II y III</a:t>
            </a:r>
            <a:endParaRPr kumimoji="0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Black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9" name="Google Shape;669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6216" y="5297755"/>
            <a:ext cx="1944793" cy="1158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79812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86" descr="enrichment triad mode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11760" y="1412776"/>
            <a:ext cx="4572000" cy="3675063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86"/>
          <p:cNvSpPr/>
          <p:nvPr/>
        </p:nvSpPr>
        <p:spPr>
          <a:xfrm>
            <a:off x="179512" y="188640"/>
            <a:ext cx="54006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2400"/>
            </a:pPr>
            <a:r>
              <a:rPr lang="es-E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SEM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86"/>
          <p:cNvSpPr/>
          <p:nvPr/>
        </p:nvSpPr>
        <p:spPr>
          <a:xfrm>
            <a:off x="5291599" y="260648"/>
            <a:ext cx="385240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Modelo Triádico de Enriquecimiento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7" name="Google Shape;677;p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76256" y="5291465"/>
            <a:ext cx="1944793" cy="1158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6624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85"/>
          <p:cNvSpPr/>
          <p:nvPr/>
        </p:nvSpPr>
        <p:spPr>
          <a:xfrm>
            <a:off x="250825" y="333375"/>
            <a:ext cx="8768483" cy="64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1800"/>
            </a:pPr>
            <a:r>
              <a:rPr lang="es-ES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PROYECTOS ENRIQUECIMIENTO</a:t>
            </a:r>
          </a:p>
          <a:p>
            <a:pPr>
              <a:buSzPts val="1800"/>
            </a:pPr>
            <a:endParaRPr lang="es-ES" sz="4000" dirty="0" smtClean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SzPts val="1800"/>
            </a:pPr>
            <a:r>
              <a:rPr lang="es-E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	</a:t>
            </a:r>
            <a:r>
              <a:rPr lang="es-ES" sz="4000" dirty="0" smtClean="0">
                <a:solidFill>
                  <a:srgbClr val="000066"/>
                </a:solidFill>
                <a:latin typeface="Arial Rounded MT Bold" panose="020F0704030504030204" pitchFamily="34" charset="0"/>
              </a:rPr>
              <a:t>RADIO CÚBITO (35+9)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SzPts val="1800"/>
            </a:pPr>
            <a:r>
              <a:rPr lang="es-ES" dirty="0">
                <a:solidFill>
                  <a:srgbClr val="000066"/>
                </a:solidFill>
                <a:latin typeface="Arial Rounded MT Bold" panose="020F0704030504030204" pitchFamily="34" charset="0"/>
              </a:rPr>
              <a:t>	</a:t>
            </a:r>
            <a:r>
              <a:rPr lang="es-ES" sz="4000" dirty="0" smtClean="0">
                <a:solidFill>
                  <a:srgbClr val="000066"/>
                </a:solidFill>
                <a:latin typeface="Arial Rounded MT Bold" panose="020F0704030504030204" pitchFamily="34" charset="0"/>
              </a:rPr>
              <a:t>HIPERBARIC CHALLENGE (16)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SzPts val="1800"/>
            </a:pPr>
            <a:r>
              <a:rPr lang="es-ES" sz="4000" dirty="0">
                <a:solidFill>
                  <a:srgbClr val="000066"/>
                </a:solidFill>
                <a:latin typeface="Arial Rounded MT Bold" panose="020F0704030504030204" pitchFamily="34" charset="0"/>
              </a:rPr>
              <a:t>	</a:t>
            </a:r>
            <a:r>
              <a:rPr lang="es-ES" sz="4000" dirty="0" smtClean="0">
                <a:solidFill>
                  <a:srgbClr val="000066"/>
                </a:solidFill>
                <a:latin typeface="Arial Rounded MT Bold" panose="020F0704030504030204" pitchFamily="34" charset="0"/>
              </a:rPr>
              <a:t>REGATA SOLAR (16)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SzPts val="1800"/>
            </a:pPr>
            <a:r>
              <a:rPr lang="es-ES" sz="4000" dirty="0">
                <a:solidFill>
                  <a:srgbClr val="000066"/>
                </a:solidFill>
                <a:latin typeface="Arial Rounded MT Bold" panose="020F0704030504030204" pitchFamily="34" charset="0"/>
              </a:rPr>
              <a:t>	</a:t>
            </a:r>
            <a:r>
              <a:rPr lang="es-ES" sz="4000" dirty="0" smtClean="0">
                <a:solidFill>
                  <a:srgbClr val="000066"/>
                </a:solidFill>
                <a:latin typeface="Arial Rounded MT Bold" panose="020F0704030504030204" pitchFamily="34" charset="0"/>
              </a:rPr>
              <a:t>ASTROFÍSICA (5)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SzPts val="1800"/>
            </a:pPr>
            <a:r>
              <a:rPr lang="es-ES" sz="4000" dirty="0" smtClean="0">
                <a:solidFill>
                  <a:srgbClr val="000066"/>
                </a:solidFill>
                <a:latin typeface="Arial Rounded MT Bold" panose="020F0704030504030204" pitchFamily="34" charset="0"/>
              </a:rPr>
              <a:t>	PLANETARIO (5)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SzPts val="1800"/>
            </a:pPr>
            <a:r>
              <a:rPr lang="es-ES" sz="2000" dirty="0" smtClean="0">
                <a:solidFill>
                  <a:srgbClr val="000066"/>
                </a:solidFill>
                <a:latin typeface="Arial Rounded MT Bold" panose="020F0704030504030204" pitchFamily="34" charset="0"/>
              </a:rPr>
              <a:t>(incluyen estándares evaluables en las áreas)</a:t>
            </a:r>
            <a:endParaRPr sz="2000" dirty="0">
              <a:solidFill>
                <a:srgbClr val="000066"/>
              </a:solidFill>
            </a:endParaRPr>
          </a:p>
        </p:txBody>
      </p:sp>
      <p:sp>
        <p:nvSpPr>
          <p:cNvPr id="668" name="Google Shape;668;p85"/>
          <p:cNvSpPr/>
          <p:nvPr/>
        </p:nvSpPr>
        <p:spPr>
          <a:xfrm>
            <a:off x="250825" y="981075"/>
            <a:ext cx="8893175" cy="6016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buSzPts val="1400"/>
              <a:defRPr/>
            </a:pPr>
            <a:endParaRPr dirty="0"/>
          </a:p>
          <a:p>
            <a:pPr>
              <a:spcBef>
                <a:spcPts val="1200"/>
              </a:spcBef>
              <a:buSzPts val="2400"/>
              <a:defRPr/>
            </a:pPr>
            <a:endParaRPr sz="2400" dirty="0"/>
          </a:p>
          <a:p>
            <a:pPr>
              <a:spcBef>
                <a:spcPts val="600"/>
              </a:spcBef>
              <a:buSzPts val="1800"/>
              <a:defRPr/>
            </a:pPr>
            <a:endParaRPr sz="1800" dirty="0"/>
          </a:p>
        </p:txBody>
      </p:sp>
      <p:pic>
        <p:nvPicPr>
          <p:cNvPr id="669" name="Google Shape;669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6216" y="5297755"/>
            <a:ext cx="1944793" cy="1158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69705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85"/>
          <p:cNvSpPr/>
          <p:nvPr/>
        </p:nvSpPr>
        <p:spPr>
          <a:xfrm>
            <a:off x="250825" y="333375"/>
            <a:ext cx="8768483" cy="646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1800"/>
            </a:pPr>
            <a:r>
              <a:rPr lang="es-ES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PROYECTOS ENRIQUECIMIENTO</a:t>
            </a:r>
          </a:p>
          <a:p>
            <a:pPr>
              <a:buSzPts val="1800"/>
            </a:pPr>
            <a:endParaRPr lang="es-ES" sz="4000" dirty="0" smtClean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SzPts val="1800"/>
            </a:pPr>
            <a:r>
              <a:rPr lang="es-ES" sz="4000" dirty="0" smtClean="0">
                <a:solidFill>
                  <a:srgbClr val="000066"/>
                </a:solidFill>
                <a:latin typeface="Arial Rounded MT Bold" panose="020F0704030504030204" pitchFamily="34" charset="0"/>
              </a:rPr>
              <a:t>Voluntarios</a:t>
            </a:r>
          </a:p>
          <a:p>
            <a:pPr>
              <a:spcBef>
                <a:spcPts val="600"/>
              </a:spcBef>
              <a:spcAft>
                <a:spcPts val="600"/>
              </a:spcAft>
              <a:buSzPts val="1800"/>
            </a:pPr>
            <a:r>
              <a:rPr lang="es-ES" sz="4000" dirty="0" smtClean="0">
                <a:solidFill>
                  <a:srgbClr val="000066"/>
                </a:solidFill>
                <a:latin typeface="Arial Rounded MT Bold" panose="020F0704030504030204" pitchFamily="34" charset="0"/>
              </a:rPr>
              <a:t>Libre elección </a:t>
            </a:r>
          </a:p>
          <a:p>
            <a:pPr>
              <a:spcBef>
                <a:spcPts val="600"/>
              </a:spcBef>
              <a:spcAft>
                <a:spcPts val="600"/>
              </a:spcAft>
              <a:buSzPts val="1800"/>
            </a:pPr>
            <a:r>
              <a:rPr lang="es-ES" sz="4000" dirty="0" smtClean="0">
                <a:solidFill>
                  <a:srgbClr val="000066"/>
                </a:solidFill>
                <a:latin typeface="Arial Rounded MT Bold" panose="020F0704030504030204" pitchFamily="34" charset="0"/>
              </a:rPr>
              <a:t>Horario escolar  y extraescolar</a:t>
            </a:r>
            <a:endParaRPr lang="es-ES" sz="4000" dirty="0">
              <a:solidFill>
                <a:srgbClr val="000066"/>
              </a:solidFill>
              <a:latin typeface="Arial Rounded MT Bold" panose="020F07040305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SzPts val="1800"/>
            </a:pPr>
            <a:r>
              <a:rPr lang="es-ES" sz="4000" dirty="0" smtClean="0">
                <a:solidFill>
                  <a:srgbClr val="000066"/>
                </a:solidFill>
                <a:latin typeface="Arial Rounded MT Bold" panose="020F0704030504030204" pitchFamily="34" charset="0"/>
              </a:rPr>
              <a:t>Estándares evaluables</a:t>
            </a:r>
          </a:p>
          <a:p>
            <a:pPr>
              <a:spcBef>
                <a:spcPts val="600"/>
              </a:spcBef>
              <a:spcAft>
                <a:spcPts val="600"/>
              </a:spcAft>
              <a:buSzPts val="1800"/>
            </a:pPr>
            <a:r>
              <a:rPr lang="es-ES" sz="4000" dirty="0" err="1" smtClean="0">
                <a:solidFill>
                  <a:srgbClr val="000066"/>
                </a:solidFill>
                <a:latin typeface="Arial Rounded MT Bold" panose="020F0704030504030204" pitchFamily="34" charset="0"/>
              </a:rPr>
              <a:t>Mentorización</a:t>
            </a:r>
            <a:endParaRPr lang="es-ES" sz="4000" dirty="0">
              <a:solidFill>
                <a:srgbClr val="000066"/>
              </a:solidFill>
              <a:latin typeface="Arial Rounded MT Bold" panose="020F07040305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SzPts val="1800"/>
            </a:pPr>
            <a:endParaRPr sz="2000" dirty="0">
              <a:solidFill>
                <a:srgbClr val="000066"/>
              </a:solidFill>
            </a:endParaRPr>
          </a:p>
        </p:txBody>
      </p:sp>
      <p:sp>
        <p:nvSpPr>
          <p:cNvPr id="668" name="Google Shape;668;p85"/>
          <p:cNvSpPr/>
          <p:nvPr/>
        </p:nvSpPr>
        <p:spPr>
          <a:xfrm>
            <a:off x="250825" y="981075"/>
            <a:ext cx="8893175" cy="6016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1200"/>
              </a:spcBef>
              <a:buSzPts val="1400"/>
              <a:defRPr/>
            </a:pPr>
            <a:endParaRPr dirty="0"/>
          </a:p>
          <a:p>
            <a:pPr>
              <a:spcBef>
                <a:spcPts val="1200"/>
              </a:spcBef>
              <a:buSzPts val="2400"/>
              <a:defRPr/>
            </a:pPr>
            <a:endParaRPr sz="2400" dirty="0"/>
          </a:p>
          <a:p>
            <a:pPr>
              <a:spcBef>
                <a:spcPts val="600"/>
              </a:spcBef>
              <a:buSzPts val="1800"/>
              <a:defRPr/>
            </a:pPr>
            <a:endParaRPr sz="1800" dirty="0"/>
          </a:p>
        </p:txBody>
      </p:sp>
      <p:pic>
        <p:nvPicPr>
          <p:cNvPr id="669" name="Google Shape;669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6216" y="5297755"/>
            <a:ext cx="1944793" cy="1158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76527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315" y="5442255"/>
            <a:ext cx="1944793" cy="11583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upo 1">
            <a:extLst>
              <a:ext uri="{FF2B5EF4-FFF2-40B4-BE49-F238E27FC236}">
                <a16:creationId xmlns="" xmlns:a16="http://schemas.microsoft.com/office/drawing/2014/main" id="{EB8F6560-A5F1-4ABA-B285-04F157783B17}"/>
              </a:ext>
            </a:extLst>
          </p:cNvPr>
          <p:cNvGrpSpPr/>
          <p:nvPr/>
        </p:nvGrpSpPr>
        <p:grpSpPr>
          <a:xfrm>
            <a:off x="257429" y="769478"/>
            <a:ext cx="8831975" cy="5567400"/>
            <a:chOff x="214225" y="224475"/>
            <a:chExt cx="8831975" cy="5567400"/>
          </a:xfrm>
        </p:grpSpPr>
        <p:sp>
          <p:nvSpPr>
            <p:cNvPr id="596" name="Google Shape;596;p76"/>
            <p:cNvSpPr txBox="1"/>
            <p:nvPr/>
          </p:nvSpPr>
          <p:spPr>
            <a:xfrm>
              <a:off x="214230" y="273384"/>
              <a:ext cx="56166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000"/>
            </a:p>
          </p:txBody>
        </p:sp>
        <p:sp>
          <p:nvSpPr>
            <p:cNvPr id="598" name="Google Shape;598;p76"/>
            <p:cNvSpPr/>
            <p:nvPr/>
          </p:nvSpPr>
          <p:spPr>
            <a:xfrm>
              <a:off x="2970025" y="224475"/>
              <a:ext cx="3497400" cy="1113600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38100" cap="flat" cmpd="sng">
              <a:solidFill>
                <a:srgbClr val="0000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3000" dirty="0"/>
                <a:t>ORGANIZACIÓN</a:t>
              </a:r>
              <a:endParaRPr sz="3000" dirty="0"/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3000" dirty="0"/>
                <a:t>HORARIA</a:t>
              </a:r>
              <a:endParaRPr sz="3000" dirty="0"/>
            </a:p>
          </p:txBody>
        </p:sp>
        <p:sp>
          <p:nvSpPr>
            <p:cNvPr id="599" name="Google Shape;599;p76"/>
            <p:cNvSpPr/>
            <p:nvPr/>
          </p:nvSpPr>
          <p:spPr>
            <a:xfrm>
              <a:off x="214225" y="1621725"/>
              <a:ext cx="4045200" cy="1113600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38100" cap="flat" cmpd="sng">
              <a:solidFill>
                <a:srgbClr val="00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3000"/>
                <a:t>PRIMARIA</a:t>
              </a:r>
              <a:endParaRPr sz="1800" b="1">
                <a:solidFill>
                  <a:srgbClr val="000099"/>
                </a:solidFill>
              </a:endParaRPr>
            </a:p>
          </p:txBody>
        </p:sp>
        <p:sp>
          <p:nvSpPr>
            <p:cNvPr id="600" name="Google Shape;600;p76"/>
            <p:cNvSpPr/>
            <p:nvPr/>
          </p:nvSpPr>
          <p:spPr>
            <a:xfrm>
              <a:off x="4572000" y="1621725"/>
              <a:ext cx="4474200" cy="1113600"/>
            </a:xfrm>
            <a:prstGeom prst="roundRect">
              <a:avLst>
                <a:gd name="adj" fmla="val 16667"/>
              </a:avLst>
            </a:prstGeom>
            <a:solidFill>
              <a:srgbClr val="5FDF45"/>
            </a:solidFill>
            <a:ln w="38100" cap="flat" cmpd="sng">
              <a:solidFill>
                <a:srgbClr val="741B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3000"/>
                <a:t>SECUNDARIA</a:t>
              </a:r>
              <a:endParaRPr sz="1800" b="1">
                <a:solidFill>
                  <a:srgbClr val="FF0000"/>
                </a:solidFill>
              </a:endParaRPr>
            </a:p>
          </p:txBody>
        </p:sp>
        <p:sp>
          <p:nvSpPr>
            <p:cNvPr id="601" name="Google Shape;601;p76"/>
            <p:cNvSpPr/>
            <p:nvPr/>
          </p:nvSpPr>
          <p:spPr>
            <a:xfrm>
              <a:off x="214225" y="3180900"/>
              <a:ext cx="4045200" cy="1113600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38100" cap="flat" cmpd="sng">
              <a:solidFill>
                <a:srgbClr val="00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400" b="1">
                  <a:solidFill>
                    <a:srgbClr val="000099"/>
                  </a:solidFill>
                </a:rPr>
                <a:t>DOS SESIONES SEMANALES</a:t>
              </a:r>
              <a:endParaRPr sz="2400" b="1">
                <a:solidFill>
                  <a:srgbClr val="000099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 b="1">
                  <a:solidFill>
                    <a:srgbClr val="000099"/>
                  </a:solidFill>
                </a:rPr>
                <a:t>(LENGUA y MATEMÁTICAS)</a:t>
              </a:r>
              <a:endParaRPr sz="1800" b="1">
                <a:solidFill>
                  <a:srgbClr val="000099"/>
                </a:solidFill>
              </a:endParaRPr>
            </a:p>
          </p:txBody>
        </p:sp>
        <p:sp>
          <p:nvSpPr>
            <p:cNvPr id="602" name="Google Shape;602;p76"/>
            <p:cNvSpPr/>
            <p:nvPr/>
          </p:nvSpPr>
          <p:spPr>
            <a:xfrm>
              <a:off x="4572000" y="3220275"/>
              <a:ext cx="4474200" cy="1113600"/>
            </a:xfrm>
            <a:prstGeom prst="roundRect">
              <a:avLst>
                <a:gd name="adj" fmla="val 16667"/>
              </a:avLst>
            </a:prstGeom>
            <a:solidFill>
              <a:srgbClr val="00FF00"/>
            </a:solidFill>
            <a:ln w="38100" cap="flat" cmpd="sng">
              <a:solidFill>
                <a:srgbClr val="741B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 b="1">
                  <a:solidFill>
                    <a:srgbClr val="FF0000"/>
                  </a:solidFill>
                </a:rPr>
                <a:t> </a:t>
              </a:r>
              <a:r>
                <a:rPr lang="es-ES" sz="3000" b="1">
                  <a:solidFill>
                    <a:srgbClr val="FF0000"/>
                  </a:solidFill>
                </a:rPr>
                <a:t>DOS SESIONES</a:t>
              </a:r>
              <a:r>
                <a:rPr lang="es-ES" sz="1800" b="1">
                  <a:solidFill>
                    <a:srgbClr val="FF0000"/>
                  </a:solidFill>
                </a:rPr>
                <a:t> </a:t>
              </a:r>
              <a:endParaRPr sz="1800" b="1">
                <a:solidFill>
                  <a:srgbClr val="FF0000"/>
                </a:solidFill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 b="1">
                  <a:solidFill>
                    <a:srgbClr val="FF0000"/>
                  </a:solidFill>
                </a:rPr>
                <a:t>(SEGÚN DISPONIBILIDAD)</a:t>
              </a:r>
              <a:endParaRPr sz="1800" b="1">
                <a:solidFill>
                  <a:srgbClr val="FF0000"/>
                </a:solidFill>
              </a:endParaRPr>
            </a:p>
          </p:txBody>
        </p:sp>
        <p:sp>
          <p:nvSpPr>
            <p:cNvPr id="603" name="Google Shape;603;p76"/>
            <p:cNvSpPr/>
            <p:nvPr/>
          </p:nvSpPr>
          <p:spPr>
            <a:xfrm>
              <a:off x="3440925" y="4678275"/>
              <a:ext cx="4474200" cy="11136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 w="38100" cap="flat" cmpd="sng">
              <a:solidFill>
                <a:srgbClr val="741B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400" dirty="0"/>
                <a:t>EXTRAESCOLAR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b="1" dirty="0">
                  <a:solidFill>
                    <a:srgbClr val="FF0000"/>
                  </a:solidFill>
                </a:rPr>
                <a:t>(según necesidad)</a:t>
              </a:r>
              <a:endParaRPr sz="1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BC7237ED-C5DA-45A3-ADC6-C897501A92DF}"/>
              </a:ext>
            </a:extLst>
          </p:cNvPr>
          <p:cNvSpPr/>
          <p:nvPr/>
        </p:nvSpPr>
        <p:spPr>
          <a:xfrm>
            <a:off x="4841220" y="8512"/>
            <a:ext cx="4302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es-ES" sz="3200" dirty="0">
                <a:solidFill>
                  <a:srgbClr val="0000CC"/>
                </a:solidFill>
                <a:latin typeface="Aharoni" panose="02010803020104030203" pitchFamily="2" charset="-79"/>
                <a:ea typeface="Calibri"/>
                <a:cs typeface="Aharoni" panose="02010803020104030203" pitchFamily="2" charset="-79"/>
                <a:sym typeface="Calibri"/>
              </a:rPr>
              <a:t>Respuesta educativa </a:t>
            </a:r>
            <a:endParaRPr lang="es-ES" sz="3200" dirty="0">
              <a:solidFill>
                <a:srgbClr val="0000CC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43979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9448" y="1202928"/>
            <a:ext cx="3398777" cy="20162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0" name="Google Shape;340;p48"/>
          <p:cNvGrpSpPr/>
          <p:nvPr/>
        </p:nvGrpSpPr>
        <p:grpSpPr>
          <a:xfrm>
            <a:off x="6888390" y="2273769"/>
            <a:ext cx="1663462" cy="1790232"/>
            <a:chOff x="6084168" y="3314284"/>
            <a:chExt cx="2664300" cy="2828151"/>
          </a:xfrm>
        </p:grpSpPr>
        <p:pic>
          <p:nvPicPr>
            <p:cNvPr id="341" name="Google Shape;341;p48" descr="http://3.bp.blogspot.com/-W1Kko8F5cHE/Vtln_6pgbgI/AAAAAAAAABo/7UWBdlDh0VM/s1600-r/meteomaristas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228184" y="3861048"/>
              <a:ext cx="2370376" cy="22813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2" name="Google Shape;342;p48"/>
            <p:cNvSpPr/>
            <p:nvPr/>
          </p:nvSpPr>
          <p:spPr>
            <a:xfrm>
              <a:off x="6084168" y="3314284"/>
              <a:ext cx="2664300" cy="2664300"/>
            </a:xfrm>
            <a:prstGeom prst="roundRect">
              <a:avLst>
                <a:gd name="adj" fmla="val 16667"/>
              </a:avLst>
            </a:prstGeom>
            <a:noFill/>
            <a:ln w="31750" cap="flat" cmpd="sng">
              <a:solidFill>
                <a:srgbClr val="3F315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1 Grupo"/>
          <p:cNvGrpSpPr/>
          <p:nvPr/>
        </p:nvGrpSpPr>
        <p:grpSpPr>
          <a:xfrm>
            <a:off x="2745884" y="1621135"/>
            <a:ext cx="2388650" cy="2468458"/>
            <a:chOff x="3059575" y="3105525"/>
            <a:chExt cx="2388650" cy="2468458"/>
          </a:xfrm>
        </p:grpSpPr>
        <p:sp>
          <p:nvSpPr>
            <p:cNvPr id="343" name="Google Shape;343;p48"/>
            <p:cNvSpPr/>
            <p:nvPr/>
          </p:nvSpPr>
          <p:spPr>
            <a:xfrm>
              <a:off x="3059575" y="3105550"/>
              <a:ext cx="1728300" cy="1763700"/>
            </a:xfrm>
            <a:prstGeom prst="ellipse">
              <a:avLst/>
            </a:prstGeom>
            <a:noFill/>
            <a:ln w="41275" cap="flat" cmpd="sng">
              <a:solidFill>
                <a:srgbClr val="0033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48"/>
            <p:cNvSpPr/>
            <p:nvPr/>
          </p:nvSpPr>
          <p:spPr>
            <a:xfrm>
              <a:off x="3390350" y="3960283"/>
              <a:ext cx="1613700" cy="1613700"/>
            </a:xfrm>
            <a:prstGeom prst="ellipse">
              <a:avLst/>
            </a:prstGeom>
            <a:noFill/>
            <a:ln w="41275" cap="flat" cmpd="sng">
              <a:solidFill>
                <a:srgbClr val="7030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48"/>
            <p:cNvSpPr/>
            <p:nvPr/>
          </p:nvSpPr>
          <p:spPr>
            <a:xfrm>
              <a:off x="3851925" y="3105525"/>
              <a:ext cx="1596300" cy="1763700"/>
            </a:xfrm>
            <a:prstGeom prst="ellipse">
              <a:avLst/>
            </a:prstGeom>
            <a:noFill/>
            <a:ln w="41275" cap="flat" cmpd="sng">
              <a:solidFill>
                <a:srgbClr val="009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6" name="Google Shape;346;p48" descr="Resultado de imagen de maristas ourense radio cubito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p48" descr="radiocubito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77812" y="232356"/>
            <a:ext cx="3343229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9677" y="3117026"/>
            <a:ext cx="1613800" cy="161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62300" y="4323140"/>
            <a:ext cx="2507567" cy="2416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48" descr="descarga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198" y="7937"/>
            <a:ext cx="1902758" cy="20162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48"/>
          <p:cNvSpPr txBox="1"/>
          <p:nvPr/>
        </p:nvSpPr>
        <p:spPr>
          <a:xfrm>
            <a:off x="0" y="4730826"/>
            <a:ext cx="25461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u="sng" dirty="0" err="1">
                <a:solidFill>
                  <a:schemeClr val="hlink"/>
                </a:solidFill>
                <a:hlinkClick r:id="rId9"/>
              </a:rPr>
              <a:t>Inergética</a:t>
            </a:r>
            <a:r>
              <a:rPr lang="es-ES" sz="1800" u="sng" dirty="0">
                <a:solidFill>
                  <a:schemeClr val="hlink"/>
                </a:solidFill>
                <a:hlinkClick r:id="rId9"/>
              </a:rPr>
              <a:t> </a:t>
            </a:r>
            <a:r>
              <a:rPr lang="es-ES" sz="1800" u="sng" dirty="0" err="1">
                <a:solidFill>
                  <a:schemeClr val="hlink"/>
                </a:solidFill>
                <a:hlinkClick r:id="rId9"/>
              </a:rPr>
              <a:t>Ourensana</a:t>
            </a:r>
            <a:endParaRPr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4" y="5070652"/>
            <a:ext cx="4721225" cy="1477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5976" y="188640"/>
            <a:ext cx="1790519" cy="1296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49" descr="meteogalicia.png"/>
          <p:cNvPicPr preferRelativeResize="0"/>
          <p:nvPr/>
        </p:nvPicPr>
        <p:blipFill rotWithShape="1">
          <a:blip r:embed="rId4">
            <a:alphaModFix/>
          </a:blip>
          <a:srcRect l="4836" t="31194" b="34956"/>
          <a:stretch/>
        </p:blipFill>
        <p:spPr>
          <a:xfrm>
            <a:off x="6084168" y="2852936"/>
            <a:ext cx="2834134" cy="10081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8" name="Google Shape;358;p49"/>
          <p:cNvGrpSpPr/>
          <p:nvPr/>
        </p:nvGrpSpPr>
        <p:grpSpPr>
          <a:xfrm>
            <a:off x="6084168" y="260648"/>
            <a:ext cx="2664296" cy="2664296"/>
            <a:chOff x="6084168" y="3717032"/>
            <a:chExt cx="2664296" cy="2664296"/>
          </a:xfrm>
        </p:grpSpPr>
        <p:pic>
          <p:nvPicPr>
            <p:cNvPr id="359" name="Google Shape;359;p49" descr="http://3.bp.blogspot.com/-W1Kko8F5cHE/Vtln_6pgbgI/AAAAAAAAABo/7UWBdlDh0VM/s1600-r/meteomaristas.png">
              <a:hlinkClick r:id="rId5"/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228184" y="3861048"/>
              <a:ext cx="2370376" cy="22813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0" name="Google Shape;360;p49"/>
            <p:cNvSpPr/>
            <p:nvPr/>
          </p:nvSpPr>
          <p:spPr>
            <a:xfrm>
              <a:off x="6084168" y="3717032"/>
              <a:ext cx="2664296" cy="2664296"/>
            </a:xfrm>
            <a:prstGeom prst="roundRect">
              <a:avLst>
                <a:gd name="adj" fmla="val 16667"/>
              </a:avLst>
            </a:prstGeom>
            <a:noFill/>
            <a:ln w="31750" cap="flat" cmpd="sng">
              <a:solidFill>
                <a:srgbClr val="3F315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61" name="Google Shape;361;p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96100" y="5301208"/>
            <a:ext cx="22479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49"/>
          <p:cNvSpPr/>
          <p:nvPr/>
        </p:nvSpPr>
        <p:spPr>
          <a:xfrm>
            <a:off x="179512" y="476672"/>
            <a:ext cx="6480720" cy="612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Proyecto interdisciplinar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Etapas: Infantil, Primaria y Secundaria.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Actividades: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s-ES" sz="2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estación meteorológica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s-ES" sz="2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registros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s-ES" sz="2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blog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s-ES" sz="2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concurso fotográfico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s-ES" sz="2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libro de refranes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s-ES" sz="2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divulgación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s-ES" sz="2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manualidades</a:t>
            </a:r>
            <a:endParaRPr sz="2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3" name="Google Shape;363;p49"/>
          <p:cNvPicPr preferRelativeResize="0"/>
          <p:nvPr/>
        </p:nvPicPr>
        <p:blipFill rotWithShape="1">
          <a:blip r:embed="rId8">
            <a:alphaModFix/>
          </a:blip>
          <a:srcRect t="11803" r="6624" b="54098"/>
          <a:stretch/>
        </p:blipFill>
        <p:spPr>
          <a:xfrm>
            <a:off x="179512" y="116632"/>
            <a:ext cx="4032448" cy="1178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6100" y="188640"/>
            <a:ext cx="2247900" cy="133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6" name="Google Shape;386;p52"/>
          <p:cNvGrpSpPr/>
          <p:nvPr/>
        </p:nvGrpSpPr>
        <p:grpSpPr>
          <a:xfrm>
            <a:off x="251520" y="798544"/>
            <a:ext cx="2050987" cy="2893554"/>
            <a:chOff x="251520" y="332656"/>
            <a:chExt cx="2592288" cy="3359442"/>
          </a:xfrm>
        </p:grpSpPr>
        <p:grpSp>
          <p:nvGrpSpPr>
            <p:cNvPr id="387" name="Google Shape;387;p52"/>
            <p:cNvGrpSpPr/>
            <p:nvPr/>
          </p:nvGrpSpPr>
          <p:grpSpPr>
            <a:xfrm>
              <a:off x="395536" y="332656"/>
              <a:ext cx="2304256" cy="2088232"/>
              <a:chOff x="3131840" y="260648"/>
              <a:chExt cx="2088232" cy="1613793"/>
            </a:xfrm>
          </p:grpSpPr>
          <p:sp>
            <p:nvSpPr>
              <p:cNvPr id="388" name="Google Shape;388;p52"/>
              <p:cNvSpPr/>
              <p:nvPr/>
            </p:nvSpPr>
            <p:spPr>
              <a:xfrm>
                <a:off x="4355976" y="332656"/>
                <a:ext cx="648072" cy="576064"/>
              </a:xfrm>
              <a:prstGeom prst="ellipse">
                <a:avLst/>
              </a:prstGeom>
              <a:noFill/>
              <a:ln w="44450" cap="flat" cmpd="sng">
                <a:solidFill>
                  <a:srgbClr val="FFFF00">
                    <a:alpha val="76470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52"/>
              <p:cNvSpPr/>
              <p:nvPr/>
            </p:nvSpPr>
            <p:spPr>
              <a:xfrm>
                <a:off x="3347864" y="332656"/>
                <a:ext cx="648072" cy="576064"/>
              </a:xfrm>
              <a:prstGeom prst="ellipse">
                <a:avLst/>
              </a:prstGeom>
              <a:noFill/>
              <a:ln w="44450" cap="flat" cmpd="sng">
                <a:solidFill>
                  <a:srgbClr val="FFFF00">
                    <a:alpha val="76470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52"/>
              <p:cNvSpPr/>
              <p:nvPr/>
            </p:nvSpPr>
            <p:spPr>
              <a:xfrm>
                <a:off x="3275856" y="1124744"/>
                <a:ext cx="648072" cy="576064"/>
              </a:xfrm>
              <a:prstGeom prst="ellipse">
                <a:avLst/>
              </a:prstGeom>
              <a:noFill/>
              <a:ln w="44450" cap="flat" cmpd="sng">
                <a:solidFill>
                  <a:srgbClr val="FFFF00">
                    <a:alpha val="76470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52"/>
              <p:cNvSpPr/>
              <p:nvPr/>
            </p:nvSpPr>
            <p:spPr>
              <a:xfrm>
                <a:off x="4355976" y="1124744"/>
                <a:ext cx="648072" cy="576064"/>
              </a:xfrm>
              <a:prstGeom prst="ellipse">
                <a:avLst/>
              </a:prstGeom>
              <a:noFill/>
              <a:ln w="44450" cap="flat" cmpd="sng">
                <a:solidFill>
                  <a:srgbClr val="FFFF00">
                    <a:alpha val="76470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92" name="Google Shape;392;p52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347864" y="260648"/>
                <a:ext cx="1652587" cy="12430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93" name="Google Shape;393;p52"/>
              <p:cNvSpPr/>
              <p:nvPr/>
            </p:nvSpPr>
            <p:spPr>
              <a:xfrm>
                <a:off x="3131840" y="260648"/>
                <a:ext cx="2088232" cy="1584176"/>
              </a:xfrm>
              <a:prstGeom prst="rect">
                <a:avLst/>
              </a:prstGeom>
              <a:noFill/>
              <a:ln w="539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52"/>
              <p:cNvSpPr txBox="1"/>
              <p:nvPr/>
            </p:nvSpPr>
            <p:spPr>
              <a:xfrm>
                <a:off x="3707904" y="1412776"/>
                <a:ext cx="1152128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es-ES" sz="2400" b="1" i="0" u="none" strike="noStrike" cap="none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MarBot</a:t>
                </a:r>
                <a:endParaRPr sz="24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395" name="Google Shape;395;p52" descr="J:\Galinercia Talento\Imagenes_logos\robotix.jp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51520" y="2420888"/>
              <a:ext cx="2592288" cy="648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6" name="Google Shape;396;p52" descr="J:\Galinercia Talento\Imagenes_logos\ampian.jpg"/>
            <p:cNvPicPr preferRelativeResize="0"/>
            <p:nvPr/>
          </p:nvPicPr>
          <p:blipFill rotWithShape="1">
            <a:blip r:embed="rId6">
              <a:alphaModFix/>
            </a:blip>
            <a:srcRect t="28528" b="21547"/>
            <a:stretch/>
          </p:blipFill>
          <p:spPr>
            <a:xfrm>
              <a:off x="611560" y="3068960"/>
              <a:ext cx="1884040" cy="6231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7" name="Google Shape;397;p52" descr="Resultado de imagen de FLL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52" descr="Resultado de imagen de FLL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52" descr="Resultado de imagen de FLL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52" descr="Resultado de imagen de FLL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52" descr="Resultado de imagen de FLL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2" name="Google Shape;402;p52" descr="descarga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29345" y="0"/>
            <a:ext cx="2334929" cy="2403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5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12336" y="2636912"/>
            <a:ext cx="6531664" cy="4221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3"/>
          <p:cNvSpPr/>
          <p:nvPr/>
        </p:nvSpPr>
        <p:spPr>
          <a:xfrm>
            <a:off x="179512" y="188640"/>
            <a:ext cx="590465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S" sz="5400" b="1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Qué es FLL</a:t>
            </a:r>
            <a:endParaRPr sz="5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53"/>
          <p:cNvSpPr/>
          <p:nvPr/>
        </p:nvSpPr>
        <p:spPr>
          <a:xfrm>
            <a:off x="179512" y="1196752"/>
            <a:ext cx="8784976" cy="5478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s-ES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FIRST LEGO League (FLL) es un desafío internacional que despierta el interés de los jóvenes por la ciencia y la tecnología.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s-ES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FLL utiliza desafíos temáticos para involucrar a los jóvenes, de 10 a 16 años, en la investigación, la resolución de problemas, y la ciencia.</a:t>
            </a:r>
            <a:endParaRPr sz="25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0" name="Google Shape;410;p53" descr="IMG_20160215_180727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560" y="2384884"/>
            <a:ext cx="3761893" cy="2821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53" descr="IMG_20160218_131928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8024" y="2276872"/>
            <a:ext cx="4032448" cy="302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46060" y="188640"/>
            <a:ext cx="1456619" cy="864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54"/>
          <p:cNvPicPr preferRelativeResize="0"/>
          <p:nvPr/>
        </p:nvPicPr>
        <p:blipFill rotWithShape="1">
          <a:blip r:embed="rId3">
            <a:alphaModFix/>
          </a:blip>
          <a:srcRect l="11561" t="28921" r="2848" b="29897"/>
          <a:stretch/>
        </p:blipFill>
        <p:spPr>
          <a:xfrm>
            <a:off x="4211960" y="3284984"/>
            <a:ext cx="3816424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60255" y="5740524"/>
            <a:ext cx="1883745" cy="11174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9" name="Google Shape;419;p54"/>
          <p:cNvGrpSpPr/>
          <p:nvPr/>
        </p:nvGrpSpPr>
        <p:grpSpPr>
          <a:xfrm>
            <a:off x="539552" y="260648"/>
            <a:ext cx="1584176" cy="1800200"/>
            <a:chOff x="251520" y="332656"/>
            <a:chExt cx="2592288" cy="3359442"/>
          </a:xfrm>
        </p:grpSpPr>
        <p:grpSp>
          <p:nvGrpSpPr>
            <p:cNvPr id="420" name="Google Shape;420;p54"/>
            <p:cNvGrpSpPr/>
            <p:nvPr/>
          </p:nvGrpSpPr>
          <p:grpSpPr>
            <a:xfrm>
              <a:off x="395536" y="332656"/>
              <a:ext cx="2304256" cy="2049908"/>
              <a:chOff x="3131840" y="260648"/>
              <a:chExt cx="2088232" cy="1584176"/>
            </a:xfrm>
          </p:grpSpPr>
          <p:sp>
            <p:nvSpPr>
              <p:cNvPr id="421" name="Google Shape;421;p54"/>
              <p:cNvSpPr/>
              <p:nvPr/>
            </p:nvSpPr>
            <p:spPr>
              <a:xfrm>
                <a:off x="4355976" y="332656"/>
                <a:ext cx="648072" cy="576064"/>
              </a:xfrm>
              <a:prstGeom prst="ellipse">
                <a:avLst/>
              </a:prstGeom>
              <a:noFill/>
              <a:ln w="44450" cap="flat" cmpd="sng">
                <a:solidFill>
                  <a:srgbClr val="FFFF00">
                    <a:alpha val="76470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" name="Google Shape;422;p54"/>
              <p:cNvSpPr/>
              <p:nvPr/>
            </p:nvSpPr>
            <p:spPr>
              <a:xfrm>
                <a:off x="3347864" y="332656"/>
                <a:ext cx="648072" cy="576064"/>
              </a:xfrm>
              <a:prstGeom prst="ellipse">
                <a:avLst/>
              </a:prstGeom>
              <a:noFill/>
              <a:ln w="44450" cap="flat" cmpd="sng">
                <a:solidFill>
                  <a:srgbClr val="FFFF00">
                    <a:alpha val="76470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" name="Google Shape;423;p54"/>
              <p:cNvSpPr/>
              <p:nvPr/>
            </p:nvSpPr>
            <p:spPr>
              <a:xfrm>
                <a:off x="3275856" y="1124744"/>
                <a:ext cx="648072" cy="576064"/>
              </a:xfrm>
              <a:prstGeom prst="ellipse">
                <a:avLst/>
              </a:prstGeom>
              <a:noFill/>
              <a:ln w="44450" cap="flat" cmpd="sng">
                <a:solidFill>
                  <a:srgbClr val="FFFF00">
                    <a:alpha val="76470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" name="Google Shape;424;p54"/>
              <p:cNvSpPr/>
              <p:nvPr/>
            </p:nvSpPr>
            <p:spPr>
              <a:xfrm>
                <a:off x="4355976" y="1124744"/>
                <a:ext cx="648072" cy="576064"/>
              </a:xfrm>
              <a:prstGeom prst="ellipse">
                <a:avLst/>
              </a:prstGeom>
              <a:noFill/>
              <a:ln w="44450" cap="flat" cmpd="sng">
                <a:solidFill>
                  <a:srgbClr val="FFFF00">
                    <a:alpha val="76470"/>
                  </a:srgb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25" name="Google Shape;425;p54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3347864" y="260648"/>
                <a:ext cx="1652587" cy="12430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26" name="Google Shape;426;p54"/>
              <p:cNvSpPr/>
              <p:nvPr/>
            </p:nvSpPr>
            <p:spPr>
              <a:xfrm>
                <a:off x="3131840" y="260648"/>
                <a:ext cx="2088232" cy="1584176"/>
              </a:xfrm>
              <a:prstGeom prst="rect">
                <a:avLst/>
              </a:prstGeom>
              <a:noFill/>
              <a:ln w="53975" cap="flat" cmpd="sng">
                <a:solidFill>
                  <a:srgbClr val="FFF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" name="Google Shape;427;p54"/>
              <p:cNvSpPr txBox="1"/>
              <p:nvPr/>
            </p:nvSpPr>
            <p:spPr>
              <a:xfrm>
                <a:off x="3707904" y="1412777"/>
                <a:ext cx="1152129" cy="3772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s-ES" sz="1100" b="1" i="0" u="none" strike="noStrike" cap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MARbot</a:t>
                </a:r>
                <a:endParaRPr sz="11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428" name="Google Shape;428;p54" descr="J:\Galinercia Talento\Imagenes_logos\robotix.jp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51520" y="2420888"/>
              <a:ext cx="2592288" cy="648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54" descr="J:\Galinercia Talento\Imagenes_logos\ampian.jpg"/>
            <p:cNvPicPr preferRelativeResize="0"/>
            <p:nvPr/>
          </p:nvPicPr>
          <p:blipFill rotWithShape="1">
            <a:blip r:embed="rId7">
              <a:alphaModFix/>
            </a:blip>
            <a:srcRect t="28528" b="21547"/>
            <a:stretch/>
          </p:blipFill>
          <p:spPr>
            <a:xfrm>
              <a:off x="611560" y="3068960"/>
              <a:ext cx="1884040" cy="62313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30" name="Google Shape;430;p54"/>
          <p:cNvPicPr preferRelativeResize="0"/>
          <p:nvPr/>
        </p:nvPicPr>
        <p:blipFill rotWithShape="1">
          <a:blip r:embed="rId8">
            <a:alphaModFix/>
          </a:blip>
          <a:srcRect l="-2063" t="14027" r="47136" b="15836"/>
          <a:stretch/>
        </p:blipFill>
        <p:spPr>
          <a:xfrm>
            <a:off x="0" y="2444606"/>
            <a:ext cx="4320480" cy="4413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54"/>
          <p:cNvPicPr preferRelativeResize="0"/>
          <p:nvPr/>
        </p:nvPicPr>
        <p:blipFill rotWithShape="1">
          <a:blip r:embed="rId9">
            <a:alphaModFix/>
          </a:blip>
          <a:srcRect l="2362" t="42081" r="35332" b="4025"/>
          <a:stretch/>
        </p:blipFill>
        <p:spPr>
          <a:xfrm>
            <a:off x="4188723" y="0"/>
            <a:ext cx="4955278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301208"/>
            <a:ext cx="1883745" cy="1117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72261" y="476672"/>
            <a:ext cx="6204471" cy="60678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975" y="5705585"/>
            <a:ext cx="1883745" cy="1117476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56" descr="Resultado de imagen de pontenasondas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56" descr="Resultado de imagen de pontenasondas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5" name="Google Shape;445;p56"/>
          <p:cNvPicPr preferRelativeResize="0"/>
          <p:nvPr/>
        </p:nvPicPr>
        <p:blipFill rotWithShape="1">
          <a:blip r:embed="rId4">
            <a:alphaModFix/>
          </a:blip>
          <a:srcRect l="31097" t="20389" r="28740" b="18011"/>
          <a:stretch/>
        </p:blipFill>
        <p:spPr>
          <a:xfrm>
            <a:off x="3131840" y="4062395"/>
            <a:ext cx="3240360" cy="2795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56"/>
          <p:cNvPicPr preferRelativeResize="0"/>
          <p:nvPr/>
        </p:nvPicPr>
        <p:blipFill rotWithShape="1">
          <a:blip r:embed="rId5">
            <a:alphaModFix/>
          </a:blip>
          <a:srcRect t="13602" b="7996"/>
          <a:stretch/>
        </p:blipFill>
        <p:spPr>
          <a:xfrm>
            <a:off x="0" y="7937"/>
            <a:ext cx="9144000" cy="40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56"/>
          <p:cNvPicPr preferRelativeResize="0"/>
          <p:nvPr/>
        </p:nvPicPr>
        <p:blipFill rotWithShape="1">
          <a:blip r:embed="rId6">
            <a:alphaModFix/>
          </a:blip>
          <a:srcRect l="13588" t="29022" r="68527" b="33571"/>
          <a:stretch/>
        </p:blipFill>
        <p:spPr>
          <a:xfrm>
            <a:off x="107504" y="2790613"/>
            <a:ext cx="2448272" cy="2880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56"/>
          <p:cNvPicPr preferRelativeResize="0"/>
          <p:nvPr/>
        </p:nvPicPr>
        <p:blipFill rotWithShape="1">
          <a:blip r:embed="rId7">
            <a:alphaModFix/>
          </a:blip>
          <a:srcRect l="31102" t="27600" r="29523" b="19199"/>
          <a:stretch/>
        </p:blipFill>
        <p:spPr>
          <a:xfrm>
            <a:off x="6668808" y="4544441"/>
            <a:ext cx="2511704" cy="19088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60255" y="5740524"/>
            <a:ext cx="1883745" cy="1117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57" descr="radiocubit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12616"/>
            <a:ext cx="9144000" cy="5120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60255" y="5740524"/>
            <a:ext cx="1883745" cy="1117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58" descr="radiocubit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175" y="107649"/>
            <a:ext cx="2361975" cy="1322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58"/>
          <p:cNvSpPr txBox="1"/>
          <p:nvPr/>
        </p:nvSpPr>
        <p:spPr>
          <a:xfrm>
            <a:off x="207175" y="1711100"/>
            <a:ext cx="9144000" cy="18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>
                <a:solidFill>
                  <a:srgbClr val="A64D79"/>
                </a:solidFill>
                <a:latin typeface="Bree Serif"/>
                <a:ea typeface="Bree Serif"/>
                <a:cs typeface="Bree Serif"/>
                <a:sym typeface="Bree Serif"/>
              </a:rPr>
              <a:t>Taller de Competencias Comunicativas</a:t>
            </a:r>
            <a:endParaRPr sz="4800" b="1">
              <a:solidFill>
                <a:srgbClr val="A64D79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914400" lvl="0" indent="-5334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4800"/>
              <a:buFont typeface="Bree Serif"/>
              <a:buChar char="●"/>
            </a:pPr>
            <a:r>
              <a:rPr lang="es-ES" sz="4800" b="1">
                <a:solidFill>
                  <a:srgbClr val="351C75"/>
                </a:solidFill>
                <a:latin typeface="Bree Serif"/>
                <a:ea typeface="Bree Serif"/>
                <a:cs typeface="Bree Serif"/>
                <a:sym typeface="Bree Serif"/>
              </a:rPr>
              <a:t>Guión y Redacción</a:t>
            </a:r>
            <a:endParaRPr sz="4800" b="1">
              <a:solidFill>
                <a:srgbClr val="351C75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914400" lvl="0" indent="-5334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4800"/>
              <a:buFont typeface="Bree Serif"/>
              <a:buChar char="●"/>
            </a:pPr>
            <a:r>
              <a:rPr lang="es-ES" sz="4800" b="1">
                <a:solidFill>
                  <a:srgbClr val="351C75"/>
                </a:solidFill>
                <a:latin typeface="Bree Serif"/>
                <a:ea typeface="Bree Serif"/>
                <a:cs typeface="Bree Serif"/>
                <a:sym typeface="Bree Serif"/>
              </a:rPr>
              <a:t>Locución, Dicción e Improvisación</a:t>
            </a:r>
            <a:endParaRPr sz="4800" b="1">
              <a:solidFill>
                <a:srgbClr val="351C75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60255" y="5740524"/>
            <a:ext cx="1883745" cy="1117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59" descr="radiocubit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04248" y="4222994"/>
            <a:ext cx="2339752" cy="1310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59" descr="pno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84168" y="188640"/>
            <a:ext cx="3059832" cy="2549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59" descr="IMG-20170114-WA0004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27984" y="3501009"/>
            <a:ext cx="2517744" cy="3356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59" descr="IMG-20170114-WA0005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9512" y="3995682"/>
            <a:ext cx="3816424" cy="2862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59" descr="IMG-20170114-WA0007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5364088" cy="4023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6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9680" t="6951" r="12199" b="15349"/>
          <a:stretch/>
        </p:blipFill>
        <p:spPr>
          <a:xfrm>
            <a:off x="467544" y="375241"/>
            <a:ext cx="7819681" cy="6222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43911" y="0"/>
            <a:ext cx="2008845" cy="1124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p61"/>
          <p:cNvPicPr preferRelativeResize="0"/>
          <p:nvPr/>
        </p:nvPicPr>
        <p:blipFill rotWithShape="1">
          <a:blip r:embed="rId3">
            <a:alphaModFix/>
          </a:blip>
          <a:srcRect t="23551"/>
          <a:stretch/>
        </p:blipFill>
        <p:spPr>
          <a:xfrm>
            <a:off x="1763688" y="6090"/>
            <a:ext cx="5337866" cy="306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91946" y="3068960"/>
            <a:ext cx="5052053" cy="3789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3064371"/>
            <a:ext cx="4557529" cy="3418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60255" y="5740524"/>
            <a:ext cx="1883745" cy="1117476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62" descr="Resultado de imagen de pontenasondas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62" descr="Resultado de imagen de pontenasondas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2" name="Google Shape;492;p62" descr="Resultado de imagen de REGATA MARINE INSTRUMENTS"/>
          <p:cNvPicPr preferRelativeResize="0"/>
          <p:nvPr/>
        </p:nvPicPr>
        <p:blipFill rotWithShape="1">
          <a:blip r:embed="rId4">
            <a:alphaModFix/>
          </a:blip>
          <a:srcRect l="8411" b="16224"/>
          <a:stretch/>
        </p:blipFill>
        <p:spPr>
          <a:xfrm>
            <a:off x="0" y="2679050"/>
            <a:ext cx="6825268" cy="4178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62" descr="marin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97750" y="166338"/>
            <a:ext cx="3177080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3775" y="0"/>
            <a:ext cx="2679050" cy="267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0273" y="5598161"/>
            <a:ext cx="2123728" cy="125983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63" descr="Resultado de imagen de pontenasondas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63" descr="Resultado de imagen de pontenasondas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2" name="Google Shape;502;p63" descr="marin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5536" y="5661248"/>
            <a:ext cx="1749367" cy="103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63"/>
          <p:cNvPicPr preferRelativeResize="0"/>
          <p:nvPr/>
        </p:nvPicPr>
        <p:blipFill rotWithShape="1">
          <a:blip r:embed="rId5">
            <a:alphaModFix/>
          </a:blip>
          <a:srcRect l="7347" t="14034" b="13919"/>
          <a:stretch/>
        </p:blipFill>
        <p:spPr>
          <a:xfrm>
            <a:off x="253550" y="422325"/>
            <a:ext cx="8620655" cy="502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60255" y="5740524"/>
            <a:ext cx="1883745" cy="1117476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64" descr="Resultado de imagen de pontenasondas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64" descr="Resultado de imagen de pontenasondas"/>
          <p:cNvSpPr/>
          <p:nvPr/>
        </p:nvSpPr>
        <p:spPr>
          <a:xfrm>
            <a:off x="155575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1" name="Google Shape;511;p64" descr="marin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59152" y="166346"/>
            <a:ext cx="2215675" cy="130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5574" y="160325"/>
            <a:ext cx="1699900" cy="169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64"/>
          <p:cNvPicPr preferRelativeResize="0"/>
          <p:nvPr/>
        </p:nvPicPr>
        <p:blipFill rotWithShape="1">
          <a:blip r:embed="rId6">
            <a:alphaModFix/>
          </a:blip>
          <a:srcRect t="40244"/>
          <a:stretch/>
        </p:blipFill>
        <p:spPr>
          <a:xfrm>
            <a:off x="363700" y="2208475"/>
            <a:ext cx="6432150" cy="4350825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64"/>
          <p:cNvSpPr txBox="1"/>
          <p:nvPr/>
        </p:nvSpPr>
        <p:spPr>
          <a:xfrm>
            <a:off x="2175500" y="1536025"/>
            <a:ext cx="5084700" cy="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>
                <a:solidFill>
                  <a:srgbClr val="351C75"/>
                </a:solidFill>
              </a:rPr>
              <a:t>Coches solares</a:t>
            </a:r>
            <a:endParaRPr sz="4800" b="1">
              <a:solidFill>
                <a:srgbClr val="351C75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6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2661" t="11073" r="34442" b="18052"/>
          <a:stretch/>
        </p:blipFill>
        <p:spPr>
          <a:xfrm>
            <a:off x="467544" y="476672"/>
            <a:ext cx="6912768" cy="6231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p6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3244" t="18535" r="34741" b="15300"/>
          <a:stretch/>
        </p:blipFill>
        <p:spPr>
          <a:xfrm>
            <a:off x="179512" y="0"/>
            <a:ext cx="7992888" cy="6822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5856" y="1463486"/>
            <a:ext cx="1656184" cy="911024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67"/>
          <p:cNvSpPr/>
          <p:nvPr/>
        </p:nvSpPr>
        <p:spPr>
          <a:xfrm>
            <a:off x="251520" y="4149080"/>
            <a:ext cx="8892480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-ES" sz="3200" b="1" i="0" u="none" strike="noStrike" cap="none">
                <a:solidFill>
                  <a:srgbClr val="002060"/>
                </a:solidFill>
                <a:latin typeface="Nunito"/>
                <a:ea typeface="Nunito"/>
                <a:cs typeface="Nunito"/>
                <a:sym typeface="Nunito"/>
              </a:rPr>
              <a:t>Desafío educativo para el desarrollo del talento y la creatividad mediante la constitución de una empresa orientada al diseño, construcción y prototipado de un coche de inercia</a:t>
            </a:r>
            <a:endParaRPr sz="3200" b="1" i="0" u="none" strike="noStrike" cap="none">
              <a:solidFill>
                <a:srgbClr val="00206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31" name="Google Shape;531;p67" descr="Resultado de imagen de hiperbaric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9713" y="2374510"/>
            <a:ext cx="4896544" cy="1554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67"/>
          <p:cNvPicPr preferRelativeResize="0"/>
          <p:nvPr/>
        </p:nvPicPr>
        <p:blipFill rotWithShape="1">
          <a:blip r:embed="rId5">
            <a:alphaModFix/>
          </a:blip>
          <a:srcRect l="8438" t="35449" r="77840" b="49161"/>
          <a:stretch/>
        </p:blipFill>
        <p:spPr>
          <a:xfrm>
            <a:off x="7380312" y="274639"/>
            <a:ext cx="1191646" cy="112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67"/>
          <p:cNvPicPr preferRelativeResize="0"/>
          <p:nvPr/>
        </p:nvPicPr>
        <p:blipFill rotWithShape="1">
          <a:blip r:embed="rId6">
            <a:alphaModFix/>
          </a:blip>
          <a:srcRect l="9858" t="35301" r="76250" b="51582"/>
          <a:stretch/>
        </p:blipFill>
        <p:spPr>
          <a:xfrm>
            <a:off x="7236296" y="1661063"/>
            <a:ext cx="1191646" cy="911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6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2" y="10"/>
            <a:ext cx="2074066" cy="2554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Google Shape;539;p68"/>
          <p:cNvPicPr preferRelativeResize="0"/>
          <p:nvPr/>
        </p:nvPicPr>
        <p:blipFill rotWithShape="1">
          <a:blip r:embed="rId3">
            <a:alphaModFix/>
          </a:blip>
          <a:srcRect l="17712" t="20601" r="16928" b="13600"/>
          <a:stretch/>
        </p:blipFill>
        <p:spPr>
          <a:xfrm>
            <a:off x="179512" y="548680"/>
            <a:ext cx="8774252" cy="4968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Google Shape;544;p69"/>
          <p:cNvPicPr preferRelativeResize="0"/>
          <p:nvPr/>
        </p:nvPicPr>
        <p:blipFill rotWithShape="1">
          <a:blip r:embed="rId3">
            <a:alphaModFix/>
          </a:blip>
          <a:srcRect l="9450" t="12551" r="10817" b="5026"/>
          <a:stretch/>
        </p:blipFill>
        <p:spPr>
          <a:xfrm>
            <a:off x="467544" y="288306"/>
            <a:ext cx="7632848" cy="63122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7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6100" y="5357826"/>
            <a:ext cx="2247900" cy="13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71" descr="Resultado de imagen de galinercia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6" name="Google Shape;556;p71" descr="Resultado de imagen de hiperbaric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528" y="5733256"/>
            <a:ext cx="3168352" cy="760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71" descr="IMG_20160619_103600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3528" y="188640"/>
            <a:ext cx="7488832" cy="5616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" name="Google Shape;579;p7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8859" t="8121" r="39786" b="7997"/>
          <a:stretch/>
        </p:blipFill>
        <p:spPr>
          <a:xfrm>
            <a:off x="179512" y="0"/>
            <a:ext cx="577548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7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96100" y="5524500"/>
            <a:ext cx="2247900" cy="13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74" descr="Resultado de imagen de hiperbaric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60232" y="2059302"/>
            <a:ext cx="2483768" cy="596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74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l="8438" t="35449" r="77840" b="47171"/>
          <a:stretch/>
        </p:blipFill>
        <p:spPr>
          <a:xfrm>
            <a:off x="7512958" y="332656"/>
            <a:ext cx="1212767" cy="1152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" name="Google Shape;587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96100" y="5524500"/>
            <a:ext cx="2247900" cy="133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75" descr="Resultado de imagen de hiperbaric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32240" y="2996952"/>
            <a:ext cx="2411760" cy="579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75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l="8438" t="35449" r="77840" b="47171"/>
          <a:stretch/>
        </p:blipFill>
        <p:spPr>
          <a:xfrm>
            <a:off x="7380312" y="332656"/>
            <a:ext cx="1345413" cy="1278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75"/>
          <p:cNvPicPr preferRelativeResize="0"/>
          <p:nvPr/>
        </p:nvPicPr>
        <p:blipFill rotWithShape="1">
          <a:blip r:embed="rId7">
            <a:alphaModFix/>
          </a:blip>
          <a:srcRect l="1181" t="11531" r="34441" b="7997"/>
          <a:stretch/>
        </p:blipFill>
        <p:spPr>
          <a:xfrm>
            <a:off x="0" y="44624"/>
            <a:ext cx="6768752" cy="6768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75"/>
          <p:cNvPicPr preferRelativeResize="0"/>
          <p:nvPr/>
        </p:nvPicPr>
        <p:blipFill rotWithShape="1">
          <a:blip r:embed="rId8">
            <a:alphaModFix/>
          </a:blip>
          <a:srcRect l="9858" t="35301" r="76250" b="51582"/>
          <a:stretch/>
        </p:blipFill>
        <p:spPr>
          <a:xfrm>
            <a:off x="7300608" y="1628800"/>
            <a:ext cx="1728767" cy="1224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50" descr="IMG_20170220_11563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282" y="1000108"/>
            <a:ext cx="5048252" cy="3786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60255" y="5740524"/>
            <a:ext cx="1883745" cy="1117476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50" descr="Resultado de imagen de pontenasondas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50" descr="Resultado de imagen de pontenasondas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50"/>
          <p:cNvSpPr txBox="1"/>
          <p:nvPr/>
        </p:nvSpPr>
        <p:spPr>
          <a:xfrm>
            <a:off x="214282" y="0"/>
            <a:ext cx="535785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s-ES" sz="5400" b="0" i="0" u="none" strike="noStrike" cap="none">
                <a:solidFill>
                  <a:srgbClr val="00B050"/>
                </a:solidFill>
                <a:latin typeface="Overlock"/>
                <a:ea typeface="Overlock"/>
                <a:cs typeface="Overlock"/>
                <a:sym typeface="Overlock"/>
              </a:rPr>
              <a:t>Tu Revista</a:t>
            </a:r>
            <a:endParaRPr sz="5400" b="0" i="0" u="none" strike="noStrike" cap="none">
              <a:solidFill>
                <a:srgbClr val="00B050"/>
              </a:solidFill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373" name="Google Shape;373;p50" descr="IMG_20170220_112223.jpg"/>
          <p:cNvPicPr preferRelativeResize="0"/>
          <p:nvPr/>
        </p:nvPicPr>
        <p:blipFill rotWithShape="1">
          <a:blip r:embed="rId5">
            <a:alphaModFix/>
          </a:blip>
          <a:srcRect l="7408" t="19760" r="5523"/>
          <a:stretch/>
        </p:blipFill>
        <p:spPr>
          <a:xfrm>
            <a:off x="3071802" y="4357694"/>
            <a:ext cx="3357586" cy="2320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50" descr="IMG_20170220_105717.jpg"/>
          <p:cNvPicPr preferRelativeResize="0"/>
          <p:nvPr/>
        </p:nvPicPr>
        <p:blipFill rotWithShape="1">
          <a:blip r:embed="rId6">
            <a:alphaModFix/>
          </a:blip>
          <a:srcRect l="11269" r="19237" b="7341"/>
          <a:stretch/>
        </p:blipFill>
        <p:spPr>
          <a:xfrm>
            <a:off x="5929322" y="214290"/>
            <a:ext cx="3000396" cy="3000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50" descr="IMG_20170220_112253.jpg"/>
          <p:cNvPicPr preferRelativeResize="0"/>
          <p:nvPr/>
        </p:nvPicPr>
        <p:blipFill rotWithShape="1">
          <a:blip r:embed="rId7">
            <a:alphaModFix/>
          </a:blip>
          <a:srcRect b="30662"/>
          <a:stretch/>
        </p:blipFill>
        <p:spPr>
          <a:xfrm>
            <a:off x="5984424" y="2928934"/>
            <a:ext cx="3159576" cy="1643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155036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4470050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87" descr="https://robertoranzdotcom.files.wordpress.com/2014/12/se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73965" y="1124744"/>
            <a:ext cx="5670035" cy="5373215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87"/>
          <p:cNvSpPr/>
          <p:nvPr/>
        </p:nvSpPr>
        <p:spPr>
          <a:xfrm>
            <a:off x="179512" y="188640"/>
            <a:ext cx="54006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0" i="0" u="none" strike="noStrike" cap="none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SEM: Modelo de Enriquecimiento para toda la Escuela</a:t>
            </a:r>
            <a:endParaRPr sz="2400" b="0" i="0" u="none" strike="noStrike" cap="none">
              <a:solidFill>
                <a:srgbClr val="0000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87"/>
          <p:cNvSpPr/>
          <p:nvPr/>
        </p:nvSpPr>
        <p:spPr>
          <a:xfrm>
            <a:off x="5291599" y="260648"/>
            <a:ext cx="385240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Modelo Triádico de Enriquecimiento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87"/>
          <p:cNvSpPr/>
          <p:nvPr/>
        </p:nvSpPr>
        <p:spPr>
          <a:xfrm>
            <a:off x="251520" y="1988840"/>
            <a:ext cx="457200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0" i="0" u="none" strike="noStrike" cap="none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3 dimensiones 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C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2400"/>
              <a:buFont typeface="Arial"/>
              <a:buAutoNum type="arabicParenR"/>
            </a:pPr>
            <a:r>
              <a:rPr lang="es-ES" sz="2400" b="0" i="0" u="none" strike="noStrike" cap="none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Prestación de servicios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2400"/>
              <a:buFont typeface="Arial"/>
              <a:buAutoNum type="arabicParenR"/>
            </a:pPr>
            <a:r>
              <a:rPr lang="es-ES" sz="2400" b="0" i="0" u="none" strike="noStrike" cap="none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Estructuras de centro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2400"/>
              <a:buFont typeface="Arial"/>
              <a:buAutoNum type="arabicParenR"/>
            </a:pPr>
            <a:r>
              <a:rPr lang="es-ES" sz="2400" b="0" i="0" u="none" strike="noStrike" cap="none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Recursos</a:t>
            </a:r>
            <a:endParaRPr sz="2400" b="0" i="0" u="none" strike="noStrike" cap="none">
              <a:solidFill>
                <a:srgbClr val="0000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6" name="Google Shape;686;p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7544" y="5511020"/>
            <a:ext cx="1944793" cy="1158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91"/>
          <p:cNvSpPr txBox="1"/>
          <p:nvPr/>
        </p:nvSpPr>
        <p:spPr>
          <a:xfrm>
            <a:off x="3865825" y="2609375"/>
            <a:ext cx="4135500" cy="11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s-ES" sz="7200" i="0" u="none" strike="noStrike" cap="none">
                <a:solidFill>
                  <a:srgbClr val="D32891"/>
                </a:solidFill>
                <a:latin typeface="Calibri"/>
                <a:ea typeface="Calibri"/>
                <a:cs typeface="Calibri"/>
                <a:sym typeface="Calibri"/>
              </a:rPr>
              <a:t>¡GRACIAS!</a:t>
            </a:r>
            <a:endParaRPr sz="7200" i="0" u="none" strike="noStrike" cap="none">
              <a:solidFill>
                <a:srgbClr val="D3289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5" name="Google Shape;715;p91"/>
          <p:cNvPicPr preferRelativeResize="0"/>
          <p:nvPr/>
        </p:nvPicPr>
        <p:blipFill rotWithShape="1">
          <a:blip r:embed="rId3">
            <a:alphaModFix/>
          </a:blip>
          <a:srcRect r="-20948" b="-20948"/>
          <a:stretch/>
        </p:blipFill>
        <p:spPr>
          <a:xfrm>
            <a:off x="0" y="0"/>
            <a:ext cx="4658350" cy="349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1015" y="4094150"/>
            <a:ext cx="4396000" cy="261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743</Words>
  <Application>Microsoft Office PowerPoint</Application>
  <PresentationFormat>Presentación en pantalla (4:3)</PresentationFormat>
  <Paragraphs>257</Paragraphs>
  <Slides>59</Slides>
  <Notes>59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59</vt:i4>
      </vt:variant>
    </vt:vector>
  </HeadingPairs>
  <TitlesOfParts>
    <vt:vector size="70" baseType="lpstr">
      <vt:lpstr>Arial</vt:lpstr>
      <vt:lpstr>Calibri</vt:lpstr>
      <vt:lpstr>Lora</vt:lpstr>
      <vt:lpstr>Aharoni</vt:lpstr>
      <vt:lpstr>Arial Black</vt:lpstr>
      <vt:lpstr>Arial Rounded MT Bold</vt:lpstr>
      <vt:lpstr>Bree Serif</vt:lpstr>
      <vt:lpstr>Nunito</vt:lpstr>
      <vt:lpstr>Overlock</vt:lpstr>
      <vt:lpstr>Tema de Office</vt:lpstr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Carlos</cp:lastModifiedBy>
  <cp:revision>29</cp:revision>
  <dcterms:modified xsi:type="dcterms:W3CDTF">2018-12-15T07:01:52Z</dcterms:modified>
</cp:coreProperties>
</file>