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3" r:id="rId11"/>
    <p:sldId id="261" r:id="rId12"/>
    <p:sldId id="269" r:id="rId13"/>
    <p:sldId id="262" r:id="rId14"/>
    <p:sldId id="266" r:id="rId15"/>
    <p:sldId id="267" r:id="rId16"/>
    <p:sldId id="268" r:id="rId17"/>
    <p:sldId id="271" r:id="rId18"/>
    <p:sldId id="270" r:id="rId19"/>
    <p:sldId id="264" r:id="rId20"/>
    <p:sldId id="265" r:id="rId21"/>
  </p:sldIdLst>
  <p:sldSz cx="9144000" cy="6858000" type="screen4x3"/>
  <p:notesSz cx="69469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00" autoAdjust="0"/>
  </p:normalViewPr>
  <p:slideViewPr>
    <p:cSldViewPr>
      <p:cViewPr varScale="1">
        <p:scale>
          <a:sx n="69" d="100"/>
          <a:sy n="69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E7405CA8-AB20-4D2F-9662-CDF12BFF5A44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88A07206-568A-4291-80D9-8909B64B9887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B7EA04-3597-4011-BF7F-56C8E7E8E20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F395E-6107-4B29-BB1A-BAC8F06B51F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3250E-99B7-45AC-B43D-8980545F832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CB62F-CFAE-4EEA-9D8F-107D5E55E2E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BCC72-0ACE-45FF-A8EE-AC0EBAFA323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D9011-A342-46C8-A967-6E09D39AF5C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5C07-7BEC-4A87-B2EF-1E701AF68AB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11F2-1D3F-4C55-98AD-DA142E9A51C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5CB57-EF78-48BE-828D-50836A61A5D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37701-79AC-4374-8EDD-448AA02D49B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EF3DF-0FBB-4434-8E2F-5B52A31E2D6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2397A36-B460-491A-8BE8-CBFB2FD62BE7}" type="slidenum">
              <a:rPr lang="en-GB"/>
              <a:pPr/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RTHA_TOM_WAITS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ile:///F:\ACTIVIDADES_AUXILIARES_OURENSE\Some%20Food%20for%20Thought.mp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file:///F:\ACTIVIDADES_AUXILIARES_OURENSE\Genetic%20engineering%20The%20world's%20greatest%20scam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ngpredators.blogspot.com.es/2012/01/walking-tour-with-emily-around-allariz.html" TargetMode="External"/><Relationship Id="rId2" Type="http://schemas.openxmlformats.org/officeDocument/2006/relationships/hyperlink" Target="file:///C:\Users\HP\Desktop\I.E.S.%20ALLARIZ\WALKING_TOU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file:///F:\ACTIVIDADES_AUXILIARES_OURENSE\SMARTIES.pdf" TargetMode="External"/><Relationship Id="rId4" Type="http://schemas.openxmlformats.org/officeDocument/2006/relationships/hyperlink" Target="file:///F:\ACTIVIDADES_AUXILIARES_OURENSE\Traballo%20para%20Ingles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2&#186;%20ESO/HOUSE_RIDDLES_1.pdf" TargetMode="External"/><Relationship Id="rId2" Type="http://schemas.openxmlformats.org/officeDocument/2006/relationships/hyperlink" Target="file:///F:\ACTIVIDADES_AUXILIARES_OURENSE\HOUSE_RIDDLES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file:///F:\ACTIVIDADES_AUXILIARES_OURENSE\Annie%20Leibovitz%20project.mp4" TargetMode="External"/><Relationship Id="rId7" Type="http://schemas.openxmlformats.org/officeDocument/2006/relationships/hyperlink" Target="file:///F:\ACTIVIDADES_AUXILIARES_OURENSE\Paperman.mp4" TargetMode="External"/><Relationship Id="rId2" Type="http://schemas.openxmlformats.org/officeDocument/2006/relationships/hyperlink" Target="Annie%20Leibovitz-Camila&amp;Clara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file:///F:\ACTIVIDADES_AUXILIARES_OURENSE\SIGNS%20Short%20Film%20%5bofficial%5d.mp4" TargetMode="External"/><Relationship Id="rId4" Type="http://schemas.openxmlformats.org/officeDocument/2006/relationships/hyperlink" Target="file:///F:\ACTIVIDADES_AUXILIARES_OURENSE\signs-lesson-instruction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ipity.com/CelOnCa/Ancien-Regime_1/?mode=f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71604" y="1714488"/>
            <a:ext cx="6286520" cy="3051193"/>
          </a:xfrm>
        </p:spPr>
        <p:txBody>
          <a:bodyPr/>
          <a:lstStyle/>
          <a:p>
            <a:pPr algn="ctr"/>
            <a:r>
              <a:rPr lang="en-GB" b="1" dirty="0" smtClean="0">
                <a:latin typeface="Batang" pitchFamily="18" charset="-127"/>
                <a:ea typeface="Batang" pitchFamily="18" charset="-127"/>
              </a:rPr>
              <a:t>“A JOURNEY OF DISCOVERY INTO UNCHARTED TERRITORY”</a:t>
            </a:r>
            <a:endParaRPr lang="en-GB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5072074"/>
            <a:ext cx="6143644" cy="107157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dirty="0" smtClean="0"/>
              <a:t>Mª Dolores </a:t>
            </a:r>
            <a:r>
              <a:rPr lang="en-GB" dirty="0" err="1" smtClean="0"/>
              <a:t>Rodríguez</a:t>
            </a:r>
            <a:r>
              <a:rPr lang="en-GB" dirty="0" smtClean="0"/>
              <a:t> </a:t>
            </a:r>
            <a:r>
              <a:rPr lang="en-GB" dirty="0" err="1" smtClean="0"/>
              <a:t>Calo</a:t>
            </a:r>
            <a:endParaRPr lang="en-GB" dirty="0" smtClean="0"/>
          </a:p>
          <a:p>
            <a:pPr algn="ctr">
              <a:spcBef>
                <a:spcPts val="0"/>
              </a:spcBef>
            </a:pPr>
            <a:r>
              <a:rPr lang="en-GB" dirty="0" smtClean="0"/>
              <a:t>I.E.S. </a:t>
            </a:r>
            <a:r>
              <a:rPr lang="en-GB" dirty="0" err="1" smtClean="0"/>
              <a:t>Allariz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74638"/>
            <a:ext cx="7643866" cy="1173162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“CELEBRACIONES, FIESTAS Y FECHAS CONMEMORATIVAS II”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4148166" cy="4525963"/>
          </a:xfrm>
        </p:spPr>
        <p:txBody>
          <a:bodyPr/>
          <a:lstStyle/>
          <a:p>
            <a:pPr algn="just"/>
            <a:r>
              <a:rPr lang="es-ES" sz="2600" b="1" dirty="0" smtClean="0">
                <a:solidFill>
                  <a:schemeClr val="accent1">
                    <a:lumMod val="75000"/>
                  </a:schemeClr>
                </a:solidFill>
              </a:rPr>
              <a:t>1º BACH </a:t>
            </a:r>
            <a:r>
              <a:rPr lang="es-ES" sz="2600" dirty="0" smtClean="0">
                <a:sym typeface="Wingdings" pitchFamily="2" charset="2"/>
              </a:rPr>
              <a:t> Uso de fotografías en SAN VALENTÍN para hablar sobre distintos tipos de amor y crear hipótesis.</a:t>
            </a:r>
          </a:p>
          <a:p>
            <a:r>
              <a:rPr lang="es-ES" sz="1200" dirty="0" smtClean="0">
                <a:sym typeface="Wingdings" pitchFamily="2" charset="2"/>
              </a:rPr>
              <a:t>http://www.buzzfeed.com/daves4/pictures-that-will-make-you-believe-in-true-love#fvkqp5</a:t>
            </a:r>
          </a:p>
          <a:p>
            <a:endParaRPr lang="es-ES" dirty="0" smtClean="0">
              <a:sym typeface="Wingdings" pitchFamily="2" charset="2"/>
            </a:endParaRPr>
          </a:p>
        </p:txBody>
      </p:sp>
      <p:pic>
        <p:nvPicPr>
          <p:cNvPr id="8" name="7 Marcador de contenido" descr="enhanced-buzz-11929-1374770922-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4214818"/>
            <a:ext cx="3571900" cy="2381267"/>
          </a:xfrm>
        </p:spPr>
      </p:pic>
      <p:pic>
        <p:nvPicPr>
          <p:cNvPr id="9" name="8 Imagen" descr="enhanced-buzz-28566-13747679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500446" cy="2143139"/>
          </a:xfrm>
          <a:prstGeom prst="rect">
            <a:avLst/>
          </a:prstGeom>
        </p:spPr>
      </p:pic>
      <p:pic>
        <p:nvPicPr>
          <p:cNvPr id="10" name="9 Imagen" descr="enhanced-buzz-31682-1374778621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929066"/>
            <a:ext cx="2576209" cy="257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“ME PASO EL DÍA CANTANDO”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7643866" cy="4525963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rgbClr val="FF0000"/>
                </a:solidFill>
              </a:rPr>
              <a:t>2º BACH </a:t>
            </a:r>
            <a:r>
              <a:rPr lang="es-ES" dirty="0" smtClean="0">
                <a:sym typeface="Wingdings" pitchFamily="2" charset="2"/>
              </a:rPr>
              <a:t>  </a:t>
            </a:r>
            <a:r>
              <a:rPr lang="es-ES" sz="2600" dirty="0" smtClean="0">
                <a:sym typeface="Wingdings" pitchFamily="2" charset="2"/>
              </a:rPr>
              <a:t>Canciones para propiciar discusiones, </a:t>
            </a:r>
            <a:r>
              <a:rPr lang="es-ES" sz="2600" dirty="0" smtClean="0">
                <a:sym typeface="Wingdings" pitchFamily="2" charset="2"/>
                <a:hlinkClick r:id="rId2" action="ppaction://hlinkfile"/>
              </a:rPr>
              <a:t>crear diálogos</a:t>
            </a:r>
            <a:r>
              <a:rPr lang="es-ES" sz="2600" dirty="0" smtClean="0">
                <a:sym typeface="Wingdings" pitchFamily="2" charset="2"/>
              </a:rPr>
              <a:t>, generar historias. </a:t>
            </a:r>
            <a:endParaRPr lang="es-ES" sz="2600" dirty="0"/>
          </a:p>
        </p:txBody>
      </p:sp>
      <p:pic>
        <p:nvPicPr>
          <p:cNvPr id="6" name="5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2643182"/>
            <a:ext cx="6000792" cy="2143140"/>
          </a:xfrm>
          <a:prstGeom prst="rect">
            <a:avLst/>
          </a:prstGeom>
        </p:spPr>
      </p:pic>
      <p:pic>
        <p:nvPicPr>
          <p:cNvPr id="8" name="4 Marcador de contenido" descr="Martha_Tom_Wait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72066" y="4214818"/>
            <a:ext cx="3581400" cy="24890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74638"/>
            <a:ext cx="6215106" cy="1225536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“ABRIÉNDOSE AL MUNDO: PERIÓDICOS /VÍDEOS”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00200"/>
            <a:ext cx="8072494" cy="4972072"/>
          </a:xfrm>
        </p:spPr>
        <p:txBody>
          <a:bodyPr/>
          <a:lstStyle/>
          <a:p>
            <a:pPr algn="just"/>
            <a:r>
              <a:rPr lang="es-ES" sz="2200" dirty="0" smtClean="0">
                <a:solidFill>
                  <a:srgbClr val="FF0000"/>
                </a:solidFill>
                <a:latin typeface="Berlin Sans FB" pitchFamily="34" charset="0"/>
              </a:rPr>
              <a:t>2º BACH </a:t>
            </a:r>
            <a:r>
              <a:rPr lang="es-ES" sz="2200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s-ES" sz="2200" dirty="0" smtClean="0">
                <a:latin typeface="Berlin Sans FB" pitchFamily="34" charset="0"/>
              </a:rPr>
              <a:t>“</a:t>
            </a:r>
            <a:r>
              <a:rPr lang="es-ES" sz="2200" i="1" dirty="0" smtClean="0">
                <a:latin typeface="Berlin Sans FB" pitchFamily="34" charset="0"/>
              </a:rPr>
              <a:t>DOS PERIÓDICOS: DOS MUNDOS</a:t>
            </a:r>
            <a:r>
              <a:rPr lang="es-ES" sz="2200" dirty="0" smtClean="0">
                <a:latin typeface="Berlin Sans FB" pitchFamily="34" charset="0"/>
              </a:rPr>
              <a:t>” Elige dos artículos de dos periódicos sobre el mismo tema pero diferentes en términos de estilo y registro. Elabora una tabla que conste de tres columnas tituladas </a:t>
            </a:r>
            <a:r>
              <a:rPr lang="es-ES" sz="2200" dirty="0">
                <a:latin typeface="Berlin Sans FB" pitchFamily="34" charset="0"/>
              </a:rPr>
              <a:t>“Información que figura sólo en el artículo A", </a:t>
            </a:r>
            <a:r>
              <a:rPr lang="es-ES" sz="2200" dirty="0" smtClean="0">
                <a:latin typeface="Berlin Sans FB" pitchFamily="34" charset="0"/>
              </a:rPr>
              <a:t>“</a:t>
            </a:r>
            <a:r>
              <a:rPr lang="es-ES" sz="2200" dirty="0">
                <a:latin typeface="Berlin Sans FB" pitchFamily="34" charset="0"/>
              </a:rPr>
              <a:t>Información que figura sólo en el artículo B" y “Información </a:t>
            </a:r>
            <a:r>
              <a:rPr lang="es-ES" sz="2200" dirty="0" smtClean="0">
                <a:latin typeface="Berlin Sans FB" pitchFamily="34" charset="0"/>
              </a:rPr>
              <a:t>contenida </a:t>
            </a:r>
            <a:r>
              <a:rPr lang="es-ES" sz="2200" dirty="0">
                <a:latin typeface="Berlin Sans FB" pitchFamily="34" charset="0"/>
              </a:rPr>
              <a:t>en ambos artículos”.</a:t>
            </a:r>
          </a:p>
          <a:p>
            <a:pPr algn="just"/>
            <a:r>
              <a:rPr lang="es-ES" sz="2200" dirty="0" smtClean="0">
                <a:latin typeface="Berlin Sans FB" pitchFamily="34" charset="0"/>
              </a:rPr>
              <a:t>Se divide </a:t>
            </a:r>
            <a:r>
              <a:rPr lang="es-ES" sz="2200" dirty="0">
                <a:latin typeface="Berlin Sans FB" pitchFamily="34" charset="0"/>
              </a:rPr>
              <a:t>la clase en dos grupos: </a:t>
            </a:r>
            <a:r>
              <a:rPr lang="es-ES" sz="2200" i="1" dirty="0">
                <a:latin typeface="Berlin Sans FB" pitchFamily="34" charset="0"/>
              </a:rPr>
              <a:t>grupo A </a:t>
            </a:r>
            <a:r>
              <a:rPr lang="es-ES" sz="2200" dirty="0">
                <a:latin typeface="Berlin Sans FB" pitchFamily="34" charset="0"/>
              </a:rPr>
              <a:t>y </a:t>
            </a:r>
            <a:r>
              <a:rPr lang="es-ES" sz="2200" i="1" dirty="0">
                <a:latin typeface="Berlin Sans FB" pitchFamily="34" charset="0"/>
              </a:rPr>
              <a:t>grupo B</a:t>
            </a:r>
            <a:r>
              <a:rPr lang="es-ES" sz="2200" dirty="0">
                <a:latin typeface="Berlin Sans FB" pitchFamily="34" charset="0"/>
              </a:rPr>
              <a:t>. </a:t>
            </a:r>
            <a:r>
              <a:rPr lang="es-ES" sz="2200" dirty="0" smtClean="0">
                <a:latin typeface="Berlin Sans FB" pitchFamily="34" charset="0"/>
              </a:rPr>
              <a:t>Se les pide que </a:t>
            </a:r>
            <a:r>
              <a:rPr lang="es-ES" sz="2200" dirty="0">
                <a:latin typeface="Berlin Sans FB" pitchFamily="34" charset="0"/>
              </a:rPr>
              <a:t>lean la </a:t>
            </a:r>
            <a:r>
              <a:rPr lang="es-ES" sz="2200" dirty="0" smtClean="0">
                <a:latin typeface="Berlin Sans FB" pitchFamily="34" charset="0"/>
              </a:rPr>
              <a:t>totalidad </a:t>
            </a:r>
            <a:r>
              <a:rPr lang="es-ES" sz="2200" dirty="0">
                <a:latin typeface="Berlin Sans FB" pitchFamily="34" charset="0"/>
              </a:rPr>
              <a:t>de su artículo individualmente y resuelvan cualquier </a:t>
            </a:r>
            <a:r>
              <a:rPr lang="es-ES" sz="2200" dirty="0" smtClean="0">
                <a:latin typeface="Berlin Sans FB" pitchFamily="34" charset="0"/>
              </a:rPr>
              <a:t>problema</a:t>
            </a:r>
            <a:r>
              <a:rPr lang="es-ES" sz="2200" dirty="0">
                <a:latin typeface="Berlin Sans FB" pitchFamily="34" charset="0"/>
              </a:rPr>
              <a:t>, ya sea por medio de la discusión dentro de su grupo o </a:t>
            </a:r>
            <a:r>
              <a:rPr lang="es-ES" sz="2200" dirty="0" smtClean="0">
                <a:latin typeface="Berlin Sans FB" pitchFamily="34" charset="0"/>
              </a:rPr>
              <a:t>mediante </a:t>
            </a:r>
            <a:r>
              <a:rPr lang="es-ES" sz="2200" dirty="0">
                <a:latin typeface="Berlin Sans FB" pitchFamily="34" charset="0"/>
              </a:rPr>
              <a:t>el uso de un </a:t>
            </a:r>
            <a:r>
              <a:rPr lang="es-ES" sz="2200" dirty="0" smtClean="0">
                <a:latin typeface="Berlin Sans FB" pitchFamily="34" charset="0"/>
              </a:rPr>
              <a:t>diccionario. Después se forman </a:t>
            </a:r>
            <a:r>
              <a:rPr lang="es-ES" sz="2200" dirty="0">
                <a:latin typeface="Berlin Sans FB" pitchFamily="34" charset="0"/>
              </a:rPr>
              <a:t>parejas con alumnos de cada grupo (</a:t>
            </a:r>
            <a:r>
              <a:rPr lang="es-ES" sz="2200" dirty="0" smtClean="0">
                <a:latin typeface="Berlin Sans FB" pitchFamily="34" charset="0"/>
              </a:rPr>
              <a:t>AB) y se le da a cada </a:t>
            </a:r>
            <a:r>
              <a:rPr lang="es-ES" sz="2200" dirty="0">
                <a:latin typeface="Berlin Sans FB" pitchFamily="34" charset="0"/>
              </a:rPr>
              <a:t>pareja una tabla para que </a:t>
            </a:r>
            <a:r>
              <a:rPr lang="es-ES" sz="2200" dirty="0" smtClean="0">
                <a:latin typeface="Berlin Sans FB" pitchFamily="34" charset="0"/>
              </a:rPr>
              <a:t>la rellenen y contrasten los puntos de vista.</a:t>
            </a:r>
            <a:endParaRPr lang="es-ES" sz="2200" dirty="0">
              <a:latin typeface="Berlin Sans FB" pitchFamily="34" charset="0"/>
            </a:endParaRPr>
          </a:p>
        </p:txBody>
      </p:sp>
      <p:pic>
        <p:nvPicPr>
          <p:cNvPr id="4" name="3 Imagen" descr="descarg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14290"/>
            <a:ext cx="1500198" cy="130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“ABRIÉNDOSE AL MUNDO II: VÍDEOS”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b="0" dirty="0" smtClean="0">
                <a:latin typeface="Berlin Sans FB" pitchFamily="34" charset="0"/>
              </a:rPr>
              <a:t>VÍDEO DE GREENPEACE</a:t>
            </a:r>
            <a:endParaRPr lang="es-ES" b="0" dirty="0">
              <a:latin typeface="Berlin Sans FB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711200"/>
          </a:xfrm>
        </p:spPr>
        <p:txBody>
          <a:bodyPr/>
          <a:lstStyle/>
          <a:p>
            <a:pPr algn="ctr"/>
            <a:r>
              <a:rPr lang="es-ES" b="0" dirty="0" smtClean="0">
                <a:solidFill>
                  <a:srgbClr val="00B050"/>
                </a:solidFill>
                <a:latin typeface="Berlin Sans FB" pitchFamily="34" charset="0"/>
              </a:rPr>
              <a:t>COSECHAS MODIFICADAS GENÉTICAMENTE</a:t>
            </a:r>
            <a:endParaRPr lang="es-ES" b="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8" name="7 Marcador de contenido" descr="Monsanto.jpg">
            <a:hlinkClick r:id="rId2" action="ppaction://hlinkfile"/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86116" y="3857628"/>
            <a:ext cx="5199628" cy="2582482"/>
          </a:xfrm>
        </p:spPr>
      </p:pic>
      <p:pic>
        <p:nvPicPr>
          <p:cNvPr id="10" name="3 Marcador de contenido" descr="Genetic engineering.png">
            <a:hlinkClick r:id="rId4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92592" y="2500306"/>
            <a:ext cx="3955549" cy="2143140"/>
          </a:xfrm>
        </p:spPr>
      </p:pic>
      <p:sp>
        <p:nvSpPr>
          <p:cNvPr id="11" name="5 Marcador de texto"/>
          <p:cNvSpPr txBox="1">
            <a:spLocks/>
          </p:cNvSpPr>
          <p:nvPr/>
        </p:nvSpPr>
        <p:spPr bwMode="auto">
          <a:xfrm>
            <a:off x="4572000" y="2714620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VÍDEO DE MONSANTO</a:t>
            </a:r>
          </a:p>
        </p:txBody>
      </p:sp>
      <p:cxnSp>
        <p:nvCxnSpPr>
          <p:cNvPr id="14" name="13 Conector recto de flecha"/>
          <p:cNvCxnSpPr/>
          <p:nvPr/>
        </p:nvCxnSpPr>
        <p:spPr bwMode="auto">
          <a:xfrm rot="10800000" flipV="1">
            <a:off x="4286248" y="1857364"/>
            <a:ext cx="1000132" cy="1428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 bwMode="auto">
          <a:xfrm rot="5400000">
            <a:off x="6438110" y="2563022"/>
            <a:ext cx="574684" cy="206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6700854" cy="1173162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“UNA IMAGEN VALE MÁS QUE MIL PALABRAS”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214554"/>
            <a:ext cx="7739090" cy="421484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s-ES" sz="2400" dirty="0" smtClean="0">
                <a:latin typeface="Berlin Sans FB" pitchFamily="34" charset="0"/>
              </a:rPr>
              <a:t>Se elige un noticiario en el que hablen bastante rápido, y que por lo tanto sea difícil de comprender a la primera para  el alumnado. </a:t>
            </a:r>
            <a:r>
              <a:rPr lang="es-ES" sz="2400" dirty="0">
                <a:latin typeface="Berlin Sans FB" pitchFamily="34" charset="0"/>
              </a:rPr>
              <a:t> </a:t>
            </a:r>
            <a:r>
              <a:rPr lang="es-ES" sz="2400" dirty="0" smtClean="0">
                <a:latin typeface="Berlin Sans FB" pitchFamily="34" charset="0"/>
              </a:rPr>
              <a:t>Se colocan a los alumnos en parejas, y se les pide que imaginen de qué es probable que hablen en ese día en las noticias internacionales.</a:t>
            </a:r>
          </a:p>
          <a:p>
            <a:pPr algn="just"/>
            <a:r>
              <a:rPr lang="es-ES" sz="2400" dirty="0">
                <a:latin typeface="Berlin Sans FB" pitchFamily="34" charset="0"/>
              </a:rPr>
              <a:t>A</a:t>
            </a:r>
            <a:r>
              <a:rPr lang="es-ES" sz="2400" dirty="0" smtClean="0">
                <a:latin typeface="Berlin Sans FB" pitchFamily="34" charset="0"/>
              </a:rPr>
              <a:t>l final de la emisión  deberían de poder decir cuántas historias hay en las noticias.</a:t>
            </a:r>
          </a:p>
          <a:p>
            <a:pPr algn="just"/>
            <a:r>
              <a:rPr lang="es-ES" sz="2400" dirty="0" smtClean="0">
                <a:latin typeface="Berlin Sans FB" pitchFamily="34" charset="0"/>
              </a:rPr>
              <a:t>Se les ponen de nuevo las noticias pero esta vez con imágenes  pidiéndoles que anoten el tema de cada noticia.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4" name="3 Imagen" descr="TV_news_illoIN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14290"/>
            <a:ext cx="1785950" cy="1688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3543296" cy="1162050"/>
          </a:xfrm>
        </p:spPr>
        <p:txBody>
          <a:bodyPr/>
          <a:lstStyle/>
          <a:p>
            <a:pPr algn="ctr"/>
            <a:r>
              <a:rPr lang="es-ES" sz="2800" b="0" dirty="0" smtClean="0">
                <a:latin typeface="Berlin Sans FB" pitchFamily="34" charset="0"/>
                <a:ea typeface="Batang" pitchFamily="18" charset="-127"/>
              </a:rPr>
              <a:t>LA LLAVE DEL TESORO</a:t>
            </a:r>
            <a:endParaRPr lang="es-ES" sz="2800" b="0" dirty="0">
              <a:latin typeface="Berlin Sans FB" pitchFamily="34" charset="0"/>
              <a:ea typeface="Batang" pitchFamily="18" charset="-127"/>
            </a:endParaRPr>
          </a:p>
        </p:txBody>
      </p:sp>
      <p:pic>
        <p:nvPicPr>
          <p:cNvPr id="5" name="4 Marcador de contenido" descr="Isla_teso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214290"/>
            <a:ext cx="4572031" cy="3286148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/>
          <a:lstStyle/>
          <a:p>
            <a:r>
              <a:rPr lang="es-ES" sz="2000" dirty="0" smtClean="0">
                <a:latin typeface="Berlin Sans FB" pitchFamily="34" charset="0"/>
              </a:rPr>
              <a:t>Sabréis que habéis encontrado "ORO" cuando </a:t>
            </a:r>
            <a:r>
              <a:rPr lang="es-ES" sz="2000" dirty="0" smtClean="0">
                <a:latin typeface="Berlin Sans FB" pitchFamily="34" charset="0"/>
              </a:rPr>
              <a:t>un alto porcentaje del alumnado</a:t>
            </a:r>
            <a:r>
              <a:rPr lang="es-ES" sz="2000" dirty="0" smtClean="0">
                <a:latin typeface="Berlin Sans FB" pitchFamily="34" charset="0"/>
              </a:rPr>
              <a:t>:</a:t>
            </a:r>
          </a:p>
          <a:p>
            <a:pPr marL="457200" indent="-457200" algn="just">
              <a:buAutoNum type="alphaLcParenR"/>
            </a:pPr>
            <a:r>
              <a:rPr lang="es-ES" sz="2000" dirty="0" smtClean="0">
                <a:latin typeface="Berlin Sans FB" pitchFamily="34" charset="0"/>
              </a:rPr>
              <a:t>se dirija al /a la auxiliar de conversación en la L2, sin tener que pedírselo,</a:t>
            </a:r>
          </a:p>
          <a:p>
            <a:pPr marL="457200" indent="-457200" algn="just">
              <a:buAutoNum type="alphaLcParenR"/>
            </a:pPr>
            <a:r>
              <a:rPr lang="es-ES" sz="2000" dirty="0" smtClean="0">
                <a:latin typeface="Berlin Sans FB" pitchFamily="34" charset="0"/>
              </a:rPr>
              <a:t>pregunte cuándo vuelven a tener clase con él/ella,</a:t>
            </a:r>
          </a:p>
          <a:p>
            <a:pPr marL="457200" indent="-457200" algn="just">
              <a:buAutoNum type="alphaLcParenR"/>
            </a:pPr>
            <a:r>
              <a:rPr lang="es-ES" sz="2000" dirty="0" smtClean="0">
                <a:latin typeface="Berlin Sans FB" pitchFamily="34" charset="0"/>
              </a:rPr>
              <a:t>se esfuerce por  participar</a:t>
            </a:r>
          </a:p>
          <a:p>
            <a:pPr marL="457200" indent="-457200" algn="just">
              <a:buAutoNum type="alphaLcParenR"/>
            </a:pPr>
            <a:r>
              <a:rPr lang="es-ES" sz="2000" dirty="0" smtClean="0">
                <a:latin typeface="Berlin Sans FB" pitchFamily="34" charset="0"/>
              </a:rPr>
              <a:t>Intente mejorar su pronunciación y corrección gramatical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7 Imagen" descr="teso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643314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MUCHAS GRACIAS Y HASTA PRONTO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14" name="13 Marcador de texto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7686700" cy="639762"/>
          </a:xfrm>
        </p:spPr>
        <p:txBody>
          <a:bodyPr/>
          <a:lstStyle/>
          <a:p>
            <a:pPr algn="ctr"/>
            <a:r>
              <a:rPr lang="es-ES" dirty="0"/>
              <a:t>m</a:t>
            </a:r>
            <a:r>
              <a:rPr lang="es-ES" dirty="0" smtClean="0"/>
              <a:t>aria.dolores.rodriguez.calo@edu.xunta.es</a:t>
            </a:r>
            <a:endParaRPr lang="es-ES" dirty="0"/>
          </a:p>
        </p:txBody>
      </p:sp>
      <p:pic>
        <p:nvPicPr>
          <p:cNvPr id="13" name="12 Marcador de contenido" descr="cartel5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5072098" cy="44182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48600" cy="1173162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PUNTOS FUERTES DE LA TRIPULACIÓN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857364"/>
            <a:ext cx="7596214" cy="4143404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s-ES" sz="2400" dirty="0" smtClean="0">
                <a:latin typeface="Berlin Sans FB" pitchFamily="34" charset="0"/>
              </a:rPr>
              <a:t>El/la auxiliar de conversación: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s-ES" sz="2400" dirty="0" smtClean="0">
                <a:latin typeface="Berlin Sans FB" pitchFamily="34" charset="0"/>
              </a:rPr>
              <a:t>aporta naturalidad y espontaneidad al uso de la lengua</a:t>
            </a:r>
            <a:r>
              <a:rPr lang="es-ES" sz="2400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s-ES" sz="2400" i="1" dirty="0" smtClean="0">
                <a:latin typeface="Berlin Sans FB" pitchFamily="34" charset="0"/>
              </a:rPr>
              <a:t>piropos, eufemismos, tabúes </a:t>
            </a:r>
            <a:r>
              <a:rPr lang="es-ES" sz="2400" dirty="0" smtClean="0">
                <a:latin typeface="Berlin Sans FB" pitchFamily="34" charset="0"/>
              </a:rPr>
              <a:t>...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es-ES" sz="2400" dirty="0" smtClean="0">
                <a:latin typeface="Berlin Sans FB" pitchFamily="34" charset="0"/>
              </a:rPr>
              <a:t>ofrece una visión directa </a:t>
            </a:r>
            <a:r>
              <a:rPr lang="es-ES" sz="2400" dirty="0">
                <a:latin typeface="Berlin Sans FB" pitchFamily="34" charset="0"/>
              </a:rPr>
              <a:t>y fresca de la cultura y la vida actual de su </a:t>
            </a:r>
            <a:r>
              <a:rPr lang="es-ES" sz="2400" dirty="0" smtClean="0">
                <a:latin typeface="Berlin Sans FB" pitchFamily="34" charset="0"/>
              </a:rPr>
              <a:t>país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es-ES" sz="2400" dirty="0" smtClean="0">
                <a:latin typeface="Berlin Sans FB" pitchFamily="34" charset="0"/>
              </a:rPr>
              <a:t>despierta interés y motivación en nuestro alumnado,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es-ES" sz="2400" dirty="0">
                <a:latin typeface="Berlin Sans FB" pitchFamily="34" charset="0"/>
              </a:rPr>
              <a:t> </a:t>
            </a:r>
            <a:r>
              <a:rPr lang="es-ES" sz="2400" dirty="0" smtClean="0">
                <a:latin typeface="Berlin Sans FB" pitchFamily="34" charset="0"/>
              </a:rPr>
              <a:t>refuerza la autoestima y confianza de los alumnos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s-ES" sz="2400" dirty="0" smtClean="0">
                <a:latin typeface="Berlin Sans FB" pitchFamily="34" charset="0"/>
              </a:rPr>
              <a:t>introduce factores socioculturales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s-ES" sz="2400" dirty="0" smtClean="0">
                <a:latin typeface="Berlin Sans FB" pitchFamily="34" charset="0"/>
              </a:rPr>
              <a:t>sirve de modelo a imitar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s-ES" sz="2400" dirty="0">
                <a:latin typeface="Berlin Sans FB" pitchFamily="34" charset="0"/>
              </a:rPr>
              <a:t>a</a:t>
            </a:r>
            <a:r>
              <a:rPr lang="es-ES" sz="2400" dirty="0" smtClean="0">
                <a:latin typeface="Berlin Sans FB" pitchFamily="34" charset="0"/>
              </a:rPr>
              <a:t>prende y a la vez enseña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s-ES" sz="2400" dirty="0">
                <a:latin typeface="Berlin Sans FB" pitchFamily="34" charset="0"/>
              </a:rPr>
              <a:t>d</a:t>
            </a:r>
            <a:r>
              <a:rPr lang="es-ES" sz="2400" dirty="0" smtClean="0">
                <a:latin typeface="Berlin Sans FB" pitchFamily="34" charset="0"/>
              </a:rPr>
              <a:t>ebe adquirir cada vez más autonomía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s-ES" sz="2400" dirty="0" smtClean="0">
                <a:latin typeface="Berlin Sans FB" pitchFamily="34" charset="0"/>
              </a:rPr>
              <a:t>complementa al profesor/a no lo sustituye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356"/>
            <a:ext cx="7848600" cy="928694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“ESTABLECIENDO LA HOJA DE RUTA”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7786742" cy="35004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ES" sz="2400" dirty="0">
                <a:latin typeface="Berlin Sans FB" pitchFamily="34" charset="0"/>
              </a:rPr>
              <a:t>Todas</a:t>
            </a:r>
            <a:r>
              <a:rPr lang="es-ES" sz="2400" dirty="0" smtClean="0">
                <a:latin typeface="Berlin Sans FB" pitchFamily="34" charset="0"/>
              </a:rPr>
              <a:t> las actividades tienen que estar perfectamente integradas en la programación del curso y tener un porqué.</a:t>
            </a:r>
          </a:p>
          <a:p>
            <a:pPr lvl="1" algn="just"/>
            <a:r>
              <a:rPr lang="es-ES" sz="2000" dirty="0" smtClean="0">
                <a:latin typeface="Berlin Sans FB" pitchFamily="34" charset="0"/>
              </a:rPr>
              <a:t>Falta de experiencia docente de los auxiliares </a:t>
            </a:r>
            <a:r>
              <a:rPr lang="es-ES" sz="2000" dirty="0" smtClean="0">
                <a:latin typeface="Berlin Sans FB" pitchFamily="34" charset="0"/>
                <a:sym typeface="Wingdings" pitchFamily="2" charset="2"/>
              </a:rPr>
              <a:t> p</a:t>
            </a:r>
            <a:r>
              <a:rPr lang="es-ES" sz="2000" dirty="0" smtClean="0">
                <a:latin typeface="Berlin Sans FB" pitchFamily="34" charset="0"/>
              </a:rPr>
              <a:t>ropósito de la actividad </a:t>
            </a:r>
            <a:r>
              <a:rPr lang="es-ES" sz="2000" dirty="0" smtClean="0">
                <a:latin typeface="Berlin Sans FB" pitchFamily="34" charset="0"/>
                <a:sym typeface="Wingdings" pitchFamily="2" charset="2"/>
              </a:rPr>
              <a:t>claro y definido de antemano.</a:t>
            </a:r>
          </a:p>
          <a:p>
            <a:pPr lvl="1" algn="just"/>
            <a:r>
              <a:rPr lang="es-ES" sz="2000" dirty="0" smtClean="0">
                <a:latin typeface="Berlin Sans FB" pitchFamily="34" charset="0"/>
                <a:sym typeface="Wingdings" pitchFamily="2" charset="2"/>
              </a:rPr>
              <a:t>Establecer las estructuras sintácticas, rango léxico a practicar.</a:t>
            </a:r>
            <a:endParaRPr lang="es-ES" sz="2000" dirty="0" smtClean="0">
              <a:latin typeface="Berlin Sans FB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2400" dirty="0" smtClean="0">
                <a:latin typeface="Berlin Sans FB" pitchFamily="34" charset="0"/>
              </a:rPr>
              <a:t>Seguimiento para que alumnado valore las clases y optimizar  así el aprovechamiento de las mismas.</a:t>
            </a:r>
          </a:p>
          <a:p>
            <a:pPr algn="just">
              <a:buFont typeface="Wingdings" pitchFamily="2" charset="2"/>
              <a:buChar char="q"/>
            </a:pPr>
            <a:r>
              <a:rPr lang="es-ES" sz="2400" dirty="0" smtClean="0">
                <a:latin typeface="Berlin Sans FB" pitchFamily="34" charset="0"/>
              </a:rPr>
              <a:t>Creación de un banco de actividades.</a:t>
            </a:r>
          </a:p>
          <a:p>
            <a:pPr algn="just">
              <a:buFont typeface="Wingdings" pitchFamily="2" charset="2"/>
              <a:buChar char="q"/>
            </a:pPr>
            <a:endParaRPr lang="es-ES" sz="2400" dirty="0">
              <a:latin typeface="Berlin Sans FB" pitchFamily="34" charset="0"/>
            </a:endParaRPr>
          </a:p>
        </p:txBody>
      </p:sp>
      <p:pic>
        <p:nvPicPr>
          <p:cNvPr id="5" name="4 Imagen" descr="old_map_vingate_compass_bruj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911232"/>
            <a:ext cx="2314591" cy="173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48600" cy="1173162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CONOCIENDO A </a:t>
            </a:r>
            <a:br>
              <a:rPr lang="es-ES" dirty="0" smtClean="0">
                <a:latin typeface="Berlin Sans FB" pitchFamily="34" charset="0"/>
              </a:rPr>
            </a:br>
            <a:r>
              <a:rPr lang="es-ES" dirty="0" smtClean="0">
                <a:latin typeface="Berlin Sans FB" pitchFamily="34" charset="0"/>
              </a:rPr>
              <a:t>LA TRIPULACIÓN I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714488"/>
            <a:ext cx="8001056" cy="4786346"/>
          </a:xfrm>
        </p:spPr>
        <p:txBody>
          <a:bodyPr/>
          <a:lstStyle/>
          <a:p>
            <a:pPr>
              <a:buNone/>
            </a:pPr>
            <a:endParaRPr lang="es-ES" dirty="0" smtClean="0">
              <a:latin typeface="Berlin Sans FB" pitchFamily="34" charset="0"/>
            </a:endParaRPr>
          </a:p>
          <a:p>
            <a:pPr>
              <a:buNone/>
            </a:pPr>
            <a:endParaRPr lang="es-ES" sz="2600" dirty="0" smtClean="0">
              <a:latin typeface="Berlin Sans FB" pitchFamily="34" charset="0"/>
            </a:endParaRPr>
          </a:p>
          <a:p>
            <a:pPr>
              <a:buNone/>
            </a:pPr>
            <a:endParaRPr lang="es-ES" sz="26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s-ES" sz="2600" dirty="0" smtClean="0">
                <a:latin typeface="Berlin Sans FB" pitchFamily="34" charset="0"/>
              </a:rPr>
              <a:t>Navegando a ritmos distintos:</a:t>
            </a:r>
          </a:p>
          <a:p>
            <a:pPr algn="just">
              <a:buNone/>
            </a:pPr>
            <a:r>
              <a:rPr lang="es-ES" sz="2600" b="1" dirty="0" smtClean="0">
                <a:latin typeface="Berlin Sans FB" pitchFamily="34" charset="0"/>
              </a:rPr>
              <a:t>1º ESO </a:t>
            </a:r>
            <a:r>
              <a:rPr lang="es-ES" sz="2600" dirty="0" smtClean="0">
                <a:latin typeface="Berlin Sans FB" pitchFamily="34" charset="0"/>
                <a:sym typeface="Wingdings" pitchFamily="2" charset="2"/>
              </a:rPr>
              <a:t></a:t>
            </a:r>
            <a:r>
              <a:rPr lang="es-ES" sz="2600" dirty="0" smtClean="0">
                <a:latin typeface="Berlin Sans FB" pitchFamily="34" charset="0"/>
              </a:rPr>
              <a:t> presentación en </a:t>
            </a:r>
            <a:r>
              <a:rPr lang="es-ES" sz="2600" dirty="0" err="1" smtClean="0">
                <a:latin typeface="Berlin Sans FB" pitchFamily="34" charset="0"/>
              </a:rPr>
              <a:t>Powerpoint</a:t>
            </a:r>
            <a:r>
              <a:rPr lang="es-ES" sz="2600" dirty="0" smtClean="0">
                <a:latin typeface="Berlin Sans FB" pitchFamily="34" charset="0"/>
              </a:rPr>
              <a:t> con fotografías/mapa sobre su estado, su casa, su familia, el clima, su mascota, gustos e intereses.</a:t>
            </a:r>
          </a:p>
          <a:p>
            <a:pPr algn="just">
              <a:buNone/>
            </a:pPr>
            <a:r>
              <a:rPr lang="es-ES" sz="2600" b="1" dirty="0" smtClean="0">
                <a:latin typeface="Berlin Sans FB" pitchFamily="34" charset="0"/>
              </a:rPr>
              <a:t> 2º ESO </a:t>
            </a:r>
            <a:r>
              <a:rPr lang="es-ES" sz="2600" dirty="0" smtClean="0">
                <a:latin typeface="Berlin Sans FB" pitchFamily="34" charset="0"/>
                <a:sym typeface="Wingdings" pitchFamily="2" charset="2"/>
              </a:rPr>
              <a:t> “</a:t>
            </a:r>
            <a:r>
              <a:rPr lang="es-ES" sz="2600" i="1" dirty="0" smtClean="0">
                <a:latin typeface="Berlin Sans FB" pitchFamily="34" charset="0"/>
                <a:sym typeface="Wingdings" pitchFamily="2" charset="2"/>
              </a:rPr>
              <a:t>Pasa la bola</a:t>
            </a:r>
            <a:r>
              <a:rPr lang="es-ES" sz="2600" dirty="0" smtClean="0">
                <a:latin typeface="Berlin Sans FB" pitchFamily="34" charset="0"/>
                <a:sym typeface="Wingdings" pitchFamily="2" charset="2"/>
              </a:rPr>
              <a:t>”. </a:t>
            </a:r>
            <a:r>
              <a:rPr lang="es-ES" sz="2600" dirty="0" smtClean="0">
                <a:latin typeface="Berlin Sans FB" pitchFamily="34" charset="0"/>
              </a:rPr>
              <a:t>Mencionar tres cosas por las que te gustaría que el/la auxiliar te recordase.</a:t>
            </a:r>
          </a:p>
        </p:txBody>
      </p:sp>
      <p:pic>
        <p:nvPicPr>
          <p:cNvPr id="4" name="3 Imagen" descr="Chipiron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785926"/>
            <a:ext cx="2786082" cy="172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48600" cy="1173162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CONOCIENDO A </a:t>
            </a:r>
            <a:br>
              <a:rPr lang="es-ES" dirty="0" smtClean="0">
                <a:latin typeface="Berlin Sans FB" pitchFamily="34" charset="0"/>
              </a:rPr>
            </a:br>
            <a:r>
              <a:rPr lang="es-ES" dirty="0" smtClean="0">
                <a:latin typeface="Berlin Sans FB" pitchFamily="34" charset="0"/>
              </a:rPr>
              <a:t>LA TRIPULACIÓN II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600200"/>
            <a:ext cx="7739090" cy="4525963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Berlin Sans FB" pitchFamily="34" charset="0"/>
              </a:rPr>
              <a:t> </a:t>
            </a:r>
            <a:r>
              <a:rPr lang="es-ES" b="1" dirty="0" smtClean="0">
                <a:latin typeface="Berlin Sans FB" pitchFamily="34" charset="0"/>
              </a:rPr>
              <a:t>4º ESO </a:t>
            </a:r>
            <a:r>
              <a:rPr lang="es-ES" dirty="0" smtClean="0">
                <a:latin typeface="Berlin Sans FB" pitchFamily="34" charset="0"/>
                <a:sym typeface="Wingdings" pitchFamily="2" charset="2"/>
              </a:rPr>
              <a:t></a:t>
            </a:r>
            <a:r>
              <a:rPr lang="es-ES" dirty="0" smtClean="0">
                <a:latin typeface="Berlin Sans FB" pitchFamily="34" charset="0"/>
              </a:rPr>
              <a:t> </a:t>
            </a:r>
            <a:r>
              <a:rPr lang="es-ES" dirty="0" smtClean="0">
                <a:latin typeface="Berlin Sans FB" pitchFamily="34" charset="0"/>
                <a:hlinkClick r:id="rId2" action="ppaction://hlinkfile"/>
              </a:rPr>
              <a:t>TOUR AROUND ALLARIZ </a:t>
            </a:r>
            <a:r>
              <a:rPr lang="es-ES" dirty="0" smtClean="0">
                <a:latin typeface="Berlin Sans FB" pitchFamily="34" charset="0"/>
                <a:hlinkClick r:id="rId3"/>
              </a:rPr>
              <a:t>http://langpredators.blogspot.com.es/2012/01/walking-tour-with-emily-around-allariz.html</a:t>
            </a:r>
            <a:endParaRPr lang="es-ES" dirty="0" smtClean="0"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smtClean="0">
                <a:latin typeface="Berlin Sans FB" pitchFamily="34" charset="0"/>
                <a:hlinkClick r:id="rId4" action="ppaction://hlinkfile"/>
              </a:rPr>
              <a:t>Vídeo de presentación del pueblo elaborado por alumnos de 2º ESO.</a:t>
            </a:r>
            <a:endParaRPr lang="es-ES" dirty="0" smtClean="0">
              <a:latin typeface="Berlin Sans FB" pitchFamily="34" charset="0"/>
            </a:endParaRPr>
          </a:p>
          <a:p>
            <a:pPr algn="just">
              <a:buNone/>
            </a:pPr>
            <a:r>
              <a:rPr lang="es-ES" b="1" dirty="0" smtClean="0">
                <a:latin typeface="Berlin Sans FB" pitchFamily="34" charset="0"/>
              </a:rPr>
              <a:t>1º BACH </a:t>
            </a:r>
            <a:r>
              <a:rPr lang="es-ES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s-ES" dirty="0" smtClean="0">
                <a:latin typeface="Berlin Sans FB" pitchFamily="34" charset="0"/>
                <a:sym typeface="Wingdings" pitchFamily="2" charset="2"/>
                <a:hlinkClick r:id="rId5" action="ppaction://hlinkfile"/>
              </a:rPr>
              <a:t>“</a:t>
            </a:r>
            <a:r>
              <a:rPr lang="es-ES" dirty="0" smtClean="0">
                <a:latin typeface="Berlin Sans FB" pitchFamily="34" charset="0"/>
                <a:hlinkClick r:id="rId5" action="ppaction://hlinkfile"/>
              </a:rPr>
              <a:t>SMARTIES KEEP YOUR MOUTH BUSY”</a:t>
            </a:r>
            <a:endParaRPr lang="es-ES" dirty="0" smtClean="0">
              <a:latin typeface="Berlin Sans FB" pitchFamily="34" charset="0"/>
            </a:endParaRPr>
          </a:p>
          <a:p>
            <a:pPr algn="just"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smart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929198"/>
            <a:ext cx="2286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7848600" cy="1173162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Berlin Sans FB" pitchFamily="34" charset="0"/>
              </a:rPr>
              <a:t>“INPUT: COMIDA PARA PROCESAR Y DIGERIR”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15370" cy="4472006"/>
          </a:xfrm>
        </p:spPr>
        <p:txBody>
          <a:bodyPr/>
          <a:lstStyle/>
          <a:p>
            <a:pPr algn="just">
              <a:buNone/>
            </a:pPr>
            <a:r>
              <a:rPr lang="es-ES" sz="2200" dirty="0" smtClean="0">
                <a:latin typeface="Berlin Sans FB" pitchFamily="34" charset="0"/>
                <a:ea typeface="Batang" pitchFamily="18" charset="-127"/>
              </a:rPr>
              <a:t>A veces nos obsesionamos con que el alumnado produzca sin haberles dado antes INPUT, con lo cual nos estamos comiendo pasos importantes. </a:t>
            </a:r>
          </a:p>
          <a:p>
            <a:pPr marL="457200" indent="-457200" algn="just">
              <a:buAutoNum type="alphaLcParenR"/>
            </a:pPr>
            <a:r>
              <a:rPr lang="es-ES" sz="2200" dirty="0" smtClean="0">
                <a:latin typeface="Berlin Sans FB" pitchFamily="34" charset="0"/>
                <a:ea typeface="Batang" pitchFamily="18" charset="-127"/>
              </a:rPr>
              <a:t>Si estamos tratando el tema de la comida/</a:t>
            </a:r>
            <a:r>
              <a:rPr lang="es-ES" sz="2200" dirty="0" smtClean="0">
                <a:latin typeface="Berlin Sans FB" pitchFamily="34" charset="0"/>
                <a:ea typeface="Batang" pitchFamily="18" charset="-127"/>
                <a:hlinkClick r:id="rId2" action="ppaction://hlinkfile"/>
              </a:rPr>
              <a:t>casa</a:t>
            </a:r>
            <a:r>
              <a:rPr lang="es-ES" sz="2200" dirty="0" smtClean="0">
                <a:latin typeface="Berlin Sans FB" pitchFamily="34" charset="0"/>
                <a:ea typeface="Batang" pitchFamily="18" charset="-127"/>
              </a:rPr>
              <a:t> en clase  podemos o bien poner a prueba su conocimiento previo o repasar al final de la clase lo que saben por medio de un </a:t>
            </a:r>
            <a:r>
              <a:rPr lang="es-ES" sz="2200" dirty="0" smtClean="0">
                <a:latin typeface="Berlin Sans FB" pitchFamily="34" charset="0"/>
                <a:ea typeface="Batang" pitchFamily="18" charset="-127"/>
                <a:hlinkClick r:id="rId3" action="ppaction://hlinkfile"/>
              </a:rPr>
              <a:t>juego</a:t>
            </a:r>
            <a:r>
              <a:rPr lang="es-ES" sz="2200" dirty="0" smtClean="0">
                <a:latin typeface="Berlin Sans FB" pitchFamily="34" charset="0"/>
                <a:ea typeface="Batang" pitchFamily="18" charset="-127"/>
              </a:rPr>
              <a:t>. </a:t>
            </a:r>
          </a:p>
          <a:p>
            <a:pPr marL="457200" indent="-457200" algn="just">
              <a:buAutoNum type="alphaLcParenR"/>
            </a:pPr>
            <a:r>
              <a:rPr lang="es-ES" sz="2200" dirty="0" smtClean="0">
                <a:latin typeface="Berlin Sans FB" pitchFamily="34" charset="0"/>
                <a:ea typeface="Batang" pitchFamily="18" charset="-127"/>
              </a:rPr>
              <a:t>Si queremos que hagan una receta, el/la auxiliar puede traer la suya propia con la PRUEBA FÍSICA para hacerlo más real y el alumnado puede hacer lo mismo o bien grabando un vídeo en el que siguen los pasos o haciéndose fotos para indicar el proceso y traer al final el postre o plato que hayan preparado.</a:t>
            </a:r>
            <a:endParaRPr lang="es-ES" sz="2200" dirty="0">
              <a:latin typeface="Berlin Sans FB" pitchFamily="34" charset="0"/>
              <a:ea typeface="Batang" pitchFamily="18" charset="-127"/>
            </a:endParaRPr>
          </a:p>
        </p:txBody>
      </p:sp>
      <p:pic>
        <p:nvPicPr>
          <p:cNvPr id="6" name="5 Imagen" descr="foodforthou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7166"/>
            <a:ext cx="2214578" cy="129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48600" cy="857256"/>
          </a:xfrm>
        </p:spPr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“ENTRETENIMIENTO A BORDO” 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86808" cy="5043509"/>
          </a:xfrm>
        </p:spPr>
        <p:txBody>
          <a:bodyPr/>
          <a:lstStyle/>
          <a:p>
            <a:r>
              <a:rPr lang="es-ES" dirty="0" smtClean="0"/>
              <a:t>2º ESO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smtClean="0">
                <a:sym typeface="Wingdings" pitchFamily="2" charset="2"/>
              </a:rPr>
              <a:t>“</a:t>
            </a:r>
            <a:r>
              <a:rPr lang="es-ES" dirty="0" smtClean="0">
                <a:sym typeface="Wingdings" pitchFamily="2" charset="2"/>
                <a:hlinkClick r:id="rId2" action="ppaction://hlinkpres?slideindex=1&amp;slidetitle="/>
              </a:rPr>
              <a:t>Biografías </a:t>
            </a:r>
            <a:r>
              <a:rPr lang="es-ES" dirty="0" smtClean="0">
                <a:sym typeface="Wingdings" pitchFamily="2" charset="2"/>
              </a:rPr>
              <a:t>de </a:t>
            </a:r>
            <a:r>
              <a:rPr lang="es-ES" dirty="0" smtClean="0">
                <a:sym typeface="Wingdings" pitchFamily="2" charset="2"/>
                <a:hlinkClick r:id="rId3" action="ppaction://hlinkfile"/>
              </a:rPr>
              <a:t>personajes famosos</a:t>
            </a:r>
            <a:r>
              <a:rPr lang="es-ES" dirty="0" smtClean="0">
                <a:sym typeface="Wingdings" pitchFamily="2" charset="2"/>
              </a:rPr>
              <a:t>”</a:t>
            </a:r>
            <a:endParaRPr lang="es-ES" dirty="0" smtClean="0">
              <a:sym typeface="Wingdings" pitchFamily="2" charset="2"/>
            </a:endParaRPr>
          </a:p>
          <a:p>
            <a:pPr algn="just"/>
            <a:r>
              <a:rPr lang="es-ES" dirty="0" smtClean="0">
                <a:sym typeface="Wingdings" pitchFamily="2" charset="2"/>
              </a:rPr>
              <a:t>3º ESO </a:t>
            </a:r>
            <a:r>
              <a:rPr lang="es-ES" dirty="0" smtClean="0">
                <a:sym typeface="Wingdings" pitchFamily="2" charset="2"/>
              </a:rPr>
              <a:t>“Batalla de anécdotas divertidas/sorprendentes”</a:t>
            </a:r>
            <a:endParaRPr lang="es-ES" dirty="0" smtClean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s-ES" dirty="0" smtClean="0">
                <a:sym typeface="Wingdings" pitchFamily="2" charset="2"/>
              </a:rPr>
              <a:t>2º/3ºESO  Narrar la historia de un cortometraje. “PAPERMAN” / “</a:t>
            </a:r>
            <a:r>
              <a:rPr lang="es-ES" dirty="0" smtClean="0">
                <a:sym typeface="Wingdings" pitchFamily="2" charset="2"/>
                <a:hlinkClick r:id="rId4" action="ppaction://hlinkfile"/>
              </a:rPr>
              <a:t>SIGNS</a:t>
            </a:r>
            <a:r>
              <a:rPr lang="es-ES" dirty="0" smtClean="0">
                <a:sym typeface="Wingdings" pitchFamily="2" charset="2"/>
              </a:rPr>
              <a:t>”</a:t>
            </a:r>
          </a:p>
          <a:p>
            <a:pPr algn="just"/>
            <a:endParaRPr lang="es-ES" dirty="0"/>
          </a:p>
        </p:txBody>
      </p:sp>
      <p:pic>
        <p:nvPicPr>
          <p:cNvPr id="10" name="9 Imagen" descr="SIGNS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3714752"/>
            <a:ext cx="3771900" cy="2895600"/>
          </a:xfrm>
          <a:prstGeom prst="rect">
            <a:avLst/>
          </a:prstGeom>
        </p:spPr>
      </p:pic>
      <p:pic>
        <p:nvPicPr>
          <p:cNvPr id="11" name="10 Imagen" descr="Paperman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3190874"/>
            <a:ext cx="2500330" cy="333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“ENTRETENIMIENTO A BORDO II”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ym typeface="Wingdings" pitchFamily="2" charset="2"/>
              </a:rPr>
              <a:t>4º ESO  Líneas temporales sobre un período histórico. </a:t>
            </a:r>
            <a:r>
              <a:rPr lang="es-ES" dirty="0" smtClean="0">
                <a:sym typeface="Wingdings" pitchFamily="2" charset="2"/>
                <a:hlinkClick r:id="rId2"/>
              </a:rPr>
              <a:t>http://www.dipity.com/CelOnCa/Ancien-Regime_1/?mode=fs</a:t>
            </a:r>
            <a:endParaRPr lang="es-ES" dirty="0" smtClean="0">
              <a:sym typeface="Wingdings" pitchFamily="2" charset="2"/>
            </a:endParaRPr>
          </a:p>
          <a:p>
            <a:pPr algn="just"/>
            <a:r>
              <a:rPr lang="es-ES" dirty="0" smtClean="0"/>
              <a:t>1º BACH </a:t>
            </a:r>
            <a:r>
              <a:rPr lang="es-ES" dirty="0" smtClean="0">
                <a:sym typeface="Wingdings" pitchFamily="2" charset="2"/>
              </a:rPr>
              <a:t> “</a:t>
            </a:r>
            <a:r>
              <a:rPr lang="es-ES" i="1" dirty="0" smtClean="0">
                <a:sym typeface="Wingdings" pitchFamily="2" charset="2"/>
              </a:rPr>
              <a:t>Me pongo en tu piel</a:t>
            </a:r>
            <a:r>
              <a:rPr lang="es-ES" dirty="0" smtClean="0">
                <a:sym typeface="Wingdings" pitchFamily="2" charset="2"/>
              </a:rPr>
              <a:t>”. Debates en los que los dos equipos cambian de punto de vista tras cinco minutos de discusión.</a:t>
            </a:r>
          </a:p>
          <a:p>
            <a:endParaRPr lang="es-ES" dirty="0"/>
          </a:p>
        </p:txBody>
      </p:sp>
      <p:pic>
        <p:nvPicPr>
          <p:cNvPr id="4" name="3 Imagen" descr="FU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072074"/>
            <a:ext cx="2374188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erlin Sans FB" pitchFamily="34" charset="0"/>
              </a:rPr>
              <a:t>“CELEBRACIONES, FIESTAS </a:t>
            </a:r>
            <a:r>
              <a:rPr lang="es-ES" dirty="0" smtClean="0">
                <a:latin typeface="Berlin Sans FB" pitchFamily="34" charset="0"/>
              </a:rPr>
              <a:t>Y FECHAS CONMEMORATIVAS I</a:t>
            </a:r>
            <a:r>
              <a:rPr lang="es-ES" dirty="0" smtClean="0">
                <a:latin typeface="Berlin Sans FB" pitchFamily="34" charset="0"/>
              </a:rPr>
              <a:t>”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286280" cy="500066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1º ESO </a:t>
            </a:r>
            <a:r>
              <a:rPr lang="es-ES" dirty="0" smtClean="0">
                <a:sym typeface="Wingdings" pitchFamily="2" charset="2"/>
              </a:rPr>
              <a:t>HALLOWEEN taller y concurso de talla de calabazas con contexto histórico</a:t>
            </a:r>
          </a:p>
          <a:p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2º ESO/3º ESO      </a:t>
            </a:r>
            <a:r>
              <a:rPr lang="es-ES" dirty="0" smtClean="0">
                <a:sym typeface="Wingdings" pitchFamily="2" charset="2"/>
              </a:rPr>
              <a:t>SAN </a:t>
            </a:r>
            <a:r>
              <a:rPr lang="es-ES" dirty="0">
                <a:sym typeface="Wingdings" pitchFamily="2" charset="2"/>
              </a:rPr>
              <a:t>VALENTIN </a:t>
            </a:r>
            <a:r>
              <a:rPr lang="es-ES" dirty="0" smtClean="0">
                <a:sym typeface="Wingdings" pitchFamily="2" charset="2"/>
              </a:rPr>
              <a:t>Ofrecer “leyendas” para los dibujos de Kim </a:t>
            </a:r>
            <a:r>
              <a:rPr lang="es-ES" dirty="0" err="1" smtClean="0">
                <a:sym typeface="Wingdings" pitchFamily="2" charset="2"/>
              </a:rPr>
              <a:t>Casali</a:t>
            </a:r>
            <a:r>
              <a:rPr lang="es-ES" dirty="0" smtClean="0">
                <a:sym typeface="Wingdings" pitchFamily="2" charset="2"/>
              </a:rPr>
              <a:t>  “LOVE IS …” o para las reproducciones de los cuadros de Keith </a:t>
            </a:r>
            <a:r>
              <a:rPr lang="es-ES" dirty="0" err="1" smtClean="0">
                <a:sym typeface="Wingdings" pitchFamily="2" charset="2"/>
              </a:rPr>
              <a:t>Haring</a:t>
            </a:r>
            <a:r>
              <a:rPr lang="es-ES" dirty="0" smtClean="0">
                <a:sym typeface="Wingdings" pitchFamily="2" charset="2"/>
              </a:rPr>
              <a:t>.</a:t>
            </a:r>
            <a:endParaRPr lang="es-ES" dirty="0" smtClean="0">
              <a:sym typeface="Wingdings" pitchFamily="2" charset="2"/>
            </a:endParaRPr>
          </a:p>
        </p:txBody>
      </p:sp>
      <p:pic>
        <p:nvPicPr>
          <p:cNvPr id="5" name="4 Marcador de contenido" descr="Carved_pumpk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71612"/>
            <a:ext cx="1785950" cy="2143140"/>
          </a:xfrm>
        </p:spPr>
      </p:pic>
      <p:pic>
        <p:nvPicPr>
          <p:cNvPr id="6" name="5 Imagen" descr="Carved_pumpkin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571478"/>
            <a:ext cx="1983227" cy="2071835"/>
          </a:xfrm>
          <a:prstGeom prst="rect">
            <a:avLst/>
          </a:prstGeom>
        </p:spPr>
      </p:pic>
      <p:pic>
        <p:nvPicPr>
          <p:cNvPr id="9" name="8 Imagen" descr="menu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786190"/>
            <a:ext cx="1857388" cy="2786082"/>
          </a:xfrm>
          <a:prstGeom prst="rect">
            <a:avLst/>
          </a:prstGeom>
        </p:spPr>
      </p:pic>
      <p:pic>
        <p:nvPicPr>
          <p:cNvPr id="10" name="9 Imagen" descr="KH50106-hig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780" y="4143380"/>
            <a:ext cx="219450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0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31B273255504BF44A115CCF3B457D731" ma:contentTypeVersion="8" ma:contentTypeDescription="Create a new document." ma:contentTypeScope="" ma:versionID="24c0004571a4e580086380ab1ca32bf8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TP001018455</AuthoringAssetId>
    <AssetId xmlns="145c5697-5eb5-440b-b2f1-a8273fb59250">TS001018455</AssetId>
  </documentManagement>
</p:properties>
</file>

<file path=customXml/itemProps1.xml><?xml version="1.0" encoding="utf-8"?>
<ds:datastoreItem xmlns:ds="http://schemas.openxmlformats.org/officeDocument/2006/customXml" ds:itemID="{DA49C632-18FE-48A9-B225-537BA4F9597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FB10644-A2C4-48A0-8F12-8EEE677B6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AFF49-849D-47FF-BBFF-C65B45B05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60F37F4-58F0-47E5-9ED4-6B0B8D25BA9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TS001018455</Template>
  <TotalTime>438</TotalTime>
  <Words>917</Words>
  <Application>Microsoft Office PowerPoint</Application>
  <PresentationFormat>Presentación en pantalla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Garamond</vt:lpstr>
      <vt:lpstr>TS001018455</vt:lpstr>
      <vt:lpstr>“A JOURNEY OF DISCOVERY INTO UNCHARTED TERRITORY”</vt:lpstr>
      <vt:lpstr>PUNTOS FUERTES DE LA TRIPULACIÓN</vt:lpstr>
      <vt:lpstr>“ESTABLECIENDO LA HOJA DE RUTA”</vt:lpstr>
      <vt:lpstr>CONOCIENDO A  LA TRIPULACIÓN I</vt:lpstr>
      <vt:lpstr>CONOCIENDO A  LA TRIPULACIÓN II</vt:lpstr>
      <vt:lpstr> “INPUT: COMIDA PARA PROCESAR Y DIGERIR”</vt:lpstr>
      <vt:lpstr>“ENTRETENIMIENTO A BORDO” </vt:lpstr>
      <vt:lpstr>“ENTRETENIMIENTO A BORDO II”</vt:lpstr>
      <vt:lpstr>“CELEBRACIONES, FIESTAS Y FECHAS CONMEMORATIVAS I”</vt:lpstr>
      <vt:lpstr>“CELEBRACIONES, FIESTAS Y FECHAS CONMEMORATIVAS II”</vt:lpstr>
      <vt:lpstr>“ME PASO EL DÍA CANTANDO”</vt:lpstr>
      <vt:lpstr>“ABRIÉNDOSE AL MUNDO: PERIÓDICOS /VÍDEOS”</vt:lpstr>
      <vt:lpstr>“ABRIÉNDOSE AL MUNDO II: VÍDEOS”</vt:lpstr>
      <vt:lpstr>“UNA IMAGEN VALE MÁS QUE MIL PALABRAS”</vt:lpstr>
      <vt:lpstr>LA LLAVE DEL TESORO</vt:lpstr>
      <vt:lpstr>MUCHAS GRACIAS Y HASTA PRONTO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JOURNEY OF DISCOVERY INTO UNCHARTED TERRITORY”</dc:title>
  <dc:creator>HP</dc:creator>
  <cp:lastModifiedBy>HP</cp:lastModifiedBy>
  <cp:revision>43</cp:revision>
  <dcterms:created xsi:type="dcterms:W3CDTF">2014-10-09T16:15:00Z</dcterms:created>
  <dcterms:modified xsi:type="dcterms:W3CDTF">2014-10-09T23:33:13Z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1033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{My Templates}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250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/n {FilePath}</vt:lpwstr>
  </property>
  <property fmtid="{D5CDD505-2E9C-101B-9397-08002B2CF9AE}" pid="15" name="AssetId">
    <vt:lpwstr>TS001018455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{My Templates}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108</vt:lpwstr>
  </property>
  <property fmtid="{D5CDD505-2E9C-101B-9397-08002B2CF9AE}" pid="24" name="SourceTitle">
    <vt:lpwstr>Presentation for project post-mortem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172;#Office 2000;#-1;#TBD;#-1;#TBD;#-1;#TBD;#-1;#TBD;#-1;#TBD</vt:lpwstr>
  </property>
  <property fmtid="{D5CDD505-2E9C-101B-9397-08002B2CF9AE}" pid="32" name="UANotes">
    <vt:lpwstr>LEGACY FROM TOW. Assigned to Luann for retrofit pass</vt:lpwstr>
  </property>
  <property fmtid="{D5CDD505-2E9C-101B-9397-08002B2CF9AE}" pid="33" name="ContentTypeId">
    <vt:lpwstr>0x0101006025706CF4CD034688BEBAE97A2E701D02020031B273255504BF44A115CCF3B457D731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TP001018455</vt:lpwstr>
  </property>
  <property fmtid="{D5CDD505-2E9C-101B-9397-08002B2CF9AE}" pid="39" name="NumericAssetId">
    <vt:lpwstr/>
  </property>
  <property fmtid="{D5CDD505-2E9C-101B-9397-08002B2CF9AE}" pid="40" name="AppVer">
    <vt:lpwstr/>
  </property>
</Properties>
</file>