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CD31F-A844-4166-BEF0-5A9B5D0CB9FF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gl-ES"/>
        </a:p>
      </dgm:t>
    </dgm:pt>
    <dgm:pt modelId="{3359E03D-4088-4231-8716-9378154D497D}">
      <dgm:prSet phldrT="[Texto]"/>
      <dgm:spPr/>
      <dgm:t>
        <a:bodyPr/>
        <a:lstStyle/>
        <a:p>
          <a:r>
            <a:rPr lang="es-ES" dirty="0" smtClean="0"/>
            <a:t>Buscar, seleccionar, elaborar e organizar información</a:t>
          </a:r>
          <a:endParaRPr lang="gl-ES" dirty="0"/>
        </a:p>
      </dgm:t>
    </dgm:pt>
    <dgm:pt modelId="{93FFA715-71DD-4728-B983-BC619D3B79F9}" type="parTrans" cxnId="{703B1DB0-5EEF-441C-8D6D-FFB602313CFC}">
      <dgm:prSet/>
      <dgm:spPr/>
      <dgm:t>
        <a:bodyPr/>
        <a:lstStyle/>
        <a:p>
          <a:endParaRPr lang="gl-ES"/>
        </a:p>
      </dgm:t>
    </dgm:pt>
    <dgm:pt modelId="{CB27E56A-C22C-40A8-A1EC-AA117C160824}" type="sibTrans" cxnId="{703B1DB0-5EEF-441C-8D6D-FFB602313CFC}">
      <dgm:prSet/>
      <dgm:spPr/>
      <dgm:t>
        <a:bodyPr/>
        <a:lstStyle/>
        <a:p>
          <a:endParaRPr lang="gl-ES"/>
        </a:p>
      </dgm:t>
    </dgm:pt>
    <dgm:pt modelId="{719B2D12-763C-4312-BD2F-259B3BC0573F}">
      <dgm:prSet phldrT="[Texto]"/>
      <dgm:spPr/>
      <dgm:t>
        <a:bodyPr/>
        <a:lstStyle/>
        <a:p>
          <a:r>
            <a:rPr lang="es-ES" dirty="0" err="1" smtClean="0"/>
            <a:t>Comunicala</a:t>
          </a:r>
          <a:r>
            <a:rPr lang="es-ES" dirty="0" smtClean="0"/>
            <a:t> de diversos </a:t>
          </a:r>
          <a:r>
            <a:rPr lang="es-ES" dirty="0" err="1" smtClean="0"/>
            <a:t>xeitos</a:t>
          </a:r>
          <a:endParaRPr lang="gl-ES" dirty="0"/>
        </a:p>
      </dgm:t>
    </dgm:pt>
    <dgm:pt modelId="{9B32E7AD-0397-46D4-89F8-D2C41E139FF4}" type="parTrans" cxnId="{97248A3F-EEF4-4232-87E8-2DC91BDE5B0D}">
      <dgm:prSet/>
      <dgm:spPr/>
      <dgm:t>
        <a:bodyPr/>
        <a:lstStyle/>
        <a:p>
          <a:endParaRPr lang="gl-ES"/>
        </a:p>
      </dgm:t>
    </dgm:pt>
    <dgm:pt modelId="{C54D9630-590B-4583-9167-C5AEC8FAC107}" type="sibTrans" cxnId="{97248A3F-EEF4-4232-87E8-2DC91BDE5B0D}">
      <dgm:prSet/>
      <dgm:spPr/>
      <dgm:t>
        <a:bodyPr/>
        <a:lstStyle/>
        <a:p>
          <a:endParaRPr lang="gl-ES"/>
        </a:p>
      </dgm:t>
    </dgm:pt>
    <dgm:pt modelId="{D7D53591-DB81-4C35-8BBE-A1499251BD44}">
      <dgm:prSet phldrT="[Texto]"/>
      <dgm:spPr/>
      <dgm:t>
        <a:bodyPr/>
        <a:lstStyle/>
        <a:p>
          <a:r>
            <a:rPr lang="es-ES" dirty="0" smtClean="0"/>
            <a:t>Para </a:t>
          </a:r>
          <a:r>
            <a:rPr lang="es-ES" dirty="0" err="1" smtClean="0"/>
            <a:t>acadar</a:t>
          </a:r>
          <a:r>
            <a:rPr lang="es-ES" dirty="0" smtClean="0"/>
            <a:t> un </a:t>
          </a:r>
          <a:r>
            <a:rPr lang="es-ES" dirty="0" err="1" smtClean="0"/>
            <a:t>obxectivo</a:t>
          </a:r>
          <a:r>
            <a:rPr lang="es-ES" dirty="0" smtClean="0"/>
            <a:t> final</a:t>
          </a:r>
          <a:endParaRPr lang="gl-ES" dirty="0"/>
        </a:p>
      </dgm:t>
    </dgm:pt>
    <dgm:pt modelId="{2B3A609B-3B16-4613-8CC2-28E43323E68C}" type="parTrans" cxnId="{C098799A-C37E-4A12-8961-F9E056049E5E}">
      <dgm:prSet/>
      <dgm:spPr/>
      <dgm:t>
        <a:bodyPr/>
        <a:lstStyle/>
        <a:p>
          <a:endParaRPr lang="gl-ES"/>
        </a:p>
      </dgm:t>
    </dgm:pt>
    <dgm:pt modelId="{07403B33-8447-4981-8B01-4F3723B0A1CF}" type="sibTrans" cxnId="{C098799A-C37E-4A12-8961-F9E056049E5E}">
      <dgm:prSet/>
      <dgm:spPr/>
      <dgm:t>
        <a:bodyPr/>
        <a:lstStyle/>
        <a:p>
          <a:endParaRPr lang="gl-ES"/>
        </a:p>
      </dgm:t>
    </dgm:pt>
    <dgm:pt modelId="{E759EA74-D68E-45A0-99D4-64DAD910432A}" type="pres">
      <dgm:prSet presAssocID="{BFCCD31F-A844-4166-BEF0-5A9B5D0CB9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24E37662-8FDC-44FA-8F44-0892186EA9C5}" type="pres">
      <dgm:prSet presAssocID="{3359E03D-4088-4231-8716-9378154D497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D6CF8992-2FE6-4284-AC4C-1C786C30686B}" type="pres">
      <dgm:prSet presAssocID="{CB27E56A-C22C-40A8-A1EC-AA117C160824}" presName="sibTrans" presStyleCnt="0"/>
      <dgm:spPr/>
    </dgm:pt>
    <dgm:pt modelId="{D24EB47A-2EB2-419E-B36D-0B2477302806}" type="pres">
      <dgm:prSet presAssocID="{719B2D12-763C-4312-BD2F-259B3BC0573F}" presName="node" presStyleLbl="node1" presStyleIdx="1" presStyleCnt="3" custLinFactNeighborX="-15319" custLinFactNeighborY="0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F2B1E88F-52DA-4743-9A74-D02586EAC90D}" type="pres">
      <dgm:prSet presAssocID="{C54D9630-590B-4583-9167-C5AEC8FAC107}" presName="sibTrans" presStyleCnt="0"/>
      <dgm:spPr/>
    </dgm:pt>
    <dgm:pt modelId="{7BC5EA4F-62AE-4F3B-9E24-C8426347890D}" type="pres">
      <dgm:prSet presAssocID="{D7D53591-DB81-4C35-8BBE-A1499251BD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703B1DB0-5EEF-441C-8D6D-FFB602313CFC}" srcId="{BFCCD31F-A844-4166-BEF0-5A9B5D0CB9FF}" destId="{3359E03D-4088-4231-8716-9378154D497D}" srcOrd="0" destOrd="0" parTransId="{93FFA715-71DD-4728-B983-BC619D3B79F9}" sibTransId="{CB27E56A-C22C-40A8-A1EC-AA117C160824}"/>
    <dgm:cxn modelId="{97248A3F-EEF4-4232-87E8-2DC91BDE5B0D}" srcId="{BFCCD31F-A844-4166-BEF0-5A9B5D0CB9FF}" destId="{719B2D12-763C-4312-BD2F-259B3BC0573F}" srcOrd="1" destOrd="0" parTransId="{9B32E7AD-0397-46D4-89F8-D2C41E139FF4}" sibTransId="{C54D9630-590B-4583-9167-C5AEC8FAC107}"/>
    <dgm:cxn modelId="{43609621-F40A-4B98-8A81-DF2D3E521DE6}" type="presOf" srcId="{3359E03D-4088-4231-8716-9378154D497D}" destId="{24E37662-8FDC-44FA-8F44-0892186EA9C5}" srcOrd="0" destOrd="0" presId="urn:microsoft.com/office/officeart/2005/8/layout/hList6"/>
    <dgm:cxn modelId="{CC74A9A8-5FDA-4223-B696-C4ACEC932E5E}" type="presOf" srcId="{D7D53591-DB81-4C35-8BBE-A1499251BD44}" destId="{7BC5EA4F-62AE-4F3B-9E24-C8426347890D}" srcOrd="0" destOrd="0" presId="urn:microsoft.com/office/officeart/2005/8/layout/hList6"/>
    <dgm:cxn modelId="{72529DE3-9CAE-4585-9F5B-6B4313D49E6D}" type="presOf" srcId="{719B2D12-763C-4312-BD2F-259B3BC0573F}" destId="{D24EB47A-2EB2-419E-B36D-0B2477302806}" srcOrd="0" destOrd="0" presId="urn:microsoft.com/office/officeart/2005/8/layout/hList6"/>
    <dgm:cxn modelId="{C098799A-C37E-4A12-8961-F9E056049E5E}" srcId="{BFCCD31F-A844-4166-BEF0-5A9B5D0CB9FF}" destId="{D7D53591-DB81-4C35-8BBE-A1499251BD44}" srcOrd="2" destOrd="0" parTransId="{2B3A609B-3B16-4613-8CC2-28E43323E68C}" sibTransId="{07403B33-8447-4981-8B01-4F3723B0A1CF}"/>
    <dgm:cxn modelId="{3C4B0912-18D3-4279-ADBA-619CEE7CC2D1}" type="presOf" srcId="{BFCCD31F-A844-4166-BEF0-5A9B5D0CB9FF}" destId="{E759EA74-D68E-45A0-99D4-64DAD910432A}" srcOrd="0" destOrd="0" presId="urn:microsoft.com/office/officeart/2005/8/layout/hList6"/>
    <dgm:cxn modelId="{EA976020-E2E7-42B1-920D-49505D157FF5}" type="presParOf" srcId="{E759EA74-D68E-45A0-99D4-64DAD910432A}" destId="{24E37662-8FDC-44FA-8F44-0892186EA9C5}" srcOrd="0" destOrd="0" presId="urn:microsoft.com/office/officeart/2005/8/layout/hList6"/>
    <dgm:cxn modelId="{EC059E9F-DF47-4561-A4FF-A43380CF10A3}" type="presParOf" srcId="{E759EA74-D68E-45A0-99D4-64DAD910432A}" destId="{D6CF8992-2FE6-4284-AC4C-1C786C30686B}" srcOrd="1" destOrd="0" presId="urn:microsoft.com/office/officeart/2005/8/layout/hList6"/>
    <dgm:cxn modelId="{48A7B004-4B21-4810-A876-E151759F6D07}" type="presParOf" srcId="{E759EA74-D68E-45A0-99D4-64DAD910432A}" destId="{D24EB47A-2EB2-419E-B36D-0B2477302806}" srcOrd="2" destOrd="0" presId="urn:microsoft.com/office/officeart/2005/8/layout/hList6"/>
    <dgm:cxn modelId="{1289A15E-EA12-487D-8DB6-E47BE65FCE87}" type="presParOf" srcId="{E759EA74-D68E-45A0-99D4-64DAD910432A}" destId="{F2B1E88F-52DA-4743-9A74-D02586EAC90D}" srcOrd="3" destOrd="0" presId="urn:microsoft.com/office/officeart/2005/8/layout/hList6"/>
    <dgm:cxn modelId="{9C037963-B36B-4D85-8B94-DC797B43252A}" type="presParOf" srcId="{E759EA74-D68E-45A0-99D4-64DAD910432A}" destId="{7BC5EA4F-62AE-4F3B-9E24-C8426347890D}" srcOrd="4" destOrd="0" presId="urn:microsoft.com/office/officeart/2005/8/layout/h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07067F-780F-477D-B4CB-7FF856264E6D}" type="doc">
      <dgm:prSet loTypeId="urn:microsoft.com/office/officeart/2005/8/layout/cycle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gl-ES"/>
        </a:p>
      </dgm:t>
    </dgm:pt>
    <dgm:pt modelId="{6948D18E-D761-4EA3-BF58-72BE7919308A}">
      <dgm:prSet phldrT="[Texto]"/>
      <dgm:spPr/>
      <dgm:t>
        <a:bodyPr/>
        <a:lstStyle/>
        <a:p>
          <a:r>
            <a:rPr lang="es-ES" b="1" dirty="0" smtClean="0"/>
            <a:t>Ver </a:t>
          </a:r>
          <a:r>
            <a:rPr lang="es-ES" b="1" dirty="0" err="1" smtClean="0"/>
            <a:t>moitos</a:t>
          </a:r>
          <a:r>
            <a:rPr lang="es-ES" b="1" dirty="0" smtClean="0"/>
            <a:t> </a:t>
          </a:r>
          <a:r>
            <a:rPr lang="es-ES" b="1" dirty="0" err="1" smtClean="0"/>
            <a:t>exemplos</a:t>
          </a:r>
          <a:endParaRPr lang="gl-ES" b="1" dirty="0"/>
        </a:p>
      </dgm:t>
    </dgm:pt>
    <dgm:pt modelId="{CC2A177A-1318-47B7-A9CC-B2917A5ACEF7}" type="parTrans" cxnId="{EA7FFEF2-BC2D-4EE6-80CA-33A847578A14}">
      <dgm:prSet/>
      <dgm:spPr/>
      <dgm:t>
        <a:bodyPr/>
        <a:lstStyle/>
        <a:p>
          <a:endParaRPr lang="gl-ES"/>
        </a:p>
      </dgm:t>
    </dgm:pt>
    <dgm:pt modelId="{F497EDF9-8324-4799-B745-74895014A625}" type="sibTrans" cxnId="{EA7FFEF2-BC2D-4EE6-80CA-33A847578A14}">
      <dgm:prSet/>
      <dgm:spPr/>
      <dgm:t>
        <a:bodyPr/>
        <a:lstStyle/>
        <a:p>
          <a:endParaRPr lang="gl-ES"/>
        </a:p>
      </dgm:t>
    </dgm:pt>
    <dgm:pt modelId="{2CAAF8C5-4F37-40EA-B7C4-673F525D4C70}">
      <dgm:prSet phldrT="[Texto]"/>
      <dgm:spPr/>
      <dgm:t>
        <a:bodyPr/>
        <a:lstStyle/>
        <a:p>
          <a:r>
            <a:rPr lang="es-ES" b="1" dirty="0" err="1" smtClean="0"/>
            <a:t>Pequenas</a:t>
          </a:r>
          <a:r>
            <a:rPr lang="es-ES" b="1" dirty="0" smtClean="0"/>
            <a:t> </a:t>
          </a:r>
          <a:r>
            <a:rPr lang="es-ES" b="1" dirty="0" err="1" smtClean="0"/>
            <a:t>propostas</a:t>
          </a:r>
          <a:endParaRPr lang="gl-ES" b="1" dirty="0"/>
        </a:p>
      </dgm:t>
    </dgm:pt>
    <dgm:pt modelId="{2B1C34E8-DE17-4CBE-88DD-54E53B7739E6}" type="parTrans" cxnId="{505B8202-C7F7-4770-90AA-7C4293D698CE}">
      <dgm:prSet/>
      <dgm:spPr/>
      <dgm:t>
        <a:bodyPr/>
        <a:lstStyle/>
        <a:p>
          <a:endParaRPr lang="gl-ES"/>
        </a:p>
      </dgm:t>
    </dgm:pt>
    <dgm:pt modelId="{A3C1FAAF-624C-4597-B635-0A6ACB478192}" type="sibTrans" cxnId="{505B8202-C7F7-4770-90AA-7C4293D698CE}">
      <dgm:prSet/>
      <dgm:spPr/>
      <dgm:t>
        <a:bodyPr/>
        <a:lstStyle/>
        <a:p>
          <a:endParaRPr lang="gl-ES"/>
        </a:p>
      </dgm:t>
    </dgm:pt>
    <dgm:pt modelId="{52CFDC2D-1613-4157-8262-36CDB59BCA50}">
      <dgm:prSet phldrT="[Texto]"/>
      <dgm:spPr/>
      <dgm:t>
        <a:bodyPr/>
        <a:lstStyle/>
        <a:p>
          <a:r>
            <a:rPr lang="es-ES" b="1" dirty="0" smtClean="0"/>
            <a:t>Formación</a:t>
          </a:r>
          <a:endParaRPr lang="gl-ES" b="1" dirty="0"/>
        </a:p>
      </dgm:t>
    </dgm:pt>
    <dgm:pt modelId="{7571279B-85DD-4C73-BF5C-B4AAD1D131B9}" type="parTrans" cxnId="{3D3D0ABB-F4D1-4D89-B31B-6B97E176AC7A}">
      <dgm:prSet/>
      <dgm:spPr/>
      <dgm:t>
        <a:bodyPr/>
        <a:lstStyle/>
        <a:p>
          <a:endParaRPr lang="gl-ES"/>
        </a:p>
      </dgm:t>
    </dgm:pt>
    <dgm:pt modelId="{52D397FA-631B-4861-AE5B-B9CBCFBB6592}" type="sibTrans" cxnId="{3D3D0ABB-F4D1-4D89-B31B-6B97E176AC7A}">
      <dgm:prSet/>
      <dgm:spPr/>
      <dgm:t>
        <a:bodyPr/>
        <a:lstStyle/>
        <a:p>
          <a:endParaRPr lang="gl-ES"/>
        </a:p>
      </dgm:t>
    </dgm:pt>
    <dgm:pt modelId="{E29E2457-A38B-4EE3-B0F2-0EF0E412A4D6}">
      <dgm:prSet phldrT="[Texto]"/>
      <dgm:spPr/>
      <dgm:t>
        <a:bodyPr/>
        <a:lstStyle/>
        <a:p>
          <a:r>
            <a:rPr lang="es-ES" b="1" dirty="0" smtClean="0"/>
            <a:t>Colaboración dos equipos docentes</a:t>
          </a:r>
          <a:endParaRPr lang="gl-ES" b="1" dirty="0"/>
        </a:p>
      </dgm:t>
    </dgm:pt>
    <dgm:pt modelId="{43000BCC-AB3D-44CF-A00F-C2BEA013D8A4}" type="parTrans" cxnId="{7ED53D73-DB24-4C3D-A1CC-0147B7E2709F}">
      <dgm:prSet/>
      <dgm:spPr/>
      <dgm:t>
        <a:bodyPr/>
        <a:lstStyle/>
        <a:p>
          <a:endParaRPr lang="gl-ES"/>
        </a:p>
      </dgm:t>
    </dgm:pt>
    <dgm:pt modelId="{B4FC7E40-4A33-478F-9D22-D74540D0F003}" type="sibTrans" cxnId="{7ED53D73-DB24-4C3D-A1CC-0147B7E2709F}">
      <dgm:prSet/>
      <dgm:spPr/>
      <dgm:t>
        <a:bodyPr/>
        <a:lstStyle/>
        <a:p>
          <a:endParaRPr lang="gl-ES"/>
        </a:p>
      </dgm:t>
    </dgm:pt>
    <dgm:pt modelId="{34546EBC-ED6B-4CA1-82C9-471C19617567}">
      <dgm:prSet phldrT="[Texto]"/>
      <dgm:spPr/>
      <dgm:t>
        <a:bodyPr/>
        <a:lstStyle/>
        <a:p>
          <a:r>
            <a:rPr lang="es-ES" b="1" dirty="0" smtClean="0"/>
            <a:t>Guías e </a:t>
          </a:r>
          <a:r>
            <a:rPr lang="es-ES" b="1" dirty="0" err="1" smtClean="0"/>
            <a:t>orientacións</a:t>
          </a:r>
          <a:endParaRPr lang="gl-ES" b="1" dirty="0"/>
        </a:p>
      </dgm:t>
    </dgm:pt>
    <dgm:pt modelId="{A1A9D8AC-E924-42B7-BF9B-62D6212E6451}" type="parTrans" cxnId="{D3D89255-2EDB-465B-8DA6-882F9FA05852}">
      <dgm:prSet/>
      <dgm:spPr/>
      <dgm:t>
        <a:bodyPr/>
        <a:lstStyle/>
        <a:p>
          <a:endParaRPr lang="gl-ES"/>
        </a:p>
      </dgm:t>
    </dgm:pt>
    <dgm:pt modelId="{D657B341-F863-49D7-ACC8-C004C535C19E}" type="sibTrans" cxnId="{D3D89255-2EDB-465B-8DA6-882F9FA05852}">
      <dgm:prSet/>
      <dgm:spPr/>
      <dgm:t>
        <a:bodyPr/>
        <a:lstStyle/>
        <a:p>
          <a:endParaRPr lang="gl-ES"/>
        </a:p>
      </dgm:t>
    </dgm:pt>
    <dgm:pt modelId="{884BE91F-5D4A-4F8D-8BE4-02630EE389BF}">
      <dgm:prSet phldrT="[Texto]"/>
      <dgm:spPr/>
      <dgm:t>
        <a:bodyPr/>
        <a:lstStyle/>
        <a:p>
          <a:r>
            <a:rPr lang="es-ES" b="1" dirty="0" err="1" smtClean="0"/>
            <a:t>Moita</a:t>
          </a:r>
          <a:r>
            <a:rPr lang="es-ES" b="1" dirty="0" smtClean="0"/>
            <a:t> dinamización</a:t>
          </a:r>
          <a:endParaRPr lang="gl-ES" b="1" dirty="0"/>
        </a:p>
      </dgm:t>
    </dgm:pt>
    <dgm:pt modelId="{B3AB84CA-5D92-4C6D-B54E-CF475E237A16}" type="parTrans" cxnId="{72CB9CAE-68FE-4312-A065-F14B232E90EF}">
      <dgm:prSet/>
      <dgm:spPr/>
      <dgm:t>
        <a:bodyPr/>
        <a:lstStyle/>
        <a:p>
          <a:endParaRPr lang="gl-ES"/>
        </a:p>
      </dgm:t>
    </dgm:pt>
    <dgm:pt modelId="{CB5736D7-1E89-4D9B-A7A4-165EA3CC67D5}" type="sibTrans" cxnId="{72CB9CAE-68FE-4312-A065-F14B232E90EF}">
      <dgm:prSet/>
      <dgm:spPr/>
      <dgm:t>
        <a:bodyPr/>
        <a:lstStyle/>
        <a:p>
          <a:endParaRPr lang="gl-ES"/>
        </a:p>
      </dgm:t>
    </dgm:pt>
    <dgm:pt modelId="{FA065444-1ED8-41E7-A91A-98F599577548}">
      <dgm:prSet phldrT="[Texto]"/>
      <dgm:spPr/>
      <dgm:t>
        <a:bodyPr/>
        <a:lstStyle/>
        <a:p>
          <a:r>
            <a:rPr lang="es-ES" b="1" dirty="0" smtClean="0"/>
            <a:t>Un programa </a:t>
          </a:r>
        </a:p>
        <a:p>
          <a:r>
            <a:rPr lang="es-ES" b="1" dirty="0" smtClean="0"/>
            <a:t>realista</a:t>
          </a:r>
          <a:endParaRPr lang="gl-ES" b="1" dirty="0"/>
        </a:p>
      </dgm:t>
    </dgm:pt>
    <dgm:pt modelId="{67F37E29-93DB-42E8-8E97-78AD799D758E}" type="parTrans" cxnId="{2DFFF178-590C-4EEE-8C3B-420C1BFE4C7F}">
      <dgm:prSet/>
      <dgm:spPr/>
      <dgm:t>
        <a:bodyPr/>
        <a:lstStyle/>
        <a:p>
          <a:endParaRPr lang="gl-ES"/>
        </a:p>
      </dgm:t>
    </dgm:pt>
    <dgm:pt modelId="{3720CEC2-A314-4713-98BD-EA9556C0D5AA}" type="sibTrans" cxnId="{2DFFF178-590C-4EEE-8C3B-420C1BFE4C7F}">
      <dgm:prSet/>
      <dgm:spPr/>
      <dgm:t>
        <a:bodyPr/>
        <a:lstStyle/>
        <a:p>
          <a:endParaRPr lang="gl-ES"/>
        </a:p>
      </dgm:t>
    </dgm:pt>
    <dgm:pt modelId="{EEEDE592-8350-45C9-A00E-EF0274C4FEE2}" type="pres">
      <dgm:prSet presAssocID="{9007067F-780F-477D-B4CB-7FF856264E6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gl-ES"/>
        </a:p>
      </dgm:t>
    </dgm:pt>
    <dgm:pt modelId="{E2F4B300-8B38-4070-9276-9FC465D1BF2C}" type="pres">
      <dgm:prSet presAssocID="{9007067F-780F-477D-B4CB-7FF856264E6D}" presName="cycle" presStyleCnt="0"/>
      <dgm:spPr/>
    </dgm:pt>
    <dgm:pt modelId="{E2A97701-A9C2-4DF8-92BC-068BE8D82BED}" type="pres">
      <dgm:prSet presAssocID="{6948D18E-D761-4EA3-BF58-72BE7919308A}" presName="nodeFirstNode" presStyleLbl="node1" presStyleIdx="0" presStyleCnt="7" custRadScaleRad="127453" custRadScaleInc="123885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B358593F-0B18-4995-8608-99FC2ECFD6D1}" type="pres">
      <dgm:prSet presAssocID="{F497EDF9-8324-4799-B745-74895014A625}" presName="sibTransFirstNode" presStyleLbl="bgShp" presStyleIdx="0" presStyleCnt="1" custScaleX="130299" custLinFactNeighborX="-42415" custLinFactNeighborY="-9868"/>
      <dgm:spPr/>
      <dgm:t>
        <a:bodyPr/>
        <a:lstStyle/>
        <a:p>
          <a:endParaRPr lang="gl-ES"/>
        </a:p>
      </dgm:t>
    </dgm:pt>
    <dgm:pt modelId="{F97D3E5E-20C2-4A33-8DE5-26AD45817FAA}" type="pres">
      <dgm:prSet presAssocID="{FA065444-1ED8-41E7-A91A-98F599577548}" presName="nodeFollowingNodes" presStyleLbl="node1" presStyleIdx="1" presStyleCnt="7" custRadScaleRad="100245" custRadScaleInc="-106350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AC8E2A60-84F2-4AC2-9FEA-43F79D5FD2AC}" type="pres">
      <dgm:prSet presAssocID="{2CAAF8C5-4F37-40EA-B7C4-673F525D4C70}" presName="nodeFollowingNodes" presStyleLbl="node1" presStyleIdx="2" presStyleCnt="7" custRadScaleRad="126590" custRadScaleInc="-29521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1ECE67B5-88D8-4616-A64D-1A3E90F1C791}" type="pres">
      <dgm:prSet presAssocID="{52CFDC2D-1613-4157-8262-36CDB59BCA50}" presName="nodeFollowingNodes" presStyleLbl="node1" presStyleIdx="3" presStyleCnt="7" custRadScaleRad="112611" custRadScaleInc="161396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CE713E33-F7F5-4F0B-B3F1-77FAD4754359}" type="pres">
      <dgm:prSet presAssocID="{E29E2457-A38B-4EE3-B0F2-0EF0E412A4D6}" presName="nodeFollowingNodes" presStyleLbl="node1" presStyleIdx="4" presStyleCnt="7" custRadScaleRad="116620" custRadScaleInc="-165431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1653699D-0021-4694-A18C-E8BFE88C3C4B}" type="pres">
      <dgm:prSet presAssocID="{34546EBC-ED6B-4CA1-82C9-471C19617567}" presName="nodeFollowingNodes" presStyleLbl="node1" presStyleIdx="5" presStyleCnt="7" custRadScaleRad="124743" custRadScaleInc="25923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  <dgm:pt modelId="{B8F1184D-56EE-4E0C-861C-CF2EB0952F00}" type="pres">
      <dgm:prSet presAssocID="{884BE91F-5D4A-4F8D-8BE4-02630EE389BF}" presName="nodeFollowingNodes" presStyleLbl="node1" presStyleIdx="6" presStyleCnt="7" custRadScaleRad="129899" custRadScaleInc="-15343">
        <dgm:presLayoutVars>
          <dgm:bulletEnabled val="1"/>
        </dgm:presLayoutVars>
      </dgm:prSet>
      <dgm:spPr/>
      <dgm:t>
        <a:bodyPr/>
        <a:lstStyle/>
        <a:p>
          <a:endParaRPr lang="gl-ES"/>
        </a:p>
      </dgm:t>
    </dgm:pt>
  </dgm:ptLst>
  <dgm:cxnLst>
    <dgm:cxn modelId="{EA7FFEF2-BC2D-4EE6-80CA-33A847578A14}" srcId="{9007067F-780F-477D-B4CB-7FF856264E6D}" destId="{6948D18E-D761-4EA3-BF58-72BE7919308A}" srcOrd="0" destOrd="0" parTransId="{CC2A177A-1318-47B7-A9CC-B2917A5ACEF7}" sibTransId="{F497EDF9-8324-4799-B745-74895014A625}"/>
    <dgm:cxn modelId="{DAB972CD-74B0-49EC-8B1D-7457B16902DA}" type="presOf" srcId="{FA065444-1ED8-41E7-A91A-98F599577548}" destId="{F97D3E5E-20C2-4A33-8DE5-26AD45817FAA}" srcOrd="0" destOrd="0" presId="urn:microsoft.com/office/officeart/2005/8/layout/cycle3"/>
    <dgm:cxn modelId="{1BB9309C-C30E-4052-90E1-96F31CB52204}" type="presOf" srcId="{9007067F-780F-477D-B4CB-7FF856264E6D}" destId="{EEEDE592-8350-45C9-A00E-EF0274C4FEE2}" srcOrd="0" destOrd="0" presId="urn:microsoft.com/office/officeart/2005/8/layout/cycle3"/>
    <dgm:cxn modelId="{15F24FAD-E526-43A1-A586-707D2678E139}" type="presOf" srcId="{34546EBC-ED6B-4CA1-82C9-471C19617567}" destId="{1653699D-0021-4694-A18C-E8BFE88C3C4B}" srcOrd="0" destOrd="0" presId="urn:microsoft.com/office/officeart/2005/8/layout/cycle3"/>
    <dgm:cxn modelId="{72CB9CAE-68FE-4312-A065-F14B232E90EF}" srcId="{9007067F-780F-477D-B4CB-7FF856264E6D}" destId="{884BE91F-5D4A-4F8D-8BE4-02630EE389BF}" srcOrd="6" destOrd="0" parTransId="{B3AB84CA-5D92-4C6D-B54E-CF475E237A16}" sibTransId="{CB5736D7-1E89-4D9B-A7A4-165EA3CC67D5}"/>
    <dgm:cxn modelId="{7ED53D73-DB24-4C3D-A1CC-0147B7E2709F}" srcId="{9007067F-780F-477D-B4CB-7FF856264E6D}" destId="{E29E2457-A38B-4EE3-B0F2-0EF0E412A4D6}" srcOrd="4" destOrd="0" parTransId="{43000BCC-AB3D-44CF-A00F-C2BEA013D8A4}" sibTransId="{B4FC7E40-4A33-478F-9D22-D74540D0F003}"/>
    <dgm:cxn modelId="{47FB3FF1-20DB-43AD-9C70-105E374E98CA}" type="presOf" srcId="{6948D18E-D761-4EA3-BF58-72BE7919308A}" destId="{E2A97701-A9C2-4DF8-92BC-068BE8D82BED}" srcOrd="0" destOrd="0" presId="urn:microsoft.com/office/officeart/2005/8/layout/cycle3"/>
    <dgm:cxn modelId="{2DFFF178-590C-4EEE-8C3B-420C1BFE4C7F}" srcId="{9007067F-780F-477D-B4CB-7FF856264E6D}" destId="{FA065444-1ED8-41E7-A91A-98F599577548}" srcOrd="1" destOrd="0" parTransId="{67F37E29-93DB-42E8-8E97-78AD799D758E}" sibTransId="{3720CEC2-A314-4713-98BD-EA9556C0D5AA}"/>
    <dgm:cxn modelId="{66DB1C04-D653-4F04-A777-E39F6B94CB0B}" type="presOf" srcId="{E29E2457-A38B-4EE3-B0F2-0EF0E412A4D6}" destId="{CE713E33-F7F5-4F0B-B3F1-77FAD4754359}" srcOrd="0" destOrd="0" presId="urn:microsoft.com/office/officeart/2005/8/layout/cycle3"/>
    <dgm:cxn modelId="{5E79F656-A70D-40BC-ADE7-7680F52A44EB}" type="presOf" srcId="{2CAAF8C5-4F37-40EA-B7C4-673F525D4C70}" destId="{AC8E2A60-84F2-4AC2-9FEA-43F79D5FD2AC}" srcOrd="0" destOrd="0" presId="urn:microsoft.com/office/officeart/2005/8/layout/cycle3"/>
    <dgm:cxn modelId="{C5CEE962-443F-49E8-A71B-A51941F65EA5}" type="presOf" srcId="{52CFDC2D-1613-4157-8262-36CDB59BCA50}" destId="{1ECE67B5-88D8-4616-A64D-1A3E90F1C791}" srcOrd="0" destOrd="0" presId="urn:microsoft.com/office/officeart/2005/8/layout/cycle3"/>
    <dgm:cxn modelId="{505B8202-C7F7-4770-90AA-7C4293D698CE}" srcId="{9007067F-780F-477D-B4CB-7FF856264E6D}" destId="{2CAAF8C5-4F37-40EA-B7C4-673F525D4C70}" srcOrd="2" destOrd="0" parTransId="{2B1C34E8-DE17-4CBE-88DD-54E53B7739E6}" sibTransId="{A3C1FAAF-624C-4597-B635-0A6ACB478192}"/>
    <dgm:cxn modelId="{3E7C17A9-0DDA-4464-80FF-25E463F0AAEB}" type="presOf" srcId="{884BE91F-5D4A-4F8D-8BE4-02630EE389BF}" destId="{B8F1184D-56EE-4E0C-861C-CF2EB0952F00}" srcOrd="0" destOrd="0" presId="urn:microsoft.com/office/officeart/2005/8/layout/cycle3"/>
    <dgm:cxn modelId="{C13D9A60-ED0E-49B9-A7F8-2C8954DE0A63}" type="presOf" srcId="{F497EDF9-8324-4799-B745-74895014A625}" destId="{B358593F-0B18-4995-8608-99FC2ECFD6D1}" srcOrd="0" destOrd="0" presId="urn:microsoft.com/office/officeart/2005/8/layout/cycle3"/>
    <dgm:cxn modelId="{3D3D0ABB-F4D1-4D89-B31B-6B97E176AC7A}" srcId="{9007067F-780F-477D-B4CB-7FF856264E6D}" destId="{52CFDC2D-1613-4157-8262-36CDB59BCA50}" srcOrd="3" destOrd="0" parTransId="{7571279B-85DD-4C73-BF5C-B4AAD1D131B9}" sibTransId="{52D397FA-631B-4861-AE5B-B9CBCFBB6592}"/>
    <dgm:cxn modelId="{D3D89255-2EDB-465B-8DA6-882F9FA05852}" srcId="{9007067F-780F-477D-B4CB-7FF856264E6D}" destId="{34546EBC-ED6B-4CA1-82C9-471C19617567}" srcOrd="5" destOrd="0" parTransId="{A1A9D8AC-E924-42B7-BF9B-62D6212E6451}" sibTransId="{D657B341-F863-49D7-ACC8-C004C535C19E}"/>
    <dgm:cxn modelId="{EDC69E94-64AD-4D23-80FA-74F2931ED15F}" type="presParOf" srcId="{EEEDE592-8350-45C9-A00E-EF0274C4FEE2}" destId="{E2F4B300-8B38-4070-9276-9FC465D1BF2C}" srcOrd="0" destOrd="0" presId="urn:microsoft.com/office/officeart/2005/8/layout/cycle3"/>
    <dgm:cxn modelId="{04B511E3-F884-4714-B6E1-3356F0B76C5C}" type="presParOf" srcId="{E2F4B300-8B38-4070-9276-9FC465D1BF2C}" destId="{E2A97701-A9C2-4DF8-92BC-068BE8D82BED}" srcOrd="0" destOrd="0" presId="urn:microsoft.com/office/officeart/2005/8/layout/cycle3"/>
    <dgm:cxn modelId="{FAA999BC-2EEF-45DE-80BE-85BA77F6F213}" type="presParOf" srcId="{E2F4B300-8B38-4070-9276-9FC465D1BF2C}" destId="{B358593F-0B18-4995-8608-99FC2ECFD6D1}" srcOrd="1" destOrd="0" presId="urn:microsoft.com/office/officeart/2005/8/layout/cycle3"/>
    <dgm:cxn modelId="{50E2DC4A-ABC0-469B-9E6F-25792EE6A19B}" type="presParOf" srcId="{E2F4B300-8B38-4070-9276-9FC465D1BF2C}" destId="{F97D3E5E-20C2-4A33-8DE5-26AD45817FAA}" srcOrd="2" destOrd="0" presId="urn:microsoft.com/office/officeart/2005/8/layout/cycle3"/>
    <dgm:cxn modelId="{C6395E42-466F-4B43-9F7D-DC7D93FF940D}" type="presParOf" srcId="{E2F4B300-8B38-4070-9276-9FC465D1BF2C}" destId="{AC8E2A60-84F2-4AC2-9FEA-43F79D5FD2AC}" srcOrd="3" destOrd="0" presId="urn:microsoft.com/office/officeart/2005/8/layout/cycle3"/>
    <dgm:cxn modelId="{8633CAAD-0F9A-420B-98E8-FEF717899D0F}" type="presParOf" srcId="{E2F4B300-8B38-4070-9276-9FC465D1BF2C}" destId="{1ECE67B5-88D8-4616-A64D-1A3E90F1C791}" srcOrd="4" destOrd="0" presId="urn:microsoft.com/office/officeart/2005/8/layout/cycle3"/>
    <dgm:cxn modelId="{21247EE4-541A-4B78-A219-9EA0E8230C45}" type="presParOf" srcId="{E2F4B300-8B38-4070-9276-9FC465D1BF2C}" destId="{CE713E33-F7F5-4F0B-B3F1-77FAD4754359}" srcOrd="5" destOrd="0" presId="urn:microsoft.com/office/officeart/2005/8/layout/cycle3"/>
    <dgm:cxn modelId="{C6B79A6A-74BD-43F4-9EAA-25DCA07E9DF7}" type="presParOf" srcId="{E2F4B300-8B38-4070-9276-9FC465D1BF2C}" destId="{1653699D-0021-4694-A18C-E8BFE88C3C4B}" srcOrd="6" destOrd="0" presId="urn:microsoft.com/office/officeart/2005/8/layout/cycle3"/>
    <dgm:cxn modelId="{AA22C837-B495-4B17-97ED-38850604036C}" type="presParOf" srcId="{E2F4B300-8B38-4070-9276-9FC465D1BF2C}" destId="{B8F1184D-56EE-4E0C-861C-CF2EB0952F00}" srcOrd="7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2CEEB46-E4AE-47F6-964B-6B8EC3BFAB24}" type="datetimeFigureOut">
              <a:rPr lang="gl-ES" smtClean="0"/>
              <a:pPr/>
              <a:t>22/10/2018</a:t>
            </a:fld>
            <a:endParaRPr lang="gl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gl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FB05A7-6093-4B5F-8415-89555F0FA868}" type="slidenum">
              <a:rPr lang="gl-ES" smtClean="0"/>
              <a:pPr/>
              <a:t>‹Nº›</a:t>
            </a:fld>
            <a:endParaRPr lang="gl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du.xunta.es/biblioteca/blog/files/descargas/nodos/TPP/1617/36014738_TPP1617_Memoria1_627cda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hyperlink" Target="https://drive.google.com/file/d/0B3oNrKgzm3FXQ1EzcGVsSUZpZWc/view?usp=sharin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hyperlink" Target="http://abibliodeleirado.blogspot.com/2011/04/visita-de-marcos-calveiro.html" TargetMode="External"/><Relationship Id="rId9" Type="http://schemas.openxmlformats.org/officeDocument/2006/relationships/hyperlink" Target="https://photos.app.goo.gl/mLKoi1GxxzWeaWEq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3.png"/><Relationship Id="rId7" Type="http://schemas.openxmlformats.org/officeDocument/2006/relationships/hyperlink" Target="https://sites.google.com/site/achegamonosaoleria/" TargetMode="External"/><Relationship Id="rId2" Type="http://schemas.openxmlformats.org/officeDocument/2006/relationships/hyperlink" Target="http://abibliodeleirado.blogspot.com/2011/05/aprendemos-sobre-vide-e-o-vino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s://sites.google.com/site/alampreatanpretodenos/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785918" y="307181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accent6"/>
                </a:solidFill>
              </a:rPr>
              <a:t>Cambios, </a:t>
            </a:r>
            <a:r>
              <a:rPr lang="es-ES" sz="2800" dirty="0" err="1" smtClean="0">
                <a:solidFill>
                  <a:schemeClr val="accent6"/>
                </a:solidFill>
              </a:rPr>
              <a:t>estratexias</a:t>
            </a:r>
            <a:r>
              <a:rPr lang="es-ES" sz="2800" dirty="0" smtClean="0">
                <a:solidFill>
                  <a:schemeClr val="accent6"/>
                </a:solidFill>
              </a:rPr>
              <a:t> e </a:t>
            </a:r>
            <a:r>
              <a:rPr lang="es-ES" sz="2800" dirty="0" err="1" smtClean="0">
                <a:solidFill>
                  <a:schemeClr val="accent6"/>
                </a:solidFill>
              </a:rPr>
              <a:t>deseño</a:t>
            </a:r>
            <a:r>
              <a:rPr lang="es-ES" sz="2800" dirty="0" smtClean="0">
                <a:solidFill>
                  <a:schemeClr val="accent6"/>
                </a:solidFill>
              </a:rPr>
              <a:t> de </a:t>
            </a:r>
            <a:r>
              <a:rPr lang="es-ES" sz="2800" dirty="0" err="1" smtClean="0">
                <a:solidFill>
                  <a:schemeClr val="accent6"/>
                </a:solidFill>
              </a:rPr>
              <a:t>propostas</a:t>
            </a:r>
            <a:endParaRPr lang="gl-ES" sz="2800" dirty="0">
              <a:solidFill>
                <a:schemeClr val="accent6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214810" y="5786454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Aurora </a:t>
            </a:r>
            <a:r>
              <a:rPr lang="es-ES" dirty="0" err="1" smtClean="0"/>
              <a:t>Ramilo</a:t>
            </a:r>
            <a:endParaRPr lang="es-ES" dirty="0" smtClean="0"/>
          </a:p>
          <a:p>
            <a:pPr algn="r"/>
            <a:r>
              <a:rPr lang="es-ES" dirty="0" smtClean="0"/>
              <a:t>CEIP de </a:t>
            </a:r>
            <a:r>
              <a:rPr lang="es-ES" dirty="0" err="1" smtClean="0"/>
              <a:t>Leirado</a:t>
            </a:r>
            <a:r>
              <a:rPr lang="es-ES" dirty="0" smtClean="0"/>
              <a:t> (</a:t>
            </a:r>
            <a:r>
              <a:rPr lang="es-ES" dirty="0" err="1" smtClean="0"/>
              <a:t>Salvaterra</a:t>
            </a:r>
            <a:r>
              <a:rPr lang="es-ES" dirty="0" smtClean="0"/>
              <a:t> de </a:t>
            </a:r>
            <a:r>
              <a:rPr lang="es-ES" dirty="0" err="1" smtClean="0"/>
              <a:t>Miño</a:t>
            </a:r>
            <a:r>
              <a:rPr lang="es-ES" dirty="0" smtClean="0"/>
              <a:t>)</a:t>
            </a:r>
            <a:endParaRPr lang="gl-ES" dirty="0"/>
          </a:p>
        </p:txBody>
      </p:sp>
      <p:pic>
        <p:nvPicPr>
          <p:cNvPr id="9" name="8 Imagen" descr="IMG_20180528_094931.jpg"/>
          <p:cNvPicPr>
            <a:picLocks noChangeAspect="1"/>
          </p:cNvPicPr>
          <p:nvPr/>
        </p:nvPicPr>
        <p:blipFill>
          <a:blip r:embed="rId2" cstate="print"/>
          <a:srcRect b="14706"/>
          <a:stretch>
            <a:fillRect/>
          </a:stretch>
        </p:blipFill>
        <p:spPr>
          <a:xfrm>
            <a:off x="1357290" y="4047253"/>
            <a:ext cx="3500462" cy="223926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714480" y="428604"/>
            <a:ext cx="6786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bg2">
                    <a:lumMod val="25000"/>
                  </a:schemeClr>
                </a:solidFill>
              </a:rPr>
              <a:t>BIBLIOTECA ESCOLAR</a:t>
            </a:r>
          </a:p>
          <a:p>
            <a:pPr algn="ctr"/>
            <a:r>
              <a:rPr lang="es-ES" sz="5400" dirty="0" smtClean="0">
                <a:solidFill>
                  <a:schemeClr val="bg2">
                    <a:lumMod val="25000"/>
                  </a:schemeClr>
                </a:solidFill>
              </a:rPr>
              <a:t>E COMPETENCIAS</a:t>
            </a:r>
            <a:endParaRPr lang="gl-ES" sz="5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214414" y="785794"/>
            <a:ext cx="7715304" cy="5214974"/>
            <a:chOff x="1250133" y="785794"/>
            <a:chExt cx="7893867" cy="5262578"/>
          </a:xfrm>
        </p:grpSpPr>
        <p:pic>
          <p:nvPicPr>
            <p:cNvPr id="4" name="3 Imagen" descr="network-1989138_960_72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0133" y="785794"/>
              <a:ext cx="7893867" cy="5262578"/>
            </a:xfrm>
            <a:prstGeom prst="rect">
              <a:avLst/>
            </a:prstGeom>
          </p:spPr>
        </p:pic>
        <p:sp>
          <p:nvSpPr>
            <p:cNvPr id="5" name="4 CuadroTexto"/>
            <p:cNvSpPr txBox="1"/>
            <p:nvPr/>
          </p:nvSpPr>
          <p:spPr>
            <a:xfrm>
              <a:off x="4027605" y="2588047"/>
              <a:ext cx="2143140" cy="1583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3200" dirty="0" smtClean="0"/>
                <a:t>Tema    </a:t>
              </a:r>
              <a:r>
                <a:rPr lang="es-ES" sz="3200" dirty="0" err="1" smtClean="0"/>
                <a:t>produto</a:t>
              </a:r>
              <a:r>
                <a:rPr lang="es-ES" sz="3200" dirty="0" smtClean="0"/>
                <a:t> final</a:t>
              </a:r>
              <a:endParaRPr lang="gl-ES" sz="3200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286116" y="1357298"/>
              <a:ext cx="1857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 smtClean="0"/>
                <a:t>Obxectivos</a:t>
              </a:r>
              <a:endParaRPr lang="gl-ES" sz="2000" dirty="0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5786446" y="1357298"/>
              <a:ext cx="1928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Competencias</a:t>
              </a:r>
              <a:endParaRPr lang="gl-ES" sz="2000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1357290" y="2571744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 smtClean="0"/>
                <a:t>Tarefas</a:t>
              </a:r>
              <a:endParaRPr lang="gl-ES" sz="2000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7358082" y="3857628"/>
              <a:ext cx="1285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 smtClean="0"/>
                <a:t>Avaliación</a:t>
              </a:r>
              <a:endParaRPr lang="gl-ES" sz="2000" dirty="0"/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7286644" y="2571744"/>
              <a:ext cx="142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Recursos</a:t>
              </a:r>
              <a:endParaRPr lang="gl-ES" sz="2000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285852" y="3714752"/>
              <a:ext cx="1928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 smtClean="0"/>
                <a:t>Temporalización</a:t>
              </a:r>
              <a:endParaRPr lang="gl-ES" sz="2000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86050" y="5214950"/>
              <a:ext cx="18573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err="1" smtClean="0"/>
                <a:t>Saídas</a:t>
              </a:r>
              <a:endParaRPr lang="gl-ES" sz="20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572132" y="5214950"/>
              <a:ext cx="15716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000" dirty="0" smtClean="0"/>
                <a:t>Expertos/as</a:t>
              </a:r>
              <a:endParaRPr lang="gl-ES" sz="2000" dirty="0"/>
            </a:p>
          </p:txBody>
        </p:sp>
      </p:grpSp>
      <p:pic>
        <p:nvPicPr>
          <p:cNvPr id="16" name="15 Imagen" descr="group-think-2486248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14290"/>
            <a:ext cx="1293800" cy="1428736"/>
          </a:xfrm>
          <a:prstGeom prst="rect">
            <a:avLst/>
          </a:prstGeom>
        </p:spPr>
      </p:pic>
      <p:cxnSp>
        <p:nvCxnSpPr>
          <p:cNvPr id="18" name="17 Conector recto de flecha"/>
          <p:cNvCxnSpPr/>
          <p:nvPr/>
        </p:nvCxnSpPr>
        <p:spPr>
          <a:xfrm>
            <a:off x="5500694" y="2928934"/>
            <a:ext cx="14287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85918" y="428604"/>
            <a:ext cx="60722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As </a:t>
            </a:r>
            <a:r>
              <a:rPr lang="es-ES" sz="3200" dirty="0" err="1" smtClean="0">
                <a:solidFill>
                  <a:schemeClr val="accent5"/>
                </a:solidFill>
              </a:rPr>
              <a:t>tarefas</a:t>
            </a:r>
            <a:endParaRPr lang="gl-ES" sz="3200" dirty="0">
              <a:solidFill>
                <a:schemeClr val="accent5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071670" y="1142984"/>
            <a:ext cx="57150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Definición clara do </a:t>
            </a:r>
            <a:r>
              <a:rPr lang="es-ES" dirty="0" err="1" smtClean="0"/>
              <a:t>produto</a:t>
            </a:r>
            <a:r>
              <a:rPr lang="es-ES" dirty="0" smtClean="0"/>
              <a:t> (informe,  crónica, exposición oral, cartel, mural, vídeo, maqueta, dramatización…)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Secuencia de actividades necesarias para </a:t>
            </a:r>
            <a:r>
              <a:rPr lang="es-ES" dirty="0" err="1" smtClean="0"/>
              <a:t>levala</a:t>
            </a:r>
            <a:r>
              <a:rPr lang="es-ES" dirty="0" smtClean="0"/>
              <a:t> a cabo (busca de información, toma de notas, resumo, coloquio, </a:t>
            </a:r>
            <a:r>
              <a:rPr lang="es-ES" dirty="0" err="1" smtClean="0"/>
              <a:t>deseño</a:t>
            </a:r>
            <a:r>
              <a:rPr lang="es-ES" dirty="0" smtClean="0"/>
              <a:t>, esquema…) 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 err="1" smtClean="0"/>
              <a:t>Exercicios</a:t>
            </a:r>
            <a:r>
              <a:rPr lang="es-ES" dirty="0" smtClean="0"/>
              <a:t> </a:t>
            </a:r>
            <a:r>
              <a:rPr lang="es-ES" dirty="0" err="1" smtClean="0"/>
              <a:t>ou</a:t>
            </a:r>
            <a:r>
              <a:rPr lang="es-ES" dirty="0" smtClean="0"/>
              <a:t> práctica </a:t>
            </a:r>
            <a:r>
              <a:rPr lang="es-ES" dirty="0" err="1" smtClean="0"/>
              <a:t>daqueles</a:t>
            </a:r>
            <a:r>
              <a:rPr lang="es-ES" dirty="0" smtClean="0"/>
              <a:t> </a:t>
            </a:r>
            <a:r>
              <a:rPr lang="es-ES" dirty="0" err="1" smtClean="0"/>
              <a:t>contidos</a:t>
            </a:r>
            <a:r>
              <a:rPr lang="es-ES" dirty="0" smtClean="0"/>
              <a:t> que precisamos.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Selección de estándares </a:t>
            </a:r>
            <a:r>
              <a:rPr lang="es-ES" dirty="0" err="1" smtClean="0"/>
              <a:t>avaliables</a:t>
            </a:r>
            <a:r>
              <a:rPr lang="es-ES" dirty="0" smtClean="0"/>
              <a:t> das materias que se integren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tarefa</a:t>
            </a:r>
            <a:r>
              <a:rPr lang="es-ES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s-ES" dirty="0" smtClean="0"/>
              <a:t> Instrumentos de </a:t>
            </a:r>
            <a:r>
              <a:rPr lang="es-ES" dirty="0" err="1" smtClean="0"/>
              <a:t>avaliación</a:t>
            </a:r>
            <a:r>
              <a:rPr lang="es-ES" dirty="0" smtClean="0"/>
              <a:t>:  rúbrica, escalas de valoración, </a:t>
            </a:r>
            <a:r>
              <a:rPr lang="es-ES" dirty="0" err="1" smtClean="0"/>
              <a:t>listaxe</a:t>
            </a:r>
            <a:r>
              <a:rPr lang="es-ES" dirty="0" smtClean="0"/>
              <a:t> de </a:t>
            </a:r>
            <a:r>
              <a:rPr lang="es-ES" dirty="0" err="1" smtClean="0"/>
              <a:t>cotexo</a:t>
            </a:r>
            <a:r>
              <a:rPr lang="es-ES" dirty="0" smtClean="0"/>
              <a:t>, probas </a:t>
            </a:r>
            <a:r>
              <a:rPr lang="es-ES" dirty="0" err="1" smtClean="0"/>
              <a:t>obxectivas</a:t>
            </a:r>
            <a:r>
              <a:rPr lang="es-ES" dirty="0" smtClean="0"/>
              <a:t>…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928794" y="4714884"/>
            <a:ext cx="60722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Que nos </a:t>
            </a:r>
            <a:r>
              <a:rPr lang="es-ES" sz="3200" dirty="0" err="1" smtClean="0">
                <a:solidFill>
                  <a:schemeClr val="accent5"/>
                </a:solidFill>
              </a:rPr>
              <a:t>axuda</a:t>
            </a:r>
            <a:r>
              <a:rPr lang="es-ES" sz="3200" dirty="0" smtClean="0">
                <a:solidFill>
                  <a:schemeClr val="accent5"/>
                </a:solidFill>
              </a:rPr>
              <a:t>?</a:t>
            </a:r>
            <a:endParaRPr lang="gl-ES" sz="3200" dirty="0">
              <a:solidFill>
                <a:schemeClr val="accent5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928794" y="5500702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Guías de orientación :  como </a:t>
            </a:r>
            <a:r>
              <a:rPr lang="es-ES" dirty="0" err="1" smtClean="0"/>
              <a:t>facer</a:t>
            </a:r>
            <a:r>
              <a:rPr lang="es-ES" dirty="0" smtClean="0"/>
              <a:t>…que </a:t>
            </a:r>
            <a:r>
              <a:rPr lang="es-ES" dirty="0" err="1" smtClean="0"/>
              <a:t>cousas</a:t>
            </a:r>
            <a:r>
              <a:rPr lang="es-ES" dirty="0" smtClean="0"/>
              <a:t> ten que ter o </a:t>
            </a:r>
            <a:r>
              <a:rPr lang="es-ES" dirty="0" err="1" smtClean="0"/>
              <a:t>noso</a:t>
            </a:r>
            <a:r>
              <a:rPr lang="es-ES" dirty="0" smtClean="0"/>
              <a:t> </a:t>
            </a:r>
            <a:r>
              <a:rPr lang="es-ES" dirty="0" err="1" smtClean="0"/>
              <a:t>produto</a:t>
            </a:r>
            <a:r>
              <a:rPr lang="es-ES" dirty="0" smtClean="0"/>
              <a:t>… (</a:t>
            </a:r>
            <a:r>
              <a:rPr lang="es-ES" dirty="0" err="1" smtClean="0"/>
              <a:t>serve</a:t>
            </a:r>
            <a:r>
              <a:rPr lang="es-ES" dirty="0" smtClean="0"/>
              <a:t> para </a:t>
            </a:r>
            <a:r>
              <a:rPr lang="es-ES" dirty="0" err="1" smtClean="0"/>
              <a:t>avaliar</a:t>
            </a:r>
            <a:r>
              <a:rPr lang="es-E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2"/>
          </p:cNvPr>
          <p:cNvSpPr txBox="1"/>
          <p:nvPr/>
        </p:nvSpPr>
        <p:spPr>
          <a:xfrm>
            <a:off x="3500430" y="4857760"/>
            <a:ext cx="257176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chemeClr val="accent5"/>
                </a:solidFill>
              </a:rPr>
              <a:t>Vexamos</a:t>
            </a:r>
            <a:r>
              <a:rPr lang="es-ES" sz="3200" dirty="0" smtClean="0">
                <a:solidFill>
                  <a:schemeClr val="accent5"/>
                </a:solidFill>
              </a:rPr>
              <a:t> os distintos aspectos</a:t>
            </a:r>
            <a:endParaRPr lang="gl-ES" sz="3200" dirty="0">
              <a:solidFill>
                <a:schemeClr val="accent5"/>
              </a:solidFill>
            </a:endParaRPr>
          </a:p>
        </p:txBody>
      </p:sp>
      <p:pic>
        <p:nvPicPr>
          <p:cNvPr id="5" name="4 Imagen" descr="flat-2126879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507840">
            <a:off x="6051798" y="4908799"/>
            <a:ext cx="816981" cy="816981"/>
          </a:xfrm>
          <a:prstGeom prst="rect">
            <a:avLst/>
          </a:prstGeom>
        </p:spPr>
      </p:pic>
      <p:pic>
        <p:nvPicPr>
          <p:cNvPr id="6" name="5 Imagen" descr="P1010906.JPG"/>
          <p:cNvPicPr>
            <a:picLocks noChangeAspect="1"/>
          </p:cNvPicPr>
          <p:nvPr/>
        </p:nvPicPr>
        <p:blipFill>
          <a:blip r:embed="rId4" cstate="print"/>
          <a:srcRect l="5555" t="11458" r="8333" b="6250"/>
          <a:stretch>
            <a:fillRect/>
          </a:stretch>
        </p:blipFill>
        <p:spPr>
          <a:xfrm>
            <a:off x="3500430" y="357166"/>
            <a:ext cx="3286148" cy="418718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4414" y="357166"/>
            <a:ext cx="164307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Un </a:t>
            </a:r>
            <a:r>
              <a:rPr lang="es-ES" sz="3200" dirty="0" err="1" smtClean="0">
                <a:solidFill>
                  <a:schemeClr val="accent5"/>
                </a:solidFill>
              </a:rPr>
              <a:t>exemplo</a:t>
            </a:r>
            <a:endParaRPr lang="gl-E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85852" y="428604"/>
            <a:ext cx="764386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Atender </a:t>
            </a:r>
            <a:r>
              <a:rPr lang="es-ES" sz="3200" dirty="0" err="1" smtClean="0">
                <a:solidFill>
                  <a:schemeClr val="accent5"/>
                </a:solidFill>
              </a:rPr>
              <a:t>ao</a:t>
            </a:r>
            <a:r>
              <a:rPr lang="es-ES" sz="3200" dirty="0" smtClean="0">
                <a:solidFill>
                  <a:schemeClr val="accent5"/>
                </a:solidFill>
              </a:rPr>
              <a:t> proceso: </a:t>
            </a:r>
            <a:r>
              <a:rPr lang="es-ES" sz="3200" dirty="0" err="1" smtClean="0">
                <a:solidFill>
                  <a:schemeClr val="accent5"/>
                </a:solidFill>
              </a:rPr>
              <a:t>aí</a:t>
            </a:r>
            <a:r>
              <a:rPr lang="es-ES" sz="3200" dirty="0" smtClean="0">
                <a:solidFill>
                  <a:schemeClr val="accent5"/>
                </a:solidFill>
              </a:rPr>
              <a:t> están as </a:t>
            </a:r>
            <a:r>
              <a:rPr lang="es-ES" sz="3200" dirty="0" err="1" smtClean="0">
                <a:solidFill>
                  <a:schemeClr val="accent5"/>
                </a:solidFill>
              </a:rPr>
              <a:t>aprendizaxes</a:t>
            </a:r>
            <a:endParaRPr lang="gl-ES" sz="3200" dirty="0">
              <a:solidFill>
                <a:schemeClr val="accent5"/>
              </a:solidFill>
            </a:endParaRPr>
          </a:p>
        </p:txBody>
      </p:sp>
      <p:pic>
        <p:nvPicPr>
          <p:cNvPr id="6" name="5 Imagen" descr="3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000504"/>
            <a:ext cx="3237381" cy="2428892"/>
          </a:xfrm>
          <a:prstGeom prst="rect">
            <a:avLst/>
          </a:prstGeom>
        </p:spPr>
      </p:pic>
      <p:pic>
        <p:nvPicPr>
          <p:cNvPr id="8" name="7 Imagen" descr="IMG_20180202_142114 (Copiar).jpg"/>
          <p:cNvPicPr>
            <a:picLocks noChangeAspect="1"/>
          </p:cNvPicPr>
          <p:nvPr/>
        </p:nvPicPr>
        <p:blipFill>
          <a:blip r:embed="rId3"/>
          <a:srcRect r="31401"/>
          <a:stretch>
            <a:fillRect/>
          </a:stretch>
        </p:blipFill>
        <p:spPr>
          <a:xfrm>
            <a:off x="5715008" y="1214422"/>
            <a:ext cx="3143272" cy="2577441"/>
          </a:xfrm>
          <a:prstGeom prst="rect">
            <a:avLst/>
          </a:prstGeom>
        </p:spPr>
      </p:pic>
      <p:pic>
        <p:nvPicPr>
          <p:cNvPr id="9" name="8 Imagen" descr="IMG_20180525_104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214422"/>
            <a:ext cx="2815140" cy="2112100"/>
          </a:xfrm>
          <a:prstGeom prst="rect">
            <a:avLst/>
          </a:prstGeom>
        </p:spPr>
      </p:pic>
      <p:pic>
        <p:nvPicPr>
          <p:cNvPr id="10" name="9 Imagen" descr="P10100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380" y="4000504"/>
            <a:ext cx="3395938" cy="2547852"/>
          </a:xfrm>
          <a:prstGeom prst="rect">
            <a:avLst/>
          </a:prstGeom>
        </p:spPr>
      </p:pic>
      <p:pic>
        <p:nvPicPr>
          <p:cNvPr id="7" name="6 Imagen" descr="2018-02-07 13.14.29 (Copiar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99585">
            <a:off x="3211915" y="2538341"/>
            <a:ext cx="3545155" cy="1994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285984" y="642918"/>
            <a:ext cx="5643602" cy="5589262"/>
            <a:chOff x="2285984" y="642918"/>
            <a:chExt cx="5643602" cy="5589262"/>
          </a:xfrm>
        </p:grpSpPr>
        <p:pic>
          <p:nvPicPr>
            <p:cNvPr id="2" name="1 Imagen" descr="post-it-150262_960_72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5984" y="642918"/>
              <a:ext cx="5643602" cy="5589262"/>
            </a:xfrm>
            <a:prstGeom prst="rect">
              <a:avLst/>
            </a:prstGeom>
          </p:spPr>
        </p:pic>
        <p:sp>
          <p:nvSpPr>
            <p:cNvPr id="3" name="2 CuadroTexto"/>
            <p:cNvSpPr txBox="1"/>
            <p:nvPr/>
          </p:nvSpPr>
          <p:spPr>
            <a:xfrm>
              <a:off x="3071802" y="2571744"/>
              <a:ext cx="350046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4400" dirty="0" err="1" smtClean="0">
                  <a:latin typeface="Lucida Handwriting" pitchFamily="66" charset="0"/>
                </a:rPr>
                <a:t>Moitas</a:t>
              </a:r>
              <a:endParaRPr lang="es-ES" sz="4400" dirty="0" smtClean="0">
                <a:latin typeface="Lucida Handwriting" pitchFamily="66" charset="0"/>
              </a:endParaRPr>
            </a:p>
            <a:p>
              <a:pPr algn="ctr"/>
              <a:r>
                <a:rPr lang="es-ES" sz="4400" dirty="0" err="1" smtClean="0">
                  <a:latin typeface="Lucida Handwriting" pitchFamily="66" charset="0"/>
                </a:rPr>
                <a:t>grazas</a:t>
              </a:r>
              <a:r>
                <a:rPr lang="es-ES" sz="4400" dirty="0" smtClean="0">
                  <a:latin typeface="Lucida Handwriting" pitchFamily="66" charset="0"/>
                </a:rPr>
                <a:t>!</a:t>
              </a:r>
              <a:endParaRPr lang="gl-ES" sz="4400" dirty="0">
                <a:latin typeface="Lucida Handwriting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214414" y="1643050"/>
            <a:ext cx="76438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3200" dirty="0" smtClean="0"/>
              <a:t>Valorar a lectura como </a:t>
            </a:r>
            <a:r>
              <a:rPr lang="es-ES" sz="3200" dirty="0" err="1" smtClean="0"/>
              <a:t>actividade</a:t>
            </a:r>
            <a:r>
              <a:rPr lang="es-ES" sz="3200" dirty="0" smtClean="0"/>
              <a:t> de </a:t>
            </a:r>
            <a:r>
              <a:rPr lang="es-ES" sz="3200" dirty="0" err="1" smtClean="0"/>
              <a:t>lecer</a:t>
            </a:r>
            <a:r>
              <a:rPr lang="es-ES" sz="3200" dirty="0"/>
              <a:t> </a:t>
            </a:r>
            <a:r>
              <a:rPr lang="es-ES" sz="3200" dirty="0" smtClean="0"/>
              <a:t>e como </a:t>
            </a:r>
            <a:r>
              <a:rPr lang="es-ES" sz="3200" dirty="0" err="1" smtClean="0"/>
              <a:t>fonte</a:t>
            </a:r>
            <a:r>
              <a:rPr lang="es-ES" sz="3200" dirty="0" smtClean="0"/>
              <a:t> de </a:t>
            </a:r>
            <a:r>
              <a:rPr lang="es-ES" sz="3200" dirty="0" err="1" smtClean="0"/>
              <a:t>coñecemento</a:t>
            </a:r>
            <a:endParaRPr lang="es-ES" sz="3200" dirty="0" smtClean="0"/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Fomentar intereses </a:t>
            </a:r>
            <a:r>
              <a:rPr lang="es-ES" sz="3200" dirty="0" err="1" smtClean="0"/>
              <a:t>culturais</a:t>
            </a:r>
            <a:endParaRPr lang="es-ES" sz="3200" dirty="0" smtClean="0"/>
          </a:p>
          <a:p>
            <a:pPr>
              <a:buFont typeface="Arial" pitchFamily="34" charset="0"/>
              <a:buChar char="•"/>
            </a:pPr>
            <a:r>
              <a:rPr lang="es-ES" sz="3200" dirty="0"/>
              <a:t> </a:t>
            </a:r>
            <a:r>
              <a:rPr lang="es-ES" sz="3200" dirty="0" smtClean="0"/>
              <a:t>Desenvolver habilidades </a:t>
            </a:r>
            <a:r>
              <a:rPr lang="es-ES" sz="3200" dirty="0" err="1" smtClean="0"/>
              <a:t>informacionais</a:t>
            </a:r>
            <a:endParaRPr lang="es-ES" sz="3200" dirty="0" smtClean="0"/>
          </a:p>
          <a:p>
            <a:pPr>
              <a:buFont typeface="Arial" pitchFamily="34" charset="0"/>
              <a:buChar char="•"/>
            </a:pPr>
            <a:r>
              <a:rPr lang="es-ES" sz="3200" dirty="0"/>
              <a:t> </a:t>
            </a:r>
            <a:r>
              <a:rPr lang="es-ES" sz="3200" dirty="0" err="1" smtClean="0"/>
              <a:t>Facer</a:t>
            </a:r>
            <a:r>
              <a:rPr lang="es-ES" sz="3200" dirty="0" smtClean="0"/>
              <a:t> usuarios autónomos e competentes</a:t>
            </a:r>
          </a:p>
          <a:p>
            <a:pPr>
              <a:buFont typeface="Arial" pitchFamily="34" charset="0"/>
              <a:buChar char="•"/>
            </a:pPr>
            <a:r>
              <a:rPr lang="es-ES" sz="3200" dirty="0" smtClean="0"/>
              <a:t> </a:t>
            </a:r>
            <a:r>
              <a:rPr lang="es-ES" sz="3200" dirty="0" err="1" smtClean="0"/>
              <a:t>Chegar</a:t>
            </a:r>
            <a:r>
              <a:rPr lang="es-ES" sz="3200" dirty="0" smtClean="0"/>
              <a:t> á </a:t>
            </a:r>
            <a:r>
              <a:rPr lang="es-ES" sz="3200" dirty="0" err="1" smtClean="0"/>
              <a:t>totalidade</a:t>
            </a:r>
            <a:r>
              <a:rPr lang="es-ES" sz="3200" dirty="0" smtClean="0"/>
              <a:t> do alumnado</a:t>
            </a: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57290" y="5286388"/>
            <a:ext cx="7406640" cy="6149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Por tanto:  </a:t>
            </a:r>
            <a:r>
              <a:rPr lang="es-ES" sz="430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apoio</a:t>
            </a: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sólido do currículo</a:t>
            </a:r>
            <a:endParaRPr kumimoji="0" lang="gl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Título"/>
          <p:cNvSpPr txBox="1">
            <a:spLocks noGrp="1"/>
          </p:cNvSpPr>
          <p:nvPr>
            <p:ph type="ctrTitle"/>
          </p:nvPr>
        </p:nvSpPr>
        <p:spPr>
          <a:xfrm>
            <a:off x="1285852" y="428604"/>
            <a:ext cx="7406640" cy="10715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 smtClean="0"/>
              <a:t>QUE SE PRETENDE  DENDE  A BIBLIOTECA ESCOLAR? </a:t>
            </a:r>
            <a:endParaRPr kumimoji="0" lang="gl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142976" y="214290"/>
            <a:ext cx="7406640" cy="12858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TEMOS UN GRANDE RECURSO</a:t>
            </a:r>
            <a:r>
              <a:rPr kumimoji="0" lang="es-E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PARA  APRENDER</a:t>
            </a:r>
            <a:endParaRPr kumimoji="0" lang="gl-ES" sz="3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2000232" y="2428868"/>
          <a:ext cx="585791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500166" y="1643050"/>
            <a:ext cx="30003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5"/>
                </a:solidFill>
              </a:rPr>
              <a:t>Máis</a:t>
            </a:r>
            <a:r>
              <a:rPr lang="es-ES" dirty="0" smtClean="0">
                <a:solidFill>
                  <a:schemeClr val="accent5"/>
                </a:solidFill>
              </a:rPr>
              <a:t> alá do libro de texto</a:t>
            </a:r>
            <a:endParaRPr lang="gl-ES" dirty="0">
              <a:solidFill>
                <a:schemeClr val="accent5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286380" y="1643050"/>
            <a:ext cx="30003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5"/>
                </a:solidFill>
              </a:rPr>
              <a:t>Desenvolvendo</a:t>
            </a:r>
            <a:r>
              <a:rPr lang="es-ES" dirty="0" smtClean="0">
                <a:solidFill>
                  <a:schemeClr val="accent5"/>
                </a:solidFill>
              </a:rPr>
              <a:t> competencias</a:t>
            </a:r>
            <a:endParaRPr lang="gl-E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852" y="428604"/>
            <a:ext cx="7406640" cy="972118"/>
          </a:xfrm>
        </p:spPr>
        <p:txBody>
          <a:bodyPr/>
          <a:lstStyle/>
          <a:p>
            <a:r>
              <a:rPr lang="es-ES" dirty="0" smtClean="0"/>
              <a:t>SI, PERO COMO?</a:t>
            </a:r>
            <a:endParaRPr lang="gl-ES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1714480" y="1643050"/>
          <a:ext cx="650085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285852" y="285728"/>
            <a:ext cx="7406640" cy="972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ANDAINA NO NOSO CEIP</a:t>
            </a:r>
            <a:endParaRPr kumimoji="0" lang="gl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57290" y="3286124"/>
            <a:ext cx="30003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5"/>
                </a:solidFill>
              </a:rPr>
              <a:t>Apoiar</a:t>
            </a:r>
            <a:r>
              <a:rPr lang="es-ES" dirty="0" smtClean="0">
                <a:solidFill>
                  <a:schemeClr val="accent5"/>
                </a:solidFill>
              </a:rPr>
              <a:t> </a:t>
            </a:r>
            <a:r>
              <a:rPr lang="es-ES" dirty="0" err="1" smtClean="0">
                <a:solidFill>
                  <a:schemeClr val="accent5"/>
                </a:solidFill>
              </a:rPr>
              <a:t>proxectos</a:t>
            </a:r>
            <a:r>
              <a:rPr lang="es-ES" dirty="0" smtClean="0">
                <a:solidFill>
                  <a:schemeClr val="accent5"/>
                </a:solidFill>
              </a:rPr>
              <a:t> de aula</a:t>
            </a:r>
            <a:endParaRPr lang="gl-ES" dirty="0">
              <a:solidFill>
                <a:schemeClr val="accent5"/>
              </a:solidFill>
            </a:endParaRPr>
          </a:p>
        </p:txBody>
      </p:sp>
      <p:pic>
        <p:nvPicPr>
          <p:cNvPr id="4" name="3 Imagen" descr="P51900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14422"/>
            <a:ext cx="2667019" cy="2000264"/>
          </a:xfrm>
          <a:prstGeom prst="rect">
            <a:avLst/>
          </a:prstGeom>
        </p:spPr>
      </p:pic>
      <p:pic>
        <p:nvPicPr>
          <p:cNvPr id="5" name="4 Imagen" descr="P5140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1071546"/>
            <a:ext cx="2762674" cy="207273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500694" y="3214686"/>
            <a:ext cx="30003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5"/>
                </a:solidFill>
              </a:rPr>
              <a:t>Libros informativos a </a:t>
            </a:r>
            <a:r>
              <a:rPr lang="es-ES" dirty="0" err="1" smtClean="0">
                <a:solidFill>
                  <a:schemeClr val="accent5"/>
                </a:solidFill>
              </a:rPr>
              <a:t>eito</a:t>
            </a:r>
            <a:r>
              <a:rPr lang="es-ES" dirty="0" smtClean="0">
                <a:solidFill>
                  <a:schemeClr val="accent5"/>
                </a:solidFill>
              </a:rPr>
              <a:t> </a:t>
            </a:r>
            <a:r>
              <a:rPr lang="es-ES" dirty="0" err="1" smtClean="0">
                <a:solidFill>
                  <a:schemeClr val="accent5"/>
                </a:solidFill>
              </a:rPr>
              <a:t>nas</a:t>
            </a:r>
            <a:r>
              <a:rPr lang="es-ES" dirty="0" smtClean="0">
                <a:solidFill>
                  <a:schemeClr val="accent5"/>
                </a:solidFill>
              </a:rPr>
              <a:t> aulas e en préstamo</a:t>
            </a:r>
            <a:endParaRPr lang="gl-ES" dirty="0">
              <a:solidFill>
                <a:schemeClr val="accent5"/>
              </a:solidFill>
            </a:endParaRPr>
          </a:p>
        </p:txBody>
      </p:sp>
      <p:pic>
        <p:nvPicPr>
          <p:cNvPr id="11" name="10 Imagen" descr="P512081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070" y="4000504"/>
            <a:ext cx="1514174" cy="1785950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643570" y="5929330"/>
            <a:ext cx="30003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5"/>
                </a:solidFill>
              </a:rPr>
              <a:t>Apoio</a:t>
            </a:r>
            <a:r>
              <a:rPr lang="es-ES" dirty="0" smtClean="0">
                <a:solidFill>
                  <a:schemeClr val="accent5"/>
                </a:solidFill>
              </a:rPr>
              <a:t> á emisora escolar</a:t>
            </a:r>
            <a:endParaRPr lang="gl-ES" dirty="0">
              <a:solidFill>
                <a:schemeClr val="accent5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00166" y="5929330"/>
            <a:ext cx="30003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5"/>
                </a:solidFill>
              </a:rPr>
              <a:t>Apoio</a:t>
            </a:r>
            <a:r>
              <a:rPr lang="es-ES" dirty="0" smtClean="0">
                <a:solidFill>
                  <a:schemeClr val="accent5"/>
                </a:solidFill>
              </a:rPr>
              <a:t> a programas do centro</a:t>
            </a:r>
            <a:endParaRPr lang="gl-ES" dirty="0">
              <a:solidFill>
                <a:schemeClr val="accent5"/>
              </a:solidFill>
            </a:endParaRPr>
          </a:p>
        </p:txBody>
      </p:sp>
      <p:pic>
        <p:nvPicPr>
          <p:cNvPr id="14" name="13 Imagen" descr="Screenshot_2018-10-21 Froitas e hortalizas, que ricas COCIÑA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4073341"/>
            <a:ext cx="2857520" cy="1760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hlinkClick r:id="rId2"/>
          </p:cNvPr>
          <p:cNvSpPr txBox="1"/>
          <p:nvPr/>
        </p:nvSpPr>
        <p:spPr>
          <a:xfrm>
            <a:off x="1357290" y="2500306"/>
            <a:ext cx="30003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5"/>
                </a:solidFill>
              </a:rPr>
              <a:t>Documentarse para </a:t>
            </a:r>
            <a:r>
              <a:rPr lang="es-ES" dirty="0" err="1" smtClean="0">
                <a:solidFill>
                  <a:schemeClr val="accent5"/>
                </a:solidFill>
              </a:rPr>
              <a:t>unha</a:t>
            </a:r>
            <a:r>
              <a:rPr lang="es-ES" dirty="0" smtClean="0">
                <a:solidFill>
                  <a:schemeClr val="accent5"/>
                </a:solidFill>
              </a:rPr>
              <a:t> charla</a:t>
            </a:r>
            <a:endParaRPr lang="gl-ES" dirty="0">
              <a:solidFill>
                <a:schemeClr val="accent5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57290" y="6072206"/>
            <a:ext cx="30003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5"/>
                </a:solidFill>
              </a:rPr>
              <a:t>Exposicións</a:t>
            </a:r>
            <a:r>
              <a:rPr lang="es-ES" dirty="0" smtClean="0">
                <a:solidFill>
                  <a:schemeClr val="accent5"/>
                </a:solidFill>
              </a:rPr>
              <a:t> temáticas</a:t>
            </a:r>
            <a:endParaRPr lang="gl-ES" dirty="0">
              <a:solidFill>
                <a:schemeClr val="accent5"/>
              </a:solidFill>
            </a:endParaRPr>
          </a:p>
        </p:txBody>
      </p:sp>
      <p:pic>
        <p:nvPicPr>
          <p:cNvPr id="6" name="5 Imagen" descr="PC0900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57166"/>
            <a:ext cx="2714644" cy="2006291"/>
          </a:xfrm>
          <a:prstGeom prst="rect">
            <a:avLst/>
          </a:prstGeom>
        </p:spPr>
      </p:pic>
      <p:sp>
        <p:nvSpPr>
          <p:cNvPr id="7" name="6 CuadroTexto">
            <a:hlinkClick r:id="rId4"/>
          </p:cNvPr>
          <p:cNvSpPr txBox="1"/>
          <p:nvPr/>
        </p:nvSpPr>
        <p:spPr>
          <a:xfrm>
            <a:off x="5357818" y="2714620"/>
            <a:ext cx="30003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5"/>
                </a:solidFill>
              </a:rPr>
              <a:t>Ou</a:t>
            </a:r>
            <a:r>
              <a:rPr lang="es-ES" dirty="0" smtClean="0">
                <a:solidFill>
                  <a:schemeClr val="accent5"/>
                </a:solidFill>
              </a:rPr>
              <a:t>  para a visita </a:t>
            </a:r>
            <a:r>
              <a:rPr lang="es-ES" dirty="0" err="1" smtClean="0">
                <a:solidFill>
                  <a:schemeClr val="accent5"/>
                </a:solidFill>
              </a:rPr>
              <a:t>dun</a:t>
            </a:r>
            <a:r>
              <a:rPr lang="es-ES" dirty="0" smtClean="0">
                <a:solidFill>
                  <a:schemeClr val="accent5"/>
                </a:solidFill>
              </a:rPr>
              <a:t> autor</a:t>
            </a:r>
            <a:endParaRPr lang="gl-ES" dirty="0">
              <a:solidFill>
                <a:schemeClr val="accent5"/>
              </a:solidFill>
            </a:endParaRPr>
          </a:p>
        </p:txBody>
      </p:sp>
      <p:pic>
        <p:nvPicPr>
          <p:cNvPr id="8" name="7 Imagen" descr="7_3.jpg"/>
          <p:cNvPicPr>
            <a:picLocks noChangeAspect="1"/>
          </p:cNvPicPr>
          <p:nvPr/>
        </p:nvPicPr>
        <p:blipFill>
          <a:blip r:embed="rId5"/>
          <a:srcRect l="3807" t="6231" r="4837" b="6540"/>
          <a:stretch>
            <a:fillRect/>
          </a:stretch>
        </p:blipFill>
        <p:spPr>
          <a:xfrm>
            <a:off x="4929190" y="428603"/>
            <a:ext cx="3643338" cy="2125281"/>
          </a:xfrm>
          <a:prstGeom prst="rect">
            <a:avLst/>
          </a:prstGeom>
        </p:spPr>
      </p:pic>
      <p:pic>
        <p:nvPicPr>
          <p:cNvPr id="9" name="8 Imagen" descr="flat-2126879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966698">
            <a:off x="1204472" y="2776116"/>
            <a:ext cx="816981" cy="816981"/>
          </a:xfrm>
          <a:prstGeom prst="rect">
            <a:avLst/>
          </a:prstGeom>
        </p:spPr>
      </p:pic>
      <p:pic>
        <p:nvPicPr>
          <p:cNvPr id="10" name="9 Imagen" descr="flat-2126879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297406">
            <a:off x="8204890" y="2693873"/>
            <a:ext cx="816981" cy="816981"/>
          </a:xfrm>
          <a:prstGeom prst="rect">
            <a:avLst/>
          </a:prstGeom>
        </p:spPr>
      </p:pic>
      <p:pic>
        <p:nvPicPr>
          <p:cNvPr id="11" name="10 Imagen" descr="P509052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166" y="3786190"/>
            <a:ext cx="2786082" cy="2089560"/>
          </a:xfrm>
          <a:prstGeom prst="rect">
            <a:avLst/>
          </a:prstGeom>
        </p:spPr>
      </p:pic>
      <p:pic>
        <p:nvPicPr>
          <p:cNvPr id="13" name="12 Imagen" descr="PA25015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4942" y="3500438"/>
            <a:ext cx="2762270" cy="2071702"/>
          </a:xfrm>
          <a:prstGeom prst="rect">
            <a:avLst/>
          </a:prstGeom>
        </p:spPr>
      </p:pic>
      <p:sp>
        <p:nvSpPr>
          <p:cNvPr id="14" name="13 CuadroTexto">
            <a:hlinkClick r:id="rId9"/>
          </p:cNvPr>
          <p:cNvSpPr txBox="1"/>
          <p:nvPr/>
        </p:nvSpPr>
        <p:spPr>
          <a:xfrm>
            <a:off x="5143504" y="5786454"/>
            <a:ext cx="30003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5"/>
                </a:solidFill>
              </a:rPr>
              <a:t>Propostas</a:t>
            </a:r>
            <a:r>
              <a:rPr lang="es-ES" dirty="0" smtClean="0">
                <a:solidFill>
                  <a:schemeClr val="accent5"/>
                </a:solidFill>
              </a:rPr>
              <a:t> </a:t>
            </a:r>
            <a:r>
              <a:rPr lang="es-ES" dirty="0" err="1" smtClean="0">
                <a:solidFill>
                  <a:schemeClr val="accent5"/>
                </a:solidFill>
              </a:rPr>
              <a:t>puntuais</a:t>
            </a:r>
            <a:r>
              <a:rPr lang="es-ES" dirty="0" smtClean="0">
                <a:solidFill>
                  <a:schemeClr val="accent5"/>
                </a:solidFill>
              </a:rPr>
              <a:t> </a:t>
            </a:r>
            <a:r>
              <a:rPr lang="es-ES" dirty="0" err="1" smtClean="0">
                <a:solidFill>
                  <a:schemeClr val="accent5"/>
                </a:solidFill>
              </a:rPr>
              <a:t>na</a:t>
            </a:r>
            <a:r>
              <a:rPr lang="es-ES" dirty="0" smtClean="0">
                <a:solidFill>
                  <a:schemeClr val="accent5"/>
                </a:solidFill>
              </a:rPr>
              <a:t> Biblioteca</a:t>
            </a:r>
            <a:endParaRPr lang="gl-ES" dirty="0">
              <a:solidFill>
                <a:schemeClr val="accent5"/>
              </a:solidFill>
            </a:endParaRPr>
          </a:p>
        </p:txBody>
      </p:sp>
      <p:pic>
        <p:nvPicPr>
          <p:cNvPr id="15" name="14 Imagen" descr="flat-2126879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7848937">
            <a:off x="7995123" y="5566239"/>
            <a:ext cx="78579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071802" y="571480"/>
            <a:ext cx="41434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accent5"/>
                </a:solidFill>
              </a:rPr>
              <a:t>Colaboración con EDLG</a:t>
            </a:r>
            <a:endParaRPr lang="gl-ES" sz="2400" dirty="0">
              <a:solidFill>
                <a:schemeClr val="accent5"/>
              </a:solidFill>
            </a:endParaRPr>
          </a:p>
        </p:txBody>
      </p:sp>
      <p:pic>
        <p:nvPicPr>
          <p:cNvPr id="4" name="3 Imagen" descr="Screenshot_2018-10-20 A vide e o viño - YouTube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1643050"/>
            <a:ext cx="2762269" cy="207170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85852" y="5715016"/>
            <a:ext cx="278608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>
                <a:solidFill>
                  <a:schemeClr val="accent5"/>
                </a:solidFill>
              </a:rPr>
              <a:t>Proxectos</a:t>
            </a:r>
            <a:r>
              <a:rPr lang="es-ES" dirty="0" smtClean="0">
                <a:solidFill>
                  <a:schemeClr val="accent5"/>
                </a:solidFill>
              </a:rPr>
              <a:t> </a:t>
            </a:r>
            <a:r>
              <a:rPr lang="es-ES" dirty="0" err="1" smtClean="0">
                <a:solidFill>
                  <a:schemeClr val="accent5"/>
                </a:solidFill>
              </a:rPr>
              <a:t>documentais</a:t>
            </a:r>
            <a:r>
              <a:rPr lang="es-ES" dirty="0" smtClean="0">
                <a:solidFill>
                  <a:schemeClr val="accent5"/>
                </a:solidFill>
              </a:rPr>
              <a:t> </a:t>
            </a:r>
          </a:p>
          <a:p>
            <a:pPr algn="ctr"/>
            <a:r>
              <a:rPr lang="es-ES" dirty="0" smtClean="0">
                <a:solidFill>
                  <a:schemeClr val="accent5"/>
                </a:solidFill>
              </a:rPr>
              <a:t>(No 3º trimestre)</a:t>
            </a:r>
            <a:endParaRPr lang="gl-ES" dirty="0">
              <a:solidFill>
                <a:schemeClr val="accent5"/>
              </a:solidFill>
            </a:endParaRPr>
          </a:p>
        </p:txBody>
      </p:sp>
      <p:pic>
        <p:nvPicPr>
          <p:cNvPr id="6" name="5 Imagen" descr="flat-2126879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12352">
            <a:off x="1256631" y="3542656"/>
            <a:ext cx="642918" cy="642918"/>
          </a:xfrm>
          <a:prstGeom prst="rect">
            <a:avLst/>
          </a:prstGeom>
        </p:spPr>
      </p:pic>
      <p:pic>
        <p:nvPicPr>
          <p:cNvPr id="7" name="6 Imagen" descr="lampreagota.jp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9322" y="1500174"/>
            <a:ext cx="1905000" cy="1905000"/>
          </a:xfrm>
          <a:prstGeom prst="rect">
            <a:avLst/>
          </a:prstGeom>
        </p:spPr>
      </p:pic>
      <p:pic>
        <p:nvPicPr>
          <p:cNvPr id="8" name="7 Imagen" descr="olería.jp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4810" y="4143380"/>
            <a:ext cx="2643206" cy="1506628"/>
          </a:xfrm>
          <a:prstGeom prst="rect">
            <a:avLst/>
          </a:prstGeom>
        </p:spPr>
      </p:pic>
      <p:pic>
        <p:nvPicPr>
          <p:cNvPr id="9" name="8 Imagen" descr="flat-2126879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15272" y="3071810"/>
            <a:ext cx="642942" cy="642942"/>
          </a:xfrm>
          <a:prstGeom prst="rect">
            <a:avLst/>
          </a:prstGeom>
        </p:spPr>
      </p:pic>
      <p:pic>
        <p:nvPicPr>
          <p:cNvPr id="10" name="9 Imagen" descr="flat-2126879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5286388"/>
            <a:ext cx="642942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14414" y="357166"/>
            <a:ext cx="364333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E </a:t>
            </a:r>
            <a:r>
              <a:rPr lang="es-ES" sz="3200" dirty="0" err="1" smtClean="0">
                <a:solidFill>
                  <a:schemeClr val="accent5"/>
                </a:solidFill>
              </a:rPr>
              <a:t>chegou</a:t>
            </a:r>
            <a:r>
              <a:rPr lang="es-ES" sz="3200" dirty="0" smtClean="0">
                <a:solidFill>
                  <a:schemeClr val="accent5"/>
                </a:solidFill>
              </a:rPr>
              <a:t> o PFPP</a:t>
            </a:r>
            <a:endParaRPr lang="gl-ES" sz="3200" dirty="0">
              <a:solidFill>
                <a:schemeClr val="accent5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500694" y="285728"/>
            <a:ext cx="271464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Co </a:t>
            </a:r>
            <a:r>
              <a:rPr lang="es-ES" sz="3200" dirty="0" err="1" smtClean="0">
                <a:solidFill>
                  <a:schemeClr val="accent5"/>
                </a:solidFill>
              </a:rPr>
              <a:t>deseño</a:t>
            </a:r>
            <a:r>
              <a:rPr lang="es-ES" sz="3200" dirty="0" smtClean="0">
                <a:solidFill>
                  <a:schemeClr val="accent5"/>
                </a:solidFill>
              </a:rPr>
              <a:t> de </a:t>
            </a:r>
            <a:r>
              <a:rPr lang="es-ES" sz="3200" dirty="0" err="1" smtClean="0">
                <a:solidFill>
                  <a:schemeClr val="accent5"/>
                </a:solidFill>
              </a:rPr>
              <a:t>tarefas</a:t>
            </a:r>
            <a:r>
              <a:rPr lang="es-ES" sz="3200" dirty="0" smtClean="0">
                <a:solidFill>
                  <a:schemeClr val="accent5"/>
                </a:solidFill>
              </a:rPr>
              <a:t> integradas</a:t>
            </a:r>
            <a:endParaRPr lang="gl-ES" sz="3200" dirty="0">
              <a:solidFill>
                <a:schemeClr val="accent5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86050" y="2000240"/>
            <a:ext cx="41434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E os </a:t>
            </a:r>
            <a:r>
              <a:rPr lang="es-ES" sz="3200" dirty="0" err="1" smtClean="0">
                <a:solidFill>
                  <a:schemeClr val="accent5"/>
                </a:solidFill>
              </a:rPr>
              <a:t>proxectos</a:t>
            </a:r>
            <a:r>
              <a:rPr lang="es-ES" sz="3200" dirty="0" smtClean="0">
                <a:solidFill>
                  <a:schemeClr val="accent5"/>
                </a:solidFill>
              </a:rPr>
              <a:t> </a:t>
            </a:r>
            <a:r>
              <a:rPr lang="es-ES" sz="3200" dirty="0" err="1" smtClean="0">
                <a:solidFill>
                  <a:schemeClr val="accent5"/>
                </a:solidFill>
              </a:rPr>
              <a:t>anuais</a:t>
            </a:r>
            <a:endParaRPr lang="gl-ES" sz="3200" dirty="0">
              <a:solidFill>
                <a:schemeClr val="accent5"/>
              </a:solidFill>
            </a:endParaRPr>
          </a:p>
        </p:txBody>
      </p:sp>
      <p:pic>
        <p:nvPicPr>
          <p:cNvPr id="9" name="8 Imagen" descr="paper-3033204_960_7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714620"/>
            <a:ext cx="5461038" cy="3071833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571604" y="5929330"/>
            <a:ext cx="671517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Coordinados </a:t>
            </a:r>
            <a:r>
              <a:rPr lang="es-ES" sz="3200" dirty="0" err="1" smtClean="0">
                <a:solidFill>
                  <a:schemeClr val="accent5"/>
                </a:solidFill>
              </a:rPr>
              <a:t>dende</a:t>
            </a:r>
            <a:r>
              <a:rPr lang="es-ES" sz="3200" dirty="0" smtClean="0">
                <a:solidFill>
                  <a:schemeClr val="accent5"/>
                </a:solidFill>
              </a:rPr>
              <a:t> a Biblioteca</a:t>
            </a:r>
            <a:endParaRPr lang="gl-E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357290" y="214290"/>
            <a:ext cx="7406640" cy="97211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3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DESEÑANDO  PROXECTOS</a:t>
            </a:r>
            <a:endParaRPr kumimoji="0" lang="gl-ES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143240" y="1000108"/>
            <a:ext cx="364333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TEMA</a:t>
            </a:r>
            <a:endParaRPr lang="gl-ES" sz="3200" dirty="0">
              <a:solidFill>
                <a:schemeClr val="accent5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143240" y="1714488"/>
            <a:ext cx="3643338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err="1" smtClean="0">
                <a:solidFill>
                  <a:schemeClr val="accent5"/>
                </a:solidFill>
              </a:rPr>
              <a:t>Obxectivos</a:t>
            </a:r>
            <a:r>
              <a:rPr lang="es-ES" sz="3200" dirty="0" smtClean="0">
                <a:solidFill>
                  <a:schemeClr val="accent5"/>
                </a:solidFill>
              </a:rPr>
              <a:t> </a:t>
            </a:r>
            <a:r>
              <a:rPr lang="es-ES" sz="3200" dirty="0" err="1" smtClean="0">
                <a:solidFill>
                  <a:schemeClr val="accent5"/>
                </a:solidFill>
              </a:rPr>
              <a:t>xerais</a:t>
            </a:r>
            <a:r>
              <a:rPr lang="es-ES" sz="3200" dirty="0" smtClean="0">
                <a:solidFill>
                  <a:schemeClr val="accent5"/>
                </a:solidFill>
              </a:rPr>
              <a:t>: que queremos?</a:t>
            </a:r>
            <a:endParaRPr lang="gl-ES" sz="3200" dirty="0">
              <a:solidFill>
                <a:schemeClr val="accent5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28728" y="3000372"/>
            <a:ext cx="7143800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Reunión de coordinadores  e </a:t>
            </a:r>
            <a:r>
              <a:rPr lang="es-ES" sz="3200" dirty="0" err="1" smtClean="0">
                <a:solidFill>
                  <a:schemeClr val="accent5"/>
                </a:solidFill>
              </a:rPr>
              <a:t>xefatura</a:t>
            </a:r>
            <a:r>
              <a:rPr lang="es-ES" sz="3200" dirty="0" smtClean="0">
                <a:solidFill>
                  <a:schemeClr val="accent5"/>
                </a:solidFill>
              </a:rPr>
              <a:t> de </a:t>
            </a:r>
            <a:r>
              <a:rPr lang="es-ES" sz="3200" dirty="0" err="1" smtClean="0">
                <a:solidFill>
                  <a:schemeClr val="accent5"/>
                </a:solidFill>
              </a:rPr>
              <a:t>estudos</a:t>
            </a:r>
            <a:r>
              <a:rPr lang="es-ES" sz="3200" dirty="0" smtClean="0">
                <a:solidFill>
                  <a:schemeClr val="accent5"/>
                </a:solidFill>
              </a:rPr>
              <a:t> para incluir </a:t>
            </a:r>
            <a:r>
              <a:rPr lang="es-ES" sz="3200" dirty="0" err="1" smtClean="0">
                <a:solidFill>
                  <a:schemeClr val="accent5"/>
                </a:solidFill>
              </a:rPr>
              <a:t>obxectivos</a:t>
            </a:r>
            <a:r>
              <a:rPr lang="es-ES" sz="3200" dirty="0" smtClean="0">
                <a:solidFill>
                  <a:schemeClr val="accent5"/>
                </a:solidFill>
              </a:rPr>
              <a:t> dos equipos de Biblioteca, EDLG, TIC e Complementarias</a:t>
            </a:r>
            <a:endParaRPr lang="gl-ES" sz="3200" dirty="0">
              <a:solidFill>
                <a:schemeClr val="accent5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071670" y="5429264"/>
            <a:ext cx="607223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solidFill>
                  <a:schemeClr val="accent5"/>
                </a:solidFill>
              </a:rPr>
              <a:t>Reunión con </a:t>
            </a:r>
            <a:r>
              <a:rPr lang="es-ES" sz="3200" dirty="0" err="1" smtClean="0">
                <a:solidFill>
                  <a:schemeClr val="accent5"/>
                </a:solidFill>
              </a:rPr>
              <a:t>titorías</a:t>
            </a:r>
            <a:r>
              <a:rPr lang="es-ES" sz="3200" dirty="0" smtClean="0">
                <a:solidFill>
                  <a:schemeClr val="accent5"/>
                </a:solidFill>
              </a:rPr>
              <a:t> e especialistas</a:t>
            </a:r>
            <a:endParaRPr lang="gl-ES" sz="3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735</TotalTime>
  <Words>368</Words>
  <Application>Microsoft Office PowerPoint</Application>
  <PresentationFormat>Presentación en pantalla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Solsticio</vt:lpstr>
      <vt:lpstr>Diapositiva 1</vt:lpstr>
      <vt:lpstr>QUE SE PRETENDE  DENDE  A BIBLIOTECA ESCOLAR? </vt:lpstr>
      <vt:lpstr>Diapositiva 3</vt:lpstr>
      <vt:lpstr>SI, PERO COMO?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Aurora Ramilo Alfaya</dc:creator>
  <cp:lastModifiedBy>Aurora Ramilo Alfaya</cp:lastModifiedBy>
  <cp:revision>75</cp:revision>
  <dcterms:created xsi:type="dcterms:W3CDTF">2018-10-19T20:08:53Z</dcterms:created>
  <dcterms:modified xsi:type="dcterms:W3CDTF">2018-10-22T13:59:10Z</dcterms:modified>
</cp:coreProperties>
</file>