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A1953"/>
    <a:srgbClr val="5799E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DDE3B7-91A1-48C5-A62D-18302F99F1D3}" type="doc">
      <dgm:prSet loTypeId="urn:microsoft.com/office/officeart/2005/8/layout/chart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738975C-2B92-4501-A7B3-8171B451EC5F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latin typeface="Aparajita" pitchFamily="34" charset="0"/>
              <a:cs typeface="Aparajita" pitchFamily="34" charset="0"/>
            </a:rPr>
            <a:t>ESPAZO</a:t>
          </a:r>
        </a:p>
        <a:p>
          <a:r>
            <a:rPr lang="es-ES" dirty="0" smtClean="0"/>
            <a:t>AULA I-6</a:t>
          </a:r>
          <a:endParaRPr lang="es-ES" dirty="0"/>
        </a:p>
      </dgm:t>
    </dgm:pt>
    <dgm:pt modelId="{C09A6C5F-1380-42A6-972C-2AC57F2C912B}" type="parTrans" cxnId="{F92BD0C4-58AC-4091-B0DD-3EBBC5A4FD1D}">
      <dgm:prSet/>
      <dgm:spPr/>
      <dgm:t>
        <a:bodyPr/>
        <a:lstStyle/>
        <a:p>
          <a:endParaRPr lang="es-ES"/>
        </a:p>
      </dgm:t>
    </dgm:pt>
    <dgm:pt modelId="{237208DB-F870-450C-9E97-0CC3C38193CA}" type="sibTrans" cxnId="{F92BD0C4-58AC-4091-B0DD-3EBBC5A4FD1D}">
      <dgm:prSet/>
      <dgm:spPr/>
      <dgm:t>
        <a:bodyPr/>
        <a:lstStyle/>
        <a:p>
          <a:endParaRPr lang="es-ES"/>
        </a:p>
      </dgm:t>
    </dgm:pt>
    <dgm:pt modelId="{D51C6F3C-52DA-495F-B472-83F22389795F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smtClean="0">
              <a:solidFill>
                <a:srgbClr val="002060"/>
              </a:solidFill>
              <a:latin typeface="Aparajita" pitchFamily="34" charset="0"/>
              <a:cs typeface="Aparajita" pitchFamily="34" charset="0"/>
            </a:rPr>
            <a:t>RESPONSABLES</a:t>
          </a:r>
        </a:p>
        <a:p>
          <a:r>
            <a:rPr lang="es-ES" sz="900" dirty="0" smtClean="0"/>
            <a:t>DEPARTAMENTO</a:t>
          </a:r>
        </a:p>
        <a:p>
          <a:r>
            <a:rPr lang="es-ES" sz="900" dirty="0" smtClean="0"/>
            <a:t>DE LINGUA</a:t>
          </a:r>
        </a:p>
        <a:p>
          <a:r>
            <a:rPr lang="es-ES" sz="900" dirty="0" smtClean="0"/>
            <a:t>(PROFESORADO DE LINGUAS DA ESO)</a:t>
          </a:r>
          <a:endParaRPr lang="es-ES" sz="900" dirty="0"/>
        </a:p>
      </dgm:t>
    </dgm:pt>
    <dgm:pt modelId="{C3D227D6-5187-47AD-BF68-B6BA0CD3C782}" type="parTrans" cxnId="{313EA9D1-6BE1-403A-AF17-E18089C008C8}">
      <dgm:prSet/>
      <dgm:spPr/>
      <dgm:t>
        <a:bodyPr/>
        <a:lstStyle/>
        <a:p>
          <a:endParaRPr lang="es-ES"/>
        </a:p>
      </dgm:t>
    </dgm:pt>
    <dgm:pt modelId="{727058FD-BCE3-4651-983E-10BD4BC18AF0}" type="sibTrans" cxnId="{313EA9D1-6BE1-403A-AF17-E18089C008C8}">
      <dgm:prSet/>
      <dgm:spPr/>
      <dgm:t>
        <a:bodyPr/>
        <a:lstStyle/>
        <a:p>
          <a:endParaRPr lang="es-ES"/>
        </a:p>
      </dgm:t>
    </dgm:pt>
    <dgm:pt modelId="{D2CC0361-CAC6-415A-9787-46B86937D7FA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1" dirty="0" smtClean="0">
              <a:solidFill>
                <a:srgbClr val="002060"/>
              </a:solidFill>
              <a:latin typeface="Aparajita" pitchFamily="34" charset="0"/>
              <a:cs typeface="Aparajita" pitchFamily="34" charset="0"/>
            </a:rPr>
            <a:t>HORARIO</a:t>
          </a:r>
        </a:p>
        <a:p>
          <a:r>
            <a:rPr lang="es-ES" sz="800" dirty="0" smtClean="0"/>
            <a:t>1 HORA SEMANAL PARA PRÉSTAMO</a:t>
          </a:r>
        </a:p>
        <a:p>
          <a:r>
            <a:rPr lang="es-ES" sz="800" dirty="0" smtClean="0"/>
            <a:t>ALUMNOS-AS DE  ESO</a:t>
          </a:r>
        </a:p>
        <a:p>
          <a:r>
            <a:rPr lang="es-ES" sz="800" dirty="0" smtClean="0"/>
            <a:t>HORARIO DE USO EI E PRIMARIA</a:t>
          </a:r>
        </a:p>
        <a:p>
          <a:r>
            <a:rPr lang="es-ES" sz="800" dirty="0" smtClean="0"/>
            <a:t>A ELECCIÓN DOS TITORES-AS</a:t>
          </a:r>
          <a:endParaRPr lang="es-ES" sz="800" dirty="0"/>
        </a:p>
      </dgm:t>
    </dgm:pt>
    <dgm:pt modelId="{E4616BA9-45D1-4B5F-B450-446A03DDA346}" type="parTrans" cxnId="{B2A74CE9-A739-425C-A06E-28F042057EC0}">
      <dgm:prSet/>
      <dgm:spPr/>
      <dgm:t>
        <a:bodyPr/>
        <a:lstStyle/>
        <a:p>
          <a:endParaRPr lang="es-ES"/>
        </a:p>
      </dgm:t>
    </dgm:pt>
    <dgm:pt modelId="{15548445-0B4F-438B-A299-550C93F28583}" type="sibTrans" cxnId="{B2A74CE9-A739-425C-A06E-28F042057EC0}">
      <dgm:prSet/>
      <dgm:spPr/>
      <dgm:t>
        <a:bodyPr/>
        <a:lstStyle/>
        <a:p>
          <a:endParaRPr lang="es-ES"/>
        </a:p>
      </dgm:t>
    </dgm:pt>
    <dgm:pt modelId="{7164AB62-D79C-4287-88D6-B09C90B79DC9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1" dirty="0" smtClean="0">
              <a:solidFill>
                <a:srgbClr val="002060"/>
              </a:solidFill>
              <a:latin typeface="Aparajita" pitchFamily="34" charset="0"/>
              <a:cs typeface="Aparajita" pitchFamily="34" charset="0"/>
            </a:rPr>
            <a:t>USUARIOS</a:t>
          </a:r>
        </a:p>
        <a:p>
          <a:r>
            <a:rPr lang="es-ES" sz="900" dirty="0" smtClean="0"/>
            <a:t>ALUMNOS-AS ESO </a:t>
          </a:r>
        </a:p>
        <a:p>
          <a:r>
            <a:rPr lang="es-ES" sz="900" dirty="0" smtClean="0"/>
            <a:t>USUARIOS SEMANAIS</a:t>
          </a:r>
        </a:p>
        <a:p>
          <a:r>
            <a:rPr lang="es-ES" sz="900" dirty="0" smtClean="0"/>
            <a:t>ALUMNOS-AS EI E PRIMARIA</a:t>
          </a:r>
        </a:p>
        <a:p>
          <a:r>
            <a:rPr lang="es-ES" sz="900" dirty="0" smtClean="0"/>
            <a:t>USUARIOS ESPORÁDICOS</a:t>
          </a:r>
        </a:p>
        <a:p>
          <a:endParaRPr lang="es-ES" sz="900" dirty="0"/>
        </a:p>
      </dgm:t>
    </dgm:pt>
    <dgm:pt modelId="{B2ADCBCB-25AA-491B-B823-D11E38B79393}" type="parTrans" cxnId="{1289DB1C-65F9-4F0D-9917-BFDF8E962D24}">
      <dgm:prSet/>
      <dgm:spPr/>
      <dgm:t>
        <a:bodyPr/>
        <a:lstStyle/>
        <a:p>
          <a:endParaRPr lang="es-ES"/>
        </a:p>
      </dgm:t>
    </dgm:pt>
    <dgm:pt modelId="{F2CF5CA0-8E2F-4A30-8F82-676FFD105D9D}" type="sibTrans" cxnId="{1289DB1C-65F9-4F0D-9917-BFDF8E962D24}">
      <dgm:prSet/>
      <dgm:spPr/>
      <dgm:t>
        <a:bodyPr/>
        <a:lstStyle/>
        <a:p>
          <a:endParaRPr lang="es-ES"/>
        </a:p>
      </dgm:t>
    </dgm:pt>
    <dgm:pt modelId="{1DFE03F6-40A4-4C9F-B94F-0DCB58D96554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1" dirty="0" smtClean="0">
              <a:solidFill>
                <a:srgbClr val="002060"/>
              </a:solidFill>
              <a:latin typeface="Aparajita" pitchFamily="34" charset="0"/>
              <a:cs typeface="Aparajita" pitchFamily="34" charset="0"/>
            </a:rPr>
            <a:t>ACTIVIDADES</a:t>
          </a:r>
        </a:p>
        <a:p>
          <a:r>
            <a:rPr lang="es-ES" sz="900" dirty="0" smtClean="0"/>
            <a:t>PRESTAMO</a:t>
          </a:r>
        </a:p>
        <a:p>
          <a:r>
            <a:rPr lang="es-ES" sz="900" dirty="0" smtClean="0"/>
            <a:t>CLASES DE ESO</a:t>
          </a:r>
        </a:p>
        <a:p>
          <a:r>
            <a:rPr lang="es-ES" sz="900" dirty="0" smtClean="0"/>
            <a:t>TRABALLOS DE INVESTIGACIÓN ALUMNOS-AS ESO</a:t>
          </a:r>
          <a:endParaRPr lang="es-ES" sz="900" dirty="0"/>
        </a:p>
      </dgm:t>
    </dgm:pt>
    <dgm:pt modelId="{50D2F7AE-3212-4CCF-B46F-E110F1A66BA8}" type="parTrans" cxnId="{1E365433-832F-4174-90DF-3B1087663CE5}">
      <dgm:prSet/>
      <dgm:spPr/>
      <dgm:t>
        <a:bodyPr/>
        <a:lstStyle/>
        <a:p>
          <a:endParaRPr lang="es-ES"/>
        </a:p>
      </dgm:t>
    </dgm:pt>
    <dgm:pt modelId="{3B0B6005-6C02-4D00-8499-77D1CE8F6B50}" type="sibTrans" cxnId="{1E365433-832F-4174-90DF-3B1087663CE5}">
      <dgm:prSet/>
      <dgm:spPr/>
      <dgm:t>
        <a:bodyPr/>
        <a:lstStyle/>
        <a:p>
          <a:endParaRPr lang="es-ES"/>
        </a:p>
      </dgm:t>
    </dgm:pt>
    <dgm:pt modelId="{7AF9B733-8462-4D32-873B-1BB424A3A724}" type="pres">
      <dgm:prSet presAssocID="{31DDE3B7-91A1-48C5-A62D-18302F99F1D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825498-4BE4-49D9-AF50-12719B23CF04}" type="pres">
      <dgm:prSet presAssocID="{31DDE3B7-91A1-48C5-A62D-18302F99F1D3}" presName="wedge1" presStyleLbl="node1" presStyleIdx="0" presStyleCnt="5" custLinFactNeighborX="-40806" custLinFactNeighborY="6706"/>
      <dgm:spPr/>
      <dgm:t>
        <a:bodyPr/>
        <a:lstStyle/>
        <a:p>
          <a:endParaRPr lang="es-ES"/>
        </a:p>
      </dgm:t>
    </dgm:pt>
    <dgm:pt modelId="{7E3185A0-ADBB-4C25-B8D3-D9529A8EA091}" type="pres">
      <dgm:prSet presAssocID="{31DDE3B7-91A1-48C5-A62D-18302F99F1D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935FD5-9D2E-4AB4-8D4B-EB3A4389FFDE}" type="pres">
      <dgm:prSet presAssocID="{31DDE3B7-91A1-48C5-A62D-18302F99F1D3}" presName="wedge2" presStyleLbl="node1" presStyleIdx="1" presStyleCnt="5" custLinFactNeighborX="-37306" custLinFactNeighborY="3420"/>
      <dgm:spPr/>
      <dgm:t>
        <a:bodyPr/>
        <a:lstStyle/>
        <a:p>
          <a:endParaRPr lang="es-ES"/>
        </a:p>
      </dgm:t>
    </dgm:pt>
    <dgm:pt modelId="{EFB0E1EF-C666-4266-BF5A-E7903A5CDC2F}" type="pres">
      <dgm:prSet presAssocID="{31DDE3B7-91A1-48C5-A62D-18302F99F1D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01E83D-5E6B-4ACC-BF8A-0DE0F3B0C714}" type="pres">
      <dgm:prSet presAssocID="{31DDE3B7-91A1-48C5-A62D-18302F99F1D3}" presName="wedge3" presStyleLbl="node1" presStyleIdx="2" presStyleCnt="5" custLinFactNeighborX="-38841" custLinFactNeighborY="4955"/>
      <dgm:spPr/>
      <dgm:t>
        <a:bodyPr/>
        <a:lstStyle/>
        <a:p>
          <a:endParaRPr lang="es-ES"/>
        </a:p>
      </dgm:t>
    </dgm:pt>
    <dgm:pt modelId="{6874C980-7476-4A56-AC1A-AC79D5DABE24}" type="pres">
      <dgm:prSet presAssocID="{31DDE3B7-91A1-48C5-A62D-18302F99F1D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FE62FD-A449-4881-AE7B-785D9FC1118A}" type="pres">
      <dgm:prSet presAssocID="{31DDE3B7-91A1-48C5-A62D-18302F99F1D3}" presName="wedge4" presStyleLbl="node1" presStyleIdx="3" presStyleCnt="5" custLinFactNeighborX="-38841" custLinFactNeighborY="3420"/>
      <dgm:spPr/>
      <dgm:t>
        <a:bodyPr/>
        <a:lstStyle/>
        <a:p>
          <a:endParaRPr lang="es-ES"/>
        </a:p>
      </dgm:t>
    </dgm:pt>
    <dgm:pt modelId="{CC927A1A-347B-42AE-B3B6-54F159523165}" type="pres">
      <dgm:prSet presAssocID="{31DDE3B7-91A1-48C5-A62D-18302F99F1D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372D92-7DDA-4366-8A07-34D57F720F40}" type="pres">
      <dgm:prSet presAssocID="{31DDE3B7-91A1-48C5-A62D-18302F99F1D3}" presName="wedge5" presStyleLbl="node1" presStyleIdx="4" presStyleCnt="5" custLinFactNeighborX="-38841" custLinFactNeighborY="1884"/>
      <dgm:spPr/>
      <dgm:t>
        <a:bodyPr/>
        <a:lstStyle/>
        <a:p>
          <a:endParaRPr lang="es-ES"/>
        </a:p>
      </dgm:t>
    </dgm:pt>
    <dgm:pt modelId="{DAA83649-F540-4848-84FC-763285C7535E}" type="pres">
      <dgm:prSet presAssocID="{31DDE3B7-91A1-48C5-A62D-18302F99F1D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CDCD18-42BC-4BE4-8468-3B71A8056E50}" type="presOf" srcId="{D2CC0361-CAC6-415A-9787-46B86937D7FA}" destId="{4B01E83D-5E6B-4ACC-BF8A-0DE0F3B0C714}" srcOrd="0" destOrd="0" presId="urn:microsoft.com/office/officeart/2005/8/layout/chart3"/>
    <dgm:cxn modelId="{AFF27E66-42F1-4E16-8D72-9FD552615748}" type="presOf" srcId="{D51C6F3C-52DA-495F-B472-83F22389795F}" destId="{EFB0E1EF-C666-4266-BF5A-E7903A5CDC2F}" srcOrd="1" destOrd="0" presId="urn:microsoft.com/office/officeart/2005/8/layout/chart3"/>
    <dgm:cxn modelId="{2239E5B8-D570-4917-AE09-496C73A56793}" type="presOf" srcId="{D2CC0361-CAC6-415A-9787-46B86937D7FA}" destId="{6874C980-7476-4A56-AC1A-AC79D5DABE24}" srcOrd="1" destOrd="0" presId="urn:microsoft.com/office/officeart/2005/8/layout/chart3"/>
    <dgm:cxn modelId="{4D9AC94B-4E08-4053-8FC7-63EA792BAA40}" type="presOf" srcId="{7164AB62-D79C-4287-88D6-B09C90B79DC9}" destId="{CC927A1A-347B-42AE-B3B6-54F159523165}" srcOrd="1" destOrd="0" presId="urn:microsoft.com/office/officeart/2005/8/layout/chart3"/>
    <dgm:cxn modelId="{53F1128B-00D4-495C-8D04-FFE18DF1D40F}" type="presOf" srcId="{1DFE03F6-40A4-4C9F-B94F-0DCB58D96554}" destId="{30372D92-7DDA-4366-8A07-34D57F720F40}" srcOrd="0" destOrd="0" presId="urn:microsoft.com/office/officeart/2005/8/layout/chart3"/>
    <dgm:cxn modelId="{B2A74CE9-A739-425C-A06E-28F042057EC0}" srcId="{31DDE3B7-91A1-48C5-A62D-18302F99F1D3}" destId="{D2CC0361-CAC6-415A-9787-46B86937D7FA}" srcOrd="2" destOrd="0" parTransId="{E4616BA9-45D1-4B5F-B450-446A03DDA346}" sibTransId="{15548445-0B4F-438B-A299-550C93F28583}"/>
    <dgm:cxn modelId="{8C1B68FB-6513-43CD-B885-E0E2A664BD62}" type="presOf" srcId="{31DDE3B7-91A1-48C5-A62D-18302F99F1D3}" destId="{7AF9B733-8462-4D32-873B-1BB424A3A724}" srcOrd="0" destOrd="0" presId="urn:microsoft.com/office/officeart/2005/8/layout/chart3"/>
    <dgm:cxn modelId="{1E365433-832F-4174-90DF-3B1087663CE5}" srcId="{31DDE3B7-91A1-48C5-A62D-18302F99F1D3}" destId="{1DFE03F6-40A4-4C9F-B94F-0DCB58D96554}" srcOrd="4" destOrd="0" parTransId="{50D2F7AE-3212-4CCF-B46F-E110F1A66BA8}" sibTransId="{3B0B6005-6C02-4D00-8499-77D1CE8F6B50}"/>
    <dgm:cxn modelId="{C89F8321-6D0A-43C3-A498-F93619716602}" type="presOf" srcId="{1DFE03F6-40A4-4C9F-B94F-0DCB58D96554}" destId="{DAA83649-F540-4848-84FC-763285C7535E}" srcOrd="1" destOrd="0" presId="urn:microsoft.com/office/officeart/2005/8/layout/chart3"/>
    <dgm:cxn modelId="{1289DB1C-65F9-4F0D-9917-BFDF8E962D24}" srcId="{31DDE3B7-91A1-48C5-A62D-18302F99F1D3}" destId="{7164AB62-D79C-4287-88D6-B09C90B79DC9}" srcOrd="3" destOrd="0" parTransId="{B2ADCBCB-25AA-491B-B823-D11E38B79393}" sibTransId="{F2CF5CA0-8E2F-4A30-8F82-676FFD105D9D}"/>
    <dgm:cxn modelId="{A1026F92-A2BC-4F04-B545-0F8CC258667A}" type="presOf" srcId="{D51C6F3C-52DA-495F-B472-83F22389795F}" destId="{DF935FD5-9D2E-4AB4-8D4B-EB3A4389FFDE}" srcOrd="0" destOrd="0" presId="urn:microsoft.com/office/officeart/2005/8/layout/chart3"/>
    <dgm:cxn modelId="{F92BD0C4-58AC-4091-B0DD-3EBBC5A4FD1D}" srcId="{31DDE3B7-91A1-48C5-A62D-18302F99F1D3}" destId="{3738975C-2B92-4501-A7B3-8171B451EC5F}" srcOrd="0" destOrd="0" parTransId="{C09A6C5F-1380-42A6-972C-2AC57F2C912B}" sibTransId="{237208DB-F870-450C-9E97-0CC3C38193CA}"/>
    <dgm:cxn modelId="{0D29D066-77B9-4C9E-BDC3-1F1DEC8E3FAA}" type="presOf" srcId="{3738975C-2B92-4501-A7B3-8171B451EC5F}" destId="{06825498-4BE4-49D9-AF50-12719B23CF04}" srcOrd="0" destOrd="0" presId="urn:microsoft.com/office/officeart/2005/8/layout/chart3"/>
    <dgm:cxn modelId="{313EA9D1-6BE1-403A-AF17-E18089C008C8}" srcId="{31DDE3B7-91A1-48C5-A62D-18302F99F1D3}" destId="{D51C6F3C-52DA-495F-B472-83F22389795F}" srcOrd="1" destOrd="0" parTransId="{C3D227D6-5187-47AD-BF68-B6BA0CD3C782}" sibTransId="{727058FD-BCE3-4651-983E-10BD4BC18AF0}"/>
    <dgm:cxn modelId="{2AB1D28A-17AF-48AD-8BC2-DD72091DFC2A}" type="presOf" srcId="{3738975C-2B92-4501-A7B3-8171B451EC5F}" destId="{7E3185A0-ADBB-4C25-B8D3-D9529A8EA091}" srcOrd="1" destOrd="0" presId="urn:microsoft.com/office/officeart/2005/8/layout/chart3"/>
    <dgm:cxn modelId="{155DE9AD-C6BB-4DB7-89F6-1522108B3BD5}" type="presOf" srcId="{7164AB62-D79C-4287-88D6-B09C90B79DC9}" destId="{B1FE62FD-A449-4881-AE7B-785D9FC1118A}" srcOrd="0" destOrd="0" presId="urn:microsoft.com/office/officeart/2005/8/layout/chart3"/>
    <dgm:cxn modelId="{98EBB8FB-EBB0-4210-953A-B4A4C18531E9}" type="presParOf" srcId="{7AF9B733-8462-4D32-873B-1BB424A3A724}" destId="{06825498-4BE4-49D9-AF50-12719B23CF04}" srcOrd="0" destOrd="0" presId="urn:microsoft.com/office/officeart/2005/8/layout/chart3"/>
    <dgm:cxn modelId="{04C940C4-D98A-4175-B424-015061CE90B6}" type="presParOf" srcId="{7AF9B733-8462-4D32-873B-1BB424A3A724}" destId="{7E3185A0-ADBB-4C25-B8D3-D9529A8EA091}" srcOrd="1" destOrd="0" presId="urn:microsoft.com/office/officeart/2005/8/layout/chart3"/>
    <dgm:cxn modelId="{08C6FF48-3E73-436F-866B-4F25FA5E27EE}" type="presParOf" srcId="{7AF9B733-8462-4D32-873B-1BB424A3A724}" destId="{DF935FD5-9D2E-4AB4-8D4B-EB3A4389FFDE}" srcOrd="2" destOrd="0" presId="urn:microsoft.com/office/officeart/2005/8/layout/chart3"/>
    <dgm:cxn modelId="{E27ACA13-FCDF-4786-AA27-CF63EC659078}" type="presParOf" srcId="{7AF9B733-8462-4D32-873B-1BB424A3A724}" destId="{EFB0E1EF-C666-4266-BF5A-E7903A5CDC2F}" srcOrd="3" destOrd="0" presId="urn:microsoft.com/office/officeart/2005/8/layout/chart3"/>
    <dgm:cxn modelId="{169DA3EE-A1CE-42F3-8794-E742E3EBD5BA}" type="presParOf" srcId="{7AF9B733-8462-4D32-873B-1BB424A3A724}" destId="{4B01E83D-5E6B-4ACC-BF8A-0DE0F3B0C714}" srcOrd="4" destOrd="0" presId="urn:microsoft.com/office/officeart/2005/8/layout/chart3"/>
    <dgm:cxn modelId="{39FF66CC-27BE-4C1C-A6C7-6092DF722935}" type="presParOf" srcId="{7AF9B733-8462-4D32-873B-1BB424A3A724}" destId="{6874C980-7476-4A56-AC1A-AC79D5DABE24}" srcOrd="5" destOrd="0" presId="urn:microsoft.com/office/officeart/2005/8/layout/chart3"/>
    <dgm:cxn modelId="{2D6AE4C6-581B-41A8-88CB-35925D572F96}" type="presParOf" srcId="{7AF9B733-8462-4D32-873B-1BB424A3A724}" destId="{B1FE62FD-A449-4881-AE7B-785D9FC1118A}" srcOrd="6" destOrd="0" presId="urn:microsoft.com/office/officeart/2005/8/layout/chart3"/>
    <dgm:cxn modelId="{BAA5253E-AC0C-457D-A929-96BFA7E62879}" type="presParOf" srcId="{7AF9B733-8462-4D32-873B-1BB424A3A724}" destId="{CC927A1A-347B-42AE-B3B6-54F159523165}" srcOrd="7" destOrd="0" presId="urn:microsoft.com/office/officeart/2005/8/layout/chart3"/>
    <dgm:cxn modelId="{EDAD8CDF-D07E-41B7-B448-15654AF733BA}" type="presParOf" srcId="{7AF9B733-8462-4D32-873B-1BB424A3A724}" destId="{30372D92-7DDA-4366-8A07-34D57F720F40}" srcOrd="8" destOrd="0" presId="urn:microsoft.com/office/officeart/2005/8/layout/chart3"/>
    <dgm:cxn modelId="{2495A473-B712-4F54-94BA-7D4FB6A9D7FD}" type="presParOf" srcId="{7AF9B733-8462-4D32-873B-1BB424A3A724}" destId="{DAA83649-F540-4848-84FC-763285C7535E}" srcOrd="9" destOrd="0" presId="urn:microsoft.com/office/officeart/2005/8/layout/char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212979-FED9-4C07-AC50-402417A0C086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C34B029-3CA4-4767-AF92-E35500DE9E55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sz="1200" b="1" dirty="0" smtClean="0">
            <a:solidFill>
              <a:srgbClr val="002060"/>
            </a:solidFill>
            <a:latin typeface="Andalus" pitchFamily="18" charset="-78"/>
            <a:cs typeface="Andalus" pitchFamily="18" charset="-78"/>
          </a:endParaRPr>
        </a:p>
        <a:p>
          <a:r>
            <a:rPr lang="es-ES" sz="1200" b="1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ESPAZO</a:t>
          </a:r>
        </a:p>
        <a:p>
          <a:r>
            <a:rPr lang="es-ES" sz="1200" dirty="0" smtClean="0"/>
            <a:t>-AMPLIACIÓN E REFORMA (AULAS I-5+I-6)</a:t>
          </a:r>
        </a:p>
        <a:p>
          <a:r>
            <a:rPr lang="es-ES" sz="1200" dirty="0" smtClean="0"/>
            <a:t>-OPTIMIZACIÓN: ARMARIOS EMPOTRADOS CONVERTIDOS EN ANDEIS+DOTACIÓN DE ANDEIS NOVOS </a:t>
          </a:r>
        </a:p>
        <a:p>
          <a:r>
            <a:rPr lang="es-ES" sz="1200" dirty="0" smtClean="0"/>
            <a:t>-ORGANIZACIÓN: ZONAS DIFERENCIADAS EI E 1º CICLO EP DE 2º E 3º CICLOS EP</a:t>
          </a:r>
        </a:p>
        <a:p>
          <a:r>
            <a:rPr lang="es-ES" sz="1200" dirty="0" smtClean="0"/>
            <a:t>-DOTACIÓN 3 ORDENADORES: 1 ADMINISTRACIÓN E PRÉSTAMO+2 USO ALUMNADO</a:t>
          </a:r>
        </a:p>
        <a:p>
          <a:endParaRPr lang="es-ES" sz="1100" dirty="0"/>
        </a:p>
      </dgm:t>
    </dgm:pt>
    <dgm:pt modelId="{D0EB10E6-792E-4724-9B49-00669410B22B}" type="parTrans" cxnId="{B50AED77-DA17-4B69-8A33-4E76B33E422B}">
      <dgm:prSet/>
      <dgm:spPr/>
      <dgm:t>
        <a:bodyPr/>
        <a:lstStyle/>
        <a:p>
          <a:endParaRPr lang="es-ES"/>
        </a:p>
      </dgm:t>
    </dgm:pt>
    <dgm:pt modelId="{736A51A8-0623-4607-A334-05F5FE9DF369}" type="sibTrans" cxnId="{B50AED77-DA17-4B69-8A33-4E76B33E422B}">
      <dgm:prSet/>
      <dgm:spPr/>
      <dgm:t>
        <a:bodyPr/>
        <a:lstStyle/>
        <a:p>
          <a:endParaRPr lang="es-ES"/>
        </a:p>
      </dgm:t>
    </dgm:pt>
    <dgm:pt modelId="{AFE6A654-310C-4656-B9A1-72C4AE1FFF1F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b="1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FONDOS</a:t>
          </a:r>
          <a:r>
            <a:rPr lang="es-ES" sz="1200" dirty="0" smtClean="0">
              <a:solidFill>
                <a:srgbClr val="002060"/>
              </a:solidFill>
            </a:rPr>
            <a:t> </a:t>
          </a:r>
        </a:p>
        <a:p>
          <a:r>
            <a:rPr lang="es-ES" sz="1200" dirty="0" smtClean="0"/>
            <a:t>-EXPURGACIÓN-RENOVACIÓN (ADAPTADOS A EI E PRIMARIA)</a:t>
          </a:r>
        </a:p>
        <a:p>
          <a:r>
            <a:rPr lang="es-ES" sz="1200" dirty="0" smtClean="0"/>
            <a:t>- CATALOGACIÓN, REXISTRO E PRÉSTAMO MEDIANTE MEIGA</a:t>
          </a:r>
        </a:p>
        <a:p>
          <a:r>
            <a:rPr lang="es-ES" sz="1200" dirty="0" smtClean="0"/>
            <a:t>-ADQUISICIÓN FONDOS VIDEOGRÁFICOS+MATERIAIS PEDAGÓXICOS DIXITAIS</a:t>
          </a:r>
        </a:p>
        <a:p>
          <a:endParaRPr lang="es-ES" sz="1200" dirty="0"/>
        </a:p>
      </dgm:t>
    </dgm:pt>
    <dgm:pt modelId="{105B830B-9062-441D-AB2E-768879B92D7B}" type="parTrans" cxnId="{3C11F45B-BC9B-4F5E-B673-8A624CAB661D}">
      <dgm:prSet/>
      <dgm:spPr/>
      <dgm:t>
        <a:bodyPr/>
        <a:lstStyle/>
        <a:p>
          <a:endParaRPr lang="es-ES"/>
        </a:p>
      </dgm:t>
    </dgm:pt>
    <dgm:pt modelId="{4ADE4094-0D4C-4743-B492-8C04E7EBFBA3}" type="sibTrans" cxnId="{3C11F45B-BC9B-4F5E-B673-8A624CAB661D}">
      <dgm:prSet/>
      <dgm:spPr/>
      <dgm:t>
        <a:bodyPr/>
        <a:lstStyle/>
        <a:p>
          <a:endParaRPr lang="es-ES"/>
        </a:p>
      </dgm:t>
    </dgm:pt>
    <dgm:pt modelId="{F8EAFC5E-F449-47A0-BCA2-9F830DD6D3F2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rPr>
            <a:t>UTILIZACIÓN</a:t>
          </a:r>
        </a:p>
        <a:p>
          <a:r>
            <a:rPr lang="es-ES" dirty="0" smtClean="0">
              <a:latin typeface="+mj-lt"/>
              <a:cs typeface="Andalus" pitchFamily="18" charset="-78"/>
            </a:rPr>
            <a:t>-AMPLIACIÓN HORARIO COA APERTURA ENTRE A XORNADA DE MAÑÁ E TARDE A CARGO DE MESTRES-AS COLABORADORES DE COMEDOR PARA USO VOLUNTARIO DO ALUMNADO</a:t>
          </a:r>
        </a:p>
        <a:p>
          <a:r>
            <a:rPr lang="es-ES" dirty="0" smtClean="0">
              <a:latin typeface="+mj-lt"/>
              <a:cs typeface="Andalus" pitchFamily="18" charset="-78"/>
            </a:rPr>
            <a:t>-HORARIO PARA PRÉSTAMO, LECTURA E/OU CONSULTA: MÍNIMO 1 HORA SEMANAL POR CURSO, VOLUNTARIAMENTE  AS HORAS QUE CADA TITOR/A CONSIDERA.</a:t>
          </a:r>
          <a:endParaRPr lang="es-ES" dirty="0">
            <a:latin typeface="+mj-lt"/>
            <a:cs typeface="Andalus" pitchFamily="18" charset="-78"/>
          </a:endParaRPr>
        </a:p>
      </dgm:t>
    </dgm:pt>
    <dgm:pt modelId="{4EE9C2D5-5F2E-4A96-A577-505AD663CAF1}" type="parTrans" cxnId="{8183829E-70CC-4CF3-A780-3DE4582C12F1}">
      <dgm:prSet/>
      <dgm:spPr/>
      <dgm:t>
        <a:bodyPr/>
        <a:lstStyle/>
        <a:p>
          <a:endParaRPr lang="es-ES"/>
        </a:p>
      </dgm:t>
    </dgm:pt>
    <dgm:pt modelId="{8B0BE092-4598-45DC-9096-30FF843223DD}" type="sibTrans" cxnId="{8183829E-70CC-4CF3-A780-3DE4582C12F1}">
      <dgm:prSet/>
      <dgm:spPr/>
      <dgm:t>
        <a:bodyPr/>
        <a:lstStyle/>
        <a:p>
          <a:endParaRPr lang="es-ES"/>
        </a:p>
      </dgm:t>
    </dgm:pt>
    <dgm:pt modelId="{6BF8A233-EACE-4941-88E3-D2037D074AA1}" type="pres">
      <dgm:prSet presAssocID="{DC212979-FED9-4C07-AC50-402417A0C08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2BC36E-76AB-4A14-BF92-A0F243DF2FCB}" type="pres">
      <dgm:prSet presAssocID="{DC212979-FED9-4C07-AC50-402417A0C086}" presName="dummyMaxCanvas" presStyleCnt="0">
        <dgm:presLayoutVars/>
      </dgm:prSet>
      <dgm:spPr/>
    </dgm:pt>
    <dgm:pt modelId="{4A45A996-EE35-46B7-9093-3BC2752938DC}" type="pres">
      <dgm:prSet presAssocID="{DC212979-FED9-4C07-AC50-402417A0C086}" presName="ThreeNodes_1" presStyleLbl="node1" presStyleIdx="0" presStyleCnt="3" custScaleX="104869" custScaleY="1072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CB3F1B-1FBA-4957-87D5-11662CEB5BC9}" type="pres">
      <dgm:prSet presAssocID="{DC212979-FED9-4C07-AC50-402417A0C08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02AF69-C924-46C7-8BC5-BF4D7997D940}" type="pres">
      <dgm:prSet presAssocID="{DC212979-FED9-4C07-AC50-402417A0C08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493BC3-D01E-48DA-B296-E65D0EC93529}" type="pres">
      <dgm:prSet presAssocID="{DC212979-FED9-4C07-AC50-402417A0C08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7366BB-9000-4413-B835-453BB2C854FC}" type="pres">
      <dgm:prSet presAssocID="{DC212979-FED9-4C07-AC50-402417A0C08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BF4BDC-C454-4AD7-9116-6D1461144707}" type="pres">
      <dgm:prSet presAssocID="{DC212979-FED9-4C07-AC50-402417A0C08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5C2ED3-837F-4689-ACC6-AE780470A4CA}" type="pres">
      <dgm:prSet presAssocID="{DC212979-FED9-4C07-AC50-402417A0C08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99A674-CFA2-49E0-AAB3-6E47467D77DA}" type="pres">
      <dgm:prSet presAssocID="{DC212979-FED9-4C07-AC50-402417A0C08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5D4EA80-9393-4DD0-8E5C-CF352D2F8CC4}" type="presOf" srcId="{AFE6A654-310C-4656-B9A1-72C4AE1FFF1F}" destId="{EE5C2ED3-837F-4689-ACC6-AE780470A4CA}" srcOrd="1" destOrd="0" presId="urn:microsoft.com/office/officeart/2005/8/layout/vProcess5"/>
    <dgm:cxn modelId="{F5D296E0-F57B-43F1-A258-91214F08BABE}" type="presOf" srcId="{F8EAFC5E-F449-47A0-BCA2-9F830DD6D3F2}" destId="{A402AF69-C924-46C7-8BC5-BF4D7997D940}" srcOrd="0" destOrd="0" presId="urn:microsoft.com/office/officeart/2005/8/layout/vProcess5"/>
    <dgm:cxn modelId="{15A8C887-5501-4E07-BA4E-9C92F38D4679}" type="presOf" srcId="{1C34B029-3CA4-4767-AF92-E35500DE9E55}" destId="{4BBF4BDC-C454-4AD7-9116-6D1461144707}" srcOrd="1" destOrd="0" presId="urn:microsoft.com/office/officeart/2005/8/layout/vProcess5"/>
    <dgm:cxn modelId="{B50AED77-DA17-4B69-8A33-4E76B33E422B}" srcId="{DC212979-FED9-4C07-AC50-402417A0C086}" destId="{1C34B029-3CA4-4767-AF92-E35500DE9E55}" srcOrd="0" destOrd="0" parTransId="{D0EB10E6-792E-4724-9B49-00669410B22B}" sibTransId="{736A51A8-0623-4607-A334-05F5FE9DF369}"/>
    <dgm:cxn modelId="{8183829E-70CC-4CF3-A780-3DE4582C12F1}" srcId="{DC212979-FED9-4C07-AC50-402417A0C086}" destId="{F8EAFC5E-F449-47A0-BCA2-9F830DD6D3F2}" srcOrd="2" destOrd="0" parTransId="{4EE9C2D5-5F2E-4A96-A577-505AD663CAF1}" sibTransId="{8B0BE092-4598-45DC-9096-30FF843223DD}"/>
    <dgm:cxn modelId="{BA0A586F-DC2F-478F-8AA4-0175EA5E3A50}" type="presOf" srcId="{DC212979-FED9-4C07-AC50-402417A0C086}" destId="{6BF8A233-EACE-4941-88E3-D2037D074AA1}" srcOrd="0" destOrd="0" presId="urn:microsoft.com/office/officeart/2005/8/layout/vProcess5"/>
    <dgm:cxn modelId="{7A258C11-A1E9-4B3E-9071-D5148BEE3F1F}" type="presOf" srcId="{736A51A8-0623-4607-A334-05F5FE9DF369}" destId="{FB493BC3-D01E-48DA-B296-E65D0EC93529}" srcOrd="0" destOrd="0" presId="urn:microsoft.com/office/officeart/2005/8/layout/vProcess5"/>
    <dgm:cxn modelId="{D5CE2C65-5F0B-416A-A08E-E904C168812D}" type="presOf" srcId="{1C34B029-3CA4-4767-AF92-E35500DE9E55}" destId="{4A45A996-EE35-46B7-9093-3BC2752938DC}" srcOrd="0" destOrd="0" presId="urn:microsoft.com/office/officeart/2005/8/layout/vProcess5"/>
    <dgm:cxn modelId="{6A45505A-0212-4C8F-A04D-9BD718DF7AB0}" type="presOf" srcId="{AFE6A654-310C-4656-B9A1-72C4AE1FFF1F}" destId="{56CB3F1B-1FBA-4957-87D5-11662CEB5BC9}" srcOrd="0" destOrd="0" presId="urn:microsoft.com/office/officeart/2005/8/layout/vProcess5"/>
    <dgm:cxn modelId="{0E9325A1-A77F-48DE-9080-B01D0C8EE0F1}" type="presOf" srcId="{F8EAFC5E-F449-47A0-BCA2-9F830DD6D3F2}" destId="{D399A674-CFA2-49E0-AAB3-6E47467D77DA}" srcOrd="1" destOrd="0" presId="urn:microsoft.com/office/officeart/2005/8/layout/vProcess5"/>
    <dgm:cxn modelId="{3C11F45B-BC9B-4F5E-B673-8A624CAB661D}" srcId="{DC212979-FED9-4C07-AC50-402417A0C086}" destId="{AFE6A654-310C-4656-B9A1-72C4AE1FFF1F}" srcOrd="1" destOrd="0" parTransId="{105B830B-9062-441D-AB2E-768879B92D7B}" sibTransId="{4ADE4094-0D4C-4743-B492-8C04E7EBFBA3}"/>
    <dgm:cxn modelId="{10AD4CC4-2E19-47E7-9025-2B44C86D0F89}" type="presOf" srcId="{4ADE4094-0D4C-4743-B492-8C04E7EBFBA3}" destId="{857366BB-9000-4413-B835-453BB2C854FC}" srcOrd="0" destOrd="0" presId="urn:microsoft.com/office/officeart/2005/8/layout/vProcess5"/>
    <dgm:cxn modelId="{0AFD816B-AFD3-4C14-A4B2-00077C134B03}" type="presParOf" srcId="{6BF8A233-EACE-4941-88E3-D2037D074AA1}" destId="{872BC36E-76AB-4A14-BF92-A0F243DF2FCB}" srcOrd="0" destOrd="0" presId="urn:microsoft.com/office/officeart/2005/8/layout/vProcess5"/>
    <dgm:cxn modelId="{6DAFEED5-850B-4D11-ADEA-2684B1B8B84E}" type="presParOf" srcId="{6BF8A233-EACE-4941-88E3-D2037D074AA1}" destId="{4A45A996-EE35-46B7-9093-3BC2752938DC}" srcOrd="1" destOrd="0" presId="urn:microsoft.com/office/officeart/2005/8/layout/vProcess5"/>
    <dgm:cxn modelId="{30807B8D-4370-4302-9B57-58A797242196}" type="presParOf" srcId="{6BF8A233-EACE-4941-88E3-D2037D074AA1}" destId="{56CB3F1B-1FBA-4957-87D5-11662CEB5BC9}" srcOrd="2" destOrd="0" presId="urn:microsoft.com/office/officeart/2005/8/layout/vProcess5"/>
    <dgm:cxn modelId="{966FE74E-06E4-44A0-BD49-45AFB2710745}" type="presParOf" srcId="{6BF8A233-EACE-4941-88E3-D2037D074AA1}" destId="{A402AF69-C924-46C7-8BC5-BF4D7997D940}" srcOrd="3" destOrd="0" presId="urn:microsoft.com/office/officeart/2005/8/layout/vProcess5"/>
    <dgm:cxn modelId="{E7813131-BC79-4129-BBB0-E722A4F5ECD3}" type="presParOf" srcId="{6BF8A233-EACE-4941-88E3-D2037D074AA1}" destId="{FB493BC3-D01E-48DA-B296-E65D0EC93529}" srcOrd="4" destOrd="0" presId="urn:microsoft.com/office/officeart/2005/8/layout/vProcess5"/>
    <dgm:cxn modelId="{6F02AC74-8ED0-4C3F-8326-E801513C5D23}" type="presParOf" srcId="{6BF8A233-EACE-4941-88E3-D2037D074AA1}" destId="{857366BB-9000-4413-B835-453BB2C854FC}" srcOrd="5" destOrd="0" presId="urn:microsoft.com/office/officeart/2005/8/layout/vProcess5"/>
    <dgm:cxn modelId="{78D74848-C37B-417F-85CA-684633A39A1E}" type="presParOf" srcId="{6BF8A233-EACE-4941-88E3-D2037D074AA1}" destId="{4BBF4BDC-C454-4AD7-9116-6D1461144707}" srcOrd="6" destOrd="0" presId="urn:microsoft.com/office/officeart/2005/8/layout/vProcess5"/>
    <dgm:cxn modelId="{EA99BFC1-9233-4309-8B33-A0BDB102E2C1}" type="presParOf" srcId="{6BF8A233-EACE-4941-88E3-D2037D074AA1}" destId="{EE5C2ED3-837F-4689-ACC6-AE780470A4CA}" srcOrd="7" destOrd="0" presId="urn:microsoft.com/office/officeart/2005/8/layout/vProcess5"/>
    <dgm:cxn modelId="{C8D8464D-87F7-4298-ADD5-67EFC62944B6}" type="presParOf" srcId="{6BF8A233-EACE-4941-88E3-D2037D074AA1}" destId="{D399A674-CFA2-49E0-AAB3-6E47467D77DA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7FBC-D99A-4623-B80F-04CD2CEACBA6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27-4B2D-4F79-AB71-449991079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7FBC-D99A-4623-B80F-04CD2CEACBA6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27-4B2D-4F79-AB71-449991079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7FBC-D99A-4623-B80F-04CD2CEACBA6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27-4B2D-4F79-AB71-449991079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7FBC-D99A-4623-B80F-04CD2CEACBA6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27-4B2D-4F79-AB71-449991079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7FBC-D99A-4623-B80F-04CD2CEACBA6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27-4B2D-4F79-AB71-449991079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7FBC-D99A-4623-B80F-04CD2CEACBA6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27-4B2D-4F79-AB71-449991079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7FBC-D99A-4623-B80F-04CD2CEACBA6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27-4B2D-4F79-AB71-449991079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7FBC-D99A-4623-B80F-04CD2CEACBA6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27-4B2D-4F79-AB71-449991079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7FBC-D99A-4623-B80F-04CD2CEACBA6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27-4B2D-4F79-AB71-449991079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7FBC-D99A-4623-B80F-04CD2CEACBA6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27-4B2D-4F79-AB71-449991079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C7FBC-D99A-4623-B80F-04CD2CEACBA6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EF27-4B2D-4F79-AB71-449991079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C7FBC-D99A-4623-B80F-04CD2CEACBA6}" type="datetimeFigureOut">
              <a:rPr lang="es-ES" smtClean="0"/>
              <a:pPr/>
              <a:t>24/04/2013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EF27-4B2D-4F79-AB71-4499910791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857752" y="214290"/>
            <a:ext cx="3929090" cy="3314722"/>
          </a:xfrm>
          <a:prstGeom prst="ellipse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BIBLIOTECA</a:t>
            </a:r>
            <a:br>
              <a:rPr lang="es-E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</a:br>
            <a:r>
              <a:rPr lang="es-E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ESCOLAR</a:t>
            </a:r>
            <a:br>
              <a:rPr lang="es-E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</a:br>
            <a:r>
              <a:rPr lang="es-E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C.E.I.P.</a:t>
            </a:r>
            <a:br>
              <a:rPr lang="es-E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</a:br>
            <a:r>
              <a:rPr lang="es-E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Baskerville Old Face" pitchFamily="18" charset="0"/>
              </a:rPr>
              <a:t>MANUEL SIEIRO</a:t>
            </a:r>
            <a:endParaRPr lang="es-ES" sz="32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Baskerville Old Fac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3714752"/>
            <a:ext cx="2700334" cy="2571768"/>
          </a:xfrm>
          <a:prstGeom prst="wedgeEllipseCallout">
            <a:avLst>
              <a:gd name="adj1" fmla="val 127376"/>
              <a:gd name="adj2" fmla="val -43639"/>
            </a:avLst>
          </a:prstGeom>
          <a:solidFill>
            <a:srgbClr val="5799E9"/>
          </a:solidFill>
          <a:ln>
            <a:solidFill>
              <a:srgbClr val="002060"/>
            </a:solidFill>
          </a:ln>
          <a:scene3d>
            <a:camera prst="isometricOffAxis2Left"/>
            <a:lightRig rig="threePt" dir="t"/>
          </a:scene3d>
          <a:sp3d>
            <a:bevelT w="114300" prst="hardEdge"/>
          </a:sp3d>
        </p:spPr>
        <p:txBody>
          <a:bodyPr>
            <a:noAutofit/>
            <a:scene3d>
              <a:camera prst="isometricOffAxis1Right"/>
              <a:lightRig rig="threePt" dir="t"/>
            </a:scene3d>
          </a:bodyPr>
          <a:lstStyle/>
          <a:p>
            <a:r>
              <a:rPr lang="es-ES" sz="1800" b="1" dirty="0" smtClean="0">
                <a:solidFill>
                  <a:srgbClr val="002060"/>
                </a:solidFill>
                <a:latin typeface="Bookman Old Style" pitchFamily="18" charset="0"/>
                <a:ea typeface="Batang" pitchFamily="18" charset="-127"/>
                <a:cs typeface="Miriam" pitchFamily="34" charset="-79"/>
              </a:rPr>
              <a:t>A BIBLIOFESTA:</a:t>
            </a:r>
          </a:p>
          <a:p>
            <a:r>
              <a:rPr lang="es-ES" sz="1800" b="1" dirty="0" smtClean="0">
                <a:solidFill>
                  <a:srgbClr val="002060"/>
                </a:solidFill>
                <a:latin typeface="Bookman Old Style" pitchFamily="18" charset="0"/>
                <a:ea typeface="Batang" pitchFamily="18" charset="-127"/>
                <a:cs typeface="Miriam" pitchFamily="34" charset="-79"/>
              </a:rPr>
              <a:t>O INICIO DUNHA NOVA ANDAINA</a:t>
            </a:r>
            <a:endParaRPr lang="es-ES" sz="1800" b="1" dirty="0">
              <a:solidFill>
                <a:srgbClr val="002060"/>
              </a:solidFill>
              <a:latin typeface="Bookman Old Style" pitchFamily="18" charset="0"/>
              <a:ea typeface="Batang" pitchFamily="18" charset="-127"/>
              <a:cs typeface="Miriam" pitchFamily="34" charset="-79"/>
            </a:endParaRPr>
          </a:p>
        </p:txBody>
      </p:sp>
      <p:pic>
        <p:nvPicPr>
          <p:cNvPr id="4" name="3 Imagen" descr="PORTADA PXA 2011 001.jpg"/>
          <p:cNvPicPr>
            <a:picLocks noChangeAspect="1"/>
          </p:cNvPicPr>
          <p:nvPr/>
        </p:nvPicPr>
        <p:blipFill>
          <a:blip r:embed="rId2" cstate="print"/>
          <a:srcRect l="4156" t="18750" r="9887" b="37500"/>
          <a:stretch>
            <a:fillRect/>
          </a:stretch>
        </p:blipFill>
        <p:spPr>
          <a:xfrm>
            <a:off x="357158" y="500042"/>
            <a:ext cx="4163813" cy="271464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 descr="C:\Users\XEFALUZ\Desktop\XEFATURA 2012-13\BIBLIOTECA ESCOLAR\BIBLIOTECA ESCOLAR 2011-12\ACTIVS.DINAMIZAC.BIBLIOTECA\AMBIENTACIÓN BIBLIO\saltón  f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357562"/>
            <a:ext cx="2643206" cy="3340996"/>
          </a:xfrm>
          <a:prstGeom prst="ellipse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4471990" cy="428628"/>
          </a:xfrm>
        </p:spPr>
        <p:txBody>
          <a:bodyPr>
            <a:normAutofit fontScale="90000"/>
          </a:bodyPr>
          <a:lstStyle/>
          <a:p>
            <a:r>
              <a:rPr lang="es-ES" sz="2000" dirty="0" smtClean="0">
                <a:solidFill>
                  <a:schemeClr val="bg2">
                    <a:lumMod val="10000"/>
                  </a:schemeClr>
                </a:solidFill>
                <a:latin typeface="Algerian" pitchFamily="82" charset="0"/>
              </a:rPr>
              <a:t>USO DA BIBLIOTECA DE 1975 A 2008</a:t>
            </a:r>
            <a:endParaRPr lang="es-ES" sz="2000" dirty="0">
              <a:solidFill>
                <a:schemeClr val="bg2">
                  <a:lumMod val="10000"/>
                </a:schemeClr>
              </a:solidFill>
              <a:latin typeface="Algerian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785813"/>
          <a:ext cx="8229600" cy="5538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lipse"/>
          <p:cNvSpPr/>
          <p:nvPr/>
        </p:nvSpPr>
        <p:spPr>
          <a:xfrm>
            <a:off x="5357818" y="857232"/>
            <a:ext cx="3429024" cy="5429288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  <a:scene3d>
            <a:camera prst="isometricOffAxis2Lef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ALUMNOS-AS EI E PRIMARIA</a:t>
            </a:r>
          </a:p>
          <a:p>
            <a:pPr algn="ctr"/>
            <a:endParaRPr lang="es-ES" b="1" dirty="0" smtClean="0">
              <a:solidFill>
                <a:schemeClr val="accent1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PROFESORADO EI E PRIMARIA</a:t>
            </a:r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BIBLIOTECAS </a:t>
            </a:r>
          </a:p>
          <a:p>
            <a:pPr algn="ctr"/>
            <a:r>
              <a:rPr lang="es-E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DE</a:t>
            </a:r>
          </a:p>
          <a:p>
            <a:pPr algn="ctr"/>
            <a:r>
              <a:rPr lang="es-ES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AULA</a:t>
            </a:r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</p:txBody>
      </p:sp>
      <p:sp>
        <p:nvSpPr>
          <p:cNvPr id="6" name="5 Flecha arriba y abajo"/>
          <p:cNvSpPr/>
          <p:nvPr/>
        </p:nvSpPr>
        <p:spPr>
          <a:xfrm>
            <a:off x="6858016" y="2928934"/>
            <a:ext cx="484632" cy="1357322"/>
          </a:xfrm>
          <a:prstGeom prst="upDownArrow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1538" y="214290"/>
            <a:ext cx="71438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 BIBLIOTECA DE 2008 A 2010</a:t>
            </a:r>
            <a:endParaRPr lang="es-E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214282" y="1214422"/>
          <a:ext cx="685804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 redondeado"/>
          <p:cNvSpPr/>
          <p:nvPr/>
        </p:nvSpPr>
        <p:spPr>
          <a:xfrm flipH="1">
            <a:off x="6786578" y="1357298"/>
            <a:ext cx="2000264" cy="3643338"/>
          </a:xfrm>
          <a:prstGeom prst="roundRect">
            <a:avLst/>
          </a:prstGeom>
          <a:ln/>
          <a:scene3d>
            <a:camera prst="isometricOffAxis2Lef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 b="1" dirty="0" smtClean="0">
                <a:solidFill>
                  <a:srgbClr val="002060"/>
                </a:solidFill>
                <a:latin typeface="Arial Black" pitchFamily="34" charset="0"/>
              </a:rPr>
              <a:t>RESPONSABLES</a:t>
            </a:r>
          </a:p>
          <a:p>
            <a:pPr algn="ctr"/>
            <a:endParaRPr lang="es-ES" sz="11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es-ES" sz="1100" b="1" dirty="0" smtClean="0"/>
              <a:t>EQUIPO ESTABLE DE BIBLIOTECA</a:t>
            </a:r>
          </a:p>
          <a:p>
            <a:pPr algn="ctr"/>
            <a:endParaRPr lang="es-ES" sz="1100" b="1" dirty="0" smtClean="0"/>
          </a:p>
          <a:p>
            <a:pPr algn="ctr">
              <a:buFontTx/>
              <a:buChar char="-"/>
            </a:pPr>
            <a:r>
              <a:rPr lang="es-ES" sz="1100" b="1" dirty="0" smtClean="0"/>
              <a:t>COORDINADOR/A </a:t>
            </a:r>
            <a:r>
              <a:rPr lang="es-ES" sz="1100" dirty="0" smtClean="0"/>
              <a:t>MEMBRO DO E. DIRECTIVO</a:t>
            </a:r>
          </a:p>
          <a:p>
            <a:pPr algn="ctr">
              <a:buFontTx/>
              <a:buChar char="-"/>
            </a:pPr>
            <a:r>
              <a:rPr lang="es-ES" sz="1100" b="1" dirty="0" smtClean="0"/>
              <a:t>COLABORADORES DE BIBLIOTECA</a:t>
            </a:r>
          </a:p>
          <a:p>
            <a:pPr algn="ctr"/>
            <a:r>
              <a:rPr lang="es-ES" sz="1100" dirty="0" smtClean="0"/>
              <a:t>COORDINADOR/A EDLG</a:t>
            </a:r>
          </a:p>
          <a:p>
            <a:pPr algn="ctr"/>
            <a:r>
              <a:rPr lang="es-ES" sz="1100" dirty="0" smtClean="0"/>
              <a:t>XEFE EQUIPO ACTIVIDADES EXTRAESCOLARES</a:t>
            </a:r>
          </a:p>
          <a:p>
            <a:pPr algn="ctr"/>
            <a:r>
              <a:rPr lang="es-ES" sz="1100" dirty="0" smtClean="0"/>
              <a:t>MESTRE RESPONSABLE TICS</a:t>
            </a:r>
          </a:p>
          <a:p>
            <a:pPr algn="ctr"/>
            <a:r>
              <a:rPr lang="es-ES" sz="1100" dirty="0" smtClean="0"/>
              <a:t>TITORES EI E PRIMARIA</a:t>
            </a:r>
            <a:endParaRPr lang="es-ES" sz="11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214290"/>
            <a:ext cx="7500990" cy="83099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BIBLIOTECA DE 2010 A 2013</a:t>
            </a:r>
          </a:p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CAPÍTULO I: O CURSO 2010-11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1472" y="1571612"/>
            <a:ext cx="8143932" cy="4524315"/>
          </a:xfrm>
          <a:prstGeom prst="rect">
            <a:avLst/>
          </a:prstGeom>
          <a:gradFill flip="none" rotWithShape="1">
            <a:gsLst>
              <a:gs pos="0">
                <a:srgbClr val="3333FF">
                  <a:tint val="66000"/>
                  <a:satMod val="160000"/>
                </a:srgbClr>
              </a:gs>
              <a:gs pos="50000">
                <a:srgbClr val="3333FF">
                  <a:tint val="44500"/>
                  <a:satMod val="160000"/>
                </a:srgbClr>
              </a:gs>
              <a:gs pos="100000">
                <a:srgbClr val="3333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endParaRPr lang="es-ES" sz="1600" b="1" dirty="0" smtClean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stellar" pitchFamily="18" charset="0"/>
            </a:endParaRPr>
          </a:p>
          <a:p>
            <a:pPr lvl="0" algn="ctr">
              <a:buFont typeface="Wingdings" pitchFamily="2" charset="2"/>
              <a:buChar char="Ø"/>
            </a:pPr>
            <a:r>
              <a:rPr lang="es-ES" sz="160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CREAMOS UN GRUPO DE TRABALLO SOBRE ORGANIZACIÓN DE BIBLIOTECAS E PROGRAMA MEIGA</a:t>
            </a:r>
          </a:p>
          <a:p>
            <a:pPr lvl="0" algn="ctr"/>
            <a:endParaRPr lang="es-ES" sz="1600" dirty="0" smtClean="0">
              <a:ln w="19050">
                <a:solidFill>
                  <a:srgbClr val="00206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pperplate Gothic Bold" pitchFamily="34" charset="0"/>
            </a:endParaRPr>
          </a:p>
          <a:p>
            <a:pPr lvl="0" algn="ctr">
              <a:buFont typeface="Wingdings" pitchFamily="2" charset="2"/>
              <a:buChar char="Ø"/>
            </a:pPr>
            <a:r>
              <a:rPr lang="es-ES" sz="160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TRANSFORMAMOS O PROXECTO DE BIBLIOTECA</a:t>
            </a:r>
          </a:p>
          <a:p>
            <a:pPr lvl="0" algn="ctr"/>
            <a:endParaRPr lang="es-ES" sz="1600" dirty="0" smtClean="0">
              <a:ln w="19050">
                <a:solidFill>
                  <a:srgbClr val="00206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pperplate Gothic Bold" pitchFamily="34" charset="0"/>
            </a:endParaRPr>
          </a:p>
          <a:p>
            <a:pPr lvl="0" algn="ctr">
              <a:buFont typeface="Wingdings" pitchFamily="2" charset="2"/>
              <a:buChar char="Ø"/>
            </a:pPr>
            <a:r>
              <a:rPr lang="es-ES" sz="160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AFIANZAMOS O EQUIPO ESTABLE DE BIBLIOTECA CUNHA  ESTREITA  COORDINACIÓN ENTRE O EDLG, O EQUIPO DE ACTIVIDADES EXTRAESCOLARES , O RESPONSABLE TICS E O EQUIPO DE BIBLIOTECA ESCOLAR.</a:t>
            </a:r>
          </a:p>
          <a:p>
            <a:pPr lvl="0" algn="ctr"/>
            <a:endParaRPr lang="es-ES" sz="1600" dirty="0" smtClean="0">
              <a:ln w="19050">
                <a:solidFill>
                  <a:srgbClr val="00206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pperplate Gothic Bold" pitchFamily="34" charset="0"/>
            </a:endParaRPr>
          </a:p>
          <a:p>
            <a:pPr lvl="0" algn="ctr">
              <a:buFont typeface="Wingdings" pitchFamily="2" charset="2"/>
              <a:buChar char="Ø"/>
            </a:pPr>
            <a:r>
              <a:rPr lang="es-ES" sz="160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PLANTEXAMOS UNHA NOVA ORGANIZACIÓN  NO USO DA BIBLIOTECA PARA OPTIMIZAR O SEU USO NA FRANXA HORARIA ENTRE AS XORNADAS LECTIVAS DE MAÑÁ E TARDE.</a:t>
            </a:r>
          </a:p>
          <a:p>
            <a:pPr lvl="0" algn="ctr"/>
            <a:endParaRPr lang="es-ES" sz="1600" dirty="0" smtClean="0">
              <a:ln w="19050">
                <a:solidFill>
                  <a:srgbClr val="00206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pperplate Gothic Bold" pitchFamily="34" charset="0"/>
            </a:endParaRPr>
          </a:p>
          <a:p>
            <a:pPr lvl="0" algn="ctr">
              <a:buFont typeface="Wingdings" pitchFamily="2" charset="2"/>
              <a:buChar char="Ø"/>
            </a:pPr>
            <a:r>
              <a:rPr lang="es-ES" sz="1600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pperplate Gothic Bold" pitchFamily="34" charset="0"/>
              </a:rPr>
              <a:t>O EQUIPO DE B.E .TRABALLA NA DINAMIZACIÓN NA UTILIZACIÓN DA MESMA POR PARTE DE TÓDOLOS MESTRES/AS , ASÍ COMO NA FORMACIÓN DE USUARIOS.</a:t>
            </a:r>
            <a:endParaRPr lang="es-ES" sz="1600" dirty="0">
              <a:ln w="19050">
                <a:solidFill>
                  <a:srgbClr val="002060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214290"/>
            <a:ext cx="5143536" cy="830997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 BIBLIOTECA DE 2010 A 2013</a:t>
            </a:r>
          </a:p>
          <a:p>
            <a:pPr algn="ctr"/>
            <a:r>
              <a:rPr lang="es-E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CAPÍTULO II: O CURSO 2011-12</a:t>
            </a:r>
            <a:endParaRPr lang="es-E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282" y="1428736"/>
            <a:ext cx="6143668" cy="50783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es-ES" dirty="0" smtClean="0">
                <a:solidFill>
                  <a:srgbClr val="002060"/>
                </a:solidFill>
              </a:rPr>
              <a:t> EXPURGAMOS, E SELECCIONAMOS COIDADOSAMENTE A ADQUISICIÓN DE NOVOS FONDOS</a:t>
            </a:r>
          </a:p>
          <a:p>
            <a:pPr lvl="0">
              <a:buFont typeface="Wingdings" pitchFamily="2" charset="2"/>
              <a:buChar char="q"/>
            </a:pPr>
            <a:r>
              <a:rPr lang="es-ES" dirty="0" smtClean="0">
                <a:solidFill>
                  <a:srgbClr val="002060"/>
                </a:solidFill>
              </a:rPr>
              <a:t> CREAMOS A NOSA MASCOTA,  ELABORAMOS NORMAS DE USO EN FORMA DE DECÁLOGO, AMBIENTAMOS E DECORAMOS O ESPAZO, ABRIMOS A BE ÁS FAMILIAS INAUGURANDO O CURSO COA 1ª BIBLIOFESTA</a:t>
            </a:r>
          </a:p>
          <a:p>
            <a:pPr lvl="0">
              <a:buFont typeface="Wingdings" pitchFamily="2" charset="2"/>
              <a:buChar char="q"/>
            </a:pPr>
            <a:r>
              <a:rPr lang="es-ES" dirty="0" smtClean="0">
                <a:solidFill>
                  <a:srgbClr val="002060"/>
                </a:solidFill>
              </a:rPr>
              <a:t> CHEGA A PDI (KIT AULAS DIXITAIS DA CONSELLERÍA). A BE CONTA NESTE CURSO CON 4 ORDENADORES</a:t>
            </a:r>
          </a:p>
          <a:p>
            <a:pPr lvl="0">
              <a:buFont typeface="Wingdings" pitchFamily="2" charset="2"/>
              <a:buChar char="q"/>
            </a:pPr>
            <a:r>
              <a:rPr lang="es-ES" dirty="0" smtClean="0">
                <a:solidFill>
                  <a:srgbClr val="002060"/>
                </a:solidFill>
              </a:rPr>
              <a:t> A COORDINACIÓN ENTRE EQUIPOS PERMITE A CREACIÓN DUN BLOG EDUCATIVO PARA DIFUNDIR AS EXPERIENCIAS DO CEIP, NO QUE A BE TEN O SEU ESPAZO.</a:t>
            </a:r>
          </a:p>
          <a:p>
            <a:pPr lvl="0">
              <a:buFont typeface="Wingdings" pitchFamily="2" charset="2"/>
              <a:buChar char="q"/>
            </a:pPr>
            <a:r>
              <a:rPr lang="es-ES" dirty="0" smtClean="0">
                <a:solidFill>
                  <a:srgbClr val="002060"/>
                </a:solidFill>
              </a:rPr>
              <a:t> A NOVA ORGANIZACIÓN PERMITE  REALIZAR ACTIVIDADES DE DINAMIZACIÓN DE BIBLIOTECA NO TEMPO DE MEDIODÍA, AGRUPANDO AOS ALUMNOS POR CICLOS</a:t>
            </a:r>
          </a:p>
          <a:p>
            <a:pPr lvl="0">
              <a:buFont typeface="Wingdings" pitchFamily="2" charset="2"/>
              <a:buChar char="q"/>
            </a:pPr>
            <a:r>
              <a:rPr lang="es-ES" dirty="0" smtClean="0">
                <a:solidFill>
                  <a:srgbClr val="002060"/>
                </a:solidFill>
              </a:rPr>
              <a:t> COMEZAMOS A EDITAR MATERIAIS DE PROPIA CREACIÓN</a:t>
            </a:r>
          </a:p>
          <a:p>
            <a:pPr lvl="0">
              <a:buFont typeface="Wingdings" pitchFamily="2" charset="2"/>
              <a:buChar char="q"/>
            </a:pPr>
            <a:r>
              <a:rPr lang="es-ES" dirty="0" smtClean="0">
                <a:solidFill>
                  <a:srgbClr val="002060"/>
                </a:solidFill>
              </a:rPr>
              <a:t> AMPLIARMOS FÓRA DO HORARIO O USO DA BIBLIOTECA AOS MARTES E XOVES  DE 16:00 A 18:00</a:t>
            </a:r>
          </a:p>
          <a:p>
            <a:pPr lvl="0">
              <a:buFont typeface="Wingdings" pitchFamily="2" charset="2"/>
              <a:buChar char="q"/>
            </a:pPr>
            <a:r>
              <a:rPr lang="es-ES" dirty="0" smtClean="0">
                <a:solidFill>
                  <a:srgbClr val="002060"/>
                </a:solidFill>
              </a:rPr>
              <a:t> A CONSELLERÍA AUMENTA AS AXUDAS AO NOSO CEIP</a:t>
            </a: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XEFALUZ\Desktop\XEFATURA 2012-13\BIBLIOTECA ESCOLAR\BIBLIOTECA 2012-13\BIBLIOTECA 2012-13\biblio\CIMG4596.jpg"/>
          <p:cNvPicPr>
            <a:picLocks noChangeAspect="1" noChangeArrowheads="1"/>
          </p:cNvPicPr>
          <p:nvPr/>
        </p:nvPicPr>
        <p:blipFill>
          <a:blip r:embed="rId2" cstate="print"/>
          <a:srcRect l="20834" r="20832"/>
          <a:stretch>
            <a:fillRect/>
          </a:stretch>
        </p:blipFill>
        <p:spPr bwMode="auto">
          <a:xfrm>
            <a:off x="7286644" y="357166"/>
            <a:ext cx="1285884" cy="165326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27" name="Picture 3" descr="C:\Users\XEFALUZ\Desktop\XEFATURA 2012-13\BIBLIOTECA ESCOLAR\BIBLIOTECA 2012-13\BIBLIOTECA 2012-13\biblio\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214554"/>
            <a:ext cx="1500198" cy="1285884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prst="relaxedInset"/>
          </a:sp3d>
        </p:spPr>
      </p:pic>
      <p:pic>
        <p:nvPicPr>
          <p:cNvPr id="1028" name="Picture 4" descr="C:\Users\XEFALUZ\Desktop\XEFATURA 2012-13\BIBLIOTECA ESCOLAR\BIBLIOTECA 2012-13\BIBLIOTECA 2012-13\biblio\a11.jpg"/>
          <p:cNvPicPr>
            <a:picLocks noChangeAspect="1" noChangeArrowheads="1"/>
          </p:cNvPicPr>
          <p:nvPr/>
        </p:nvPicPr>
        <p:blipFill>
          <a:blip r:embed="rId4"/>
          <a:srcRect l="47932" t="6098" b="32926"/>
          <a:stretch>
            <a:fillRect/>
          </a:stretch>
        </p:blipFill>
        <p:spPr bwMode="auto">
          <a:xfrm>
            <a:off x="7215206" y="3643314"/>
            <a:ext cx="1643074" cy="1357322"/>
          </a:xfrm>
          <a:prstGeom prst="ellipse">
            <a:avLst/>
          </a:prstGeom>
          <a:noFill/>
          <a:scene3d>
            <a:camera prst="isometricOffAxis1Right"/>
            <a:lightRig rig="threePt" dir="t"/>
          </a:scene3d>
          <a:sp3d>
            <a:bevelT prst="angle"/>
          </a:sp3d>
        </p:spPr>
      </p:pic>
      <p:pic>
        <p:nvPicPr>
          <p:cNvPr id="1029" name="Picture 5" descr="C:\Users\XEFALUZ\Desktop\XEFATURA 2012-13\BIBLIOTECA ESCOLAR\BIBLIOTECA 2012-13\BIBLIOTECA 2012-13\biblio\CIMG44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286388"/>
            <a:ext cx="1714480" cy="12858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642918"/>
            <a:ext cx="3500462" cy="646331"/>
          </a:xfrm>
          <a:prstGeom prst="rect">
            <a:avLst/>
          </a:prstGeom>
          <a:solidFill>
            <a:schemeClr val="bg2">
              <a:lumMod val="60000"/>
              <a:lumOff val="40000"/>
              <a:alpha val="36000"/>
            </a:schemeClr>
          </a:solidFill>
          <a:ln>
            <a:noFill/>
          </a:ln>
          <a:scene3d>
            <a:camera prst="isometricOffAxis2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BIBLIOTECA DE 2010 A 2013</a:t>
            </a:r>
          </a:p>
          <a:p>
            <a:pPr algn="ctr"/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CAPÍTULO III: O CURSO 2012-13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7158" y="1857364"/>
            <a:ext cx="4572000" cy="44319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es-E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POR FIN ENTRAMOS NO PLAMBE!!</a:t>
            </a:r>
          </a:p>
          <a:p>
            <a:pPr lvl="0"/>
            <a:endParaRPr lang="es-ES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s-E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ADQUIRIMOS MÁIS FONDOS</a:t>
            </a:r>
          </a:p>
          <a:p>
            <a:pPr lvl="0"/>
            <a:endParaRPr lang="es-ES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s-E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MERCAMOS MATERIAL INFORMÁTICO</a:t>
            </a:r>
          </a:p>
          <a:p>
            <a:pPr lvl="0"/>
            <a:endParaRPr lang="es-ES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s-E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EDITAMOS MÁIS MATERIAIS DE PROPIA CREACIÓN E MATERIAIS DE DIFUSIÓN</a:t>
            </a:r>
          </a:p>
          <a:p>
            <a:pPr lvl="0"/>
            <a:endParaRPr lang="es-ES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s-E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CONVERTIMOS A BIBLIOTECA  NUN CENTRO DINÁMICO DE INNOVACIÓN EDUCATIVA CONSTANTE</a:t>
            </a:r>
          </a:p>
          <a:p>
            <a:pPr lvl="0"/>
            <a:endParaRPr lang="es-ES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s-E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MANTEMOS O HORARIO DE USO FÓRA DO HORARIO ESCOLAR</a:t>
            </a:r>
          </a:p>
          <a:p>
            <a:pPr lvl="0"/>
            <a:endParaRPr lang="es-ES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s-E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CELEBRAMOS A </a:t>
            </a:r>
            <a:r>
              <a:rPr lang="es-ES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Iiª</a:t>
            </a:r>
            <a:r>
              <a:rPr lang="es-E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 BIBLIOFESTA.</a:t>
            </a:r>
          </a:p>
          <a:p>
            <a:pPr lvl="0"/>
            <a:endParaRPr lang="es-ES" sz="1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s-E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PROPOÑEMOS NOVOS PROXECTOS:</a:t>
            </a:r>
          </a:p>
          <a:p>
            <a:pPr lvl="0"/>
            <a:r>
              <a:rPr lang="es-E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-LER EN FAMILIA</a:t>
            </a:r>
          </a:p>
          <a:p>
            <a:pPr lvl="0"/>
            <a:r>
              <a:rPr lang="es-E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-RECANTO PARA AS FAMILIAS NA BE</a:t>
            </a:r>
          </a:p>
          <a:p>
            <a:pPr lvl="0"/>
            <a:r>
              <a:rPr lang="es-E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-CLUBE DE LECTURA (3º CICLO DE E.P.)</a:t>
            </a:r>
          </a:p>
          <a:p>
            <a:pPr lvl="0"/>
            <a:r>
              <a:rPr lang="es-E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-E TODO O QUE QUEDA POR EXPERIMENTAR!!!</a:t>
            </a:r>
          </a:p>
          <a:p>
            <a:pPr lvl="0">
              <a:buFont typeface="Wingdings" pitchFamily="2" charset="2"/>
              <a:buChar char="v"/>
            </a:pP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skerville Old Face" pitchFamily="18" charset="0"/>
            </a:endParaRPr>
          </a:p>
        </p:txBody>
      </p:sp>
      <p:pic>
        <p:nvPicPr>
          <p:cNvPr id="1028" name="Picture 4" descr="C:\Users\XEFALUZ\Desktop\XEFATURA 2012-13\BIBLIOTECA ESCOLAR\BIBLIOTECA 2012-13\BIBLIOTECA 2012-13\biblio\CIMG4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5410" y="214290"/>
            <a:ext cx="1524011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XEFALUZ\Desktop\XEFATURA 2012-13\BIBLIOTECA ESCOLAR\BIBLIOTECA 2012-13\BIBLIOTECA 2012-13\biblio\CIMG4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00174"/>
            <a:ext cx="1428760" cy="107157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pic>
        <p:nvPicPr>
          <p:cNvPr id="1030" name="Picture 6" descr="C:\Users\XEFALUZ\Desktop\XEFATURA 2012-13\BIBLIOTECA ESCOLAR\BIBLIOTECA 2012-13\BIBLIOTECA 2012-13\biblio\CIMG4612.jpg"/>
          <p:cNvPicPr>
            <a:picLocks noChangeAspect="1" noChangeArrowheads="1"/>
          </p:cNvPicPr>
          <p:nvPr/>
        </p:nvPicPr>
        <p:blipFill>
          <a:blip r:embed="rId4" cstate="print"/>
          <a:srcRect l="14894" t="36880"/>
          <a:stretch>
            <a:fillRect/>
          </a:stretch>
        </p:blipFill>
        <p:spPr bwMode="auto">
          <a:xfrm>
            <a:off x="7215206" y="285728"/>
            <a:ext cx="1541140" cy="857256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sp3d>
            <a:bevelT prst="relaxedInset"/>
          </a:sp3d>
        </p:spPr>
      </p:pic>
      <p:pic>
        <p:nvPicPr>
          <p:cNvPr id="1031" name="Picture 7" descr="C:\Users\XEFALUZ\Desktop\XEFATURA 2012-13\BIBLIOTECA ESCOLAR\BIBLIOTECA 2012-13\BIBLIOTECA 2012-13\biblio\CIMG4613.jpg"/>
          <p:cNvPicPr>
            <a:picLocks noChangeAspect="1" noChangeArrowheads="1"/>
          </p:cNvPicPr>
          <p:nvPr/>
        </p:nvPicPr>
        <p:blipFill>
          <a:blip r:embed="rId5" cstate="print"/>
          <a:srcRect t="12438"/>
          <a:stretch>
            <a:fillRect/>
          </a:stretch>
        </p:blipFill>
        <p:spPr bwMode="auto">
          <a:xfrm>
            <a:off x="7215206" y="1357298"/>
            <a:ext cx="1414149" cy="92869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1032" name="Picture 8" descr="C:\Users\XEFALUZ\Desktop\XEFATURA 2012-13\BIBLIOTECA ESCOLAR\BIBLIOTECA 2012-13\BIBLIOTECA 2012-13\biblio\DSC_0233.jpg"/>
          <p:cNvPicPr>
            <a:picLocks noChangeAspect="1" noChangeArrowheads="1"/>
          </p:cNvPicPr>
          <p:nvPr/>
        </p:nvPicPr>
        <p:blipFill>
          <a:blip r:embed="rId6" cstate="print"/>
          <a:srcRect l="7812" t="46875"/>
          <a:stretch>
            <a:fillRect/>
          </a:stretch>
        </p:blipFill>
        <p:spPr bwMode="auto">
          <a:xfrm>
            <a:off x="5286380" y="2643182"/>
            <a:ext cx="1818172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XEFALUZ\Pictures\2012-05-29 BIBLIO 2011-12\BIBLIO 2011-12 062.JPG"/>
          <p:cNvPicPr>
            <a:picLocks noChangeAspect="1" noChangeArrowheads="1"/>
          </p:cNvPicPr>
          <p:nvPr/>
        </p:nvPicPr>
        <p:blipFill>
          <a:blip r:embed="rId7" cstate="print"/>
          <a:srcRect t="8333" r="9722" b="14583"/>
          <a:stretch>
            <a:fillRect/>
          </a:stretch>
        </p:blipFill>
        <p:spPr bwMode="auto">
          <a:xfrm>
            <a:off x="7500958" y="2643182"/>
            <a:ext cx="1066739" cy="1214446"/>
          </a:xfrm>
          <a:prstGeom prst="rect">
            <a:avLst/>
          </a:prstGeom>
          <a:noFill/>
        </p:spPr>
      </p:pic>
      <p:pic>
        <p:nvPicPr>
          <p:cNvPr id="1027" name="Picture 3" descr="C:\Users\XEFALUZ\Desktop\XEFATURA 2012-13\BIBLIOTECA ESCOLAR\FOTOS 2012-13\MOBIL LUZ 411.jpg"/>
          <p:cNvPicPr>
            <a:picLocks noChangeAspect="1" noChangeArrowheads="1"/>
          </p:cNvPicPr>
          <p:nvPr/>
        </p:nvPicPr>
        <p:blipFill>
          <a:blip r:embed="rId8" cstate="print"/>
          <a:srcRect t="8333" b="14583"/>
          <a:stretch>
            <a:fillRect/>
          </a:stretch>
        </p:blipFill>
        <p:spPr bwMode="auto">
          <a:xfrm>
            <a:off x="5072066" y="3786190"/>
            <a:ext cx="200026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XEFALUZ\Desktop\XEFATURA 2012-13\BIBLIOTECA ESCOLAR\FOTOS 2012-13\MOBIL LUZ 674.jpg"/>
          <p:cNvPicPr>
            <a:picLocks noChangeAspect="1" noChangeArrowheads="1"/>
          </p:cNvPicPr>
          <p:nvPr/>
        </p:nvPicPr>
        <p:blipFill>
          <a:blip r:embed="rId9" cstate="print"/>
          <a:srcRect l="62500" t="62891" r="2343"/>
          <a:stretch>
            <a:fillRect/>
          </a:stretch>
        </p:blipFill>
        <p:spPr bwMode="auto">
          <a:xfrm rot="16200000" flipH="1" flipV="1">
            <a:off x="7411647" y="4018377"/>
            <a:ext cx="1357348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ágrima"/>
          <p:cNvSpPr/>
          <p:nvPr/>
        </p:nvSpPr>
        <p:spPr>
          <a:xfrm>
            <a:off x="500034" y="285728"/>
            <a:ext cx="3286148" cy="2000264"/>
          </a:xfrm>
          <a:prstGeom prst="teardrop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Rounded MT Bold" pitchFamily="34" charset="0"/>
              </a:rPr>
              <a:t>Iª BIBLIOFESTA</a:t>
            </a:r>
          </a:p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Rounded MT Bold" pitchFamily="34" charset="0"/>
              </a:rPr>
              <a:t>DECEMBRO 2011</a:t>
            </a:r>
          </a:p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 Rounded MT Bold" pitchFamily="34" charset="0"/>
              </a:rPr>
              <a:t>Curso 2011-12</a:t>
            </a:r>
            <a:endParaRPr lang="es-ES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14810" y="285728"/>
            <a:ext cx="3857652" cy="1908215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riam" pitchFamily="34" charset="-79"/>
                <a:ea typeface="Batang" pitchFamily="18" charset="-127"/>
                <a:cs typeface="Miriam" pitchFamily="34" charset="-79"/>
              </a:rPr>
              <a:t>OBXECTIVO</a:t>
            </a:r>
          </a:p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riam" pitchFamily="34" charset="-79"/>
                <a:ea typeface="Batang" pitchFamily="18" charset="-127"/>
                <a:cs typeface="Miriam" pitchFamily="34" charset="-79"/>
              </a:rPr>
              <a:t>CREAR UNHA XORNADA</a:t>
            </a:r>
          </a:p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riam" pitchFamily="34" charset="-79"/>
                <a:ea typeface="Batang" pitchFamily="18" charset="-127"/>
                <a:cs typeface="Miriam" pitchFamily="34" charset="-79"/>
              </a:rPr>
              <a:t>DE PORTAS ABERTAS</a:t>
            </a:r>
          </a:p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riam" pitchFamily="34" charset="-79"/>
                <a:ea typeface="Batang" pitchFamily="18" charset="-127"/>
                <a:cs typeface="Miriam" pitchFamily="34" charset="-79"/>
              </a:rPr>
              <a:t> CO FIN DE DAR A COÑECER</a:t>
            </a:r>
          </a:p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riam" pitchFamily="34" charset="-79"/>
                <a:ea typeface="Batang" pitchFamily="18" charset="-127"/>
                <a:cs typeface="Miriam" pitchFamily="34" charset="-79"/>
              </a:rPr>
              <a:t> A BIBLIOTECA ESCOLAR </a:t>
            </a:r>
          </a:p>
          <a:p>
            <a:pPr algn="ctr"/>
            <a:r>
              <a:rPr lang="es-E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riam" pitchFamily="34" charset="-79"/>
                <a:ea typeface="Batang" pitchFamily="18" charset="-127"/>
                <a:cs typeface="Miriam" pitchFamily="34" charset="-79"/>
              </a:rPr>
              <a:t>ÁS FAMILIAS</a:t>
            </a:r>
            <a:endParaRPr lang="es-E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iriam" pitchFamily="34" charset="-79"/>
              <a:ea typeface="Batang" pitchFamily="18" charset="-127"/>
              <a:cs typeface="Miriam" pitchFamily="34" charset="-79"/>
            </a:endParaRPr>
          </a:p>
        </p:txBody>
      </p:sp>
      <p:sp>
        <p:nvSpPr>
          <p:cNvPr id="5" name="4 Proceso alternativo"/>
          <p:cNvSpPr/>
          <p:nvPr/>
        </p:nvSpPr>
        <p:spPr>
          <a:xfrm>
            <a:off x="357158" y="2500306"/>
            <a:ext cx="8429684" cy="400052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2">
                    <a:lumMod val="75000"/>
                  </a:schemeClr>
                </a:solidFill>
              </a:rPr>
              <a:t>ORGANIZACIÓN DO EVENTO:</a:t>
            </a:r>
          </a:p>
          <a:p>
            <a:pPr marL="342900" indent="-342900" algn="ctr">
              <a:buAutoNum type="arabicPeriod"/>
            </a:pPr>
            <a:r>
              <a:rPr lang="es-ES" dirty="0" smtClean="0">
                <a:solidFill>
                  <a:schemeClr val="bg2">
                    <a:lumMod val="75000"/>
                  </a:schemeClr>
                </a:solidFill>
              </a:rPr>
              <a:t>VÍDEO DE PRESENTACIÓN DA BIBLIOTECA, COA NOVA ORGANIZACIÓN E ACTIVIDADE, DIFERENTES  DO QUE VIÑA SENDO HABITUAL.</a:t>
            </a:r>
          </a:p>
          <a:p>
            <a:pPr marL="342900" indent="-342900" algn="ctr">
              <a:buAutoNum type="arabicPeriod"/>
            </a:pPr>
            <a:r>
              <a:rPr lang="es-ES" dirty="0" smtClean="0">
                <a:solidFill>
                  <a:schemeClr val="bg2">
                    <a:lumMod val="75000"/>
                  </a:schemeClr>
                </a:solidFill>
              </a:rPr>
              <a:t>PRESENTACIÓN POR PARTE DOS ALUMN@S DAS NORMAS DA B.E., EN FORMA DE DECÁLOGO.</a:t>
            </a:r>
          </a:p>
          <a:p>
            <a:pPr marL="342900" indent="-342900" algn="ctr">
              <a:buAutoNum type="arabicPeriod"/>
            </a:pPr>
            <a:r>
              <a:rPr lang="es-ES" dirty="0" smtClean="0">
                <a:solidFill>
                  <a:schemeClr val="bg2">
                    <a:lumMod val="75000"/>
                  </a:schemeClr>
                </a:solidFill>
              </a:rPr>
              <a:t>EXPLICACIÓN SOBRE A MASCOTA “SALTÓN COMELIBROS”, ELEXIDA POLO ALUMNADO (IMAXE E CONTO ELABORADO POLOS NEN@S EXPLICANDO COMO CHEGOU SALTÓN A SER  MASCOTA).</a:t>
            </a:r>
          </a:p>
          <a:p>
            <a:pPr marL="342900" indent="-342900" algn="ctr">
              <a:buAutoNum type="arabicPeriod"/>
            </a:pPr>
            <a:r>
              <a:rPr lang="es-ES" dirty="0" smtClean="0">
                <a:solidFill>
                  <a:schemeClr val="bg2">
                    <a:lumMod val="75000"/>
                  </a:schemeClr>
                </a:solidFill>
              </a:rPr>
              <a:t>SESIÓN DE CONTACONTOS A CARGO DE DÚAS NAIS DE ALUMN@S, CO LIBRO “ANTÓN E O APALPADOR”, DE TEMÁTICA DE NADAL</a:t>
            </a:r>
          </a:p>
          <a:p>
            <a:pPr marL="342900" indent="-342900" algn="ctr">
              <a:buAutoNum type="arabicPeriod"/>
            </a:pPr>
            <a:r>
              <a:rPr lang="es-ES" dirty="0" smtClean="0">
                <a:solidFill>
                  <a:schemeClr val="bg2">
                    <a:lumMod val="75000"/>
                  </a:schemeClr>
                </a:solidFill>
              </a:rPr>
              <a:t>VISITA ÁS DEPENDENCIAS  DA BIBLIOTECA E Á EXPOSICIÓN DE LIBROS NOVOS, TRABALLOS DOS ALUMN@S E MATERIAL EDITADO NA BIBLIOTECA ESCOLAR.</a:t>
            </a:r>
          </a:p>
          <a:p>
            <a:pPr marL="342900" indent="-342900" algn="ctr">
              <a:buAutoNum type="arabicPeriod"/>
            </a:pPr>
            <a:endParaRPr lang="es-E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ergamino horizontal"/>
          <p:cNvSpPr/>
          <p:nvPr/>
        </p:nvSpPr>
        <p:spPr>
          <a:xfrm>
            <a:off x="214282" y="214290"/>
            <a:ext cx="3214710" cy="2143140"/>
          </a:xfrm>
          <a:prstGeom prst="horizontalScroll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Colonna MT" pitchFamily="82" charset="0"/>
              </a:rPr>
              <a:t>IIª BIBLIOFESTA</a:t>
            </a:r>
          </a:p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Colonna MT" pitchFamily="82" charset="0"/>
              </a:rPr>
              <a:t>FEBREIRO DE 2013</a:t>
            </a:r>
          </a:p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Colonna MT" pitchFamily="82" charset="0"/>
              </a:rPr>
              <a:t>Curso 2012-13</a:t>
            </a:r>
            <a:endParaRPr lang="es-ES" sz="2400" b="1" dirty="0">
              <a:solidFill>
                <a:srgbClr val="002060"/>
              </a:solidFill>
              <a:latin typeface="Colonna MT" pitchFamily="82" charset="0"/>
            </a:endParaRPr>
          </a:p>
        </p:txBody>
      </p:sp>
      <p:sp>
        <p:nvSpPr>
          <p:cNvPr id="3" name="2 Redondear rectángulo de esquina diagonal"/>
          <p:cNvSpPr/>
          <p:nvPr/>
        </p:nvSpPr>
        <p:spPr>
          <a:xfrm>
            <a:off x="3571868" y="285728"/>
            <a:ext cx="5357818" cy="3071834"/>
          </a:xfrm>
          <a:prstGeom prst="round2Diag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  <a:gs pos="100000">
                <a:srgbClr val="5799E9">
                  <a:alpha val="1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900" dirty="0" smtClean="0">
              <a:latin typeface="Jokerman" pitchFamily="82" charset="0"/>
            </a:endParaRPr>
          </a:p>
          <a:p>
            <a:endParaRPr lang="es-ES" sz="900" dirty="0" smtClean="0">
              <a:latin typeface="Jokerman" pitchFamily="82" charset="0"/>
            </a:endParaRPr>
          </a:p>
          <a:p>
            <a:endParaRPr lang="es-ES" sz="900" dirty="0" smtClean="0">
              <a:latin typeface="Jokerman" pitchFamily="82" charset="0"/>
            </a:endParaRPr>
          </a:p>
          <a:p>
            <a:endParaRPr lang="es-ES" sz="900" dirty="0" smtClean="0">
              <a:latin typeface="Jokerman" pitchFamily="82" charset="0"/>
            </a:endParaRPr>
          </a:p>
          <a:p>
            <a:endParaRPr lang="es-ES" sz="900" dirty="0" smtClean="0">
              <a:solidFill>
                <a:srgbClr val="002060"/>
              </a:solidFill>
              <a:latin typeface="Jokerman" pitchFamily="82" charset="0"/>
            </a:endParaRPr>
          </a:p>
          <a:p>
            <a:endParaRPr lang="es-ES" sz="1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s-ES" sz="1400" b="1" dirty="0" smtClean="0">
                <a:solidFill>
                  <a:srgbClr val="002060"/>
                </a:solidFill>
                <a:latin typeface="Comic Sans MS" pitchFamily="66" charset="0"/>
              </a:rPr>
              <a:t>OBXECTIVOS</a:t>
            </a:r>
          </a:p>
          <a:p>
            <a:endParaRPr lang="es-ES" sz="9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s-ES" sz="900" b="1" dirty="0" smtClean="0">
                <a:solidFill>
                  <a:srgbClr val="002060"/>
                </a:solidFill>
                <a:latin typeface="Comic Sans MS" pitchFamily="66" charset="0"/>
              </a:rPr>
              <a:t> ACHEGAR A REALIDADE COTIÁ DA B.E. ÁS FAMILIAS </a:t>
            </a:r>
          </a:p>
          <a:p>
            <a:pPr>
              <a:buFont typeface="Courier New" pitchFamily="49" charset="0"/>
              <a:buChar char="o"/>
            </a:pPr>
            <a:endParaRPr lang="es-ES" sz="9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s-ES" sz="900" b="1" dirty="0" smtClean="0">
                <a:solidFill>
                  <a:srgbClr val="002060"/>
                </a:solidFill>
                <a:latin typeface="Comic Sans MS" pitchFamily="66" charset="0"/>
              </a:rPr>
              <a:t> CREAR VÍNCULOS PARA  COORDINAR ESCOLA-FAMILIAS NO FOMENTO DA LECTURA E NOS PROXECTOS E ACTIVIDADES QUE XORDEN DENDE A B.E.</a:t>
            </a:r>
          </a:p>
          <a:p>
            <a:pPr>
              <a:buFont typeface="Courier New" pitchFamily="49" charset="0"/>
              <a:buChar char="o"/>
            </a:pPr>
            <a:endParaRPr lang="es-ES" sz="9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s-ES" sz="900" b="1" dirty="0" smtClean="0">
                <a:solidFill>
                  <a:srgbClr val="002060"/>
                </a:solidFill>
                <a:latin typeface="Comic Sans MS" pitchFamily="66" charset="0"/>
              </a:rPr>
              <a:t> PROCURAR A COMPENSACIÓN DE DESIGUALDADES SOCIO-ECONÓMICAS COA ACHEGA DE SERVIZOS, INFORMACIÓN E RECURSOS DA B.E.</a:t>
            </a:r>
          </a:p>
          <a:p>
            <a:pPr>
              <a:buFont typeface="Courier New" pitchFamily="49" charset="0"/>
              <a:buChar char="o"/>
            </a:pPr>
            <a:endParaRPr lang="es-ES" sz="9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s-ES" sz="900" b="1" dirty="0" smtClean="0">
                <a:solidFill>
                  <a:srgbClr val="002060"/>
                </a:solidFill>
                <a:latin typeface="Comic Sans MS" pitchFamily="66" charset="0"/>
              </a:rPr>
              <a:t> DIFUNDIR OS MATERIAIS ELABORADOS POLO ALUMNADO NAS ACTIVIDADES DE DINAMIZACIÓN DA B.E.</a:t>
            </a:r>
          </a:p>
          <a:p>
            <a:pPr>
              <a:buFont typeface="Courier New" pitchFamily="49" charset="0"/>
              <a:buChar char="o"/>
            </a:pPr>
            <a:endParaRPr lang="es-ES" sz="9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s-ES" sz="900" b="1" dirty="0" smtClean="0">
                <a:solidFill>
                  <a:srgbClr val="002060"/>
                </a:solidFill>
                <a:latin typeface="Comic Sans MS" pitchFamily="66" charset="0"/>
              </a:rPr>
              <a:t> DAR A COÑECER ÁS FAMILIAS AS NOVAS ADQUISICIÓNS BIBLIOGRÁFICAS, INFORMÁTICAS E DE MOBILIARIO.</a:t>
            </a:r>
          </a:p>
          <a:p>
            <a:pPr>
              <a:buFont typeface="Courier New" pitchFamily="49" charset="0"/>
              <a:buChar char="o"/>
            </a:pPr>
            <a:endParaRPr lang="es-ES" sz="9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s-ES" sz="900" b="1" dirty="0" smtClean="0">
                <a:solidFill>
                  <a:srgbClr val="002060"/>
                </a:solidFill>
                <a:latin typeface="Comic Sans MS" pitchFamily="66" charset="0"/>
              </a:rPr>
              <a:t> POSIBILITAR A PARTICIPACIÓN ACTIVA NA B.E., PLANTEXANDO DÚBIDAS SOBRE O SEU FUNCIONAMENTO, ORGANIZACIÓN, ETC.</a:t>
            </a:r>
          </a:p>
          <a:p>
            <a:pPr>
              <a:buFont typeface="Courier New" pitchFamily="49" charset="0"/>
              <a:buChar char="o"/>
            </a:pPr>
            <a:endParaRPr lang="es-ES" sz="9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r>
              <a:rPr lang="es-ES" sz="900" b="1" dirty="0" smtClean="0">
                <a:solidFill>
                  <a:srgbClr val="002060"/>
                </a:solidFill>
                <a:latin typeface="Comic Sans MS" pitchFamily="66" charset="0"/>
              </a:rPr>
              <a:t> PRESENTACIÓN DO PROXECTO “LER EN FAMILIA”</a:t>
            </a:r>
          </a:p>
          <a:p>
            <a:pPr>
              <a:buFont typeface="Courier New" pitchFamily="49" charset="0"/>
              <a:buChar char="o"/>
            </a:pPr>
            <a:endParaRPr lang="es-ES" sz="9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Courier New" pitchFamily="49" charset="0"/>
              <a:buChar char="o"/>
            </a:pPr>
            <a:endParaRPr lang="es-ES" sz="9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buFont typeface="Courier New" pitchFamily="49" charset="0"/>
              <a:buChar char="o"/>
            </a:pPr>
            <a:endParaRPr lang="es-ES" sz="900" b="1" dirty="0" smtClean="0">
              <a:latin typeface="Comic Sans MS" pitchFamily="66" charset="0"/>
            </a:endParaRPr>
          </a:p>
          <a:p>
            <a:pPr algn="ctr"/>
            <a:endParaRPr lang="es-ES" b="1" dirty="0" smtClean="0">
              <a:latin typeface="Comic Sans MS" pitchFamily="66" charset="0"/>
            </a:endParaRPr>
          </a:p>
          <a:p>
            <a:pPr algn="ctr"/>
            <a:endParaRPr lang="es-ES" dirty="0">
              <a:latin typeface="Jokerman" pitchFamily="82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3071834"/>
          </a:xfrm>
          <a:prstGeom prst="round2SameRect">
            <a:avLst/>
          </a:prstGeo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1000" b="1" dirty="0" smtClean="0">
                <a:solidFill>
                  <a:srgbClr val="002060"/>
                </a:solidFill>
                <a:latin typeface="Bookman Old Style" pitchFamily="18" charset="0"/>
                <a:ea typeface="Dotum" pitchFamily="34" charset="-127"/>
              </a:rPr>
              <a:t>ORGANIZACIÓN DO EVENTO</a:t>
            </a:r>
          </a:p>
          <a:p>
            <a:pPr algn="just">
              <a:buNone/>
            </a:pPr>
            <a:r>
              <a:rPr lang="es-ES" sz="1000" b="1" dirty="0" smtClean="0">
                <a:solidFill>
                  <a:srgbClr val="002060"/>
                </a:solidFill>
                <a:latin typeface="Bookman Old Style" pitchFamily="18" charset="0"/>
                <a:ea typeface="Dotum" pitchFamily="34" charset="-127"/>
              </a:rPr>
              <a:t>E.I. e 1º CICLO DE E.P.</a:t>
            </a:r>
          </a:p>
          <a:p>
            <a:pPr algn="just">
              <a:buNone/>
            </a:pPr>
            <a:r>
              <a:rPr lang="es-ES" sz="800" b="1" dirty="0" smtClean="0">
                <a:solidFill>
                  <a:srgbClr val="002060"/>
                </a:solidFill>
                <a:latin typeface="Bookman Old Style" pitchFamily="18" charset="0"/>
                <a:ea typeface="Dotum" pitchFamily="34" charset="-127"/>
              </a:rPr>
              <a:t>-OS NEN@S DE E.I. E 1º  DE E.P. EXPLICAN POR QUE LLES GUSTA QUE LEAN CON ELES NA CASA.</a:t>
            </a:r>
          </a:p>
          <a:p>
            <a:pPr algn="just">
              <a:buNone/>
            </a:pPr>
            <a:endParaRPr lang="es-ES" sz="800" b="1" dirty="0" smtClean="0">
              <a:solidFill>
                <a:srgbClr val="002060"/>
              </a:solidFill>
              <a:latin typeface="Bookman Old Style" pitchFamily="18" charset="0"/>
              <a:ea typeface="Dotum" pitchFamily="34" charset="-127"/>
            </a:endParaRPr>
          </a:p>
          <a:p>
            <a:pPr algn="just">
              <a:buNone/>
            </a:pPr>
            <a:r>
              <a:rPr lang="es-ES" sz="800" b="1" dirty="0" smtClean="0">
                <a:solidFill>
                  <a:srgbClr val="002060"/>
                </a:solidFill>
                <a:latin typeface="Bookman Old Style" pitchFamily="18" charset="0"/>
                <a:ea typeface="Dotum" pitchFamily="34" charset="-127"/>
              </a:rPr>
              <a:t>-OS NEN@S DE 2º DE E.P. LEN UNHA CARTA EN VERSO PARA ANIMAR ÁS SÚAS FAMILIAS A LER CON ELES-AS.</a:t>
            </a:r>
          </a:p>
          <a:p>
            <a:pPr algn="just">
              <a:buNone/>
            </a:pPr>
            <a:endParaRPr lang="es-ES" sz="800" b="1" dirty="0" smtClean="0">
              <a:solidFill>
                <a:srgbClr val="002060"/>
              </a:solidFill>
              <a:latin typeface="Bookman Old Style" pitchFamily="18" charset="0"/>
              <a:ea typeface="Dotum" pitchFamily="34" charset="-127"/>
            </a:endParaRPr>
          </a:p>
          <a:p>
            <a:pPr algn="just">
              <a:buNone/>
            </a:pPr>
            <a:r>
              <a:rPr lang="es-ES" sz="800" b="1" dirty="0" smtClean="0">
                <a:solidFill>
                  <a:srgbClr val="002060"/>
                </a:solidFill>
                <a:latin typeface="Bookman Old Style" pitchFamily="18" charset="0"/>
                <a:ea typeface="Dotum" pitchFamily="34" charset="-127"/>
              </a:rPr>
              <a:t>- PROXÉCTASE NA P.D.I. UNHA SECUENCIA FOTOGRÁFICA DA ACTIVIDADE NA B.E. NO QUE VAI DE CURSO.</a:t>
            </a:r>
          </a:p>
          <a:p>
            <a:pPr algn="just">
              <a:buFontTx/>
              <a:buChar char="-"/>
            </a:pPr>
            <a:endParaRPr lang="es-ES" sz="800" b="1" dirty="0" smtClean="0">
              <a:solidFill>
                <a:srgbClr val="002060"/>
              </a:solidFill>
              <a:latin typeface="Bookman Old Style" pitchFamily="18" charset="0"/>
              <a:ea typeface="Dotum" pitchFamily="34" charset="-127"/>
            </a:endParaRPr>
          </a:p>
          <a:p>
            <a:pPr algn="just">
              <a:buNone/>
            </a:pPr>
            <a:r>
              <a:rPr lang="es-ES" sz="800" b="1" dirty="0" smtClean="0">
                <a:solidFill>
                  <a:srgbClr val="002060"/>
                </a:solidFill>
                <a:latin typeface="Bookman Old Style" pitchFamily="18" charset="0"/>
                <a:ea typeface="Dotum" pitchFamily="34" charset="-127"/>
              </a:rPr>
              <a:t>-AS FAMILIAS VISITAN A EXPOSICIÓN DE LIBROS  NOVOS E VEN DISTINTOS TRABALLOS DOS ALUMN@S REALIZADOS DURANTE ESTE CURSO, ASÍ COMO OS LIBROS EDITADOS  POLO EDLG E A B.E.</a:t>
            </a:r>
          </a:p>
          <a:p>
            <a:pPr algn="just">
              <a:buNone/>
            </a:pPr>
            <a:endParaRPr lang="es-ES" sz="800" b="1" dirty="0" smtClean="0">
              <a:solidFill>
                <a:srgbClr val="002060"/>
              </a:solidFill>
              <a:latin typeface="Bookman Old Style" pitchFamily="18" charset="0"/>
              <a:ea typeface="Dotum" pitchFamily="34" charset="-127"/>
            </a:endParaRPr>
          </a:p>
          <a:p>
            <a:pPr algn="just">
              <a:buNone/>
            </a:pPr>
            <a:r>
              <a:rPr lang="es-ES" sz="1000" b="1" dirty="0" smtClean="0">
                <a:solidFill>
                  <a:srgbClr val="002060"/>
                </a:solidFill>
                <a:latin typeface="Bookman Old Style" pitchFamily="18" charset="0"/>
                <a:ea typeface="Dotum" pitchFamily="34" charset="-127"/>
              </a:rPr>
              <a:t>2º E 3º CICLOS DE E.P.</a:t>
            </a:r>
          </a:p>
          <a:p>
            <a:pPr algn="just">
              <a:buNone/>
            </a:pPr>
            <a:r>
              <a:rPr lang="es-ES" sz="800" b="1" dirty="0" smtClean="0">
                <a:solidFill>
                  <a:srgbClr val="002060"/>
                </a:solidFill>
                <a:latin typeface="Bookman Old Style" pitchFamily="18" charset="0"/>
                <a:ea typeface="Dotum" pitchFamily="34" charset="-127"/>
              </a:rPr>
              <a:t>-OS NEN@S DE 3º E 4º EXPOÑEN RAZÓNS PARA LER EN FAMILIA E OS BENEFICIOS DE FACELO.</a:t>
            </a:r>
          </a:p>
          <a:p>
            <a:pPr algn="just">
              <a:buNone/>
            </a:pPr>
            <a:endParaRPr lang="es-ES" sz="800" b="1" dirty="0" smtClean="0">
              <a:solidFill>
                <a:srgbClr val="002060"/>
              </a:solidFill>
              <a:latin typeface="Bookman Old Style" pitchFamily="18" charset="0"/>
              <a:ea typeface="Dotum" pitchFamily="34" charset="-127"/>
            </a:endParaRPr>
          </a:p>
          <a:p>
            <a:pPr algn="just">
              <a:buNone/>
            </a:pPr>
            <a:r>
              <a:rPr lang="es-ES" sz="800" b="1" dirty="0" smtClean="0">
                <a:solidFill>
                  <a:srgbClr val="002060"/>
                </a:solidFill>
                <a:latin typeface="Bookman Old Style" pitchFamily="18" charset="0"/>
                <a:ea typeface="Dotum" pitchFamily="34" charset="-127"/>
              </a:rPr>
              <a:t>-OS ALUMN@S DE 5º E 6º ANIMAN A LER EN FAMILIA CO “RAP DE LE COMIGO”.</a:t>
            </a:r>
          </a:p>
          <a:p>
            <a:pPr algn="just">
              <a:buNone/>
            </a:pPr>
            <a:endParaRPr lang="es-ES" sz="800" b="1" dirty="0" smtClean="0">
              <a:solidFill>
                <a:srgbClr val="002060"/>
              </a:solidFill>
              <a:latin typeface="Bookman Old Style" pitchFamily="18" charset="0"/>
              <a:ea typeface="Dotum" pitchFamily="34" charset="-127"/>
            </a:endParaRPr>
          </a:p>
          <a:p>
            <a:pPr algn="just">
              <a:buNone/>
            </a:pPr>
            <a:r>
              <a:rPr lang="es-ES" sz="800" b="1" dirty="0" smtClean="0">
                <a:solidFill>
                  <a:srgbClr val="002060"/>
                </a:solidFill>
                <a:latin typeface="Bookman Old Style" pitchFamily="18" charset="0"/>
                <a:ea typeface="Dotum" pitchFamily="34" charset="-127"/>
              </a:rPr>
              <a:t>- PROXÉCTASE NA P.D.I. UNHA SECUENCIA FOTOGRÁFICA DA ACTIVIDADE NA B.E. NO QUE VAI DE CURSO.</a:t>
            </a:r>
          </a:p>
          <a:p>
            <a:pPr algn="just">
              <a:buFontTx/>
              <a:buChar char="-"/>
            </a:pPr>
            <a:endParaRPr lang="es-ES" sz="800" b="1" dirty="0" smtClean="0">
              <a:solidFill>
                <a:srgbClr val="002060"/>
              </a:solidFill>
              <a:latin typeface="Bookman Old Style" pitchFamily="18" charset="0"/>
              <a:ea typeface="Dotum" pitchFamily="34" charset="-127"/>
            </a:endParaRPr>
          </a:p>
          <a:p>
            <a:pPr algn="just">
              <a:buNone/>
            </a:pPr>
            <a:r>
              <a:rPr lang="es-ES" sz="800" b="1" dirty="0" smtClean="0">
                <a:solidFill>
                  <a:srgbClr val="002060"/>
                </a:solidFill>
                <a:latin typeface="Bookman Old Style" pitchFamily="18" charset="0"/>
                <a:ea typeface="Dotum" pitchFamily="34" charset="-127"/>
              </a:rPr>
              <a:t>-AS FAMILIAS VISITAN A EXPOSICIÓN DE LIBROS  NOVOS E VEN DISTINTOS TRABALLOS DOS ALUMN@S REALIZADOS DURANTE ESTE CURSO, ASÍ COMO OS LIBROS EDITADOS  POLO EDLG E A B.E.</a:t>
            </a:r>
          </a:p>
          <a:p>
            <a:pPr algn="just">
              <a:buNone/>
            </a:pPr>
            <a:endParaRPr lang="es-ES" sz="800" b="1" dirty="0" smtClean="0">
              <a:solidFill>
                <a:srgbClr val="002060"/>
              </a:solidFill>
              <a:latin typeface="Bookman Old Style" pitchFamily="18" charset="0"/>
              <a:ea typeface="Dotum" pitchFamily="34" charset="-127"/>
            </a:endParaRPr>
          </a:p>
          <a:p>
            <a:pPr algn="ctr"/>
            <a:endParaRPr lang="es-ES" sz="1100" b="1" dirty="0">
              <a:solidFill>
                <a:srgbClr val="002060"/>
              </a:solidFill>
              <a:latin typeface="Bookman Old Style" pitchFamily="18" charset="0"/>
              <a:ea typeface="Dotum" pitchFamily="34" charset="-127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1042</Words>
  <Application>Microsoft Office PowerPoint</Application>
  <PresentationFormat>Presentación en pantalla (4:3)</PresentationFormat>
  <Paragraphs>163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BIBLIOTECA ESCOLAR C.E.I.P. MANUEL SIEIRO</vt:lpstr>
      <vt:lpstr>USO DA BIBLIOTECA DE 1975 A 2008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BIBLIOTECA ESCOLAR C.E.I.P. MANUEL SIEIRO</dc:title>
  <dc:creator>XEFALUZ</dc:creator>
  <cp:lastModifiedBy>XEFALUZ</cp:lastModifiedBy>
  <cp:revision>56</cp:revision>
  <dcterms:created xsi:type="dcterms:W3CDTF">2013-03-30T17:06:19Z</dcterms:created>
  <dcterms:modified xsi:type="dcterms:W3CDTF">2013-04-24T08:54:57Z</dcterms:modified>
</cp:coreProperties>
</file>