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39.xml" ContentType="application/vnd.openxmlformats-officedocument.presentationml.notesSlide+xml"/>
  <Override PartName="/ppt/notesSlides/notesSlide57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46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53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51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Layouts/slideLayout15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59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Layouts/slideLayout16.xml" ContentType="application/vnd.openxmlformats-officedocument.presentationml.slideLayout+xml"/>
  <Default Extension="jpeg" ContentType="image/jpeg"/>
  <Override PartName="/ppt/notesSlides/notesSlide37.xml" ContentType="application/vnd.openxmlformats-officedocument.presentationml.notesSlide+xml"/>
  <Override PartName="/ppt/notesSlides/notesSlide55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2" r:id="rId1"/>
    <p:sldMasterId id="2147483673" r:id="rId2"/>
  </p:sldMasterIdLst>
  <p:notesMasterIdLst>
    <p:notesMasterId r:id="rId62"/>
  </p:notesMasterIdLst>
  <p:sldIdLst>
    <p:sldId id="256" r:id="rId3"/>
    <p:sldId id="257" r:id="rId4"/>
    <p:sldId id="258" r:id="rId5"/>
    <p:sldId id="321" r:id="rId6"/>
    <p:sldId id="259" r:id="rId7"/>
    <p:sldId id="261" r:id="rId8"/>
    <p:sldId id="262" r:id="rId9"/>
    <p:sldId id="264" r:id="rId10"/>
    <p:sldId id="266" r:id="rId11"/>
    <p:sldId id="265" r:id="rId12"/>
    <p:sldId id="267" r:id="rId13"/>
    <p:sldId id="272" r:id="rId14"/>
    <p:sldId id="273" r:id="rId15"/>
    <p:sldId id="322" r:id="rId16"/>
    <p:sldId id="307" r:id="rId17"/>
    <p:sldId id="308" r:id="rId18"/>
    <p:sldId id="310" r:id="rId19"/>
    <p:sldId id="312" r:id="rId20"/>
    <p:sldId id="274" r:id="rId21"/>
    <p:sldId id="275" r:id="rId22"/>
    <p:sldId id="276" r:id="rId23"/>
    <p:sldId id="325" r:id="rId24"/>
    <p:sldId id="326" r:id="rId25"/>
    <p:sldId id="327" r:id="rId26"/>
    <p:sldId id="324" r:id="rId27"/>
    <p:sldId id="309" r:id="rId28"/>
    <p:sldId id="313" r:id="rId29"/>
    <p:sldId id="314" r:id="rId30"/>
    <p:sldId id="315" r:id="rId31"/>
    <p:sldId id="332" r:id="rId32"/>
    <p:sldId id="333" r:id="rId33"/>
    <p:sldId id="305" r:id="rId34"/>
    <p:sldId id="277" r:id="rId35"/>
    <p:sldId id="278" r:id="rId36"/>
    <p:sldId id="281" r:id="rId37"/>
    <p:sldId id="282" r:id="rId38"/>
    <p:sldId id="283" r:id="rId39"/>
    <p:sldId id="284" r:id="rId40"/>
    <p:sldId id="285" r:id="rId41"/>
    <p:sldId id="286" r:id="rId42"/>
    <p:sldId id="287" r:id="rId43"/>
    <p:sldId id="288" r:id="rId44"/>
    <p:sldId id="289" r:id="rId45"/>
    <p:sldId id="290" r:id="rId46"/>
    <p:sldId id="291" r:id="rId47"/>
    <p:sldId id="292" r:id="rId48"/>
    <p:sldId id="293" r:id="rId49"/>
    <p:sldId id="294" r:id="rId50"/>
    <p:sldId id="295" r:id="rId51"/>
    <p:sldId id="296" r:id="rId52"/>
    <p:sldId id="297" r:id="rId53"/>
    <p:sldId id="298" r:id="rId54"/>
    <p:sldId id="300" r:id="rId55"/>
    <p:sldId id="303" r:id="rId56"/>
    <p:sldId id="304" r:id="rId57"/>
    <p:sldId id="330" r:id="rId58"/>
    <p:sldId id="331" r:id="rId59"/>
    <p:sldId id="316" r:id="rId60"/>
    <p:sldId id="320" r:id="rId61"/>
  </p:sldIdLst>
  <p:sldSz cx="9144000" cy="6858000" type="screen4x3"/>
  <p:notesSz cx="6858000" cy="9144000"/>
  <p:embeddedFontLst>
    <p:embeddedFont>
      <p:font typeface="Calibri" pitchFamily="34" charset="0"/>
      <p:regular r:id="rId63"/>
      <p:bold r:id="rId64"/>
      <p:italic r:id="rId65"/>
      <p:boldItalic r:id="rId66"/>
    </p:embeddedFont>
    <p:embeddedFont>
      <p:font typeface="Lora" charset="0"/>
      <p:regular r:id="rId67"/>
      <p:bold r:id="rId68"/>
      <p:italic r:id="rId69"/>
      <p:boldItalic r:id="rId70"/>
    </p:embeddedFont>
    <p:embeddedFont>
      <p:font typeface="Aharoni" pitchFamily="2" charset="-79"/>
      <p:bold r:id="rId71"/>
    </p:embeddedFont>
    <p:embeddedFont>
      <p:font typeface="Arial Black" pitchFamily="34" charset="0"/>
      <p:bold r:id="rId72"/>
    </p:embeddedFont>
    <p:embeddedFont>
      <p:font typeface="Arial Rounded MT Bold" pitchFamily="34" charset="0"/>
      <p:regular r:id="rId73"/>
    </p:embeddedFont>
    <p:embeddedFont>
      <p:font typeface="Bree Serif" charset="0"/>
      <p:regular r:id="rId74"/>
    </p:embeddedFont>
    <p:embeddedFont>
      <p:font typeface="Nunito" charset="0"/>
      <p:regular r:id="rId75"/>
      <p:bold r:id="rId76"/>
      <p:italic r:id="rId77"/>
      <p:boldItalic r:id="rId78"/>
    </p:embeddedFont>
    <p:embeddedFont>
      <p:font typeface="Overlock" charset="0"/>
      <p:regular r:id="rId79"/>
      <p:bold r:id="rId80"/>
      <p:italic r:id="rId81"/>
      <p:boldItalic r:id="rId8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00CC"/>
    <a:srgbClr val="000066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361C8F7-C782-43F4-ACE8-8210D1E6D83B}">
  <a:tblStyle styleId="{E361C8F7-C782-43F4-ACE8-8210D1E6D83B}" styleName="Table_0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CF4"/>
          </a:solidFill>
        </a:fill>
      </a:tcStyle>
    </a:wholeTbl>
    <a:band1H>
      <a:tcTxStyle/>
      <a:tcStyle>
        <a:tcBdr/>
        <a:fill>
          <a:solidFill>
            <a:srgbClr val="CFD7E7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FD7E7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3" d="100"/>
          <a:sy n="103" d="100"/>
        </p:scale>
        <p:origin x="-20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font" Target="fonts/font1.fntdata"/><Relationship Id="rId68" Type="http://schemas.openxmlformats.org/officeDocument/2006/relationships/font" Target="fonts/font6.fntdata"/><Relationship Id="rId76" Type="http://schemas.openxmlformats.org/officeDocument/2006/relationships/font" Target="fonts/font14.fntdata"/><Relationship Id="rId84" Type="http://schemas.openxmlformats.org/officeDocument/2006/relationships/viewProps" Target="viewProps.xml"/><Relationship Id="rId7" Type="http://schemas.openxmlformats.org/officeDocument/2006/relationships/slide" Target="slides/slide5.xml"/><Relationship Id="rId71" Type="http://schemas.openxmlformats.org/officeDocument/2006/relationships/font" Target="fonts/font9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font" Target="fonts/font4.fntdata"/><Relationship Id="rId74" Type="http://schemas.openxmlformats.org/officeDocument/2006/relationships/font" Target="fonts/font12.fntdata"/><Relationship Id="rId79" Type="http://schemas.openxmlformats.org/officeDocument/2006/relationships/font" Target="fonts/font17.fntdata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font" Target="fonts/font20.fntdata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font" Target="fonts/font2.fntdata"/><Relationship Id="rId69" Type="http://schemas.openxmlformats.org/officeDocument/2006/relationships/font" Target="fonts/font7.fntdata"/><Relationship Id="rId77" Type="http://schemas.openxmlformats.org/officeDocument/2006/relationships/font" Target="fonts/font15.fntdata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font" Target="fonts/font10.fntdata"/><Relationship Id="rId80" Type="http://schemas.openxmlformats.org/officeDocument/2006/relationships/font" Target="fonts/font18.fntdata"/><Relationship Id="rId85" Type="http://schemas.openxmlformats.org/officeDocument/2006/relationships/theme" Target="theme/theme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font" Target="fonts/font5.fntdata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notesMaster" Target="notesMasters/notesMaster1.xml"/><Relationship Id="rId70" Type="http://schemas.openxmlformats.org/officeDocument/2006/relationships/font" Target="fonts/font8.fntdata"/><Relationship Id="rId75" Type="http://schemas.openxmlformats.org/officeDocument/2006/relationships/font" Target="fonts/font13.fntdata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font" Target="fonts/font3.fntdata"/><Relationship Id="rId73" Type="http://schemas.openxmlformats.org/officeDocument/2006/relationships/font" Target="fonts/font11.fntdata"/><Relationship Id="rId78" Type="http://schemas.openxmlformats.org/officeDocument/2006/relationships/font" Target="fonts/font16.fntdata"/><Relationship Id="rId81" Type="http://schemas.openxmlformats.org/officeDocument/2006/relationships/font" Target="fonts/font19.fntdata"/><Relationship Id="rId86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s-E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t>‹Nº›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1500095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69" name="Google Shape;16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4ab52b110b_0_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33" name="Google Shape;233;g4ab52b110b_0_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4ab52b110b_0_1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51" name="Google Shape;251;g4ab52b110b_0_1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4ab52b110b_0_1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97" name="Google Shape;297;g4ab52b110b_0_1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4ab52b110b_0_1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05" name="Google Shape;305;g4ab52b110b_0_1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g464490cd49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12" name="Google Shape;612;g464490cd49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xmlns="" val="18746034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g464490cd49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12" name="Google Shape;612;g464490cd49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xmlns="" val="267008415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24" name="Google Shape;624;p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xmlns="" val="225448909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Google Shape;636;g49b9b08e3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" name="Google Shape;637;g49b9b08e3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85513591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Google Shape;650;p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51" name="Google Shape;651;p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xmlns="" val="416422955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464490cd49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12" name="Google Shape;312;g464490cd49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4ab52b110b_0_2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5" name="Google Shape;175;g4ab52b110b_0_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g464490cd49_0_2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s-E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ts val="1200"/>
                <a:buNone/>
              </a:pPr>
              <a:t>20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9" name="Google Shape;319;g464490cd49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95325"/>
            <a:ext cx="4570413" cy="34274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320" name="Google Shape;320;g464490cd49_0_20:notes"/>
          <p:cNvSpPr txBox="1">
            <a:spLocks noGrp="1"/>
          </p:cNvSpPr>
          <p:nvPr>
            <p:ph type="body" idx="1"/>
          </p:nvPr>
        </p:nvSpPr>
        <p:spPr>
          <a:xfrm>
            <a:off x="685512" y="4343230"/>
            <a:ext cx="5487000" cy="411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s-E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ts val="1200"/>
                <a:buNone/>
              </a:pPr>
              <a:t>21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6" name="Google Shape;32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95325"/>
            <a:ext cx="4570413" cy="34274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327" name="Google Shape;327;p3:notes"/>
          <p:cNvSpPr txBox="1">
            <a:spLocks noGrp="1"/>
          </p:cNvSpPr>
          <p:nvPr>
            <p:ph type="body" idx="1"/>
          </p:nvPr>
        </p:nvSpPr>
        <p:spPr>
          <a:xfrm>
            <a:off x="685512" y="4343230"/>
            <a:ext cx="5487000" cy="411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s-E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ts val="1200"/>
                <a:buNone/>
              </a:pPr>
              <a:t>22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6" name="Google Shape;32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95325"/>
            <a:ext cx="4570413" cy="34274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327" name="Google Shape;327;p3:notes"/>
          <p:cNvSpPr txBox="1">
            <a:spLocks noGrp="1"/>
          </p:cNvSpPr>
          <p:nvPr>
            <p:ph type="body" idx="1"/>
          </p:nvPr>
        </p:nvSpPr>
        <p:spPr>
          <a:xfrm>
            <a:off x="685512" y="4343230"/>
            <a:ext cx="5487000" cy="411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0230815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s-E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ts val="1200"/>
                <a:buNone/>
              </a:pPr>
              <a:t>23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6" name="Google Shape;32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95325"/>
            <a:ext cx="4570413" cy="34274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327" name="Google Shape;327;p3:notes"/>
          <p:cNvSpPr txBox="1">
            <a:spLocks noGrp="1"/>
          </p:cNvSpPr>
          <p:nvPr>
            <p:ph type="body" idx="1"/>
          </p:nvPr>
        </p:nvSpPr>
        <p:spPr>
          <a:xfrm>
            <a:off x="685512" y="4343230"/>
            <a:ext cx="5487000" cy="411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0230815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s-E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ts val="1200"/>
                <a:buNone/>
              </a:pPr>
              <a:t>24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6" name="Google Shape;32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95325"/>
            <a:ext cx="4570413" cy="34274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327" name="Google Shape;327;p3:notes"/>
          <p:cNvSpPr txBox="1">
            <a:spLocks noGrp="1"/>
          </p:cNvSpPr>
          <p:nvPr>
            <p:ph type="body" idx="1"/>
          </p:nvPr>
        </p:nvSpPr>
        <p:spPr>
          <a:xfrm>
            <a:off x="685512" y="4343230"/>
            <a:ext cx="5487000" cy="411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0230815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s-E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ts val="1200"/>
                <a:buNone/>
              </a:pPr>
              <a:t>25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6" name="Google Shape;32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95325"/>
            <a:ext cx="4570413" cy="34274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327" name="Google Shape;327;p3:notes"/>
          <p:cNvSpPr txBox="1">
            <a:spLocks noGrp="1"/>
          </p:cNvSpPr>
          <p:nvPr>
            <p:ph type="body" idx="1"/>
          </p:nvPr>
        </p:nvSpPr>
        <p:spPr>
          <a:xfrm>
            <a:off x="685512" y="4343230"/>
            <a:ext cx="5487000" cy="411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9652364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Google Shape;629;g4ab52b110b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30" name="Google Shape;630;g4ab52b110b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xmlns="" val="226663300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Google Shape;657;p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58" name="Google Shape;658;p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xmlns="" val="114613033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Google Shape;664;p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65" name="Google Shape;665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xmlns="" val="376022140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Google Shape;671;p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72" name="Google Shape;672;p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xmlns="" val="11524350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4ab52b110b_0_2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1" name="Google Shape;181;g4ab52b110b_0_2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Google Shape;664;p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65" name="Google Shape;665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xmlns="" val="376022140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Google Shape;664;p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65" name="Google Shape;665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xmlns="" val="376022140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g4ab52b110b_0_1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94" name="Google Shape;594;g4ab52b110b_0_1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xmlns="" val="305710260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33" name="Google Shape;33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54" name="Google Shape;35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83" name="Google Shape;383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06" name="Google Shape;40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15" name="Google Shape;415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g49b9b08ec7_0_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4" name="Google Shape;434;g49b9b08ec7_0_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g49b9b08ec7_0_1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0" name="Google Shape;440;g49b9b08ec7_0_1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4ab52b110b_0_2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1" name="Google Shape;181;g4ab52b110b_0_2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xmlns="" val="346722610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51" name="Google Shape;451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g49b9b08ec7_0_3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57" name="Google Shape;457;g49b9b08ec7_0_3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64" name="Google Shape;464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4" name="Google Shape;474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0" name="Google Shape;480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87" name="Google Shape;487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97" name="Google Shape;497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g49b9b08ec7_0_3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06" name="Google Shape;506;g49b9b08ec7_0_3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7" name="Google Shape;517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2" name="Google Shape;522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464490cd49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g464490cd49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27" name="Google Shape;527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g49b9b08ec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7" name="Google Shape;537;g49b9b08ec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2" name="Google Shape;542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52" name="Google Shape;552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Google Shape;576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77" name="Google Shape;577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85" name="Google Shape;585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66" name="Google Shape;366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" name="Google Shape;37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p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80" name="Google Shape;680;p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" name="Google Shape;711;p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12" name="Google Shape;712;p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4ab52b110b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g4ab52b110b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4ab52b110b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08" name="Google Shape;208;g4ab52b110b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4ab52b110b_0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5" name="Google Shape;225;g4ab52b110b_0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4ab52b110b_0_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42" name="Google Shape;242;g4ab52b110b_0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 type="obj">
  <p:cSld name="OBJEC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n con título" type="picTx">
  <p:cSld name="PICTURE_WITH_CAPTION_TEXT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1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11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4" name="Google Shape;74;p1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5" name="Google Shape;75;p1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texto vertical" type="vertTx">
  <p:cSld name="VERTICAL_TEXT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9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0" name="Google Shape;80;p1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1" name="Google Shape;81;p1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vertical y texto" type="vertTitleAndTx">
  <p:cSld name="VERTICAL_TITLE_AND_VERTICAL_TEXT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3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4" name="Google Shape;84;p13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5" name="Google Shape;85;p1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6" name="Google Shape;86;p1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7" name="Google Shape;87;p1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seño personalizado">
  <p:cSld name="Diseño personalizado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5"/>
          <p:cNvSpPr txBox="1">
            <a:spLocks noGrp="1"/>
          </p:cNvSpPr>
          <p:nvPr>
            <p:ph type="title"/>
          </p:nvPr>
        </p:nvSpPr>
        <p:spPr>
          <a:xfrm>
            <a:off x="2286000" y="3124200"/>
            <a:ext cx="6170700" cy="18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15"/>
          <p:cNvSpPr txBox="1">
            <a:spLocks noGrp="1"/>
          </p:cNvSpPr>
          <p:nvPr>
            <p:ph type="dt" idx="10"/>
          </p:nvPr>
        </p:nvSpPr>
        <p:spPr>
          <a:xfrm>
            <a:off x="9097963" y="222250"/>
            <a:ext cx="2284500" cy="37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15"/>
          <p:cNvSpPr txBox="1">
            <a:spLocks noGrp="1"/>
          </p:cNvSpPr>
          <p:nvPr>
            <p:ph type="sldNum" idx="12"/>
          </p:nvPr>
        </p:nvSpPr>
        <p:spPr>
          <a:xfrm>
            <a:off x="1325563" y="4929188"/>
            <a:ext cx="608100" cy="5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 type="obj">
  <p:cSld name="OBJECT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1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1" name="Google Shape;101;p1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1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1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 type="title">
  <p:cSld name="TITLE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7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17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ctr" rtl="0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 rtl="0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07" name="Google Shape;107;p1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1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1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 type="blank">
  <p:cSld name="BLANK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1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1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" type="secHead">
  <p:cSld name="SECTION_HEADER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9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cap="none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19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lvl="0" indent="-228600" algn="l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 rtl="0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 rtl="0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7" name="Google Shape;117;p1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1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1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 type="twoObj">
  <p:cSld name="TWO_OBJECTS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123" name="Google Shape;123;p20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124" name="Google Shape;124;p2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2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2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ción" type="twoTxTwoObj">
  <p:cSld name="TWO_OBJECTS_WITH_TEXT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21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00" cy="6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30" name="Google Shape;130;p21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00" cy="39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131" name="Google Shape;131;p21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900" cy="6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32" name="Google Shape;132;p21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900" cy="39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133" name="Google Shape;133;p2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p2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2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 type="blank">
  <p:cSld name="BLANK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ólo el título" type="titleOnly">
  <p:cSld name="TITLE_ONLY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2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2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2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 type="objTx">
  <p:cSld name="OBJECT_WITH_CAPTION_TEXT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3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400" cy="11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23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00" cy="585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44" name="Google Shape;144;p23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400" cy="469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45" name="Google Shape;145;p2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2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2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n con título" type="picTx">
  <p:cSld name="PICTURE_WITH_CAPTION_TEXT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4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24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1" name="Google Shape;151;p24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52" name="Google Shape;152;p2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2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2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texto vertical" type="vertTx">
  <p:cSld name="VERTICAL_TEXT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25"/>
          <p:cNvSpPr txBox="1">
            <a:spLocks noGrp="1"/>
          </p:cNvSpPr>
          <p:nvPr>
            <p:ph type="body" idx="1"/>
          </p:nvPr>
        </p:nvSpPr>
        <p:spPr>
          <a:xfrm rot="5400000">
            <a:off x="2308950" y="-251550"/>
            <a:ext cx="4526100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8" name="Google Shape;158;p2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2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2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vertical y texto" type="vertTitleAndTx">
  <p:cSld name="VERTICAL_TITLE_AND_VERTICAL_TEXT"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6"/>
          <p:cNvSpPr txBox="1">
            <a:spLocks noGrp="1"/>
          </p:cNvSpPr>
          <p:nvPr>
            <p:ph type="title"/>
          </p:nvPr>
        </p:nvSpPr>
        <p:spPr>
          <a:xfrm rot="5400000">
            <a:off x="4732350" y="2171688"/>
            <a:ext cx="5851500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26"/>
          <p:cNvSpPr txBox="1">
            <a:spLocks noGrp="1"/>
          </p:cNvSpPr>
          <p:nvPr>
            <p:ph type="body" idx="1"/>
          </p:nvPr>
        </p:nvSpPr>
        <p:spPr>
          <a:xfrm rot="5400000">
            <a:off x="541350" y="190488"/>
            <a:ext cx="5851500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4" name="Google Shape;164;p2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5" name="Google Shape;165;p2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6" name="Google Shape;166;p2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seño personalizado">
  <p:cSld name="Diseño personalizado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 txBox="1">
            <a:spLocks noGrp="1"/>
          </p:cNvSpPr>
          <p:nvPr>
            <p:ph type="title"/>
          </p:nvPr>
        </p:nvSpPr>
        <p:spPr>
          <a:xfrm>
            <a:off x="2286000" y="3124200"/>
            <a:ext cx="6170613" cy="18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dt" idx="10"/>
          </p:nvPr>
        </p:nvSpPr>
        <p:spPr>
          <a:xfrm>
            <a:off x="9097963" y="222250"/>
            <a:ext cx="2284412" cy="3794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sldNum" idx="12"/>
          </p:nvPr>
        </p:nvSpPr>
        <p:spPr>
          <a:xfrm>
            <a:off x="1325563" y="4929188"/>
            <a:ext cx="608012" cy="515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 type="title">
  <p:cSld name="TITLE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" type="secHead">
  <p:cSld name="SECTION_HEADER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6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 type="twoObj">
  <p:cSld name="TWO_OBJECTS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ción" type="twoTxTwoObj">
  <p:cSld name="TWO_OBJECTS_WITH_TEXT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0" name="Google Shape;50;p8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4" name="Google Shape;54;p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5" name="Google Shape;55;p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6" name="Google Shape;56;p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ólo el título" type="titleOnly">
  <p:cSld name="TITLE_ONLY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 type="objTx">
  <p:cSld name="OBJECT_WITH_CAPTION_TEX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0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8" name="Google Shape;68;p1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0" name="Google Shape;90;p1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1" name="Google Shape;91;p1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2" name="Google Shape;92;p1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3" name="Google Shape;93;p1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hyperlink" Target="http://educacionabierta.org/el-modelo-tripartito-de-steven-pfeiffer-nuevas-aproximaciones-al-estudio-de-las-altas-capacidades/" TargetMode="Externa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hyperlink" Target="https://docs.google.com/forms/d/1f7CbaTQx4_Fm1AEniLOJpwUvR5DEORS1h9YzPT6LVTg/prefill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10" Type="http://schemas.openxmlformats.org/officeDocument/2006/relationships/image" Target="../media/image25.png"/><Relationship Id="rId4" Type="http://schemas.openxmlformats.org/officeDocument/2006/relationships/image" Target="../media/image20.png"/><Relationship Id="rId9" Type="http://schemas.openxmlformats.org/officeDocument/2006/relationships/hyperlink" Target="http://www.laregion.es/articulo/ourense/equipo-maristas-premio-innovacion-tecnica-hiperbaric/20180624111353804029.html" TargetMode="Externa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6.pn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hyperlink" Target="http://meteomaristas2016.blogspot.com.es/" TargetMode="External"/><Relationship Id="rId4" Type="http://schemas.openxmlformats.org/officeDocument/2006/relationships/image" Target="../media/image27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1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2B6RrIZcHbE&amp;feature=youtu.be" TargetMode="Externa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.pn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5.pn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jpeg"/><Relationship Id="rId5" Type="http://schemas.openxmlformats.org/officeDocument/2006/relationships/image" Target="../media/image29.png"/><Relationship Id="rId4" Type="http://schemas.openxmlformats.org/officeDocument/2006/relationships/image" Target="../media/image1.png"/><Relationship Id="rId9" Type="http://schemas.openxmlformats.org/officeDocument/2006/relationships/image" Target="../media/image3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e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1.png"/><Relationship Id="rId7" Type="http://schemas.openxmlformats.org/officeDocument/2006/relationships/image" Target="../media/image45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21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avozdegalicia.es/noticia/ourense/ourense/2017/02/01/radio-crea-escuela-altos-vuelos-colegio-maristas/0003_201702O1C6993.htm" TargetMode="External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4.png"/><Relationship Id="rId4" Type="http://schemas.openxmlformats.org/officeDocument/2006/relationships/image" Target="../media/image53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5" Type="http://schemas.openxmlformats.org/officeDocument/2006/relationships/image" Target="../media/image23.png"/><Relationship Id="rId4" Type="http://schemas.openxmlformats.org/officeDocument/2006/relationships/image" Target="../media/image53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aregion.es/articulo/ourense/el-astillero-de-maristas/20170624075602719058.html" TargetMode="External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aregion.es/articulo/ourense/marineros-tierra-adentro/20170629081302720259.html" TargetMode="External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hyperlink" Target="http://www.youtube.com/watch?v=9naCV3BcM2Y" TargetMode="Externa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://img.kiosko.net/2015/11/19/es/laregion.750.jpg" TargetMode="External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jpeg"/><Relationship Id="rId5" Type="http://schemas.openxmlformats.org/officeDocument/2006/relationships/image" Target="../media/image58.png"/><Relationship Id="rId4" Type="http://schemas.openxmlformats.org/officeDocument/2006/relationships/image" Target="../media/image1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hyperlink" Target="http://www.crtvg.es/informativos/alumnos-de-4-da-eso-de-ourense-ganan-un-concurso-de-deseno-de-coches-de-inercia-1249886" TargetMode="External"/><Relationship Id="rId7" Type="http://schemas.openxmlformats.org/officeDocument/2006/relationships/hyperlink" Target="http://www.teleminho.com/video/informativos/presentacion-proyecto-estudiantes-maristas/20150611193217018833.html" TargetMode="External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8.png"/><Relationship Id="rId5" Type="http://schemas.openxmlformats.org/officeDocument/2006/relationships/image" Target="../media/image1.png"/><Relationship Id="rId4" Type="http://schemas.openxmlformats.org/officeDocument/2006/relationships/image" Target="../media/image65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1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9.png"/><Relationship Id="rId5" Type="http://schemas.openxmlformats.org/officeDocument/2006/relationships/hyperlink" Target="http://www.teleminho.com/video/informativos/presentacion-proyecto-estudiantes-maristas/20150611193217018833.html" TargetMode="External"/><Relationship Id="rId4" Type="http://schemas.openxmlformats.org/officeDocument/2006/relationships/image" Target="../media/image58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7" Type="http://schemas.openxmlformats.org/officeDocument/2006/relationships/image" Target="../media/image70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1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27"/>
          <p:cNvSpPr/>
          <p:nvPr/>
        </p:nvSpPr>
        <p:spPr>
          <a:xfrm>
            <a:off x="179375" y="1412774"/>
            <a:ext cx="8785200" cy="218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s-ES" sz="7200" b="1" dirty="0" err="1">
                <a:solidFill>
                  <a:srgbClr val="000099"/>
                </a:solidFill>
                <a:latin typeface="Calibri"/>
                <a:ea typeface="Calibri"/>
                <a:cs typeface="Calibri"/>
                <a:sym typeface="Calibri"/>
              </a:rPr>
              <a:t>Talentia</a:t>
            </a:r>
            <a:r>
              <a:rPr lang="es-ES" sz="7200" b="1" dirty="0">
                <a:solidFill>
                  <a:srgbClr val="000099"/>
                </a:solidFill>
                <a:latin typeface="Calibri"/>
                <a:ea typeface="Calibri"/>
                <a:cs typeface="Calibri"/>
                <a:sym typeface="Calibri"/>
              </a:rPr>
              <a:t> Maristas</a:t>
            </a:r>
            <a:r>
              <a:rPr lang="es-ES" sz="4800" b="1" dirty="0">
                <a:solidFill>
                  <a:srgbClr val="000099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endParaRPr sz="4800" b="1" dirty="0">
              <a:solidFill>
                <a:srgbClr val="00009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4800" b="1" dirty="0">
              <a:solidFill>
                <a:srgbClr val="00009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s-ES" sz="4800" b="1" dirty="0">
                <a:solidFill>
                  <a:srgbClr val="000099"/>
                </a:solidFill>
                <a:latin typeface="Calibri"/>
                <a:ea typeface="Calibri"/>
                <a:cs typeface="Calibri"/>
                <a:sym typeface="Calibri"/>
              </a:rPr>
              <a:t>3 anillos y... algo más</a:t>
            </a:r>
            <a:endParaRPr sz="4800" b="1" i="0" u="none" strike="noStrike" cap="none" dirty="0">
              <a:solidFill>
                <a:srgbClr val="00009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2" name="Google Shape;172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83525" y="4433699"/>
            <a:ext cx="3561350" cy="2112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36"/>
          <p:cNvSpPr/>
          <p:nvPr/>
        </p:nvSpPr>
        <p:spPr>
          <a:xfrm>
            <a:off x="1428728" y="1571612"/>
            <a:ext cx="5670600" cy="20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6" name="Google Shape;236;p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96100" y="5357826"/>
            <a:ext cx="2247900" cy="133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36"/>
          <p:cNvSpPr/>
          <p:nvPr/>
        </p:nvSpPr>
        <p:spPr>
          <a:xfrm>
            <a:off x="0" y="476672"/>
            <a:ext cx="9054900" cy="320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lang="es-ES" sz="2800" b="0" i="0" u="none" strike="noStrike" cap="none" dirty="0" smtClean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s-ES" sz="2800" b="0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Los </a:t>
            </a:r>
            <a:r>
              <a:rPr lang="es-ES" sz="2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niños con alta capacidad o con talento son aquellos que poseen, o son capaces de desarrollar, un conjunto complejo de rasgos y aplicarlos a cualquier área potencialmente evaluable de rendimiento humano.</a:t>
            </a:r>
            <a:endParaRPr sz="28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ES" sz="2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es-ES" sz="2800" b="1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Renzulli</a:t>
            </a:r>
            <a:r>
              <a:rPr lang="es-ES" sz="2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y Reis)</a:t>
            </a:r>
            <a:endParaRPr sz="28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1" dirty="0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ES" sz="2400" b="1" i="0" u="none" strike="noStrike" cap="none" dirty="0">
                <a:solidFill>
                  <a:srgbClr val="0000CC"/>
                </a:solidFill>
                <a:latin typeface="Arial"/>
                <a:ea typeface="Arial"/>
                <a:cs typeface="Arial"/>
                <a:sym typeface="Arial"/>
              </a:rPr>
              <a:t>Adjetivo</a:t>
            </a:r>
            <a:r>
              <a:rPr lang="es-ES" sz="1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(</a:t>
            </a:r>
            <a:r>
              <a:rPr lang="es-ES" sz="1800" b="1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e.j</a:t>
            </a:r>
            <a:r>
              <a:rPr lang="es-ES" sz="1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 conductas dotadas, escritos dotado, etc.)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ES" sz="2400" b="1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Etiquetar los servicios</a:t>
            </a:r>
            <a:r>
              <a:rPr lang="es-ES" sz="24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-ES" sz="1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que ofrecemos para desarrollar los potenciales.</a:t>
            </a: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8" name="Google Shape;238;p36" descr="IMG-20150625-WA0002.jpg"/>
          <p:cNvPicPr preferRelativeResize="0"/>
          <p:nvPr/>
        </p:nvPicPr>
        <p:blipFill rotWithShape="1">
          <a:blip r:embed="rId4">
            <a:alphaModFix/>
          </a:blip>
          <a:srcRect l="24012" t="8879" r="31888" b="26633"/>
          <a:stretch/>
        </p:blipFill>
        <p:spPr>
          <a:xfrm>
            <a:off x="0" y="5209308"/>
            <a:ext cx="1902691" cy="1648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36" descr="IMG-20150625-WA0008.jpg"/>
          <p:cNvPicPr preferRelativeResize="0"/>
          <p:nvPr/>
        </p:nvPicPr>
        <p:blipFill rotWithShape="1">
          <a:blip r:embed="rId5">
            <a:alphaModFix/>
          </a:blip>
          <a:srcRect l="8662" t="16826" r="12584"/>
          <a:stretch/>
        </p:blipFill>
        <p:spPr>
          <a:xfrm>
            <a:off x="6336145" y="5098472"/>
            <a:ext cx="2613229" cy="14988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Google Shape;253;p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96100" y="5357826"/>
            <a:ext cx="2247900" cy="133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Google Shape;254;p38"/>
          <p:cNvSpPr/>
          <p:nvPr/>
        </p:nvSpPr>
        <p:spPr>
          <a:xfrm>
            <a:off x="2051720" y="583167"/>
            <a:ext cx="3946500" cy="107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s-ES" sz="3200" b="1" i="0" u="none" strike="noStrike" cap="none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rPr>
              <a:t>Modelo Tripartito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55" name="Google Shape;255;p38"/>
          <p:cNvGrpSpPr/>
          <p:nvPr/>
        </p:nvGrpSpPr>
        <p:grpSpPr>
          <a:xfrm>
            <a:off x="1039407" y="1398948"/>
            <a:ext cx="6264731" cy="4972725"/>
            <a:chOff x="283831" y="1948"/>
            <a:chExt cx="6264731" cy="4972725"/>
          </a:xfrm>
        </p:grpSpPr>
        <p:sp>
          <p:nvSpPr>
            <p:cNvPr id="256" name="Google Shape;256;p38"/>
            <p:cNvSpPr/>
            <p:nvPr/>
          </p:nvSpPr>
          <p:spPr>
            <a:xfrm>
              <a:off x="2280086" y="1948"/>
              <a:ext cx="2151900" cy="1398600"/>
            </a:xfrm>
            <a:prstGeom prst="roundRect">
              <a:avLst>
                <a:gd name="adj" fmla="val 16667"/>
              </a:avLst>
            </a:prstGeom>
            <a:solidFill>
              <a:srgbClr val="49ACC5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" name="Google Shape;257;p38"/>
            <p:cNvSpPr txBox="1"/>
            <p:nvPr/>
          </p:nvSpPr>
          <p:spPr>
            <a:xfrm>
              <a:off x="2280086" y="1948"/>
              <a:ext cx="2151900" cy="1398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es-ES" sz="2400" b="1" i="0" u="none" strike="noStrike" cap="none">
                  <a:solidFill>
                    <a:srgbClr val="000099"/>
                  </a:solidFill>
                  <a:latin typeface="Arial"/>
                  <a:ea typeface="Arial"/>
                  <a:cs typeface="Arial"/>
                  <a:sym typeface="Arial"/>
                </a:rPr>
                <a:t>Alta inteligencia 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84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s-ES" sz="1400" b="0" i="0" u="none" strike="noStrike" cap="none">
                  <a:solidFill>
                    <a:srgbClr val="0000CC"/>
                  </a:solidFill>
                  <a:latin typeface="Arial"/>
                  <a:ea typeface="Arial"/>
                  <a:cs typeface="Arial"/>
                  <a:sym typeface="Arial"/>
                </a:rPr>
                <a:t>y capacidad cognitiva</a:t>
              </a:r>
              <a:endParaRPr sz="1400" b="0" i="0" u="none" strike="noStrike" cap="none">
                <a:solidFill>
                  <a:srgbClr val="0000CC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" name="Google Shape;258;p38"/>
            <p:cNvSpPr/>
            <p:nvPr/>
          </p:nvSpPr>
          <p:spPr>
            <a:xfrm>
              <a:off x="1877077" y="911263"/>
              <a:ext cx="3734700" cy="37347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82776" y="4491"/>
                  </a:moveTo>
                  <a:lnTo>
                    <a:pt x="82776" y="4491"/>
                  </a:lnTo>
                  <a:cubicBezTo>
                    <a:pt x="107911" y="14804"/>
                    <a:pt x="122979" y="40719"/>
                    <a:pt x="119509" y="67664"/>
                  </a:cubicBezTo>
                </a:path>
              </a:pathLst>
            </a:custGeom>
            <a:noFill/>
            <a:ln w="38100" cap="flat" cmpd="sng">
              <a:solidFill>
                <a:srgbClr val="00B05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" name="Google Shape;259;p38"/>
            <p:cNvSpPr/>
            <p:nvPr/>
          </p:nvSpPr>
          <p:spPr>
            <a:xfrm>
              <a:off x="4091862" y="3040108"/>
              <a:ext cx="2456700" cy="1398600"/>
            </a:xfrm>
            <a:prstGeom prst="roundRect">
              <a:avLst>
                <a:gd name="adj" fmla="val 16667"/>
              </a:avLst>
            </a:prstGeom>
            <a:solidFill>
              <a:srgbClr val="5FDF45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" name="Google Shape;260;p38"/>
            <p:cNvSpPr txBox="1"/>
            <p:nvPr/>
          </p:nvSpPr>
          <p:spPr>
            <a:xfrm>
              <a:off x="4091862" y="3040108"/>
              <a:ext cx="2456700" cy="1398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6675" tIns="106675" rIns="106675" bIns="1066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rPr lang="es-ES" sz="2800" b="1" i="0" u="none" strike="noStrike" cap="none">
                  <a:solidFill>
                    <a:srgbClr val="974806"/>
                  </a:solidFill>
                  <a:latin typeface="Arial"/>
                  <a:ea typeface="Arial"/>
                  <a:cs typeface="Arial"/>
                  <a:sym typeface="Arial"/>
                </a:rPr>
                <a:t>Alto rendimiento</a:t>
              </a:r>
              <a:endParaRPr sz="2800" b="1" i="0" u="none" strike="noStrike" cap="none">
                <a:solidFill>
                  <a:srgbClr val="97480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1" name="Google Shape;261;p38"/>
            <p:cNvSpPr/>
            <p:nvPr/>
          </p:nvSpPr>
          <p:spPr>
            <a:xfrm>
              <a:off x="1495012" y="1239973"/>
              <a:ext cx="3734700" cy="37347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01436" y="103394"/>
                  </a:moveTo>
                  <a:cubicBezTo>
                    <a:pt x="89481" y="114809"/>
                    <a:pt x="73347" y="120787"/>
                    <a:pt x="56841" y="119916"/>
                  </a:cubicBezTo>
                  <a:cubicBezTo>
                    <a:pt x="40335" y="119046"/>
                    <a:pt x="24919" y="111405"/>
                    <a:pt x="14231" y="98796"/>
                  </a:cubicBezTo>
                </a:path>
              </a:pathLst>
            </a:custGeom>
            <a:noFill/>
            <a:ln w="38100" cap="flat" cmpd="sng">
              <a:solidFill>
                <a:srgbClr val="0070C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2" name="Google Shape;262;p38"/>
            <p:cNvSpPr/>
            <p:nvPr/>
          </p:nvSpPr>
          <p:spPr>
            <a:xfrm>
              <a:off x="283831" y="2895036"/>
              <a:ext cx="2151900" cy="1398600"/>
            </a:xfrm>
            <a:prstGeom prst="roundRect">
              <a:avLst>
                <a:gd name="adj" fmla="val 16667"/>
              </a:avLst>
            </a:prstGeom>
            <a:solidFill>
              <a:srgbClr val="F69444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" name="Google Shape;263;p38"/>
            <p:cNvSpPr txBox="1"/>
            <p:nvPr/>
          </p:nvSpPr>
          <p:spPr>
            <a:xfrm>
              <a:off x="283831" y="2895036"/>
              <a:ext cx="2151900" cy="1398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6675" tIns="106675" rIns="106675" bIns="1066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rPr lang="es-ES" sz="2800" b="1" i="0" u="none" strike="noStrike" cap="none">
                  <a:solidFill>
                    <a:srgbClr val="1D1B10"/>
                  </a:solidFill>
                  <a:latin typeface="Arial"/>
                  <a:ea typeface="Arial"/>
                  <a:cs typeface="Arial"/>
                  <a:sym typeface="Arial"/>
                </a:rPr>
                <a:t>Potencial para rendir</a:t>
              </a:r>
              <a:endParaRPr sz="2800" b="1" i="0" u="none" strike="noStrike" cap="none">
                <a:solidFill>
                  <a:srgbClr val="1D1B1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" name="Google Shape;264;p38"/>
            <p:cNvSpPr/>
            <p:nvPr/>
          </p:nvSpPr>
          <p:spPr>
            <a:xfrm>
              <a:off x="1131063" y="898682"/>
              <a:ext cx="3734700" cy="37347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99" y="63444"/>
                  </a:moveTo>
                  <a:lnTo>
                    <a:pt x="99" y="63444"/>
                  </a:lnTo>
                  <a:cubicBezTo>
                    <a:pt x="-1349" y="38263"/>
                    <a:pt x="13107" y="14864"/>
                    <a:pt x="36274" y="4890"/>
                  </a:cubicBezTo>
                </a:path>
              </a:pathLst>
            </a:custGeom>
            <a:noFill/>
            <a:ln w="38100" cap="flat" cmpd="sng">
              <a:solidFill>
                <a:srgbClr val="0020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65" name="Google Shape;265;p38"/>
          <p:cNvSpPr/>
          <p:nvPr/>
        </p:nvSpPr>
        <p:spPr>
          <a:xfrm>
            <a:off x="2903023" y="2859116"/>
            <a:ext cx="2244000" cy="2282400"/>
          </a:xfrm>
          <a:prstGeom prst="ellipse">
            <a:avLst/>
          </a:prstGeom>
          <a:blipFill rotWithShape="1">
            <a:blip r:embed="rId4">
              <a:alphaModFix/>
            </a:blip>
            <a:stretch>
              <a:fillRect t="-17999" b="-17988"/>
            </a:stretch>
          </a:blip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" name="Google Shape;273;p39" descr=" ">
            <a:hlinkClick r:id="rId5"/>
            <a:extLst>
              <a:ext uri="{FF2B5EF4-FFF2-40B4-BE49-F238E27FC236}">
                <a16:creationId xmlns="" xmlns:a16="http://schemas.microsoft.com/office/drawing/2014/main" id="{728B0480-8D05-4018-9902-3ADDAC38A4C5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257361" y="936732"/>
            <a:ext cx="1507341" cy="20266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43"/>
          <p:cNvSpPr/>
          <p:nvPr/>
        </p:nvSpPr>
        <p:spPr>
          <a:xfrm>
            <a:off x="1428728" y="1571612"/>
            <a:ext cx="5670600" cy="20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0" name="Google Shape;300;p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96100" y="5357826"/>
            <a:ext cx="2247900" cy="133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01" name="Google Shape;301;p43"/>
          <p:cNvSpPr/>
          <p:nvPr/>
        </p:nvSpPr>
        <p:spPr>
          <a:xfrm>
            <a:off x="667770" y="1941506"/>
            <a:ext cx="8152800" cy="233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s-ES"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La dotación (alta, muy alta, etc.) es una </a:t>
            </a:r>
            <a:r>
              <a:rPr lang="es-ES" sz="3200" b="1" i="1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"condición de posibilidad" </a:t>
            </a:r>
            <a:r>
              <a:rPr lang="es-ES"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pero no un estado del ser o un atributo o rasgo que pueda ser observado.</a:t>
            </a:r>
            <a:endParaRPr sz="32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2" name="Google Shape;302;p43"/>
          <p:cNvSpPr txBox="1"/>
          <p:nvPr/>
        </p:nvSpPr>
        <p:spPr>
          <a:xfrm>
            <a:off x="1187624" y="764704"/>
            <a:ext cx="74889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s-ES" sz="2800" b="1" i="1" u="none" strike="noStrike" cap="none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rPr>
              <a:t>Debemos  tener en cuenta que…</a:t>
            </a:r>
            <a:endParaRPr sz="2800" b="1" i="1" u="none" strike="noStrike" cap="none">
              <a:solidFill>
                <a:srgbClr val="000099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44"/>
          <p:cNvSpPr/>
          <p:nvPr/>
        </p:nvSpPr>
        <p:spPr>
          <a:xfrm>
            <a:off x="1428728" y="1571612"/>
            <a:ext cx="5670600" cy="20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8" name="Google Shape;308;p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96100" y="5357826"/>
            <a:ext cx="2247900" cy="133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09" name="Google Shape;309;p44"/>
          <p:cNvSpPr/>
          <p:nvPr/>
        </p:nvSpPr>
        <p:spPr>
          <a:xfrm>
            <a:off x="238703" y="914012"/>
            <a:ext cx="8368800" cy="517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ES" sz="24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 existe evidencia alguna que permita señalar que </a:t>
            </a:r>
            <a:r>
              <a:rPr lang="es-ES" sz="2400" b="1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unas personas son </a:t>
            </a:r>
            <a:r>
              <a:rPr lang="es-ES" sz="24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y otras no son, entre otras razones porque la capacidad es una "variable" continua y no hay modo de establecer puntos de corte .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ES" sz="24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El </a:t>
            </a:r>
            <a:r>
              <a:rPr lang="es-ES" sz="3200" b="1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valor 130 </a:t>
            </a:r>
            <a:r>
              <a:rPr lang="es-ES" sz="24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 cualquier otro que se estableciese no representa un punto en el que se cambia de estado. </a:t>
            </a:r>
            <a:endParaRPr sz="24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ES" sz="24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Hace falta más que la sola capacidad. Al mismo tiempo si se da la capacidad y no las</a:t>
            </a:r>
            <a:r>
              <a:rPr lang="es-ES" sz="2400" b="1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-ES" sz="3600" b="1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circunstancias</a:t>
            </a:r>
            <a:r>
              <a:rPr lang="es-ES" sz="24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tampoco esta se desarrollará. </a:t>
            </a:r>
            <a:endParaRPr sz="24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ES" sz="3200" b="1" i="0" u="none" strike="noStrike" cap="none" dirty="0">
                <a:solidFill>
                  <a:srgbClr val="0000CC"/>
                </a:solidFill>
                <a:latin typeface="Arial"/>
                <a:ea typeface="Arial"/>
                <a:cs typeface="Arial"/>
                <a:sym typeface="Arial"/>
              </a:rPr>
              <a:t>Capacidad, condiciones y trabajo...</a:t>
            </a:r>
            <a:endParaRPr sz="3200" b="0" i="0" u="none" strike="noStrike" cap="none" dirty="0">
              <a:solidFill>
                <a:srgbClr val="0000CC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Google Shape;614;p78"/>
          <p:cNvSpPr txBox="1"/>
          <p:nvPr/>
        </p:nvSpPr>
        <p:spPr>
          <a:xfrm>
            <a:off x="1320541" y="2413200"/>
            <a:ext cx="56166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6600" b="1" i="0" u="none" strike="noStrike" cap="none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Identificación</a:t>
            </a:r>
            <a:endParaRPr sz="6600" dirty="0"/>
          </a:p>
        </p:txBody>
      </p:sp>
      <p:pic>
        <p:nvPicPr>
          <p:cNvPr id="615" name="Google Shape;615;p7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7315" y="5442255"/>
            <a:ext cx="1944793" cy="11583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9747721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echa: hacia abajo 3">
            <a:extLst>
              <a:ext uri="{FF2B5EF4-FFF2-40B4-BE49-F238E27FC236}">
                <a16:creationId xmlns="" xmlns:a16="http://schemas.microsoft.com/office/drawing/2014/main" id="{65540DA8-3359-470A-8011-AE0B78FA7A55}"/>
              </a:ext>
            </a:extLst>
          </p:cNvPr>
          <p:cNvSpPr/>
          <p:nvPr/>
        </p:nvSpPr>
        <p:spPr>
          <a:xfrm>
            <a:off x="5300060" y="1386984"/>
            <a:ext cx="666271" cy="3405816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Flecha: hacia abajo 1">
            <a:extLst>
              <a:ext uri="{FF2B5EF4-FFF2-40B4-BE49-F238E27FC236}">
                <a16:creationId xmlns="" xmlns:a16="http://schemas.microsoft.com/office/drawing/2014/main" id="{840FE67F-9921-4200-9E95-67B605DF3C3C}"/>
              </a:ext>
            </a:extLst>
          </p:cNvPr>
          <p:cNvSpPr/>
          <p:nvPr/>
        </p:nvSpPr>
        <p:spPr>
          <a:xfrm rot="1088151">
            <a:off x="2833766" y="1334552"/>
            <a:ext cx="600095" cy="1933546"/>
          </a:xfrm>
          <a:prstGeom prst="downArrow">
            <a:avLst>
              <a:gd name="adj1" fmla="val 50000"/>
              <a:gd name="adj2" fmla="val 35419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14" name="Google Shape;614;p78"/>
          <p:cNvSpPr txBox="1"/>
          <p:nvPr/>
        </p:nvSpPr>
        <p:spPr>
          <a:xfrm>
            <a:off x="214230" y="273384"/>
            <a:ext cx="56166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000" b="1" i="0" u="none" strike="noStrike" cap="none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Identificación</a:t>
            </a:r>
            <a:endParaRPr sz="3000" dirty="0"/>
          </a:p>
        </p:txBody>
      </p:sp>
      <p:pic>
        <p:nvPicPr>
          <p:cNvPr id="615" name="Google Shape;615;p7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7315" y="5442255"/>
            <a:ext cx="1944793" cy="1158340"/>
          </a:xfrm>
          <a:prstGeom prst="rect">
            <a:avLst/>
          </a:prstGeom>
          <a:noFill/>
          <a:ln>
            <a:noFill/>
          </a:ln>
        </p:spPr>
      </p:pic>
      <p:sp>
        <p:nvSpPr>
          <p:cNvPr id="616" name="Google Shape;616;p78"/>
          <p:cNvSpPr/>
          <p:nvPr/>
        </p:nvSpPr>
        <p:spPr>
          <a:xfrm>
            <a:off x="2970025" y="224475"/>
            <a:ext cx="3497400" cy="11136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38100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000"/>
              <a:t>Evaluación grupal</a:t>
            </a:r>
            <a:endParaRPr sz="30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/>
              <a:t>(BADyG)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/>
              <a:t>1º, 3º y 5º de Primaria</a:t>
            </a:r>
            <a:endParaRPr sz="1800"/>
          </a:p>
        </p:txBody>
      </p:sp>
      <p:sp>
        <p:nvSpPr>
          <p:cNvPr id="617" name="Google Shape;617;p78"/>
          <p:cNvSpPr/>
          <p:nvPr/>
        </p:nvSpPr>
        <p:spPr>
          <a:xfrm>
            <a:off x="214225" y="1621725"/>
            <a:ext cx="4045200" cy="11136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38100" cap="flat" cmpd="sng">
            <a:solidFill>
              <a:srgbClr val="00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000" dirty="0"/>
              <a:t>Percentil BAJO</a:t>
            </a:r>
            <a:endParaRPr sz="3000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 b="1" dirty="0">
                <a:solidFill>
                  <a:srgbClr val="000099"/>
                </a:solidFill>
              </a:rPr>
              <a:t>EVALUACIÓN COMPETENCIA CURRICULAR</a:t>
            </a:r>
            <a:endParaRPr sz="1800" b="1" dirty="0">
              <a:solidFill>
                <a:srgbClr val="000099"/>
              </a:solidFill>
            </a:endParaRPr>
          </a:p>
        </p:txBody>
      </p:sp>
      <p:sp>
        <p:nvSpPr>
          <p:cNvPr id="618" name="Google Shape;618;p78"/>
          <p:cNvSpPr/>
          <p:nvPr/>
        </p:nvSpPr>
        <p:spPr>
          <a:xfrm>
            <a:off x="4572000" y="1621725"/>
            <a:ext cx="4474200" cy="11136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38100" cap="flat" cmpd="sng">
            <a:solidFill>
              <a:srgbClr val="741B4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000"/>
              <a:t>Percentil ALTO</a:t>
            </a:r>
            <a:endParaRPr sz="30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 b="1">
                <a:solidFill>
                  <a:srgbClr val="FF0000"/>
                </a:solidFill>
              </a:rPr>
              <a:t> (BADyG)  </a:t>
            </a:r>
            <a:r>
              <a:rPr lang="es-ES" b="1">
                <a:solidFill>
                  <a:srgbClr val="FF0000"/>
                </a:solidFill>
              </a:rPr>
              <a:t>OUT OF LEVEL</a:t>
            </a:r>
            <a:endParaRPr b="1">
              <a:solidFill>
                <a:srgbClr val="FF000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 b="1">
                <a:solidFill>
                  <a:srgbClr val="FF0000"/>
                </a:solidFill>
              </a:rPr>
              <a:t>WISC-IV</a:t>
            </a:r>
            <a:endParaRPr sz="1800" b="1">
              <a:solidFill>
                <a:srgbClr val="FF0000"/>
              </a:solidFill>
            </a:endParaRPr>
          </a:p>
        </p:txBody>
      </p:sp>
      <p:sp>
        <p:nvSpPr>
          <p:cNvPr id="619" name="Google Shape;619;p78"/>
          <p:cNvSpPr/>
          <p:nvPr/>
        </p:nvSpPr>
        <p:spPr>
          <a:xfrm>
            <a:off x="214225" y="3180900"/>
            <a:ext cx="4045200" cy="11136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38100" cap="flat" cmpd="sng">
            <a:solidFill>
              <a:srgbClr val="00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 b="1">
                <a:solidFill>
                  <a:srgbClr val="000099"/>
                </a:solidFill>
              </a:rPr>
              <a:t>PROGRAMA REFUERZO </a:t>
            </a:r>
            <a:endParaRPr sz="1800" b="1">
              <a:solidFill>
                <a:srgbClr val="000099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 b="1">
                <a:solidFill>
                  <a:srgbClr val="000099"/>
                </a:solidFill>
              </a:rPr>
              <a:t>EDUCATIVO</a:t>
            </a:r>
            <a:endParaRPr sz="1800" b="1">
              <a:solidFill>
                <a:srgbClr val="000099"/>
              </a:solidFill>
            </a:endParaRPr>
          </a:p>
        </p:txBody>
      </p:sp>
      <p:sp>
        <p:nvSpPr>
          <p:cNvPr id="620" name="Google Shape;620;p78"/>
          <p:cNvSpPr/>
          <p:nvPr/>
        </p:nvSpPr>
        <p:spPr>
          <a:xfrm>
            <a:off x="4572000" y="3220275"/>
            <a:ext cx="4474200" cy="11136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38100" cap="flat" cmpd="sng">
            <a:solidFill>
              <a:srgbClr val="741B4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 b="1">
                <a:solidFill>
                  <a:srgbClr val="FF0000"/>
                </a:solidFill>
              </a:rPr>
              <a:t> PROGRAMA ENRIQUECIMIENTO</a:t>
            </a:r>
            <a:endParaRPr sz="1800" b="1">
              <a:solidFill>
                <a:srgbClr val="FF0000"/>
              </a:solidFill>
            </a:endParaRPr>
          </a:p>
        </p:txBody>
      </p:sp>
      <p:sp>
        <p:nvSpPr>
          <p:cNvPr id="621" name="Google Shape;621;p78"/>
          <p:cNvSpPr/>
          <p:nvPr/>
        </p:nvSpPr>
        <p:spPr>
          <a:xfrm>
            <a:off x="4572000" y="4792800"/>
            <a:ext cx="4474200" cy="11136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38100" cap="flat" cmpd="sng">
            <a:solidFill>
              <a:srgbClr val="741B4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400"/>
              <a:t>DERIVACIÓN </a:t>
            </a:r>
            <a:r>
              <a:rPr lang="es-ES" sz="3000"/>
              <a:t>EOE</a:t>
            </a:r>
            <a:endParaRPr sz="18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477071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6" name="Google Shape;626;p79" descr="https://4.bp.blogspot.com/-Uz4rxwEtjto/ULtKmYQP4cI/AAAAAAAABB4/_0MA0GeLf4Q/s1600/Captura+de+pantalla+2012-12-02+a+la(s)+13.31.47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59632" y="531116"/>
            <a:ext cx="6457601" cy="6326884"/>
          </a:xfrm>
          <a:prstGeom prst="rect">
            <a:avLst/>
          </a:prstGeom>
          <a:noFill/>
          <a:ln>
            <a:noFill/>
          </a:ln>
        </p:spPr>
      </p:pic>
      <p:sp>
        <p:nvSpPr>
          <p:cNvPr id="627" name="Google Shape;627;p79"/>
          <p:cNvSpPr/>
          <p:nvPr/>
        </p:nvSpPr>
        <p:spPr>
          <a:xfrm>
            <a:off x="251520" y="116632"/>
            <a:ext cx="6263253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s-ES" sz="2800" b="0" i="0" u="none" strike="noStrike" cap="none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rPr>
              <a:t>El Revolving Door Identification Model</a:t>
            </a:r>
            <a:endParaRPr sz="2800" b="0" i="0" u="none" strike="noStrike" cap="none">
              <a:solidFill>
                <a:srgbClr val="000099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814932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39" name="Google Shape;639;p81"/>
          <p:cNvGraphicFramePr/>
          <p:nvPr>
            <p:extLst>
              <p:ext uri="{D42A27DB-BD31-4B8C-83A1-F6EECF244321}">
                <p14:modId xmlns:p14="http://schemas.microsoft.com/office/powerpoint/2010/main" xmlns="" val="1484334010"/>
              </p:ext>
            </p:extLst>
          </p:nvPr>
        </p:nvGraphicFramePr>
        <p:xfrm>
          <a:off x="1835696" y="4365104"/>
          <a:ext cx="5830275" cy="1803440"/>
        </p:xfrm>
        <a:graphic>
          <a:graphicData uri="http://schemas.openxmlformats.org/drawingml/2006/table">
            <a:tbl>
              <a:tblPr firstRow="1" bandRow="1">
                <a:noFill/>
                <a:tableStyleId>{E361C8F7-C782-43F4-ACE8-8210D1E6D83B}</a:tableStyleId>
              </a:tblPr>
              <a:tblGrid>
                <a:gridCol w="176627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0320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0320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400" u="none" strike="noStrike" cap="none" dirty="0"/>
                        <a:t>CURSO</a:t>
                      </a:r>
                      <a:endParaRPr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400" u="none" strike="noStrike" cap="none" dirty="0"/>
                        <a:t>ALUMNA</a:t>
                      </a:r>
                      <a:endParaRPr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400" u="none" strike="noStrike" cap="none"/>
                        <a:t>ALUMNO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400" u="none" strike="noStrike" cap="none"/>
                        <a:t>ESO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400" u="none" strike="noStrike" cap="none" dirty="0"/>
                        <a:t>19/</a:t>
                      </a:r>
                      <a:r>
                        <a:rPr lang="es-ES" sz="2000" u="none" strike="noStrike" cap="none" dirty="0">
                          <a:solidFill>
                            <a:srgbClr val="FF0000"/>
                          </a:solidFill>
                        </a:rPr>
                        <a:t>33</a:t>
                      </a:r>
                      <a:endParaRPr sz="2000" dirty="0">
                        <a:solidFill>
                          <a:srgbClr val="FF0000"/>
                        </a:solidFill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400" u="none" strike="noStrike" cap="none" dirty="0"/>
                        <a:t>12/</a:t>
                      </a:r>
                      <a:r>
                        <a:rPr lang="es-ES" sz="2000" u="none" strike="noStrike" cap="none" dirty="0">
                          <a:solidFill>
                            <a:srgbClr val="FF0000"/>
                          </a:solidFill>
                        </a:rPr>
                        <a:t>20</a:t>
                      </a:r>
                      <a:endParaRPr sz="2000" dirty="0">
                        <a:solidFill>
                          <a:srgbClr val="FF0000"/>
                        </a:solidFill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400" u="none" strike="noStrike" cap="none"/>
                        <a:t>1º BAC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2000" u="none" strike="noStrike" cap="none" dirty="0">
                          <a:solidFill>
                            <a:srgbClr val="FF0000"/>
                          </a:solidFill>
                        </a:rPr>
                        <a:t>7</a:t>
                      </a:r>
                      <a:endParaRPr sz="2000" dirty="0">
                        <a:solidFill>
                          <a:srgbClr val="FF0000"/>
                        </a:solidFill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s-ES" sz="2000" u="none" strike="noStrike" cap="none" dirty="0">
                          <a:solidFill>
                            <a:srgbClr val="FF0000"/>
                          </a:solidFill>
                        </a:rPr>
                        <a:t>2</a:t>
                      </a:r>
                      <a:endParaRPr sz="2000" dirty="0">
                        <a:solidFill>
                          <a:srgbClr val="FF0000"/>
                        </a:solidFill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3600" u="none" strike="noStrike" cap="none" dirty="0"/>
                        <a:t>59</a:t>
                      </a:r>
                      <a:endParaRPr sz="3600" u="none" strike="noStrike" cap="none"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2800" u="none" strike="noStrike" cap="none" dirty="0">
                          <a:solidFill>
                            <a:srgbClr val="FF0000"/>
                          </a:solidFill>
                        </a:rPr>
                        <a:t>40</a:t>
                      </a:r>
                      <a:endParaRPr sz="2800" dirty="0">
                        <a:solidFill>
                          <a:srgbClr val="FF0000"/>
                        </a:solidFill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2800" u="none" strike="noStrike" cap="none" dirty="0">
                          <a:solidFill>
                            <a:srgbClr val="FF0000"/>
                          </a:solidFill>
                        </a:rPr>
                        <a:t>19</a:t>
                      </a:r>
                      <a:endParaRPr sz="2800" dirty="0">
                        <a:solidFill>
                          <a:srgbClr val="FF0000"/>
                        </a:solidFill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41" name="Google Shape;641;p81"/>
          <p:cNvSpPr txBox="1"/>
          <p:nvPr/>
        </p:nvSpPr>
        <p:spPr>
          <a:xfrm>
            <a:off x="2540000" y="836711"/>
            <a:ext cx="4921956" cy="3943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ALTA CAPACIDAD</a:t>
            </a:r>
            <a:endParaRPr sz="2000" dirty="0"/>
          </a:p>
        </p:txBody>
      </p:sp>
      <p:sp>
        <p:nvSpPr>
          <p:cNvPr id="642" name="Google Shape;642;p81"/>
          <p:cNvSpPr txBox="1"/>
          <p:nvPr/>
        </p:nvSpPr>
        <p:spPr>
          <a:xfrm>
            <a:off x="2641600" y="3933056"/>
            <a:ext cx="4346222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ALTO RENDIMIENTO (secundaria)</a:t>
            </a:r>
            <a:endParaRPr sz="2000" dirty="0"/>
          </a:p>
        </p:txBody>
      </p:sp>
      <p:pic>
        <p:nvPicPr>
          <p:cNvPr id="1026" name="Picture 2" descr="https://lh4.googleusercontent.com/abUmeH6NDfdCIUmQWgNcEMer7C1AO0dwicEIyWgvmI7fSkMSCpJJdxSd5o1b3BhuLAQ5KNAA9PycPpj044NnNTRcyM5iDJFUNMvvWbP3JkKUg-SlWRgxnYCvbEZZXX1vsH3t5y95W_4">
            <a:extLst>
              <a:ext uri="{FF2B5EF4-FFF2-40B4-BE49-F238E27FC236}">
                <a16:creationId xmlns="" xmlns:a16="http://schemas.microsoft.com/office/drawing/2014/main" id="{A8C3B660-825F-4648-A494-C1B2C55E4B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85888" y="1355309"/>
            <a:ext cx="7072313" cy="2275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9112075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Google Shape;653;p83"/>
          <p:cNvSpPr/>
          <p:nvPr/>
        </p:nvSpPr>
        <p:spPr>
          <a:xfrm>
            <a:off x="1547664" y="908720"/>
            <a:ext cx="5670550" cy="1446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4400" b="0" i="0" u="none" strike="noStrike" cap="none" dirty="0">
                <a:solidFill>
                  <a:srgbClr val="0000CC"/>
                </a:solidFill>
                <a:latin typeface="Aharoni" panose="02010803020104030203" pitchFamily="2" charset="-79"/>
                <a:ea typeface="Calibri"/>
                <a:cs typeface="Aharoni" panose="02010803020104030203" pitchFamily="2" charset="-79"/>
                <a:sym typeface="Calibri"/>
              </a:rPr>
              <a:t>Respuesta educativa </a:t>
            </a:r>
            <a:endParaRPr sz="4400" b="0" i="0" u="none" strike="noStrike" cap="none" dirty="0">
              <a:solidFill>
                <a:srgbClr val="0000CC"/>
              </a:solidFill>
              <a:latin typeface="Aharoni" panose="02010803020104030203" pitchFamily="2" charset="-79"/>
              <a:cs typeface="Aharoni" panose="02010803020104030203" pitchFamily="2" charset="-79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s-ES" sz="4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s-ES" sz="4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4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endParaRPr sz="4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endParaRPr sz="4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endParaRPr sz="4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endParaRPr sz="4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4" name="Google Shape;654;p83"/>
          <p:cNvSpPr/>
          <p:nvPr/>
        </p:nvSpPr>
        <p:spPr>
          <a:xfrm>
            <a:off x="449796" y="1751617"/>
            <a:ext cx="8694204" cy="3354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indent="-342900"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2800"/>
            </a:pPr>
            <a:r>
              <a:rPr lang="es-ES" sz="3200" dirty="0" smtClean="0">
                <a:solidFill>
                  <a:schemeClr val="dk1"/>
                </a:solidFill>
              </a:rPr>
              <a:t>Proporcionar experiencias de aprendizaje y sistemas de apoyo</a:t>
            </a:r>
            <a:r>
              <a:rPr lang="es-ES" sz="3200" dirty="0" smtClean="0">
                <a:solidFill>
                  <a:schemeClr val="dk1"/>
                </a:solidFill>
              </a:rPr>
              <a:t>.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2800"/>
            </a:pPr>
            <a:r>
              <a:rPr lang="es-ES" sz="3200" b="0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El </a:t>
            </a:r>
            <a:r>
              <a:rPr lang="es-ES" sz="3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desarrollar la creatividad y la implicación (compromiso) en la tarea </a:t>
            </a:r>
            <a:endParaRPr sz="3200" dirty="0"/>
          </a:p>
          <a:p>
            <a:pPr marL="342900" marR="0" lvl="0" indent="-342900" algn="l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2800"/>
            </a:pPr>
            <a:r>
              <a:rPr lang="es-ES" sz="3200" b="0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Ofrecer </a:t>
            </a:r>
            <a:r>
              <a:rPr lang="es-ES" sz="3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oportunidades, recursos y estímulos.</a:t>
            </a:r>
            <a:r>
              <a:rPr lang="es-ES" sz="32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</a:pPr>
            <a:endParaRPr sz="28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ES" sz="1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Renzulli</a:t>
            </a:r>
            <a:r>
              <a:rPr lang="es-ES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 y </a:t>
            </a:r>
            <a:r>
              <a:rPr lang="es-ES" sz="1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Reis </a:t>
            </a:r>
            <a:r>
              <a:rPr lang="es-ES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(1991</a:t>
            </a:r>
            <a:r>
              <a:rPr lang="es-ES" sz="1800" b="0" i="1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ES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s-ES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55" name="Google Shape;655;p8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10655" y="0"/>
            <a:ext cx="1944793" cy="11583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2272704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4" name="Google Shape;314;p4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22678" y="4221088"/>
            <a:ext cx="2013816" cy="2636912"/>
          </a:xfrm>
          <a:prstGeom prst="rect">
            <a:avLst/>
          </a:prstGeom>
          <a:noFill/>
          <a:ln>
            <a:noFill/>
          </a:ln>
        </p:spPr>
      </p:pic>
      <p:sp>
        <p:nvSpPr>
          <p:cNvPr id="315" name="Google Shape;315;p45"/>
          <p:cNvSpPr/>
          <p:nvPr/>
        </p:nvSpPr>
        <p:spPr>
          <a:xfrm>
            <a:off x="391427" y="2282192"/>
            <a:ext cx="8611200" cy="28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s-ES" sz="6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MAESTROS y PROFESORES</a:t>
            </a:r>
            <a:endParaRPr sz="6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s-ES" sz="4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s-ES" sz="4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s-ES" sz="6000" b="1" i="0" u="none" strike="noStrike" cap="none" dirty="0">
                <a:solidFill>
                  <a:srgbClr val="1155CC"/>
                </a:solidFill>
                <a:latin typeface="Calibri"/>
                <a:ea typeface="Calibri"/>
                <a:cs typeface="Calibri"/>
                <a:sym typeface="Calibri"/>
              </a:rPr>
              <a:t>EQUIPO TALENTIA</a:t>
            </a:r>
            <a:endParaRPr sz="6000" b="1" i="0" u="none" strike="noStrike" cap="none" dirty="0">
              <a:solidFill>
                <a:srgbClr val="1155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6" name="Google Shape;316;p45"/>
          <p:cNvSpPr txBox="1"/>
          <p:nvPr/>
        </p:nvSpPr>
        <p:spPr>
          <a:xfrm>
            <a:off x="3174305" y="144444"/>
            <a:ext cx="56166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r"/>
            <a:r>
              <a:rPr lang="es-ES" sz="3200" dirty="0">
                <a:solidFill>
                  <a:srgbClr val="0000CC"/>
                </a:solidFill>
                <a:latin typeface="Aharoni" panose="02010803020104030203" pitchFamily="2" charset="-79"/>
                <a:ea typeface="Calibri"/>
                <a:cs typeface="Aharoni" panose="02010803020104030203" pitchFamily="2" charset="-79"/>
                <a:sym typeface="Calibri"/>
              </a:rPr>
              <a:t>Respuesta educativa </a:t>
            </a:r>
            <a:endParaRPr lang="es-ES" sz="3200" dirty="0">
              <a:solidFill>
                <a:srgbClr val="0000CC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8"/>
          <p:cNvSpPr/>
          <p:nvPr/>
        </p:nvSpPr>
        <p:spPr>
          <a:xfrm>
            <a:off x="75700" y="893486"/>
            <a:ext cx="8785200" cy="218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>
              <a:buSzPts val="3600"/>
            </a:pPr>
            <a:r>
              <a:rPr lang="es-ES" sz="4400" b="1" dirty="0" smtClean="0">
                <a:solidFill>
                  <a:srgbClr val="000099"/>
                </a:solidFill>
                <a:latin typeface="Calibri"/>
                <a:ea typeface="Calibri"/>
                <a:cs typeface="Calibri"/>
                <a:sym typeface="Calibri"/>
              </a:rPr>
              <a:t>Contexto</a:t>
            </a:r>
            <a:r>
              <a:rPr lang="es-ES" sz="5400" b="1" dirty="0" smtClean="0">
                <a:solidFill>
                  <a:srgbClr val="000099"/>
                </a:solidFill>
                <a:latin typeface="Calibri"/>
                <a:ea typeface="Calibri"/>
                <a:cs typeface="Calibri"/>
                <a:sym typeface="Calibri"/>
              </a:rPr>
              <a:t>(alumnado, 1083</a:t>
            </a:r>
            <a:r>
              <a:rPr lang="es-ES" sz="5400" b="1" dirty="0" smtClean="0">
                <a:solidFill>
                  <a:srgbClr val="000099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sz="5400" b="1" dirty="0">
              <a:solidFill>
                <a:srgbClr val="00009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lang="es-ES" sz="4000" b="1" dirty="0" smtClean="0">
              <a:solidFill>
                <a:srgbClr val="00009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s-ES" sz="5400" b="1" dirty="0" smtClean="0">
                <a:solidFill>
                  <a:srgbClr val="000099"/>
                </a:solidFill>
                <a:latin typeface="Calibri"/>
                <a:ea typeface="Calibri"/>
                <a:cs typeface="Calibri"/>
                <a:sym typeface="Calibri"/>
              </a:rPr>
              <a:t>Infantil</a:t>
            </a:r>
            <a:r>
              <a:rPr lang="es-ES" sz="5400" b="1" dirty="0">
                <a:solidFill>
                  <a:srgbClr val="000099"/>
                </a:solidFill>
                <a:latin typeface="Calibri"/>
                <a:ea typeface="Calibri"/>
                <a:cs typeface="Calibri"/>
                <a:sym typeface="Calibri"/>
              </a:rPr>
              <a:t>: 173</a:t>
            </a:r>
            <a:endParaRPr sz="5400" b="1" dirty="0">
              <a:solidFill>
                <a:srgbClr val="00009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s-ES" sz="5400" b="1" dirty="0">
                <a:solidFill>
                  <a:srgbClr val="000099"/>
                </a:solidFill>
                <a:latin typeface="Calibri"/>
                <a:ea typeface="Calibri"/>
                <a:cs typeface="Calibri"/>
                <a:sym typeface="Calibri"/>
              </a:rPr>
              <a:t>Primaria: </a:t>
            </a:r>
            <a:r>
              <a:rPr lang="es-ES" sz="5400" b="1" dirty="0" smtClean="0">
                <a:solidFill>
                  <a:srgbClr val="000099"/>
                </a:solidFill>
                <a:latin typeface="Calibri"/>
                <a:ea typeface="Calibri"/>
                <a:cs typeface="Calibri"/>
                <a:sym typeface="Calibri"/>
              </a:rPr>
              <a:t>441</a:t>
            </a:r>
            <a:endParaRPr sz="5400" b="1" dirty="0">
              <a:solidFill>
                <a:srgbClr val="00009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s-ES" sz="5400" b="1" dirty="0">
                <a:solidFill>
                  <a:srgbClr val="000099"/>
                </a:solidFill>
                <a:latin typeface="Calibri"/>
                <a:ea typeface="Calibri"/>
                <a:cs typeface="Calibri"/>
                <a:sym typeface="Calibri"/>
              </a:rPr>
              <a:t>ESO: 341 </a:t>
            </a:r>
            <a:endParaRPr sz="5400" b="1" dirty="0">
              <a:solidFill>
                <a:srgbClr val="00009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s-ES" sz="5400" b="1" dirty="0">
                <a:solidFill>
                  <a:srgbClr val="000099"/>
                </a:solidFill>
                <a:latin typeface="Calibri"/>
                <a:ea typeface="Calibri"/>
                <a:cs typeface="Calibri"/>
                <a:sym typeface="Calibri"/>
              </a:rPr>
              <a:t>BAC: </a:t>
            </a:r>
            <a:r>
              <a:rPr lang="es-ES" sz="5400" b="1" dirty="0" smtClean="0">
                <a:solidFill>
                  <a:srgbClr val="000099"/>
                </a:solidFill>
                <a:latin typeface="Calibri"/>
                <a:ea typeface="Calibri"/>
                <a:cs typeface="Calibri"/>
                <a:sym typeface="Calibri"/>
              </a:rPr>
              <a:t>128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s-ES" sz="5400" b="1" dirty="0" smtClean="0">
                <a:solidFill>
                  <a:srgbClr val="00009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5400" b="1" i="0" u="none" strike="noStrike" cap="none" dirty="0">
              <a:solidFill>
                <a:srgbClr val="00009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8" name="Google Shape;178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77475" y="5658150"/>
            <a:ext cx="1783425" cy="1057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2" name="Google Shape;322;p4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96100" y="5301208"/>
            <a:ext cx="2247900" cy="133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23" name="Google Shape;323;p46"/>
          <p:cNvSpPr txBox="1"/>
          <p:nvPr/>
        </p:nvSpPr>
        <p:spPr>
          <a:xfrm>
            <a:off x="767225" y="817650"/>
            <a:ext cx="8152500" cy="19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600" b="1" dirty="0">
              <a:solidFill>
                <a:srgbClr val="351C75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600" b="1" dirty="0">
                <a:solidFill>
                  <a:srgbClr val="351C75"/>
                </a:solidFill>
              </a:rPr>
              <a:t>Profesorado:</a:t>
            </a:r>
            <a:endParaRPr sz="3600" b="1" dirty="0">
              <a:solidFill>
                <a:srgbClr val="351C75"/>
              </a:solidFill>
            </a:endParaRPr>
          </a:p>
          <a:p>
            <a:pPr marL="914400" marR="0" lvl="0" indent="-457200" algn="l" rt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351C75"/>
              </a:buClr>
              <a:buSzPts val="3600"/>
              <a:buChar char="●"/>
            </a:pPr>
            <a:r>
              <a:rPr lang="es-ES" sz="3600" b="1" dirty="0">
                <a:solidFill>
                  <a:srgbClr val="351C75"/>
                </a:solidFill>
              </a:rPr>
              <a:t>Formación modelo educativo</a:t>
            </a:r>
            <a:endParaRPr sz="3600" b="1" dirty="0">
              <a:solidFill>
                <a:srgbClr val="351C75"/>
              </a:solidFill>
            </a:endParaRPr>
          </a:p>
          <a:p>
            <a:pPr marL="914400" marR="0" lvl="0" indent="-457200" algn="l" rt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351C75"/>
              </a:buClr>
              <a:buSzPts val="3600"/>
              <a:buChar char="●"/>
            </a:pPr>
            <a:r>
              <a:rPr lang="es-ES" sz="3600" b="1" dirty="0">
                <a:solidFill>
                  <a:srgbClr val="351C75"/>
                </a:solidFill>
              </a:rPr>
              <a:t>Seminarios FC</a:t>
            </a:r>
            <a:endParaRPr sz="3600" b="1" dirty="0">
              <a:solidFill>
                <a:srgbClr val="351C75"/>
              </a:solidFill>
            </a:endParaRPr>
          </a:p>
          <a:p>
            <a:pPr marL="914400" marR="0" lvl="0" indent="-457200" algn="l" rt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351C75"/>
              </a:buClr>
              <a:buSzPts val="3600"/>
              <a:buChar char="●"/>
            </a:pPr>
            <a:r>
              <a:rPr lang="es-ES" sz="3600" b="1" dirty="0">
                <a:solidFill>
                  <a:srgbClr val="351C75"/>
                </a:solidFill>
              </a:rPr>
              <a:t>Grupos de trabajo</a:t>
            </a:r>
            <a:endParaRPr sz="3600" b="1" dirty="0">
              <a:solidFill>
                <a:srgbClr val="351C75"/>
              </a:solidFill>
            </a:endParaRPr>
          </a:p>
          <a:p>
            <a:pPr marL="914400" marR="0" lvl="0" indent="-457200" algn="l" rt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351C75"/>
              </a:buClr>
              <a:buSzPts val="3600"/>
              <a:buChar char="●"/>
            </a:pPr>
            <a:r>
              <a:rPr lang="es-ES" sz="3600" b="1" dirty="0">
                <a:solidFill>
                  <a:srgbClr val="351C75"/>
                </a:solidFill>
              </a:rPr>
              <a:t>Estancias en centros</a:t>
            </a:r>
            <a:endParaRPr sz="3600" b="1" dirty="0">
              <a:solidFill>
                <a:srgbClr val="351C75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6000" b="1" i="0" u="none" strike="noStrike" cap="none" dirty="0">
              <a:solidFill>
                <a:srgbClr val="7030A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Google Shape;316;p45">
            <a:extLst>
              <a:ext uri="{FF2B5EF4-FFF2-40B4-BE49-F238E27FC236}">
                <a16:creationId xmlns="" xmlns:a16="http://schemas.microsoft.com/office/drawing/2014/main" id="{E77F6217-0E55-4D83-9D81-B1B94E268DD2}"/>
              </a:ext>
            </a:extLst>
          </p:cNvPr>
          <p:cNvSpPr txBox="1"/>
          <p:nvPr/>
        </p:nvSpPr>
        <p:spPr>
          <a:xfrm>
            <a:off x="3174305" y="144444"/>
            <a:ext cx="56166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r"/>
            <a:r>
              <a:rPr lang="es-ES" sz="3200" dirty="0">
                <a:solidFill>
                  <a:srgbClr val="0000CC"/>
                </a:solidFill>
                <a:latin typeface="Aharoni" panose="02010803020104030203" pitchFamily="2" charset="-79"/>
                <a:ea typeface="Calibri"/>
                <a:cs typeface="Aharoni" panose="02010803020104030203" pitchFamily="2" charset="-79"/>
                <a:sym typeface="Calibri"/>
              </a:rPr>
              <a:t>Respuesta educativa </a:t>
            </a:r>
            <a:endParaRPr lang="es-ES" sz="3200" dirty="0">
              <a:solidFill>
                <a:srgbClr val="0000CC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9" name="Google Shape;329;p4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96100" y="5301208"/>
            <a:ext cx="2247900" cy="133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30" name="Google Shape;330;p47"/>
          <p:cNvSpPr txBox="1"/>
          <p:nvPr/>
        </p:nvSpPr>
        <p:spPr>
          <a:xfrm>
            <a:off x="331975" y="214750"/>
            <a:ext cx="8559300" cy="587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-ES" sz="3100" b="1" dirty="0">
              <a:solidFill>
                <a:srgbClr val="7030A0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-ES" sz="3100" b="1" dirty="0">
              <a:solidFill>
                <a:srgbClr val="7030A0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100" b="1" dirty="0">
                <a:solidFill>
                  <a:srgbClr val="7030A0"/>
                </a:solidFill>
              </a:rPr>
              <a:t>ALUMNADO </a:t>
            </a:r>
            <a:endParaRPr sz="3100" b="1" dirty="0">
              <a:solidFill>
                <a:srgbClr val="7030A0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-ES" sz="3100" b="1" dirty="0">
              <a:solidFill>
                <a:srgbClr val="0000CC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100" b="1" dirty="0">
                <a:solidFill>
                  <a:srgbClr val="0000CC"/>
                </a:solidFill>
              </a:rPr>
              <a:t>NO FORMAL</a:t>
            </a:r>
            <a:r>
              <a:rPr lang="es-ES" sz="3100" b="1" dirty="0">
                <a:solidFill>
                  <a:srgbClr val="7030A0"/>
                </a:solidFill>
              </a:rPr>
              <a:t>:</a:t>
            </a:r>
            <a:endParaRPr sz="3100" b="1" dirty="0">
              <a:solidFill>
                <a:srgbClr val="7030A0"/>
              </a:solidFill>
            </a:endParaRPr>
          </a:p>
          <a:p>
            <a:pPr marL="31750" lvl="4">
              <a:buClr>
                <a:srgbClr val="7030A0"/>
              </a:buClr>
              <a:buSzPts val="3100"/>
            </a:pPr>
            <a:r>
              <a:rPr lang="es-ES" sz="4400" b="1" dirty="0">
                <a:solidFill>
                  <a:srgbClr val="002060"/>
                </a:solidFill>
              </a:rPr>
              <a:t>Solidaridad: </a:t>
            </a:r>
          </a:p>
          <a:p>
            <a:pPr marL="488950" lvl="8" indent="-457200">
              <a:buClr>
                <a:srgbClr val="7030A0"/>
              </a:buClr>
              <a:buSzPts val="3100"/>
              <a:buFont typeface="Arial" panose="020B0604020202020204" pitchFamily="34" charset="0"/>
              <a:buChar char="•"/>
            </a:pPr>
            <a:r>
              <a:rPr lang="es-ES" sz="3100" b="1" dirty="0">
                <a:solidFill>
                  <a:srgbClr val="002060"/>
                </a:solidFill>
              </a:rPr>
              <a:t>10%, </a:t>
            </a:r>
          </a:p>
          <a:p>
            <a:pPr marL="488950" lvl="8" indent="-457200">
              <a:buClr>
                <a:srgbClr val="7030A0"/>
              </a:buClr>
              <a:buSzPts val="3100"/>
              <a:buFont typeface="Arial" panose="020B0604020202020204" pitchFamily="34" charset="0"/>
              <a:buChar char="•"/>
            </a:pPr>
            <a:r>
              <a:rPr lang="es-ES" sz="3100" b="1" dirty="0">
                <a:solidFill>
                  <a:srgbClr val="002060"/>
                </a:solidFill>
              </a:rPr>
              <a:t>COLOR VERDE </a:t>
            </a:r>
          </a:p>
          <a:p>
            <a:pPr marL="488950" lvl="8" indent="-457200">
              <a:buClr>
                <a:srgbClr val="7030A0"/>
              </a:buClr>
              <a:buSzPts val="3100"/>
              <a:buFont typeface="Arial" panose="020B0604020202020204" pitchFamily="34" charset="0"/>
              <a:buChar char="•"/>
            </a:pPr>
            <a:r>
              <a:rPr lang="es-ES" sz="3100" b="1" dirty="0" err="1">
                <a:solidFill>
                  <a:srgbClr val="002060"/>
                </a:solidFill>
              </a:rPr>
              <a:t>Prevoluntariado</a:t>
            </a:r>
            <a:r>
              <a:rPr lang="es-ES" sz="3100" b="1" dirty="0">
                <a:solidFill>
                  <a:srgbClr val="002060"/>
                </a:solidFill>
              </a:rPr>
              <a:t> </a:t>
            </a:r>
          </a:p>
          <a:p>
            <a:pPr marL="457200" lvl="4" indent="-425450">
              <a:buClr>
                <a:srgbClr val="7030A0"/>
              </a:buClr>
              <a:buSzPts val="3100"/>
              <a:buChar char="●"/>
            </a:pPr>
            <a:endParaRPr lang="es-ES" sz="3100" b="1" dirty="0">
              <a:solidFill>
                <a:srgbClr val="002060"/>
              </a:solidFill>
            </a:endParaRPr>
          </a:p>
          <a:p>
            <a:pPr marL="31750" lvl="4">
              <a:buClr>
                <a:srgbClr val="7030A0"/>
              </a:buClr>
              <a:buSzPts val="3100"/>
            </a:pPr>
            <a:r>
              <a:rPr lang="es-ES" sz="4400" b="1" dirty="0" err="1">
                <a:solidFill>
                  <a:srgbClr val="002060"/>
                </a:solidFill>
              </a:rPr>
              <a:t>MarCha</a:t>
            </a:r>
            <a:endParaRPr sz="4400" b="1" dirty="0">
              <a:solidFill>
                <a:srgbClr val="002060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100" b="1" dirty="0">
              <a:solidFill>
                <a:srgbClr val="7030A0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6000" b="1" i="0" u="none" strike="noStrike" cap="none" dirty="0">
              <a:solidFill>
                <a:srgbClr val="7030A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Google Shape;316;p45">
            <a:extLst>
              <a:ext uri="{FF2B5EF4-FFF2-40B4-BE49-F238E27FC236}">
                <a16:creationId xmlns="" xmlns:a16="http://schemas.microsoft.com/office/drawing/2014/main" id="{B27F90B7-3D37-4E98-B85C-8A33C9825CD4}"/>
              </a:ext>
            </a:extLst>
          </p:cNvPr>
          <p:cNvSpPr txBox="1"/>
          <p:nvPr/>
        </p:nvSpPr>
        <p:spPr>
          <a:xfrm>
            <a:off x="3174305" y="144444"/>
            <a:ext cx="56166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r"/>
            <a:r>
              <a:rPr lang="es-ES" sz="3200" dirty="0">
                <a:solidFill>
                  <a:srgbClr val="0000CC"/>
                </a:solidFill>
                <a:latin typeface="Aharoni" panose="02010803020104030203" pitchFamily="2" charset="-79"/>
                <a:ea typeface="Calibri"/>
                <a:cs typeface="Aharoni" panose="02010803020104030203" pitchFamily="2" charset="-79"/>
                <a:sym typeface="Calibri"/>
              </a:rPr>
              <a:t>Respuesta educativa </a:t>
            </a:r>
            <a:endParaRPr lang="es-ES" sz="3200" dirty="0">
              <a:solidFill>
                <a:srgbClr val="0000CC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6B3C3328-D2F1-46CD-A98A-71D24AE2D1F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322" t="25693" r="25678" b="8464"/>
          <a:stretch/>
        </p:blipFill>
        <p:spPr>
          <a:xfrm>
            <a:off x="4013894" y="652344"/>
            <a:ext cx="4407617" cy="3264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9" name="Google Shape;329;p4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96100" y="5301208"/>
            <a:ext cx="2247900" cy="133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30" name="Google Shape;330;p47"/>
          <p:cNvSpPr txBox="1"/>
          <p:nvPr/>
        </p:nvSpPr>
        <p:spPr>
          <a:xfrm>
            <a:off x="331975" y="214750"/>
            <a:ext cx="8559300" cy="587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-ES" sz="3100" b="1" dirty="0">
              <a:solidFill>
                <a:srgbClr val="7030A0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100" b="1" dirty="0">
                <a:solidFill>
                  <a:srgbClr val="7030A0"/>
                </a:solidFill>
              </a:rPr>
              <a:t>ALUMNADO </a:t>
            </a:r>
            <a:endParaRPr sz="3100" b="1" dirty="0">
              <a:solidFill>
                <a:srgbClr val="7030A0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s-ES" sz="3100" b="1" dirty="0" smtClean="0">
                <a:solidFill>
                  <a:schemeClr val="bg2">
                    <a:lumMod val="50000"/>
                  </a:schemeClr>
                </a:solidFill>
              </a:rPr>
              <a:t>FORMAL</a:t>
            </a:r>
            <a:r>
              <a:rPr lang="es-ES" sz="3100" b="1" dirty="0">
                <a:solidFill>
                  <a:schemeClr val="bg2">
                    <a:lumMod val="50000"/>
                  </a:schemeClr>
                </a:solidFill>
              </a:rPr>
              <a:t>: </a:t>
            </a:r>
            <a:endParaRPr sz="3100" b="1" dirty="0">
              <a:solidFill>
                <a:schemeClr val="bg2">
                  <a:lumMod val="50000"/>
                </a:schemeClr>
              </a:solidFill>
            </a:endParaRPr>
          </a:p>
          <a:p>
            <a:pPr marL="457200" marR="0" lvl="0" indent="-425450" algn="l" rt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9900"/>
              </a:buClr>
              <a:buSzPts val="3100"/>
              <a:buChar char="●"/>
            </a:pPr>
            <a:r>
              <a:rPr lang="es-ES" sz="3100" b="1" dirty="0">
                <a:solidFill>
                  <a:schemeClr val="bg2">
                    <a:lumMod val="50000"/>
                  </a:schemeClr>
                </a:solidFill>
              </a:rPr>
              <a:t>ESPACIOS INTELIGENES (EI)</a:t>
            </a:r>
            <a:endParaRPr sz="3100" b="1" dirty="0">
              <a:solidFill>
                <a:schemeClr val="bg2">
                  <a:lumMod val="50000"/>
                </a:schemeClr>
              </a:solidFill>
            </a:endParaRPr>
          </a:p>
          <a:p>
            <a:pPr marL="457200" lvl="0" indent="-425450">
              <a:spcBef>
                <a:spcPts val="600"/>
              </a:spcBef>
              <a:spcAft>
                <a:spcPts val="600"/>
              </a:spcAft>
              <a:buClr>
                <a:srgbClr val="009900"/>
              </a:buClr>
              <a:buSzPts val="3100"/>
              <a:buChar char="●"/>
            </a:pPr>
            <a:r>
              <a:rPr lang="it-IT" sz="2800" b="1" dirty="0">
                <a:solidFill>
                  <a:schemeClr val="bg2">
                    <a:lumMod val="50000"/>
                  </a:schemeClr>
                </a:solidFill>
              </a:rPr>
              <a:t>EMO</a:t>
            </a:r>
          </a:p>
          <a:p>
            <a:pPr marL="457200" lvl="0" indent="-425450">
              <a:spcBef>
                <a:spcPts val="600"/>
              </a:spcBef>
              <a:spcAft>
                <a:spcPts val="600"/>
              </a:spcAft>
              <a:buClr>
                <a:srgbClr val="009900"/>
              </a:buClr>
              <a:buSzPts val="3100"/>
              <a:buChar char="●"/>
            </a:pPr>
            <a:r>
              <a:rPr lang="it-IT" sz="2400" b="1" dirty="0">
                <a:solidFill>
                  <a:schemeClr val="bg2">
                    <a:lumMod val="50000"/>
                  </a:schemeClr>
                </a:solidFill>
              </a:rPr>
              <a:t>Convenio con Cambridge</a:t>
            </a:r>
          </a:p>
          <a:p>
            <a:pPr marL="457200" lvl="0" indent="-425450">
              <a:spcBef>
                <a:spcPts val="600"/>
              </a:spcBef>
              <a:spcAft>
                <a:spcPts val="600"/>
              </a:spcAft>
              <a:buClr>
                <a:srgbClr val="009900"/>
              </a:buClr>
              <a:buSzPts val="3100"/>
              <a:buChar char="●"/>
            </a:pPr>
            <a:r>
              <a:rPr lang="it-IT" sz="2400" b="1" dirty="0">
                <a:solidFill>
                  <a:schemeClr val="bg2">
                    <a:lumMod val="50000"/>
                  </a:schemeClr>
                </a:solidFill>
              </a:rPr>
              <a:t>Bachillerato </a:t>
            </a:r>
            <a:r>
              <a:rPr lang="it-IT" sz="2400" b="1" dirty="0" smtClean="0">
                <a:solidFill>
                  <a:schemeClr val="bg2">
                    <a:lumMod val="50000"/>
                  </a:schemeClr>
                </a:solidFill>
              </a:rPr>
              <a:t>Dual</a:t>
            </a:r>
          </a:p>
          <a:p>
            <a:pPr marL="457200" lvl="0" indent="-425450">
              <a:spcBef>
                <a:spcPts val="600"/>
              </a:spcBef>
              <a:spcAft>
                <a:spcPts val="600"/>
              </a:spcAft>
              <a:buClr>
                <a:srgbClr val="009900"/>
              </a:buClr>
              <a:buSzPts val="3100"/>
              <a:buChar char="●"/>
            </a:pPr>
            <a:r>
              <a:rPr lang="it-IT" sz="3200" b="1" dirty="0" smtClean="0">
                <a:solidFill>
                  <a:schemeClr val="bg2">
                    <a:lumMod val="50000"/>
                  </a:schemeClr>
                </a:solidFill>
              </a:rPr>
              <a:t>ApS</a:t>
            </a:r>
            <a:endParaRPr lang="it-IT" sz="3200" b="1" dirty="0">
              <a:solidFill>
                <a:schemeClr val="bg2">
                  <a:lumMod val="50000"/>
                </a:schemeClr>
              </a:solidFill>
            </a:endParaRPr>
          </a:p>
          <a:p>
            <a:pPr marL="457200" marR="0" lvl="0" indent="-425450" algn="l" rt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9900"/>
              </a:buClr>
              <a:buSzPts val="3100"/>
              <a:buChar char="●"/>
            </a:pPr>
            <a:r>
              <a:rPr lang="es-ES" sz="3100" b="1" dirty="0" smtClean="0">
                <a:solidFill>
                  <a:schemeClr val="bg2">
                    <a:lumMod val="50000"/>
                  </a:schemeClr>
                </a:solidFill>
              </a:rPr>
              <a:t>PROYECTOS de Área e Interdisciplinares</a:t>
            </a:r>
            <a:endParaRPr sz="3100" b="1" dirty="0" smtClean="0">
              <a:solidFill>
                <a:schemeClr val="bg2">
                  <a:lumMod val="50000"/>
                </a:schemeClr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6000" b="1" i="0" u="none" strike="noStrike" cap="none" dirty="0">
              <a:solidFill>
                <a:srgbClr val="7030A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Google Shape;316;p45">
            <a:extLst>
              <a:ext uri="{FF2B5EF4-FFF2-40B4-BE49-F238E27FC236}">
                <a16:creationId xmlns="" xmlns:a16="http://schemas.microsoft.com/office/drawing/2014/main" id="{B27F90B7-3D37-4E98-B85C-8A33C9825CD4}"/>
              </a:ext>
            </a:extLst>
          </p:cNvPr>
          <p:cNvSpPr txBox="1"/>
          <p:nvPr/>
        </p:nvSpPr>
        <p:spPr>
          <a:xfrm>
            <a:off x="3174305" y="144444"/>
            <a:ext cx="56166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r"/>
            <a:r>
              <a:rPr lang="es-ES" sz="3200" dirty="0">
                <a:solidFill>
                  <a:srgbClr val="0000CC"/>
                </a:solidFill>
                <a:latin typeface="Aharoni" panose="02010803020104030203" pitchFamily="2" charset="-79"/>
                <a:ea typeface="Calibri"/>
                <a:cs typeface="Aharoni" panose="02010803020104030203" pitchFamily="2" charset="-79"/>
                <a:sym typeface="Calibri"/>
              </a:rPr>
              <a:t>Respuesta educativa </a:t>
            </a:r>
            <a:endParaRPr lang="es-ES" sz="3200" dirty="0">
              <a:solidFill>
                <a:srgbClr val="0000CC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09965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9" name="Google Shape;329;p4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96100" y="5301208"/>
            <a:ext cx="2247900" cy="133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30" name="Google Shape;330;p47"/>
          <p:cNvSpPr txBox="1"/>
          <p:nvPr/>
        </p:nvSpPr>
        <p:spPr>
          <a:xfrm>
            <a:off x="331975" y="214750"/>
            <a:ext cx="8559300" cy="587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-ES" sz="3100" b="1" dirty="0">
              <a:solidFill>
                <a:srgbClr val="7030A0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200" b="1" i="0" u="none" strike="noStrike" cap="none" dirty="0">
              <a:solidFill>
                <a:srgbClr val="00006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Google Shape;316;p45">
            <a:extLst>
              <a:ext uri="{FF2B5EF4-FFF2-40B4-BE49-F238E27FC236}">
                <a16:creationId xmlns="" xmlns:a16="http://schemas.microsoft.com/office/drawing/2014/main" id="{B27F90B7-3D37-4E98-B85C-8A33C9825CD4}"/>
              </a:ext>
            </a:extLst>
          </p:cNvPr>
          <p:cNvSpPr txBox="1"/>
          <p:nvPr/>
        </p:nvSpPr>
        <p:spPr>
          <a:xfrm>
            <a:off x="665018" y="144444"/>
            <a:ext cx="8125887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r"/>
            <a:r>
              <a:rPr lang="es-ES" sz="3200" dirty="0">
                <a:solidFill>
                  <a:srgbClr val="0000CC"/>
                </a:solidFill>
                <a:latin typeface="Aharoni" panose="02010803020104030203" pitchFamily="2" charset="-79"/>
                <a:ea typeface="Calibri"/>
                <a:cs typeface="Aharoni" panose="02010803020104030203" pitchFamily="2" charset="-79"/>
                <a:sym typeface="Calibri"/>
              </a:rPr>
              <a:t>Respuesta </a:t>
            </a:r>
            <a:r>
              <a:rPr lang="es-ES" sz="3200" dirty="0" smtClean="0">
                <a:solidFill>
                  <a:srgbClr val="0000CC"/>
                </a:solidFill>
                <a:latin typeface="Aharoni" panose="02010803020104030203" pitchFamily="2" charset="-79"/>
                <a:ea typeface="Calibri"/>
                <a:cs typeface="Aharoni" panose="02010803020104030203" pitchFamily="2" charset="-79"/>
                <a:sym typeface="Calibri"/>
              </a:rPr>
              <a:t>educativa</a:t>
            </a:r>
          </a:p>
          <a:p>
            <a:pPr lvl="0" algn="r"/>
            <a:endParaRPr lang="es-ES" sz="3200" dirty="0" smtClean="0">
              <a:solidFill>
                <a:srgbClr val="0000CC"/>
              </a:solidFill>
              <a:latin typeface="Aharoni" panose="02010803020104030203" pitchFamily="2" charset="-79"/>
              <a:ea typeface="Calibri"/>
              <a:cs typeface="Aharoni" panose="02010803020104030203" pitchFamily="2" charset="-79"/>
              <a:sym typeface="Calibri"/>
            </a:endParaRPr>
          </a:p>
          <a:p>
            <a:pPr lvl="0"/>
            <a:r>
              <a:rPr lang="es-ES" sz="3200" dirty="0" smtClean="0">
                <a:solidFill>
                  <a:srgbClr val="0000CC"/>
                </a:solidFill>
                <a:latin typeface="Arial Black" pitchFamily="34" charset="0"/>
                <a:ea typeface="Calibri"/>
                <a:cs typeface="Aharoni" panose="02010803020104030203" pitchFamily="2" charset="-79"/>
                <a:sym typeface="Calibri"/>
              </a:rPr>
              <a:t>Áreas por Proyectos: </a:t>
            </a:r>
          </a:p>
          <a:p>
            <a:pPr lvl="4"/>
            <a:r>
              <a:rPr lang="es-ES" sz="3200" dirty="0" smtClean="0">
                <a:solidFill>
                  <a:srgbClr val="0000CC"/>
                </a:solidFill>
                <a:latin typeface="Arial Black" pitchFamily="34" charset="0"/>
                <a:ea typeface="Calibri"/>
                <a:cs typeface="Aharoni" panose="02010803020104030203" pitchFamily="2" charset="-79"/>
                <a:sym typeface="Calibri"/>
              </a:rPr>
              <a:t>	Tecnología</a:t>
            </a:r>
          </a:p>
          <a:p>
            <a:pPr lvl="4"/>
            <a:r>
              <a:rPr lang="es-ES" sz="3200" dirty="0" smtClean="0">
                <a:solidFill>
                  <a:srgbClr val="0000CC"/>
                </a:solidFill>
                <a:latin typeface="Arial Black" pitchFamily="34" charset="0"/>
                <a:ea typeface="Calibri"/>
                <a:cs typeface="Aharoni" panose="02010803020104030203" pitchFamily="2" charset="-79"/>
                <a:sym typeface="Calibri"/>
              </a:rPr>
              <a:t>	Plástica</a:t>
            </a:r>
          </a:p>
          <a:p>
            <a:pPr lvl="5"/>
            <a:r>
              <a:rPr lang="es-ES" sz="3200" dirty="0" smtClean="0">
                <a:solidFill>
                  <a:srgbClr val="0000CC"/>
                </a:solidFill>
                <a:latin typeface="Arial Black" pitchFamily="34" charset="0"/>
                <a:cs typeface="Aharoni" panose="02010803020104030203" pitchFamily="2" charset="-79"/>
                <a:sym typeface="Calibri"/>
              </a:rPr>
              <a:t>	TIC</a:t>
            </a:r>
          </a:p>
          <a:p>
            <a:pPr lvl="5"/>
            <a:r>
              <a:rPr lang="es-ES" sz="3200" dirty="0">
                <a:solidFill>
                  <a:srgbClr val="0000CC"/>
                </a:solidFill>
                <a:latin typeface="Arial Black" pitchFamily="34" charset="0"/>
                <a:ea typeface="Calibri"/>
                <a:cs typeface="Aharoni" panose="02010803020104030203" pitchFamily="2" charset="-79"/>
                <a:sym typeface="Calibri"/>
              </a:rPr>
              <a:t>	</a:t>
            </a:r>
            <a:r>
              <a:rPr lang="es-ES" sz="3200" dirty="0" smtClean="0">
                <a:solidFill>
                  <a:srgbClr val="0000CC"/>
                </a:solidFill>
                <a:latin typeface="Arial Black" pitchFamily="34" charset="0"/>
                <a:ea typeface="Calibri"/>
                <a:cs typeface="Aharoni" panose="02010803020104030203" pitchFamily="2" charset="-79"/>
                <a:sym typeface="Calibri"/>
              </a:rPr>
              <a:t>Cultura Científica</a:t>
            </a:r>
          </a:p>
          <a:p>
            <a:pPr lvl="5"/>
            <a:endParaRPr lang="es-ES" sz="3200" dirty="0">
              <a:solidFill>
                <a:srgbClr val="0000CC"/>
              </a:solidFill>
              <a:latin typeface="Arial Black" pitchFamily="34" charset="0"/>
              <a:ea typeface="Calibri"/>
              <a:cs typeface="Aharoni" panose="02010803020104030203" pitchFamily="2" charset="-79"/>
              <a:sym typeface="Calibri"/>
            </a:endParaRPr>
          </a:p>
          <a:p>
            <a:pPr lvl="5"/>
            <a:r>
              <a:rPr lang="es-ES" sz="3200" dirty="0" smtClean="0">
                <a:solidFill>
                  <a:srgbClr val="000066"/>
                </a:solidFill>
                <a:latin typeface="Arial Black" pitchFamily="34" charset="0"/>
                <a:ea typeface="Calibri"/>
                <a:cs typeface="Aharoni" panose="02010803020104030203" pitchFamily="2" charset="-79"/>
                <a:sym typeface="Calibri"/>
              </a:rPr>
              <a:t>Proyectos en Áreas: </a:t>
            </a:r>
          </a:p>
          <a:p>
            <a:pPr lvl="5"/>
            <a:r>
              <a:rPr lang="es-ES" sz="3200" dirty="0" smtClean="0">
                <a:solidFill>
                  <a:srgbClr val="000066"/>
                </a:solidFill>
                <a:latin typeface="Arial Black" pitchFamily="34" charset="0"/>
                <a:ea typeface="Calibri"/>
                <a:cs typeface="Aharoni" panose="02010803020104030203" pitchFamily="2" charset="-79"/>
                <a:sym typeface="Calibri"/>
              </a:rPr>
              <a:t>1 POR TRIMESTRE</a:t>
            </a:r>
          </a:p>
          <a:p>
            <a:pPr lvl="5"/>
            <a:r>
              <a:rPr lang="es-ES" sz="3200" dirty="0">
                <a:solidFill>
                  <a:srgbClr val="0000CC"/>
                </a:solidFill>
                <a:latin typeface="Arial Black" pitchFamily="34" charset="0"/>
                <a:ea typeface="Calibri"/>
                <a:cs typeface="Aharoni" panose="02010803020104030203" pitchFamily="2" charset="-79"/>
                <a:sym typeface="Calibri"/>
              </a:rPr>
              <a:t>	</a:t>
            </a:r>
            <a:endParaRPr lang="es-ES" sz="3200" dirty="0">
              <a:solidFill>
                <a:srgbClr val="0000CC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02112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9" name="Google Shape;329;p4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96100" y="5301208"/>
            <a:ext cx="2247900" cy="133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30" name="Google Shape;330;p47"/>
          <p:cNvSpPr txBox="1"/>
          <p:nvPr/>
        </p:nvSpPr>
        <p:spPr>
          <a:xfrm>
            <a:off x="331975" y="214750"/>
            <a:ext cx="8559300" cy="587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-ES" sz="3100" b="1" dirty="0">
              <a:solidFill>
                <a:srgbClr val="7030A0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200" b="1" i="0" u="none" strike="noStrike" cap="none" dirty="0">
              <a:solidFill>
                <a:srgbClr val="00006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Google Shape;316;p45">
            <a:extLst>
              <a:ext uri="{FF2B5EF4-FFF2-40B4-BE49-F238E27FC236}">
                <a16:creationId xmlns="" xmlns:a16="http://schemas.microsoft.com/office/drawing/2014/main" id="{B27F90B7-3D37-4E98-B85C-8A33C9825CD4}"/>
              </a:ext>
            </a:extLst>
          </p:cNvPr>
          <p:cNvSpPr txBox="1"/>
          <p:nvPr/>
        </p:nvSpPr>
        <p:spPr>
          <a:xfrm>
            <a:off x="331975" y="144444"/>
            <a:ext cx="845893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r"/>
            <a:r>
              <a:rPr lang="es-ES" sz="3200" dirty="0">
                <a:solidFill>
                  <a:srgbClr val="0000CC"/>
                </a:solidFill>
                <a:latin typeface="Aharoni" panose="02010803020104030203" pitchFamily="2" charset="-79"/>
                <a:ea typeface="Calibri"/>
                <a:cs typeface="Aharoni" panose="02010803020104030203" pitchFamily="2" charset="-79"/>
                <a:sym typeface="Calibri"/>
              </a:rPr>
              <a:t>Respuesta </a:t>
            </a:r>
            <a:r>
              <a:rPr lang="es-ES" sz="3200" dirty="0" smtClean="0">
                <a:solidFill>
                  <a:srgbClr val="0000CC"/>
                </a:solidFill>
                <a:latin typeface="Aharoni" panose="02010803020104030203" pitchFamily="2" charset="-79"/>
                <a:ea typeface="Calibri"/>
                <a:cs typeface="Aharoni" panose="02010803020104030203" pitchFamily="2" charset="-79"/>
                <a:sym typeface="Calibri"/>
              </a:rPr>
              <a:t>educativa</a:t>
            </a:r>
          </a:p>
          <a:p>
            <a:pPr lvl="0" algn="r"/>
            <a:endParaRPr lang="es-ES" sz="3200" dirty="0" smtClean="0">
              <a:solidFill>
                <a:srgbClr val="0000CC"/>
              </a:solidFill>
              <a:latin typeface="Aharoni" panose="02010803020104030203" pitchFamily="2" charset="-79"/>
              <a:ea typeface="Calibri"/>
              <a:cs typeface="Aharoni" panose="02010803020104030203" pitchFamily="2" charset="-79"/>
              <a:sym typeface="Calibri"/>
            </a:endParaRPr>
          </a:p>
          <a:p>
            <a:pPr lvl="0" algn="r"/>
            <a:r>
              <a:rPr lang="es-ES" sz="3200" dirty="0" smtClean="0">
                <a:solidFill>
                  <a:srgbClr val="0000CC"/>
                </a:solidFill>
                <a:latin typeface="Arial Black" pitchFamily="34" charset="0"/>
                <a:ea typeface="Calibri"/>
                <a:cs typeface="Aharoni" panose="02010803020104030203" pitchFamily="2" charset="-79"/>
                <a:sym typeface="Calibri"/>
              </a:rPr>
              <a:t>Proyectos de Área: Cultura Científica </a:t>
            </a:r>
            <a:endParaRPr lang="es-ES" sz="3200" dirty="0">
              <a:solidFill>
                <a:srgbClr val="0000CC"/>
              </a:solidFill>
              <a:latin typeface="Arial Black" pitchFamily="34" charset="0"/>
              <a:cs typeface="Aharoni" panose="02010803020104030203" pitchFamily="2" charset="-79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952" t="19841" r="42024" b="16721"/>
          <a:stretch/>
        </p:blipFill>
        <p:spPr bwMode="auto">
          <a:xfrm>
            <a:off x="817419" y="1730837"/>
            <a:ext cx="5138591" cy="4361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221171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9" name="Google Shape;329;p4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96100" y="5301208"/>
            <a:ext cx="2247900" cy="133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30" name="Google Shape;330;p47"/>
          <p:cNvSpPr txBox="1"/>
          <p:nvPr/>
        </p:nvSpPr>
        <p:spPr>
          <a:xfrm>
            <a:off x="331975" y="214750"/>
            <a:ext cx="8559300" cy="587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-ES" sz="3100" b="1" dirty="0">
              <a:solidFill>
                <a:srgbClr val="7030A0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100" b="1" dirty="0">
                <a:solidFill>
                  <a:srgbClr val="7030A0"/>
                </a:solidFill>
              </a:rPr>
              <a:t>ALUMNADO </a:t>
            </a:r>
            <a:endParaRPr sz="3100" b="1" dirty="0">
              <a:solidFill>
                <a:srgbClr val="7030A0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100" b="1" dirty="0">
              <a:solidFill>
                <a:srgbClr val="7030A0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100" b="1" dirty="0">
                <a:solidFill>
                  <a:schemeClr val="bg2">
                    <a:lumMod val="50000"/>
                  </a:schemeClr>
                </a:solidFill>
              </a:rPr>
              <a:t>FORMAL: </a:t>
            </a:r>
            <a:endParaRPr lang="es-ES" sz="4800" b="1" i="0" u="none" strike="noStrike" cap="none" dirty="0">
              <a:solidFill>
                <a:srgbClr val="7030A0"/>
              </a:solidFill>
              <a:latin typeface="Arial"/>
              <a:ea typeface="Arial"/>
              <a:cs typeface="Arial"/>
              <a:sym typeface="Arial"/>
            </a:endParaRPr>
          </a:p>
          <a:p>
            <a:pPr lvl="1">
              <a:buSzPts val="4400"/>
            </a:pPr>
            <a:r>
              <a:rPr lang="es-ES" sz="4400" dirty="0">
                <a:solidFill>
                  <a:schemeClr val="dk1"/>
                </a:solidFill>
                <a:latin typeface="Arial Rounded MT Bold" panose="020F0704030504030204" pitchFamily="34" charset="0"/>
                <a:ea typeface="Calibri"/>
                <a:cs typeface="Aharoni" panose="02010803020104030203" pitchFamily="2" charset="-79"/>
                <a:sym typeface="Calibri"/>
              </a:rPr>
              <a:t>       FLEXIBILIZACIÓN</a:t>
            </a:r>
            <a:endParaRPr lang="es-ES" sz="4400" dirty="0">
              <a:latin typeface="Arial Rounded MT Bold" panose="020F0704030504030204" pitchFamily="34" charset="0"/>
              <a:cs typeface="Aharoni" panose="02010803020104030203" pitchFamily="2" charset="-79"/>
            </a:endParaRPr>
          </a:p>
          <a:p>
            <a:pPr lvl="1">
              <a:buSzPts val="1400"/>
            </a:pPr>
            <a:endParaRPr lang="es-ES" sz="4400" dirty="0">
              <a:latin typeface="Arial Rounded MT Bold" panose="020F0704030504030204" pitchFamily="34" charset="0"/>
              <a:cs typeface="Aharoni" panose="02010803020104030203" pitchFamily="2" charset="-79"/>
            </a:endParaRPr>
          </a:p>
          <a:p>
            <a:pPr lvl="1">
              <a:buSzPts val="4400"/>
            </a:pPr>
            <a:r>
              <a:rPr lang="es-ES" sz="4400" dirty="0">
                <a:solidFill>
                  <a:schemeClr val="dk1"/>
                </a:solidFill>
                <a:latin typeface="Arial Rounded MT Bold" panose="020F0704030504030204" pitchFamily="34" charset="0"/>
                <a:ea typeface="Calibri"/>
                <a:cs typeface="Aharoni" panose="02010803020104030203" pitchFamily="2" charset="-79"/>
                <a:sym typeface="Calibri"/>
              </a:rPr>
              <a:t>	</a:t>
            </a:r>
            <a:r>
              <a:rPr lang="es-ES" sz="4400" dirty="0" err="1" smtClean="0">
                <a:solidFill>
                  <a:schemeClr val="dk1"/>
                </a:solidFill>
                <a:latin typeface="Arial Rounded MT Bold" panose="020F0704030504030204" pitchFamily="34" charset="0"/>
                <a:ea typeface="Calibri"/>
                <a:cs typeface="Aharoni" panose="02010803020104030203" pitchFamily="2" charset="-79"/>
                <a:sym typeface="Calibri"/>
              </a:rPr>
              <a:t>ACs</a:t>
            </a:r>
            <a:endParaRPr lang="es-ES" sz="4400" dirty="0">
              <a:solidFill>
                <a:schemeClr val="dk1"/>
              </a:solidFill>
              <a:latin typeface="Arial Rounded MT Bold" panose="020F0704030504030204" pitchFamily="34" charset="0"/>
              <a:ea typeface="Calibri"/>
              <a:cs typeface="Aharoni" panose="02010803020104030203" pitchFamily="2" charset="-79"/>
              <a:sym typeface="Calibri"/>
            </a:endParaRPr>
          </a:p>
          <a:p>
            <a:pPr lvl="1">
              <a:buSzPts val="4400"/>
            </a:pPr>
            <a:endParaRPr lang="es-ES" sz="4400" dirty="0">
              <a:solidFill>
                <a:schemeClr val="dk1"/>
              </a:solidFill>
              <a:latin typeface="Arial Rounded MT Bold" panose="020F0704030504030204" pitchFamily="34" charset="0"/>
              <a:ea typeface="Calibri"/>
              <a:cs typeface="Aharoni" panose="02010803020104030203" pitchFamily="2" charset="-79"/>
              <a:sym typeface="Calibri"/>
            </a:endParaRPr>
          </a:p>
          <a:p>
            <a:pPr lvl="1">
              <a:buSzPts val="4400"/>
            </a:pPr>
            <a:r>
              <a:rPr lang="es-ES" sz="4400" dirty="0">
                <a:solidFill>
                  <a:schemeClr val="dk1"/>
                </a:solidFill>
                <a:latin typeface="Arial Rounded MT Bold" panose="020F0704030504030204" pitchFamily="34" charset="0"/>
                <a:ea typeface="Calibri"/>
                <a:cs typeface="Aharoni" panose="02010803020104030203" pitchFamily="2" charset="-79"/>
                <a:sym typeface="Calibri"/>
              </a:rPr>
              <a:t>	ENRIQUECIMIENTO</a:t>
            </a:r>
            <a:endParaRPr lang="es-ES" sz="4400" dirty="0">
              <a:latin typeface="Arial Rounded MT Bold" panose="020F0704030504030204" pitchFamily="34" charset="0"/>
              <a:cs typeface="Aharoni" panose="02010803020104030203" pitchFamily="2" charset="-79"/>
            </a:endParaRPr>
          </a:p>
          <a:p>
            <a:pPr marL="31750" lvl="0" algn="l" rtl="0">
              <a:spcBef>
                <a:spcPts val="0"/>
              </a:spcBef>
              <a:spcAft>
                <a:spcPts val="0"/>
              </a:spcAft>
              <a:buClr>
                <a:srgbClr val="009900"/>
              </a:buClr>
              <a:buSzPts val="3100"/>
            </a:pPr>
            <a:r>
              <a:rPr lang="es-ES" sz="4800" b="1" i="0" u="none" strike="noStrike" cap="none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   </a:t>
            </a:r>
            <a:endParaRPr sz="4800" b="1" i="0" u="none" strike="noStrike" cap="none" dirty="0">
              <a:solidFill>
                <a:srgbClr val="7030A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Google Shape;316;p45">
            <a:extLst>
              <a:ext uri="{FF2B5EF4-FFF2-40B4-BE49-F238E27FC236}">
                <a16:creationId xmlns="" xmlns:a16="http://schemas.microsoft.com/office/drawing/2014/main" id="{B27F90B7-3D37-4E98-B85C-8A33C9825CD4}"/>
              </a:ext>
            </a:extLst>
          </p:cNvPr>
          <p:cNvSpPr txBox="1"/>
          <p:nvPr/>
        </p:nvSpPr>
        <p:spPr>
          <a:xfrm>
            <a:off x="3174305" y="144444"/>
            <a:ext cx="56166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r"/>
            <a:r>
              <a:rPr lang="es-ES" sz="3200" dirty="0">
                <a:solidFill>
                  <a:srgbClr val="0000CC"/>
                </a:solidFill>
                <a:latin typeface="Aharoni" panose="02010803020104030203" pitchFamily="2" charset="-79"/>
                <a:ea typeface="Calibri"/>
                <a:cs typeface="Aharoni" panose="02010803020104030203" pitchFamily="2" charset="-79"/>
                <a:sym typeface="Calibri"/>
              </a:rPr>
              <a:t>Respuesta educativa </a:t>
            </a:r>
            <a:endParaRPr lang="es-ES" sz="3200" dirty="0">
              <a:solidFill>
                <a:srgbClr val="0000CC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80107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2" name="Google Shape;632;p8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22678" y="4221088"/>
            <a:ext cx="2013816" cy="2636912"/>
          </a:xfrm>
          <a:prstGeom prst="rect">
            <a:avLst/>
          </a:prstGeom>
          <a:noFill/>
          <a:ln>
            <a:noFill/>
          </a:ln>
        </p:spPr>
      </p:pic>
      <p:pic>
        <p:nvPicPr>
          <p:cNvPr id="634" name="Google Shape;634;p80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68275" y="1696599"/>
            <a:ext cx="3345075" cy="438615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316;p45">
            <a:extLst>
              <a:ext uri="{FF2B5EF4-FFF2-40B4-BE49-F238E27FC236}">
                <a16:creationId xmlns="" xmlns:a16="http://schemas.microsoft.com/office/drawing/2014/main" id="{48079DEB-138D-4EE4-8564-DAD599AFC476}"/>
              </a:ext>
            </a:extLst>
          </p:cNvPr>
          <p:cNvSpPr txBox="1"/>
          <p:nvPr/>
        </p:nvSpPr>
        <p:spPr>
          <a:xfrm>
            <a:off x="3174305" y="144444"/>
            <a:ext cx="56166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r"/>
            <a:r>
              <a:rPr lang="es-ES" sz="3200" dirty="0">
                <a:solidFill>
                  <a:srgbClr val="0000CC"/>
                </a:solidFill>
                <a:latin typeface="Aharoni" panose="02010803020104030203" pitchFamily="2" charset="-79"/>
                <a:ea typeface="Calibri"/>
                <a:cs typeface="Aharoni" panose="02010803020104030203" pitchFamily="2" charset="-79"/>
                <a:sym typeface="Calibri"/>
              </a:rPr>
              <a:t>Respuesta </a:t>
            </a:r>
            <a:r>
              <a:rPr lang="es-ES" sz="3200" dirty="0" smtClean="0">
                <a:solidFill>
                  <a:srgbClr val="0000CC"/>
                </a:solidFill>
                <a:latin typeface="Aharoni" panose="02010803020104030203" pitchFamily="2" charset="-79"/>
                <a:ea typeface="Calibri"/>
                <a:cs typeface="Aharoni" panose="02010803020104030203" pitchFamily="2" charset="-79"/>
                <a:sym typeface="Calibri"/>
              </a:rPr>
              <a:t>educativa</a:t>
            </a:r>
          </a:p>
          <a:p>
            <a:pPr lvl="0" algn="r"/>
            <a:r>
              <a:rPr lang="es-ES" sz="2000" dirty="0" smtClean="0">
                <a:solidFill>
                  <a:srgbClr val="0000CC"/>
                </a:solidFill>
                <a:latin typeface="Aharoni" panose="02010803020104030203" pitchFamily="2" charset="-79"/>
                <a:ea typeface="Calibri"/>
                <a:cs typeface="Aharoni" panose="02010803020104030203" pitchFamily="2" charset="-79"/>
                <a:sym typeface="Calibri"/>
              </a:rPr>
              <a:t>Enriquecimiento</a:t>
            </a:r>
            <a:r>
              <a:rPr lang="es-ES" sz="3200" dirty="0" smtClean="0">
                <a:solidFill>
                  <a:srgbClr val="0000CC"/>
                </a:solidFill>
                <a:latin typeface="Aharoni" panose="02010803020104030203" pitchFamily="2" charset="-79"/>
                <a:ea typeface="Calibri"/>
                <a:cs typeface="Aharoni" panose="02010803020104030203" pitchFamily="2" charset="-79"/>
                <a:sym typeface="Calibri"/>
              </a:rPr>
              <a:t> </a:t>
            </a:r>
            <a:endParaRPr lang="es-ES" sz="3200" dirty="0">
              <a:solidFill>
                <a:srgbClr val="0000CC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89584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Google Shape;660;p84"/>
          <p:cNvSpPr/>
          <p:nvPr/>
        </p:nvSpPr>
        <p:spPr>
          <a:xfrm>
            <a:off x="395288" y="1341438"/>
            <a:ext cx="8064500" cy="5140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r>
              <a:rPr kumimoji="0" lang="es-E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sym typeface="Arial"/>
              </a:rPr>
              <a:t>OBJETIVOS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Rounded MT Bold" panose="020F0704030504030204" pitchFamily="34" charset="0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AutoNum type="alphaLcParenR"/>
              <a:tabLst/>
              <a:defRPr/>
            </a:pPr>
            <a:r>
              <a:rPr kumimoji="0" lang="es-E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sym typeface="Arial"/>
              </a:rPr>
              <a:t>Varios niveles de enriquecimiento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Rounded MT Bold" panose="020F0704030504030204" pitchFamily="34" charset="0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AutoNum type="alphaLcParenR"/>
              <a:tabLst/>
              <a:defRPr/>
            </a:pPr>
            <a:r>
              <a:rPr kumimoji="0" lang="es-E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sym typeface="Arial"/>
              </a:rPr>
              <a:t>Integrar el programa en el currículo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Rounded MT Bold" panose="020F0704030504030204" pitchFamily="34" charset="0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AutoNum type="alphaLcParenR"/>
              <a:tabLst/>
              <a:defRPr/>
            </a:pPr>
            <a:r>
              <a:rPr kumimoji="0" lang="es-E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sym typeface="Arial"/>
              </a:rPr>
              <a:t>Minimizar el elitismo y las actitudes negativas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Rounded MT Bold" panose="020F0704030504030204" pitchFamily="34" charset="0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2400"/>
              </a:spcBef>
              <a:spcAft>
                <a:spcPts val="1200"/>
              </a:spcAft>
              <a:buClr>
                <a:srgbClr val="000000"/>
              </a:buClr>
              <a:buSzPts val="2400"/>
              <a:buFont typeface="Arial"/>
              <a:buAutoNum type="alphaLcParenR"/>
              <a:tabLst/>
              <a:defRPr/>
            </a:pPr>
            <a:r>
              <a:rPr kumimoji="0" lang="es-E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sym typeface="Arial"/>
              </a:rPr>
              <a:t>Incrementar la extensión y la calidad del enriquecimiento para todo el alumnado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Rounded MT Bold" panose="020F0704030504030204" pitchFamily="34" charset="0"/>
              <a:sym typeface="Arial"/>
            </a:endParaRPr>
          </a:p>
        </p:txBody>
      </p:sp>
      <p:sp>
        <p:nvSpPr>
          <p:cNvPr id="661" name="Google Shape;661;p84"/>
          <p:cNvSpPr/>
          <p:nvPr/>
        </p:nvSpPr>
        <p:spPr>
          <a:xfrm>
            <a:off x="611188" y="333375"/>
            <a:ext cx="8281987" cy="646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0" lang="es-ES" sz="4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Rounded MT Bold" panose="020F0704030504030204" pitchFamily="34" charset="0"/>
                <a:sym typeface="Arial"/>
              </a:rPr>
              <a:t>SEM</a:t>
            </a:r>
            <a:r>
              <a:rPr kumimoji="0" lang="es-E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(Renzulli y Reis, 1985, 1986 y 1991)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62" name="Google Shape;662;p8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48382" y="656431"/>
            <a:ext cx="1944793" cy="115834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4 Rectángulo"/>
          <p:cNvSpPr/>
          <p:nvPr/>
        </p:nvSpPr>
        <p:spPr>
          <a:xfrm>
            <a:off x="6790552" y="236348"/>
            <a:ext cx="152958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 smtClean="0">
                <a:solidFill>
                  <a:srgbClr val="0000CC"/>
                </a:solidFill>
                <a:latin typeface="Aharoni" panose="02010803020104030203" pitchFamily="2" charset="-79"/>
                <a:ea typeface="Calibri"/>
                <a:cs typeface="Aharoni" panose="02010803020104030203" pitchFamily="2" charset="-79"/>
                <a:sym typeface="Calibri"/>
              </a:rPr>
              <a:t>Enriquecimiento</a:t>
            </a:r>
            <a:endParaRPr lang="gl-ES" dirty="0"/>
          </a:p>
        </p:txBody>
      </p:sp>
    </p:spTree>
    <p:extLst>
      <p:ext uri="{BB962C8B-B14F-4D97-AF65-F5344CB8AC3E}">
        <p14:creationId xmlns:p14="http://schemas.microsoft.com/office/powerpoint/2010/main" xmlns="" val="2389632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p85"/>
          <p:cNvSpPr/>
          <p:nvPr/>
        </p:nvSpPr>
        <p:spPr>
          <a:xfrm>
            <a:off x="611188" y="333375"/>
            <a:ext cx="8281987" cy="646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buSzPts val="1800"/>
            </a:pPr>
            <a:r>
              <a:rPr lang="es-ES" sz="4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SEM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8" name="Google Shape;668;p85"/>
          <p:cNvSpPr/>
          <p:nvPr/>
        </p:nvSpPr>
        <p:spPr>
          <a:xfrm>
            <a:off x="250825" y="981075"/>
            <a:ext cx="8893175" cy="6016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3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itchFamily="34" charset="0"/>
                <a:sym typeface="Arial"/>
              </a:rPr>
              <a:t>Puntos </a:t>
            </a:r>
            <a:r>
              <a:rPr kumimoji="0" lang="es-E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itchFamily="34" charset="0"/>
                <a:sym typeface="Arial"/>
              </a:rPr>
              <a:t>fuertes </a:t>
            </a:r>
            <a:r>
              <a:rPr kumimoji="0" lang="es-E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itchFamily="34" charset="0"/>
                <a:sym typeface="Arial"/>
              </a:rPr>
              <a:t>de los alumnos</a:t>
            </a:r>
            <a:endParaRPr kumimoji="0" sz="4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itchFamily="34" charset="0"/>
              <a:sym typeface="Arial"/>
            </a:endParaRPr>
          </a:p>
          <a:p>
            <a:pPr marL="0" marR="0" lvl="3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4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itchFamily="34" charset="0"/>
              <a:sym typeface="Arial"/>
            </a:endParaRPr>
          </a:p>
          <a:p>
            <a:pPr marL="0" marR="0" lvl="3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itchFamily="34" charset="0"/>
                <a:sym typeface="Arial"/>
              </a:rPr>
              <a:t>	Compactar</a:t>
            </a:r>
            <a:r>
              <a:rPr kumimoji="0" lang="es-E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itchFamily="34" charset="0"/>
                <a:sym typeface="Arial"/>
              </a:rPr>
              <a:t> el currículo</a:t>
            </a:r>
            <a:endParaRPr kumimoji="0" sz="4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itchFamily="34" charset="0"/>
              <a:sym typeface="Arial"/>
            </a:endParaRPr>
          </a:p>
          <a:p>
            <a:pPr marL="0" marR="0" lvl="3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4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itchFamily="34" charset="0"/>
              <a:sym typeface="Arial"/>
            </a:endParaRPr>
          </a:p>
          <a:p>
            <a:pPr marL="0" marR="0" lvl="3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4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itchFamily="34" charset="0"/>
                <a:sym typeface="Arial"/>
              </a:rPr>
              <a:t>Actividades </a:t>
            </a:r>
            <a:r>
              <a:rPr kumimoji="0" lang="es-E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itchFamily="34" charset="0"/>
                <a:sym typeface="Arial"/>
              </a:rPr>
              <a:t>Tipo I, II y III</a:t>
            </a:r>
            <a:endParaRPr kumimoji="0" sz="4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itchFamily="34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69" name="Google Shape;669;p8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516216" y="5297755"/>
            <a:ext cx="1944793" cy="11583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3798120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4" name="Google Shape;674;p86" descr="enrichment triad mode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11760" y="1412776"/>
            <a:ext cx="4572000" cy="3675063"/>
          </a:xfrm>
          <a:prstGeom prst="rect">
            <a:avLst/>
          </a:prstGeom>
          <a:noFill/>
          <a:ln>
            <a:noFill/>
          </a:ln>
        </p:spPr>
      </p:pic>
      <p:sp>
        <p:nvSpPr>
          <p:cNvPr id="675" name="Google Shape;675;p86"/>
          <p:cNvSpPr/>
          <p:nvPr/>
        </p:nvSpPr>
        <p:spPr>
          <a:xfrm>
            <a:off x="179512" y="188640"/>
            <a:ext cx="540060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buSzPts val="2400"/>
            </a:pPr>
            <a:r>
              <a:rPr lang="es-ES" sz="4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SEM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6" name="Google Shape;676;p86"/>
          <p:cNvSpPr/>
          <p:nvPr/>
        </p:nvSpPr>
        <p:spPr>
          <a:xfrm>
            <a:off x="5291599" y="260648"/>
            <a:ext cx="385240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0" lang="es-E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Modelo Triádico de Enriquecimiento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77" name="Google Shape;677;p8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876256" y="5291465"/>
            <a:ext cx="1944793" cy="11583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2766245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29"/>
          <p:cNvSpPr/>
          <p:nvPr/>
        </p:nvSpPr>
        <p:spPr>
          <a:xfrm>
            <a:off x="179400" y="614949"/>
            <a:ext cx="8785200" cy="17782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s-ES" sz="5400" b="1" dirty="0">
                <a:solidFill>
                  <a:srgbClr val="000099"/>
                </a:solidFill>
                <a:latin typeface="Calibri"/>
                <a:ea typeface="Calibri"/>
                <a:cs typeface="Calibri"/>
                <a:sym typeface="Calibri"/>
              </a:rPr>
              <a:t>Contexto</a:t>
            </a:r>
            <a:r>
              <a:rPr lang="es-ES" sz="6000" b="1" dirty="0">
                <a:solidFill>
                  <a:srgbClr val="000099"/>
                </a:solidFill>
                <a:latin typeface="Calibri"/>
                <a:ea typeface="Calibri"/>
                <a:cs typeface="Calibri"/>
                <a:sym typeface="Calibri"/>
              </a:rPr>
              <a:t> (ANEAE)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s-ES" sz="4800" b="1" dirty="0">
                <a:solidFill>
                  <a:srgbClr val="000099"/>
                </a:solidFill>
                <a:latin typeface="Calibri"/>
                <a:ea typeface="Calibri"/>
                <a:cs typeface="Calibri"/>
                <a:sym typeface="Calibri"/>
              </a:rPr>
              <a:t>Motóricos:3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s-ES" sz="4800" b="1" dirty="0">
                <a:solidFill>
                  <a:srgbClr val="000099"/>
                </a:solidFill>
                <a:latin typeface="Calibri"/>
                <a:ea typeface="Calibri"/>
                <a:cs typeface="Calibri"/>
                <a:sym typeface="Calibri"/>
              </a:rPr>
              <a:t>TEA: 6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s-ES" sz="4800" b="1" dirty="0">
                <a:solidFill>
                  <a:srgbClr val="000099"/>
                </a:solidFill>
                <a:latin typeface="Calibri"/>
                <a:ea typeface="Calibri"/>
                <a:cs typeface="Calibri"/>
                <a:sym typeface="Calibri"/>
              </a:rPr>
              <a:t>DEA: 61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s-ES" sz="4800" b="1" dirty="0">
                <a:solidFill>
                  <a:srgbClr val="000099"/>
                </a:solidFill>
                <a:latin typeface="Calibri"/>
                <a:ea typeface="Calibri"/>
                <a:cs typeface="Calibri"/>
                <a:sym typeface="Calibri"/>
              </a:rPr>
              <a:t>Psicolingüísticas: 45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s-ES" sz="4800" b="1" dirty="0">
                <a:solidFill>
                  <a:srgbClr val="000099"/>
                </a:solidFill>
                <a:latin typeface="Calibri"/>
                <a:ea typeface="Calibri"/>
                <a:cs typeface="Calibri"/>
                <a:sym typeface="Calibri"/>
              </a:rPr>
              <a:t>TDAH: 42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s-ES" sz="4800" b="1" dirty="0">
                <a:solidFill>
                  <a:srgbClr val="000099"/>
                </a:solidFill>
                <a:latin typeface="Calibri"/>
                <a:ea typeface="Calibri"/>
                <a:cs typeface="Calibri"/>
                <a:sym typeface="Calibri"/>
              </a:rPr>
              <a:t>Altas Capacidades: 70</a:t>
            </a:r>
            <a:endParaRPr sz="7200" b="1" dirty="0">
              <a:solidFill>
                <a:srgbClr val="00009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4" name="Google Shape;184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86650" y="6057900"/>
            <a:ext cx="1374250" cy="658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p85"/>
          <p:cNvSpPr/>
          <p:nvPr/>
        </p:nvSpPr>
        <p:spPr>
          <a:xfrm>
            <a:off x="250825" y="333375"/>
            <a:ext cx="8768483" cy="646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SzPts val="1800"/>
            </a:pPr>
            <a:r>
              <a:rPr lang="es-ES" sz="4000" dirty="0" smtClean="0">
                <a:solidFill>
                  <a:srgbClr val="FF0000"/>
                </a:solidFill>
                <a:latin typeface="Arial Rounded MT Bold" panose="020F0704030504030204" pitchFamily="34" charset="0"/>
              </a:rPr>
              <a:t>PROYECTOS ENRIQUECIMIENTO</a:t>
            </a:r>
          </a:p>
          <a:p>
            <a:pPr>
              <a:buSzPts val="1800"/>
            </a:pPr>
            <a:endParaRPr lang="es-ES" sz="4000" dirty="0" smtClean="0">
              <a:solidFill>
                <a:srgbClr val="FF0000"/>
              </a:solidFill>
              <a:latin typeface="Arial Rounded MT Bold" panose="020F0704030504030204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  <a:buSzPts val="1800"/>
            </a:pPr>
            <a:r>
              <a:rPr lang="es-ES" sz="4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	</a:t>
            </a:r>
            <a:r>
              <a:rPr lang="es-ES" sz="4000" dirty="0" smtClean="0">
                <a:solidFill>
                  <a:srgbClr val="000066"/>
                </a:solidFill>
                <a:latin typeface="Arial Rounded MT Bold" panose="020F0704030504030204" pitchFamily="34" charset="0"/>
              </a:rPr>
              <a:t>RADIO CÚBITO (35+9)</a:t>
            </a:r>
          </a:p>
          <a:p>
            <a:pPr lvl="2">
              <a:spcBef>
                <a:spcPts val="600"/>
              </a:spcBef>
              <a:spcAft>
                <a:spcPts val="600"/>
              </a:spcAft>
              <a:buSzPts val="1800"/>
            </a:pPr>
            <a:r>
              <a:rPr lang="es-ES" dirty="0">
                <a:solidFill>
                  <a:srgbClr val="000066"/>
                </a:solidFill>
                <a:latin typeface="Arial Rounded MT Bold" panose="020F0704030504030204" pitchFamily="34" charset="0"/>
              </a:rPr>
              <a:t>	</a:t>
            </a:r>
            <a:r>
              <a:rPr lang="es-ES" sz="4000" dirty="0" smtClean="0">
                <a:solidFill>
                  <a:srgbClr val="000066"/>
                </a:solidFill>
                <a:latin typeface="Arial Rounded MT Bold" panose="020F0704030504030204" pitchFamily="34" charset="0"/>
              </a:rPr>
              <a:t>HIPERBARIC CHALLENGE (16)</a:t>
            </a:r>
          </a:p>
          <a:p>
            <a:pPr lvl="2">
              <a:spcBef>
                <a:spcPts val="600"/>
              </a:spcBef>
              <a:spcAft>
                <a:spcPts val="600"/>
              </a:spcAft>
              <a:buSzPts val="1800"/>
            </a:pPr>
            <a:r>
              <a:rPr lang="es-ES" sz="4000" dirty="0">
                <a:solidFill>
                  <a:srgbClr val="000066"/>
                </a:solidFill>
                <a:latin typeface="Arial Rounded MT Bold" panose="020F0704030504030204" pitchFamily="34" charset="0"/>
              </a:rPr>
              <a:t>	</a:t>
            </a:r>
            <a:r>
              <a:rPr lang="es-ES" sz="4000" dirty="0" smtClean="0">
                <a:solidFill>
                  <a:srgbClr val="000066"/>
                </a:solidFill>
                <a:latin typeface="Arial Rounded MT Bold" panose="020F0704030504030204" pitchFamily="34" charset="0"/>
              </a:rPr>
              <a:t>REGATA SOLAR (16)</a:t>
            </a:r>
          </a:p>
          <a:p>
            <a:pPr lvl="2">
              <a:spcBef>
                <a:spcPts val="600"/>
              </a:spcBef>
              <a:spcAft>
                <a:spcPts val="600"/>
              </a:spcAft>
              <a:buSzPts val="1800"/>
            </a:pPr>
            <a:r>
              <a:rPr lang="es-ES" sz="4000" dirty="0">
                <a:solidFill>
                  <a:srgbClr val="000066"/>
                </a:solidFill>
                <a:latin typeface="Arial Rounded MT Bold" panose="020F0704030504030204" pitchFamily="34" charset="0"/>
              </a:rPr>
              <a:t>	</a:t>
            </a:r>
            <a:r>
              <a:rPr lang="es-ES" sz="4000" dirty="0" smtClean="0">
                <a:solidFill>
                  <a:srgbClr val="000066"/>
                </a:solidFill>
                <a:latin typeface="Arial Rounded MT Bold" panose="020F0704030504030204" pitchFamily="34" charset="0"/>
              </a:rPr>
              <a:t>ASTROFÍSICA (5)</a:t>
            </a:r>
          </a:p>
          <a:p>
            <a:pPr lvl="2">
              <a:spcBef>
                <a:spcPts val="600"/>
              </a:spcBef>
              <a:spcAft>
                <a:spcPts val="600"/>
              </a:spcAft>
              <a:buSzPts val="1800"/>
            </a:pPr>
            <a:r>
              <a:rPr lang="es-ES" sz="4000" dirty="0" smtClean="0">
                <a:solidFill>
                  <a:srgbClr val="000066"/>
                </a:solidFill>
                <a:latin typeface="Arial Rounded MT Bold" panose="020F0704030504030204" pitchFamily="34" charset="0"/>
              </a:rPr>
              <a:t>	PLANETARIO (5)</a:t>
            </a:r>
          </a:p>
          <a:p>
            <a:pPr lvl="2">
              <a:spcBef>
                <a:spcPts val="600"/>
              </a:spcBef>
              <a:spcAft>
                <a:spcPts val="600"/>
              </a:spcAft>
              <a:buSzPts val="1800"/>
            </a:pPr>
            <a:r>
              <a:rPr lang="es-ES" sz="2000" dirty="0" smtClean="0">
                <a:solidFill>
                  <a:srgbClr val="000066"/>
                </a:solidFill>
                <a:latin typeface="Arial Rounded MT Bold" panose="020F0704030504030204" pitchFamily="34" charset="0"/>
              </a:rPr>
              <a:t>(incluyen estándares evaluables en las áreas)</a:t>
            </a:r>
            <a:endParaRPr sz="2000" dirty="0">
              <a:solidFill>
                <a:srgbClr val="000066"/>
              </a:solidFill>
            </a:endParaRPr>
          </a:p>
        </p:txBody>
      </p:sp>
      <p:sp>
        <p:nvSpPr>
          <p:cNvPr id="668" name="Google Shape;668;p85"/>
          <p:cNvSpPr/>
          <p:nvPr/>
        </p:nvSpPr>
        <p:spPr>
          <a:xfrm>
            <a:off x="250825" y="981075"/>
            <a:ext cx="8893175" cy="6016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spcBef>
                <a:spcPts val="1200"/>
              </a:spcBef>
              <a:buSzPts val="1400"/>
              <a:defRPr/>
            </a:pPr>
            <a:endParaRPr dirty="0"/>
          </a:p>
          <a:p>
            <a:pPr>
              <a:spcBef>
                <a:spcPts val="1200"/>
              </a:spcBef>
              <a:buSzPts val="2400"/>
              <a:defRPr/>
            </a:pPr>
            <a:endParaRPr sz="2400" dirty="0"/>
          </a:p>
          <a:p>
            <a:pPr>
              <a:spcBef>
                <a:spcPts val="600"/>
              </a:spcBef>
              <a:buSzPts val="1800"/>
              <a:defRPr/>
            </a:pPr>
            <a:endParaRPr sz="1800" dirty="0"/>
          </a:p>
        </p:txBody>
      </p:sp>
      <p:pic>
        <p:nvPicPr>
          <p:cNvPr id="669" name="Google Shape;669;p8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516216" y="5297755"/>
            <a:ext cx="1944793" cy="11583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2697050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p85"/>
          <p:cNvSpPr/>
          <p:nvPr/>
        </p:nvSpPr>
        <p:spPr>
          <a:xfrm>
            <a:off x="250825" y="333375"/>
            <a:ext cx="8768483" cy="646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SzPts val="1800"/>
            </a:pPr>
            <a:r>
              <a:rPr lang="es-ES" sz="4000" dirty="0" smtClean="0">
                <a:solidFill>
                  <a:srgbClr val="FF0000"/>
                </a:solidFill>
                <a:latin typeface="Arial Rounded MT Bold" panose="020F0704030504030204" pitchFamily="34" charset="0"/>
              </a:rPr>
              <a:t>PROYECTOS ENRIQUECIMIENTO</a:t>
            </a:r>
          </a:p>
          <a:p>
            <a:pPr>
              <a:buSzPts val="1800"/>
            </a:pPr>
            <a:endParaRPr lang="es-ES" sz="4000" dirty="0" smtClean="0">
              <a:solidFill>
                <a:srgbClr val="FF0000"/>
              </a:solidFill>
              <a:latin typeface="Arial Rounded MT Bold" panose="020F0704030504030204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  <a:buSzPts val="1800"/>
            </a:pPr>
            <a:r>
              <a:rPr lang="es-ES" sz="4000" dirty="0" smtClean="0">
                <a:solidFill>
                  <a:srgbClr val="000066"/>
                </a:solidFill>
                <a:latin typeface="Arial Rounded MT Bold" panose="020F0704030504030204" pitchFamily="34" charset="0"/>
              </a:rPr>
              <a:t>Voluntarios</a:t>
            </a:r>
          </a:p>
          <a:p>
            <a:pPr>
              <a:spcBef>
                <a:spcPts val="600"/>
              </a:spcBef>
              <a:spcAft>
                <a:spcPts val="600"/>
              </a:spcAft>
              <a:buSzPts val="1800"/>
            </a:pPr>
            <a:r>
              <a:rPr lang="es-ES" sz="4000" dirty="0" smtClean="0">
                <a:solidFill>
                  <a:srgbClr val="000066"/>
                </a:solidFill>
                <a:latin typeface="Arial Rounded MT Bold" panose="020F0704030504030204" pitchFamily="34" charset="0"/>
              </a:rPr>
              <a:t>Libre elección </a:t>
            </a:r>
          </a:p>
          <a:p>
            <a:pPr>
              <a:spcBef>
                <a:spcPts val="600"/>
              </a:spcBef>
              <a:spcAft>
                <a:spcPts val="600"/>
              </a:spcAft>
              <a:buSzPts val="1800"/>
            </a:pPr>
            <a:r>
              <a:rPr lang="es-ES" sz="4000" dirty="0" smtClean="0">
                <a:solidFill>
                  <a:srgbClr val="000066"/>
                </a:solidFill>
                <a:latin typeface="Arial Rounded MT Bold" panose="020F0704030504030204" pitchFamily="34" charset="0"/>
              </a:rPr>
              <a:t>Horario escolar  y extraescolar</a:t>
            </a:r>
            <a:endParaRPr lang="es-ES" sz="4000" dirty="0">
              <a:solidFill>
                <a:srgbClr val="000066"/>
              </a:solidFill>
              <a:latin typeface="Arial Rounded MT Bold" panose="020F0704030504030204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  <a:buSzPts val="1800"/>
            </a:pPr>
            <a:r>
              <a:rPr lang="es-ES" sz="4000" dirty="0" smtClean="0">
                <a:solidFill>
                  <a:srgbClr val="000066"/>
                </a:solidFill>
                <a:latin typeface="Arial Rounded MT Bold" panose="020F0704030504030204" pitchFamily="34" charset="0"/>
              </a:rPr>
              <a:t>Estándares evaluables</a:t>
            </a:r>
          </a:p>
          <a:p>
            <a:pPr>
              <a:spcBef>
                <a:spcPts val="600"/>
              </a:spcBef>
              <a:spcAft>
                <a:spcPts val="600"/>
              </a:spcAft>
              <a:buSzPts val="1800"/>
            </a:pPr>
            <a:r>
              <a:rPr lang="es-ES" sz="4000" dirty="0" err="1" smtClean="0">
                <a:solidFill>
                  <a:srgbClr val="000066"/>
                </a:solidFill>
                <a:latin typeface="Arial Rounded MT Bold" panose="020F0704030504030204" pitchFamily="34" charset="0"/>
              </a:rPr>
              <a:t>Mentorización</a:t>
            </a:r>
            <a:endParaRPr lang="es-ES" sz="4000" dirty="0">
              <a:solidFill>
                <a:srgbClr val="000066"/>
              </a:solidFill>
              <a:latin typeface="Arial Rounded MT Bold" panose="020F0704030504030204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  <a:buSzPts val="1800"/>
            </a:pPr>
            <a:endParaRPr sz="2000" dirty="0">
              <a:solidFill>
                <a:srgbClr val="000066"/>
              </a:solidFill>
            </a:endParaRPr>
          </a:p>
        </p:txBody>
      </p:sp>
      <p:sp>
        <p:nvSpPr>
          <p:cNvPr id="668" name="Google Shape;668;p85"/>
          <p:cNvSpPr/>
          <p:nvPr/>
        </p:nvSpPr>
        <p:spPr>
          <a:xfrm>
            <a:off x="250825" y="981075"/>
            <a:ext cx="8893175" cy="6016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spcBef>
                <a:spcPts val="1200"/>
              </a:spcBef>
              <a:buSzPts val="1400"/>
              <a:defRPr/>
            </a:pPr>
            <a:endParaRPr dirty="0"/>
          </a:p>
          <a:p>
            <a:pPr>
              <a:spcBef>
                <a:spcPts val="1200"/>
              </a:spcBef>
              <a:buSzPts val="2400"/>
              <a:defRPr/>
            </a:pPr>
            <a:endParaRPr sz="2400" dirty="0"/>
          </a:p>
          <a:p>
            <a:pPr>
              <a:spcBef>
                <a:spcPts val="600"/>
              </a:spcBef>
              <a:buSzPts val="1800"/>
              <a:defRPr/>
            </a:pPr>
            <a:endParaRPr sz="1800" dirty="0"/>
          </a:p>
        </p:txBody>
      </p:sp>
      <p:pic>
        <p:nvPicPr>
          <p:cNvPr id="669" name="Google Shape;669;p8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516216" y="5297755"/>
            <a:ext cx="1944793" cy="11583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765271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7" name="Google Shape;597;p7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7315" y="5442255"/>
            <a:ext cx="1944793" cy="115834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Grupo 1">
            <a:extLst>
              <a:ext uri="{FF2B5EF4-FFF2-40B4-BE49-F238E27FC236}">
                <a16:creationId xmlns="" xmlns:a16="http://schemas.microsoft.com/office/drawing/2014/main" id="{EB8F6560-A5F1-4ABA-B285-04F157783B17}"/>
              </a:ext>
            </a:extLst>
          </p:cNvPr>
          <p:cNvGrpSpPr/>
          <p:nvPr/>
        </p:nvGrpSpPr>
        <p:grpSpPr>
          <a:xfrm>
            <a:off x="257429" y="769478"/>
            <a:ext cx="8831975" cy="5567400"/>
            <a:chOff x="214225" y="224475"/>
            <a:chExt cx="8831975" cy="5567400"/>
          </a:xfrm>
        </p:grpSpPr>
        <p:sp>
          <p:nvSpPr>
            <p:cNvPr id="596" name="Google Shape;596;p76"/>
            <p:cNvSpPr txBox="1"/>
            <p:nvPr/>
          </p:nvSpPr>
          <p:spPr>
            <a:xfrm>
              <a:off x="214230" y="273384"/>
              <a:ext cx="5616600" cy="1015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3000"/>
            </a:p>
          </p:txBody>
        </p:sp>
        <p:sp>
          <p:nvSpPr>
            <p:cNvPr id="598" name="Google Shape;598;p76"/>
            <p:cNvSpPr/>
            <p:nvPr/>
          </p:nvSpPr>
          <p:spPr>
            <a:xfrm>
              <a:off x="2970025" y="224475"/>
              <a:ext cx="3497400" cy="1113600"/>
            </a:xfrm>
            <a:prstGeom prst="roundRect">
              <a:avLst>
                <a:gd name="adj" fmla="val 16667"/>
              </a:avLst>
            </a:prstGeom>
            <a:solidFill>
              <a:srgbClr val="00FFFF"/>
            </a:solidFill>
            <a:ln w="38100" cap="flat" cmpd="sng">
              <a:solidFill>
                <a:srgbClr val="0000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3000" dirty="0"/>
                <a:t>ORGANIZACIÓN</a:t>
              </a:r>
              <a:endParaRPr sz="3000" dirty="0"/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3000" dirty="0"/>
                <a:t>HORARIA</a:t>
              </a:r>
              <a:endParaRPr sz="3000" dirty="0"/>
            </a:p>
          </p:txBody>
        </p:sp>
        <p:sp>
          <p:nvSpPr>
            <p:cNvPr id="599" name="Google Shape;599;p76"/>
            <p:cNvSpPr/>
            <p:nvPr/>
          </p:nvSpPr>
          <p:spPr>
            <a:xfrm>
              <a:off x="214225" y="1621725"/>
              <a:ext cx="4045200" cy="1113600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 cap="flat" cmpd="sng">
              <a:solidFill>
                <a:srgbClr val="00FF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3000"/>
                <a:t>PRIMARIA</a:t>
              </a:r>
              <a:endParaRPr sz="1800" b="1">
                <a:solidFill>
                  <a:srgbClr val="000099"/>
                </a:solidFill>
              </a:endParaRPr>
            </a:p>
          </p:txBody>
        </p:sp>
        <p:sp>
          <p:nvSpPr>
            <p:cNvPr id="600" name="Google Shape;600;p76"/>
            <p:cNvSpPr/>
            <p:nvPr/>
          </p:nvSpPr>
          <p:spPr>
            <a:xfrm>
              <a:off x="4572000" y="1621725"/>
              <a:ext cx="4474200" cy="1113600"/>
            </a:xfrm>
            <a:prstGeom prst="roundRect">
              <a:avLst>
                <a:gd name="adj" fmla="val 16667"/>
              </a:avLst>
            </a:prstGeom>
            <a:solidFill>
              <a:srgbClr val="5FDF45"/>
            </a:solidFill>
            <a:ln w="38100" cap="flat" cmpd="sng">
              <a:solidFill>
                <a:srgbClr val="741B4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3000"/>
                <a:t>SECUNDARIA</a:t>
              </a:r>
              <a:endParaRPr sz="1800" b="1">
                <a:solidFill>
                  <a:srgbClr val="FF0000"/>
                </a:solidFill>
              </a:endParaRPr>
            </a:p>
          </p:txBody>
        </p:sp>
        <p:sp>
          <p:nvSpPr>
            <p:cNvPr id="601" name="Google Shape;601;p76"/>
            <p:cNvSpPr/>
            <p:nvPr/>
          </p:nvSpPr>
          <p:spPr>
            <a:xfrm>
              <a:off x="214225" y="3180900"/>
              <a:ext cx="4045200" cy="1113600"/>
            </a:xfrm>
            <a:prstGeom prst="roundRect">
              <a:avLst>
                <a:gd name="adj" fmla="val 16667"/>
              </a:avLst>
            </a:prstGeom>
            <a:solidFill>
              <a:srgbClr val="FFD966"/>
            </a:solidFill>
            <a:ln w="38100" cap="flat" cmpd="sng">
              <a:solidFill>
                <a:srgbClr val="00FF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2400" b="1">
                  <a:solidFill>
                    <a:srgbClr val="000099"/>
                  </a:solidFill>
                </a:rPr>
                <a:t>DOS SESIONES SEMANALES</a:t>
              </a:r>
              <a:endParaRPr sz="2400" b="1">
                <a:solidFill>
                  <a:srgbClr val="000099"/>
                </a:solidFill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1800" b="1">
                  <a:solidFill>
                    <a:srgbClr val="000099"/>
                  </a:solidFill>
                </a:rPr>
                <a:t>(LENGUA y MATEMÁTICAS)</a:t>
              </a:r>
              <a:endParaRPr sz="1800" b="1">
                <a:solidFill>
                  <a:srgbClr val="000099"/>
                </a:solidFill>
              </a:endParaRPr>
            </a:p>
          </p:txBody>
        </p:sp>
        <p:sp>
          <p:nvSpPr>
            <p:cNvPr id="602" name="Google Shape;602;p76"/>
            <p:cNvSpPr/>
            <p:nvPr/>
          </p:nvSpPr>
          <p:spPr>
            <a:xfrm>
              <a:off x="4572000" y="3220275"/>
              <a:ext cx="4474200" cy="1113600"/>
            </a:xfrm>
            <a:prstGeom prst="roundRect">
              <a:avLst>
                <a:gd name="adj" fmla="val 16667"/>
              </a:avLst>
            </a:prstGeom>
            <a:solidFill>
              <a:srgbClr val="00FF00"/>
            </a:solidFill>
            <a:ln w="38100" cap="flat" cmpd="sng">
              <a:solidFill>
                <a:srgbClr val="741B4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1800" b="1">
                  <a:solidFill>
                    <a:srgbClr val="FF0000"/>
                  </a:solidFill>
                </a:rPr>
                <a:t> </a:t>
              </a:r>
              <a:r>
                <a:rPr lang="es-ES" sz="3000" b="1">
                  <a:solidFill>
                    <a:srgbClr val="FF0000"/>
                  </a:solidFill>
                </a:rPr>
                <a:t>DOS SESIONES</a:t>
              </a:r>
              <a:r>
                <a:rPr lang="es-ES" sz="1800" b="1">
                  <a:solidFill>
                    <a:srgbClr val="FF0000"/>
                  </a:solidFill>
                </a:rPr>
                <a:t> </a:t>
              </a:r>
              <a:endParaRPr sz="1800" b="1">
                <a:solidFill>
                  <a:srgbClr val="FF0000"/>
                </a:solidFill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1800" b="1">
                  <a:solidFill>
                    <a:srgbClr val="FF0000"/>
                  </a:solidFill>
                </a:rPr>
                <a:t>(SEGÚN DISPONIBILIDAD)</a:t>
              </a:r>
              <a:endParaRPr sz="1800" b="1">
                <a:solidFill>
                  <a:srgbClr val="FF0000"/>
                </a:solidFill>
              </a:endParaRPr>
            </a:p>
          </p:txBody>
        </p:sp>
        <p:sp>
          <p:nvSpPr>
            <p:cNvPr id="603" name="Google Shape;603;p76"/>
            <p:cNvSpPr/>
            <p:nvPr/>
          </p:nvSpPr>
          <p:spPr>
            <a:xfrm>
              <a:off x="3440925" y="4678275"/>
              <a:ext cx="4474200" cy="1113600"/>
            </a:xfrm>
            <a:prstGeom prst="roundRect">
              <a:avLst>
                <a:gd name="adj" fmla="val 16667"/>
              </a:avLst>
            </a:prstGeom>
            <a:solidFill>
              <a:schemeClr val="lt2"/>
            </a:solidFill>
            <a:ln w="38100" cap="flat" cmpd="sng">
              <a:solidFill>
                <a:srgbClr val="741B4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2400" dirty="0"/>
                <a:t>EXTRAESCOLAR</a:t>
              </a: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1600" b="1" dirty="0">
                  <a:solidFill>
                    <a:srgbClr val="FF0000"/>
                  </a:solidFill>
                </a:rPr>
                <a:t>(según necesidad)</a:t>
              </a:r>
              <a:endParaRPr sz="16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3" name="Rectángulo 2">
            <a:extLst>
              <a:ext uri="{FF2B5EF4-FFF2-40B4-BE49-F238E27FC236}">
                <a16:creationId xmlns="" xmlns:a16="http://schemas.microsoft.com/office/drawing/2014/main" id="{BC7237ED-C5DA-45A3-ADC6-C897501A92DF}"/>
              </a:ext>
            </a:extLst>
          </p:cNvPr>
          <p:cNvSpPr/>
          <p:nvPr/>
        </p:nvSpPr>
        <p:spPr>
          <a:xfrm>
            <a:off x="4841220" y="8512"/>
            <a:ext cx="430278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s-ES" sz="3200" dirty="0">
                <a:solidFill>
                  <a:srgbClr val="0000CC"/>
                </a:solidFill>
                <a:latin typeface="Aharoni" panose="02010803020104030203" pitchFamily="2" charset="-79"/>
                <a:ea typeface="Calibri"/>
                <a:cs typeface="Aharoni" panose="02010803020104030203" pitchFamily="2" charset="-79"/>
                <a:sym typeface="Calibri"/>
              </a:rPr>
              <a:t>Respuesta educativa </a:t>
            </a:r>
            <a:endParaRPr lang="es-ES" sz="3200" dirty="0">
              <a:solidFill>
                <a:srgbClr val="0000CC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8439796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5" name="Google Shape;335;p4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49448" y="1202928"/>
            <a:ext cx="3398777" cy="201622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40" name="Google Shape;340;p48"/>
          <p:cNvGrpSpPr/>
          <p:nvPr/>
        </p:nvGrpSpPr>
        <p:grpSpPr>
          <a:xfrm>
            <a:off x="6888390" y="2273769"/>
            <a:ext cx="1663462" cy="1790232"/>
            <a:chOff x="6084168" y="3314284"/>
            <a:chExt cx="2664300" cy="2828151"/>
          </a:xfrm>
        </p:grpSpPr>
        <p:pic>
          <p:nvPicPr>
            <p:cNvPr id="341" name="Google Shape;341;p48" descr="http://3.bp.blogspot.com/-W1Kko8F5cHE/Vtln_6pgbgI/AAAAAAAAABo/7UWBdlDh0VM/s1600-r/meteomaristas.png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6228184" y="3861048"/>
              <a:ext cx="2370376" cy="228138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42" name="Google Shape;342;p48"/>
            <p:cNvSpPr/>
            <p:nvPr/>
          </p:nvSpPr>
          <p:spPr>
            <a:xfrm>
              <a:off x="6084168" y="3314284"/>
              <a:ext cx="2664300" cy="2664300"/>
            </a:xfrm>
            <a:prstGeom prst="roundRect">
              <a:avLst>
                <a:gd name="adj" fmla="val 16667"/>
              </a:avLst>
            </a:prstGeom>
            <a:noFill/>
            <a:ln w="31750" cap="flat" cmpd="sng">
              <a:solidFill>
                <a:srgbClr val="3F315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" name="1 Grupo"/>
          <p:cNvGrpSpPr/>
          <p:nvPr/>
        </p:nvGrpSpPr>
        <p:grpSpPr>
          <a:xfrm>
            <a:off x="2745884" y="1621135"/>
            <a:ext cx="2388650" cy="2468458"/>
            <a:chOff x="3059575" y="3105525"/>
            <a:chExt cx="2388650" cy="2468458"/>
          </a:xfrm>
        </p:grpSpPr>
        <p:sp>
          <p:nvSpPr>
            <p:cNvPr id="343" name="Google Shape;343;p48"/>
            <p:cNvSpPr/>
            <p:nvPr/>
          </p:nvSpPr>
          <p:spPr>
            <a:xfrm>
              <a:off x="3059575" y="3105550"/>
              <a:ext cx="1728300" cy="1763700"/>
            </a:xfrm>
            <a:prstGeom prst="ellipse">
              <a:avLst/>
            </a:prstGeom>
            <a:noFill/>
            <a:ln w="41275" cap="flat" cmpd="sng">
              <a:solidFill>
                <a:srgbClr val="0033C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4" name="Google Shape;344;p48"/>
            <p:cNvSpPr/>
            <p:nvPr/>
          </p:nvSpPr>
          <p:spPr>
            <a:xfrm>
              <a:off x="3390350" y="3960283"/>
              <a:ext cx="1613700" cy="1613700"/>
            </a:xfrm>
            <a:prstGeom prst="ellipse">
              <a:avLst/>
            </a:prstGeom>
            <a:noFill/>
            <a:ln w="41275" cap="flat" cmpd="sng">
              <a:solidFill>
                <a:srgbClr val="7030A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" name="Google Shape;345;p48"/>
            <p:cNvSpPr/>
            <p:nvPr/>
          </p:nvSpPr>
          <p:spPr>
            <a:xfrm>
              <a:off x="3851925" y="3105525"/>
              <a:ext cx="1596300" cy="1763700"/>
            </a:xfrm>
            <a:prstGeom prst="ellipse">
              <a:avLst/>
            </a:prstGeom>
            <a:noFill/>
            <a:ln w="41275" cap="flat" cmpd="sng">
              <a:solidFill>
                <a:srgbClr val="0099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46" name="Google Shape;346;p48" descr="Resultado de imagen de maristas ourense radio cubito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7" name="Google Shape;347;p48" descr="radiocubito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677812" y="232356"/>
            <a:ext cx="3343229" cy="18722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Google Shape;348;p4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39677" y="3117026"/>
            <a:ext cx="1613800" cy="161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p4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162300" y="4323140"/>
            <a:ext cx="2507567" cy="2416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" name="Google Shape;350;p48" descr="descarga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5198" y="7937"/>
            <a:ext cx="1902758" cy="2016225"/>
          </a:xfrm>
          <a:prstGeom prst="rect">
            <a:avLst/>
          </a:prstGeom>
          <a:noFill/>
          <a:ln>
            <a:noFill/>
          </a:ln>
        </p:spPr>
      </p:pic>
      <p:sp>
        <p:nvSpPr>
          <p:cNvPr id="351" name="Google Shape;351;p48"/>
          <p:cNvSpPr txBox="1"/>
          <p:nvPr/>
        </p:nvSpPr>
        <p:spPr>
          <a:xfrm>
            <a:off x="0" y="4730826"/>
            <a:ext cx="25461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 u="sng" dirty="0" err="1">
                <a:solidFill>
                  <a:schemeClr val="hlink"/>
                </a:solidFill>
                <a:hlinkClick r:id="rId9"/>
              </a:rPr>
              <a:t>Inergética</a:t>
            </a:r>
            <a:r>
              <a:rPr lang="es-ES" sz="1800" u="sng" dirty="0">
                <a:solidFill>
                  <a:schemeClr val="hlink"/>
                </a:solidFill>
                <a:hlinkClick r:id="rId9"/>
              </a:rPr>
              <a:t> </a:t>
            </a:r>
            <a:r>
              <a:rPr lang="es-ES" sz="1800" u="sng" dirty="0" err="1">
                <a:solidFill>
                  <a:schemeClr val="hlink"/>
                </a:solidFill>
                <a:hlinkClick r:id="rId9"/>
              </a:rPr>
              <a:t>Ourensana</a:t>
            </a:r>
            <a:endParaRPr sz="18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5574" y="5070652"/>
            <a:ext cx="4721225" cy="1477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6" name="Google Shape;356;p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55976" y="188640"/>
            <a:ext cx="1790519" cy="1296144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Google Shape;357;p49" descr="meteogalicia.png"/>
          <p:cNvPicPr preferRelativeResize="0"/>
          <p:nvPr/>
        </p:nvPicPr>
        <p:blipFill rotWithShape="1">
          <a:blip r:embed="rId4">
            <a:alphaModFix/>
          </a:blip>
          <a:srcRect l="4836" t="31194" b="34956"/>
          <a:stretch/>
        </p:blipFill>
        <p:spPr>
          <a:xfrm>
            <a:off x="6084168" y="2852936"/>
            <a:ext cx="2834134" cy="100811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58" name="Google Shape;358;p49"/>
          <p:cNvGrpSpPr/>
          <p:nvPr/>
        </p:nvGrpSpPr>
        <p:grpSpPr>
          <a:xfrm>
            <a:off x="6084168" y="260648"/>
            <a:ext cx="2664296" cy="2664296"/>
            <a:chOff x="6084168" y="3717032"/>
            <a:chExt cx="2664296" cy="2664296"/>
          </a:xfrm>
        </p:grpSpPr>
        <p:pic>
          <p:nvPicPr>
            <p:cNvPr id="359" name="Google Shape;359;p49" descr="http://3.bp.blogspot.com/-W1Kko8F5cHE/Vtln_6pgbgI/AAAAAAAAABo/7UWBdlDh0VM/s1600-r/meteomaristas.png">
              <a:hlinkClick r:id="rId5"/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6228184" y="3861048"/>
              <a:ext cx="2370376" cy="228138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60" name="Google Shape;360;p49"/>
            <p:cNvSpPr/>
            <p:nvPr/>
          </p:nvSpPr>
          <p:spPr>
            <a:xfrm>
              <a:off x="6084168" y="3717032"/>
              <a:ext cx="2664296" cy="2664296"/>
            </a:xfrm>
            <a:prstGeom prst="roundRect">
              <a:avLst>
                <a:gd name="adj" fmla="val 16667"/>
              </a:avLst>
            </a:prstGeom>
            <a:noFill/>
            <a:ln w="31750" cap="flat" cmpd="sng">
              <a:solidFill>
                <a:srgbClr val="3F315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61" name="Google Shape;361;p4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896100" y="5301208"/>
            <a:ext cx="2247900" cy="133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62" name="Google Shape;362;p49"/>
          <p:cNvSpPr/>
          <p:nvPr/>
        </p:nvSpPr>
        <p:spPr>
          <a:xfrm>
            <a:off x="179512" y="476672"/>
            <a:ext cx="6480720" cy="61247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s-ES" sz="2800" b="0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Proyecto interdisciplinar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s-ES" sz="2800" b="0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Etapas: Infantil, Primaria y Secundaria.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s-ES" sz="2800" b="0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Actividades: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1" indent="-177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Arial"/>
              <a:buChar char="•"/>
            </a:pPr>
            <a:r>
              <a:rPr lang="es-ES" sz="2800" b="0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estación meteorológica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1" indent="-177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Arial"/>
              <a:buChar char="•"/>
            </a:pPr>
            <a:r>
              <a:rPr lang="es-ES" sz="2800" b="0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registros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1" indent="-177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Arial"/>
              <a:buChar char="•"/>
            </a:pPr>
            <a:r>
              <a:rPr lang="es-ES" sz="2800" b="0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blog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1" indent="-177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Arial"/>
              <a:buChar char="•"/>
            </a:pPr>
            <a:r>
              <a:rPr lang="es-ES" sz="2800" b="0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concurso fotográfico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1" indent="-177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Arial"/>
              <a:buChar char="•"/>
            </a:pPr>
            <a:r>
              <a:rPr lang="es-ES" sz="2800" b="0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libro de refranes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1" indent="-177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Arial"/>
              <a:buChar char="•"/>
            </a:pPr>
            <a:r>
              <a:rPr lang="es-ES" sz="2800" b="0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divulgación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1" indent="-177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Arial"/>
              <a:buChar char="•"/>
            </a:pPr>
            <a:r>
              <a:rPr lang="es-ES" sz="2800" b="0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manualidades</a:t>
            </a:r>
            <a:endParaRPr sz="28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63" name="Google Shape;363;p49"/>
          <p:cNvPicPr preferRelativeResize="0"/>
          <p:nvPr/>
        </p:nvPicPr>
        <p:blipFill rotWithShape="1">
          <a:blip r:embed="rId8">
            <a:alphaModFix/>
          </a:blip>
          <a:srcRect t="11803" r="6624" b="54098"/>
          <a:stretch/>
        </p:blipFill>
        <p:spPr>
          <a:xfrm>
            <a:off x="179512" y="116632"/>
            <a:ext cx="4032448" cy="11780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5" name="Google Shape;385;p5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96100" y="188640"/>
            <a:ext cx="2247900" cy="133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6" name="Google Shape;386;p52"/>
          <p:cNvGrpSpPr/>
          <p:nvPr/>
        </p:nvGrpSpPr>
        <p:grpSpPr>
          <a:xfrm>
            <a:off x="251520" y="798544"/>
            <a:ext cx="2050987" cy="2893554"/>
            <a:chOff x="251520" y="332656"/>
            <a:chExt cx="2592288" cy="3359442"/>
          </a:xfrm>
        </p:grpSpPr>
        <p:grpSp>
          <p:nvGrpSpPr>
            <p:cNvPr id="387" name="Google Shape;387;p52"/>
            <p:cNvGrpSpPr/>
            <p:nvPr/>
          </p:nvGrpSpPr>
          <p:grpSpPr>
            <a:xfrm>
              <a:off x="395536" y="332656"/>
              <a:ext cx="2304256" cy="2088232"/>
              <a:chOff x="3131840" y="260648"/>
              <a:chExt cx="2088232" cy="1613793"/>
            </a:xfrm>
          </p:grpSpPr>
          <p:sp>
            <p:nvSpPr>
              <p:cNvPr id="388" name="Google Shape;388;p52"/>
              <p:cNvSpPr/>
              <p:nvPr/>
            </p:nvSpPr>
            <p:spPr>
              <a:xfrm>
                <a:off x="4355976" y="332656"/>
                <a:ext cx="648072" cy="576064"/>
              </a:xfrm>
              <a:prstGeom prst="ellipse">
                <a:avLst/>
              </a:prstGeom>
              <a:noFill/>
              <a:ln w="44450" cap="flat" cmpd="sng">
                <a:solidFill>
                  <a:srgbClr val="FFFF00">
                    <a:alpha val="76470"/>
                  </a:srgbClr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9" name="Google Shape;389;p52"/>
              <p:cNvSpPr/>
              <p:nvPr/>
            </p:nvSpPr>
            <p:spPr>
              <a:xfrm>
                <a:off x="3347864" y="332656"/>
                <a:ext cx="648072" cy="576064"/>
              </a:xfrm>
              <a:prstGeom prst="ellipse">
                <a:avLst/>
              </a:prstGeom>
              <a:noFill/>
              <a:ln w="44450" cap="flat" cmpd="sng">
                <a:solidFill>
                  <a:srgbClr val="FFFF00">
                    <a:alpha val="76470"/>
                  </a:srgbClr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0" name="Google Shape;390;p52"/>
              <p:cNvSpPr/>
              <p:nvPr/>
            </p:nvSpPr>
            <p:spPr>
              <a:xfrm>
                <a:off x="3275856" y="1124744"/>
                <a:ext cx="648072" cy="576064"/>
              </a:xfrm>
              <a:prstGeom prst="ellipse">
                <a:avLst/>
              </a:prstGeom>
              <a:noFill/>
              <a:ln w="44450" cap="flat" cmpd="sng">
                <a:solidFill>
                  <a:srgbClr val="FFFF00">
                    <a:alpha val="76470"/>
                  </a:srgbClr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1" name="Google Shape;391;p52"/>
              <p:cNvSpPr/>
              <p:nvPr/>
            </p:nvSpPr>
            <p:spPr>
              <a:xfrm>
                <a:off x="4355976" y="1124744"/>
                <a:ext cx="648072" cy="576064"/>
              </a:xfrm>
              <a:prstGeom prst="ellipse">
                <a:avLst/>
              </a:prstGeom>
              <a:noFill/>
              <a:ln w="44450" cap="flat" cmpd="sng">
                <a:solidFill>
                  <a:srgbClr val="FFFF00">
                    <a:alpha val="76470"/>
                  </a:srgbClr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392" name="Google Shape;392;p52"/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3347864" y="260648"/>
                <a:ext cx="1652587" cy="1243012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393" name="Google Shape;393;p52"/>
              <p:cNvSpPr/>
              <p:nvPr/>
            </p:nvSpPr>
            <p:spPr>
              <a:xfrm>
                <a:off x="3131840" y="260648"/>
                <a:ext cx="2088232" cy="1584176"/>
              </a:xfrm>
              <a:prstGeom prst="rect">
                <a:avLst/>
              </a:prstGeom>
              <a:noFill/>
              <a:ln w="53975" cap="flat" cmpd="sng">
                <a:solidFill>
                  <a:srgbClr val="FFFF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4" name="Google Shape;394;p52"/>
              <p:cNvSpPr txBox="1"/>
              <p:nvPr/>
            </p:nvSpPr>
            <p:spPr>
              <a:xfrm>
                <a:off x="3707904" y="1412776"/>
                <a:ext cx="1152128" cy="4616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00"/>
                  <a:buFont typeface="Arial"/>
                  <a:buNone/>
                </a:pPr>
                <a:r>
                  <a:rPr lang="es-ES" sz="2400" b="1" i="0" u="none" strike="noStrike" cap="none" dirty="0" err="1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MarBot</a:t>
                </a:r>
                <a:endParaRPr sz="2400" b="1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pic>
          <p:nvPicPr>
            <p:cNvPr id="395" name="Google Shape;395;p52" descr="J:\Galinercia Talento\Imagenes_logos\robotix.jpg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51520" y="2420888"/>
              <a:ext cx="2592288" cy="64807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6" name="Google Shape;396;p52" descr="J:\Galinercia Talento\Imagenes_logos\ampian.jpg"/>
            <p:cNvPicPr preferRelativeResize="0"/>
            <p:nvPr/>
          </p:nvPicPr>
          <p:blipFill rotWithShape="1">
            <a:blip r:embed="rId6">
              <a:alphaModFix/>
            </a:blip>
            <a:srcRect t="28528" b="21547"/>
            <a:stretch/>
          </p:blipFill>
          <p:spPr>
            <a:xfrm>
              <a:off x="611560" y="3068960"/>
              <a:ext cx="1884040" cy="62313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97" name="Google Shape;397;p52" descr="Resultado de imagen de FLL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8" name="Google Shape;398;p52" descr="Resultado de imagen de FLL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9" name="Google Shape;399;p52" descr="Resultado de imagen de FLL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0" name="Google Shape;400;p52" descr="Resultado de imagen de FLL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1" name="Google Shape;401;p52" descr="Resultado de imagen de FLL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02" name="Google Shape;402;p52" descr="descarga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729345" y="0"/>
            <a:ext cx="2334929" cy="2403659"/>
          </a:xfrm>
          <a:prstGeom prst="rect">
            <a:avLst/>
          </a:prstGeom>
          <a:noFill/>
          <a:ln>
            <a:noFill/>
          </a:ln>
        </p:spPr>
      </p:pic>
      <p:pic>
        <p:nvPicPr>
          <p:cNvPr id="403" name="Google Shape;403;p5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612336" y="2636912"/>
            <a:ext cx="6531664" cy="42210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53"/>
          <p:cNvSpPr/>
          <p:nvPr/>
        </p:nvSpPr>
        <p:spPr>
          <a:xfrm>
            <a:off x="179512" y="188640"/>
            <a:ext cx="590465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es-ES" sz="5400" b="1" i="0" u="sng" strike="noStrike" cap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Qué es FLL</a:t>
            </a:r>
            <a:endParaRPr sz="5400" b="1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9" name="Google Shape;409;p53"/>
          <p:cNvSpPr/>
          <p:nvPr/>
        </p:nvSpPr>
        <p:spPr>
          <a:xfrm>
            <a:off x="179512" y="1196752"/>
            <a:ext cx="8784976" cy="54784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s-ES" sz="2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FIRST LEGO League (FLL) es un desafío internacional que despierta el interés de los jóvenes por la ciencia y la tecnología.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endParaRPr sz="25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endParaRPr sz="25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endParaRPr sz="25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endParaRPr sz="25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endParaRPr sz="25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endParaRPr sz="25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endParaRPr sz="25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endParaRPr sz="25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s-ES" sz="2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FLL utiliza desafíos temáticos para involucrar a los jóvenes, de 10 a 16 años, en la investigación, la resolución de problemas, y la ciencia.</a:t>
            </a:r>
            <a:endParaRPr sz="25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10" name="Google Shape;410;p53" descr="IMG_20160215_180727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1560" y="2384884"/>
            <a:ext cx="3761893" cy="28214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1" name="Google Shape;411;p53" descr="IMG_20160218_131928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788024" y="2276872"/>
            <a:ext cx="4032448" cy="3024336"/>
          </a:xfrm>
          <a:prstGeom prst="rect">
            <a:avLst/>
          </a:prstGeom>
          <a:noFill/>
          <a:ln>
            <a:noFill/>
          </a:ln>
        </p:spPr>
      </p:pic>
      <p:pic>
        <p:nvPicPr>
          <p:cNvPr id="412" name="Google Shape;412;p5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546060" y="188640"/>
            <a:ext cx="1456619" cy="8640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7" name="Google Shape;417;p54"/>
          <p:cNvPicPr preferRelativeResize="0"/>
          <p:nvPr/>
        </p:nvPicPr>
        <p:blipFill rotWithShape="1">
          <a:blip r:embed="rId3">
            <a:alphaModFix/>
          </a:blip>
          <a:srcRect l="11561" t="28921" r="2848" b="29897"/>
          <a:stretch/>
        </p:blipFill>
        <p:spPr>
          <a:xfrm>
            <a:off x="4211960" y="3284984"/>
            <a:ext cx="3816424" cy="2448272"/>
          </a:xfrm>
          <a:prstGeom prst="rect">
            <a:avLst/>
          </a:prstGeom>
          <a:noFill/>
          <a:ln>
            <a:noFill/>
          </a:ln>
        </p:spPr>
      </p:pic>
      <p:pic>
        <p:nvPicPr>
          <p:cNvPr id="418" name="Google Shape;418;p5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260255" y="5740524"/>
            <a:ext cx="1883745" cy="111747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19" name="Google Shape;419;p54"/>
          <p:cNvGrpSpPr/>
          <p:nvPr/>
        </p:nvGrpSpPr>
        <p:grpSpPr>
          <a:xfrm>
            <a:off x="539552" y="260648"/>
            <a:ext cx="1584176" cy="1800200"/>
            <a:chOff x="251520" y="332656"/>
            <a:chExt cx="2592288" cy="3359442"/>
          </a:xfrm>
        </p:grpSpPr>
        <p:grpSp>
          <p:nvGrpSpPr>
            <p:cNvPr id="420" name="Google Shape;420;p54"/>
            <p:cNvGrpSpPr/>
            <p:nvPr/>
          </p:nvGrpSpPr>
          <p:grpSpPr>
            <a:xfrm>
              <a:off x="395536" y="332656"/>
              <a:ext cx="2304256" cy="2049908"/>
              <a:chOff x="3131840" y="260648"/>
              <a:chExt cx="2088232" cy="1584176"/>
            </a:xfrm>
          </p:grpSpPr>
          <p:sp>
            <p:nvSpPr>
              <p:cNvPr id="421" name="Google Shape;421;p54"/>
              <p:cNvSpPr/>
              <p:nvPr/>
            </p:nvSpPr>
            <p:spPr>
              <a:xfrm>
                <a:off x="4355976" y="332656"/>
                <a:ext cx="648072" cy="576064"/>
              </a:xfrm>
              <a:prstGeom prst="ellipse">
                <a:avLst/>
              </a:prstGeom>
              <a:noFill/>
              <a:ln w="44450" cap="flat" cmpd="sng">
                <a:solidFill>
                  <a:srgbClr val="FFFF00">
                    <a:alpha val="76470"/>
                  </a:srgbClr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2" name="Google Shape;422;p54"/>
              <p:cNvSpPr/>
              <p:nvPr/>
            </p:nvSpPr>
            <p:spPr>
              <a:xfrm>
                <a:off x="3347864" y="332656"/>
                <a:ext cx="648072" cy="576064"/>
              </a:xfrm>
              <a:prstGeom prst="ellipse">
                <a:avLst/>
              </a:prstGeom>
              <a:noFill/>
              <a:ln w="44450" cap="flat" cmpd="sng">
                <a:solidFill>
                  <a:srgbClr val="FFFF00">
                    <a:alpha val="76470"/>
                  </a:srgbClr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3" name="Google Shape;423;p54"/>
              <p:cNvSpPr/>
              <p:nvPr/>
            </p:nvSpPr>
            <p:spPr>
              <a:xfrm>
                <a:off x="3275856" y="1124744"/>
                <a:ext cx="648072" cy="576064"/>
              </a:xfrm>
              <a:prstGeom prst="ellipse">
                <a:avLst/>
              </a:prstGeom>
              <a:noFill/>
              <a:ln w="44450" cap="flat" cmpd="sng">
                <a:solidFill>
                  <a:srgbClr val="FFFF00">
                    <a:alpha val="76470"/>
                  </a:srgbClr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4" name="Google Shape;424;p54"/>
              <p:cNvSpPr/>
              <p:nvPr/>
            </p:nvSpPr>
            <p:spPr>
              <a:xfrm>
                <a:off x="4355976" y="1124744"/>
                <a:ext cx="648072" cy="576064"/>
              </a:xfrm>
              <a:prstGeom prst="ellipse">
                <a:avLst/>
              </a:prstGeom>
              <a:noFill/>
              <a:ln w="44450" cap="flat" cmpd="sng">
                <a:solidFill>
                  <a:srgbClr val="FFFF00">
                    <a:alpha val="76470"/>
                  </a:srgbClr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425" name="Google Shape;425;p54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3347864" y="260648"/>
                <a:ext cx="1652587" cy="1243012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426" name="Google Shape;426;p54"/>
              <p:cNvSpPr/>
              <p:nvPr/>
            </p:nvSpPr>
            <p:spPr>
              <a:xfrm>
                <a:off x="3131840" y="260648"/>
                <a:ext cx="2088232" cy="1584176"/>
              </a:xfrm>
              <a:prstGeom prst="rect">
                <a:avLst/>
              </a:prstGeom>
              <a:noFill/>
              <a:ln w="53975" cap="flat" cmpd="sng">
                <a:solidFill>
                  <a:srgbClr val="FFFF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7" name="Google Shape;427;p54"/>
              <p:cNvSpPr txBox="1"/>
              <p:nvPr/>
            </p:nvSpPr>
            <p:spPr>
              <a:xfrm>
                <a:off x="3707904" y="1412777"/>
                <a:ext cx="1152129" cy="37728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rPr lang="es-ES" sz="1100" b="1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MARbot</a:t>
                </a:r>
                <a:endParaRPr sz="1100" b="1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pic>
          <p:nvPicPr>
            <p:cNvPr id="428" name="Google Shape;428;p54" descr="J:\Galinercia Talento\Imagenes_logos\robotix.jpg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251520" y="2420888"/>
              <a:ext cx="2592288" cy="64807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9" name="Google Shape;429;p54" descr="J:\Galinercia Talento\Imagenes_logos\ampian.jpg"/>
            <p:cNvPicPr preferRelativeResize="0"/>
            <p:nvPr/>
          </p:nvPicPr>
          <p:blipFill rotWithShape="1">
            <a:blip r:embed="rId7">
              <a:alphaModFix/>
            </a:blip>
            <a:srcRect t="28528" b="21547"/>
            <a:stretch/>
          </p:blipFill>
          <p:spPr>
            <a:xfrm>
              <a:off x="611560" y="3068960"/>
              <a:ext cx="1884040" cy="62313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30" name="Google Shape;430;p54"/>
          <p:cNvPicPr preferRelativeResize="0"/>
          <p:nvPr/>
        </p:nvPicPr>
        <p:blipFill rotWithShape="1">
          <a:blip r:embed="rId8">
            <a:alphaModFix/>
          </a:blip>
          <a:srcRect l="-2063" t="14027" r="47136" b="15836"/>
          <a:stretch/>
        </p:blipFill>
        <p:spPr>
          <a:xfrm>
            <a:off x="0" y="2444606"/>
            <a:ext cx="4320480" cy="4413394"/>
          </a:xfrm>
          <a:prstGeom prst="rect">
            <a:avLst/>
          </a:prstGeom>
          <a:noFill/>
          <a:ln>
            <a:noFill/>
          </a:ln>
        </p:spPr>
      </p:pic>
      <p:pic>
        <p:nvPicPr>
          <p:cNvPr id="431" name="Google Shape;431;p54"/>
          <p:cNvPicPr preferRelativeResize="0"/>
          <p:nvPr/>
        </p:nvPicPr>
        <p:blipFill rotWithShape="1">
          <a:blip r:embed="rId9">
            <a:alphaModFix/>
          </a:blip>
          <a:srcRect l="2362" t="42081" r="35332" b="4025"/>
          <a:stretch/>
        </p:blipFill>
        <p:spPr>
          <a:xfrm>
            <a:off x="4188723" y="0"/>
            <a:ext cx="4955278" cy="342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6" name="Google Shape;436;p5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5301208"/>
            <a:ext cx="1883745" cy="1117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37" name="Google Shape;437;p5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72261" y="476672"/>
            <a:ext cx="6204471" cy="60678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2" name="Google Shape;442;p5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7975" y="5705585"/>
            <a:ext cx="1883745" cy="1117476"/>
          </a:xfrm>
          <a:prstGeom prst="rect">
            <a:avLst/>
          </a:prstGeom>
          <a:noFill/>
          <a:ln>
            <a:noFill/>
          </a:ln>
        </p:spPr>
      </p:pic>
      <p:sp>
        <p:nvSpPr>
          <p:cNvPr id="443" name="Google Shape;443;p56" descr="Resultado de imagen de pontenasondas"/>
          <p:cNvSpPr/>
          <p:nvPr/>
        </p:nvSpPr>
        <p:spPr>
          <a:xfrm>
            <a:off x="155575" y="-144463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4" name="Google Shape;444;p56" descr="Resultado de imagen de pontenasondas"/>
          <p:cNvSpPr/>
          <p:nvPr/>
        </p:nvSpPr>
        <p:spPr>
          <a:xfrm>
            <a:off x="155575" y="-144463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5" name="Google Shape;445;p56"/>
          <p:cNvPicPr preferRelativeResize="0"/>
          <p:nvPr/>
        </p:nvPicPr>
        <p:blipFill rotWithShape="1">
          <a:blip r:embed="rId4">
            <a:alphaModFix/>
          </a:blip>
          <a:srcRect l="31097" t="20389" r="28740" b="18011"/>
          <a:stretch/>
        </p:blipFill>
        <p:spPr>
          <a:xfrm>
            <a:off x="3131840" y="4062395"/>
            <a:ext cx="3240360" cy="279560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6" name="Google Shape;446;p56"/>
          <p:cNvPicPr preferRelativeResize="0"/>
          <p:nvPr/>
        </p:nvPicPr>
        <p:blipFill rotWithShape="1">
          <a:blip r:embed="rId5">
            <a:alphaModFix/>
          </a:blip>
          <a:srcRect t="13602" b="7996"/>
          <a:stretch/>
        </p:blipFill>
        <p:spPr>
          <a:xfrm>
            <a:off x="0" y="7937"/>
            <a:ext cx="9144000" cy="4032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47" name="Google Shape;447;p56"/>
          <p:cNvPicPr preferRelativeResize="0"/>
          <p:nvPr/>
        </p:nvPicPr>
        <p:blipFill rotWithShape="1">
          <a:blip r:embed="rId6">
            <a:alphaModFix/>
          </a:blip>
          <a:srcRect l="13588" t="29022" r="68527" b="33571"/>
          <a:stretch/>
        </p:blipFill>
        <p:spPr>
          <a:xfrm>
            <a:off x="107504" y="2790613"/>
            <a:ext cx="2448272" cy="2880322"/>
          </a:xfrm>
          <a:prstGeom prst="rect">
            <a:avLst/>
          </a:prstGeom>
          <a:noFill/>
          <a:ln>
            <a:noFill/>
          </a:ln>
        </p:spPr>
      </p:pic>
      <p:pic>
        <p:nvPicPr>
          <p:cNvPr id="448" name="Google Shape;448;p56"/>
          <p:cNvPicPr preferRelativeResize="0"/>
          <p:nvPr/>
        </p:nvPicPr>
        <p:blipFill rotWithShape="1">
          <a:blip r:embed="rId7">
            <a:alphaModFix/>
          </a:blip>
          <a:srcRect l="31102" t="27600" r="29523" b="19199"/>
          <a:stretch/>
        </p:blipFill>
        <p:spPr>
          <a:xfrm>
            <a:off x="6668808" y="4544441"/>
            <a:ext cx="2511704" cy="19088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29"/>
          <p:cNvSpPr/>
          <p:nvPr/>
        </p:nvSpPr>
        <p:spPr>
          <a:xfrm>
            <a:off x="179400" y="614949"/>
            <a:ext cx="8785200" cy="218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s-ES" sz="5400" b="1" dirty="0">
                <a:solidFill>
                  <a:srgbClr val="000099"/>
                </a:solidFill>
                <a:latin typeface="Calibri"/>
                <a:ea typeface="Calibri"/>
                <a:cs typeface="Calibri"/>
                <a:sym typeface="Calibri"/>
              </a:rPr>
              <a:t>Contexto</a:t>
            </a:r>
            <a:r>
              <a:rPr lang="es-ES" sz="6000" b="1" dirty="0">
                <a:solidFill>
                  <a:srgbClr val="00009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s-ES" sz="3200" b="1" dirty="0">
                <a:solidFill>
                  <a:srgbClr val="000099"/>
                </a:solidFill>
                <a:latin typeface="Calibri"/>
                <a:ea typeface="Calibri"/>
                <a:cs typeface="Calibri"/>
                <a:sym typeface="Calibri"/>
              </a:rPr>
              <a:t>(Recursos administración)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lang="es-ES" sz="3200" b="1" dirty="0">
              <a:solidFill>
                <a:srgbClr val="00009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s-ES" sz="4800" b="1" dirty="0">
                <a:solidFill>
                  <a:srgbClr val="000099"/>
                </a:solidFill>
                <a:latin typeface="Calibri"/>
                <a:ea typeface="Calibri"/>
                <a:cs typeface="Calibri"/>
                <a:sym typeface="Calibri"/>
              </a:rPr>
              <a:t>Aula de Educación Especial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s-ES" sz="4800" b="1" dirty="0">
                <a:solidFill>
                  <a:srgbClr val="000099"/>
                </a:solidFill>
                <a:latin typeface="Calibri"/>
                <a:ea typeface="Calibri"/>
                <a:cs typeface="Calibri"/>
                <a:sym typeface="Calibri"/>
              </a:rPr>
              <a:t>25 horas de PT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s-ES" sz="4800" b="1" dirty="0">
                <a:solidFill>
                  <a:srgbClr val="000099"/>
                </a:solidFill>
                <a:latin typeface="Calibri"/>
                <a:ea typeface="Calibri"/>
                <a:cs typeface="Calibri"/>
                <a:sym typeface="Calibri"/>
              </a:rPr>
              <a:t>25 horas de AL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s-ES" sz="4800" b="1" dirty="0">
                <a:solidFill>
                  <a:srgbClr val="000099"/>
                </a:solidFill>
                <a:latin typeface="Calibri"/>
                <a:ea typeface="Calibri"/>
                <a:cs typeface="Calibri"/>
                <a:sym typeface="Calibri"/>
              </a:rPr>
              <a:t>Orientador (ESO)</a:t>
            </a:r>
            <a:endParaRPr sz="7200" b="1" dirty="0">
              <a:solidFill>
                <a:srgbClr val="00009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4" name="Google Shape;184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86650" y="6057900"/>
            <a:ext cx="1374250" cy="6582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266088372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3" name="Google Shape;453;p5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60255" y="5740524"/>
            <a:ext cx="1883745" cy="1117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54" name="Google Shape;454;p57" descr="radiocubito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412616"/>
            <a:ext cx="9144000" cy="51206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9" name="Google Shape;459;p5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60255" y="5740524"/>
            <a:ext cx="1883745" cy="1117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60" name="Google Shape;460;p58" descr="radiocubito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07175" y="107649"/>
            <a:ext cx="2361975" cy="1322700"/>
          </a:xfrm>
          <a:prstGeom prst="rect">
            <a:avLst/>
          </a:prstGeom>
          <a:noFill/>
          <a:ln>
            <a:noFill/>
          </a:ln>
        </p:spPr>
      </p:pic>
      <p:sp>
        <p:nvSpPr>
          <p:cNvPr id="461" name="Google Shape;461;p58"/>
          <p:cNvSpPr txBox="1"/>
          <p:nvPr/>
        </p:nvSpPr>
        <p:spPr>
          <a:xfrm>
            <a:off x="207175" y="1711100"/>
            <a:ext cx="9144000" cy="18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4800" b="1">
                <a:solidFill>
                  <a:srgbClr val="A64D79"/>
                </a:solidFill>
                <a:latin typeface="Bree Serif"/>
                <a:ea typeface="Bree Serif"/>
                <a:cs typeface="Bree Serif"/>
                <a:sym typeface="Bree Serif"/>
              </a:rPr>
              <a:t>Taller de Competencias Comunicativas</a:t>
            </a:r>
            <a:endParaRPr sz="4800" b="1">
              <a:solidFill>
                <a:srgbClr val="A64D79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marL="914400" lvl="0" indent="-533400" algn="l" rtl="0">
              <a:spcBef>
                <a:spcPts val="0"/>
              </a:spcBef>
              <a:spcAft>
                <a:spcPts val="0"/>
              </a:spcAft>
              <a:buClr>
                <a:srgbClr val="351C75"/>
              </a:buClr>
              <a:buSzPts val="4800"/>
              <a:buFont typeface="Bree Serif"/>
              <a:buChar char="●"/>
            </a:pPr>
            <a:r>
              <a:rPr lang="es-ES" sz="4800" b="1">
                <a:solidFill>
                  <a:srgbClr val="351C75"/>
                </a:solidFill>
                <a:latin typeface="Bree Serif"/>
                <a:ea typeface="Bree Serif"/>
                <a:cs typeface="Bree Serif"/>
                <a:sym typeface="Bree Serif"/>
              </a:rPr>
              <a:t>Guión y Redacción</a:t>
            </a:r>
            <a:endParaRPr sz="4800" b="1">
              <a:solidFill>
                <a:srgbClr val="351C75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marL="914400" lvl="0" indent="-533400" algn="l" rtl="0">
              <a:spcBef>
                <a:spcPts val="0"/>
              </a:spcBef>
              <a:spcAft>
                <a:spcPts val="0"/>
              </a:spcAft>
              <a:buClr>
                <a:srgbClr val="351C75"/>
              </a:buClr>
              <a:buSzPts val="4800"/>
              <a:buFont typeface="Bree Serif"/>
              <a:buChar char="●"/>
            </a:pPr>
            <a:r>
              <a:rPr lang="es-ES" sz="4800" b="1">
                <a:solidFill>
                  <a:srgbClr val="351C75"/>
                </a:solidFill>
                <a:latin typeface="Bree Serif"/>
                <a:ea typeface="Bree Serif"/>
                <a:cs typeface="Bree Serif"/>
                <a:sym typeface="Bree Serif"/>
              </a:rPr>
              <a:t>Locución, Dicción e Improvisación</a:t>
            </a:r>
            <a:endParaRPr sz="4800" b="1">
              <a:solidFill>
                <a:srgbClr val="351C75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6" name="Google Shape;466;p5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60255" y="5740524"/>
            <a:ext cx="1883745" cy="1117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67" name="Google Shape;467;p59" descr="radiocubito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804248" y="4222994"/>
            <a:ext cx="2339752" cy="1310261"/>
          </a:xfrm>
          <a:prstGeom prst="rect">
            <a:avLst/>
          </a:prstGeom>
          <a:noFill/>
          <a:ln>
            <a:noFill/>
          </a:ln>
        </p:spPr>
      </p:pic>
      <p:pic>
        <p:nvPicPr>
          <p:cNvPr id="468" name="Google Shape;468;p59" descr="pno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084168" y="188640"/>
            <a:ext cx="3059832" cy="25498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9" name="Google Shape;469;p59" descr="IMG-20170114-WA0004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427984" y="3501009"/>
            <a:ext cx="2517744" cy="3356992"/>
          </a:xfrm>
          <a:prstGeom prst="rect">
            <a:avLst/>
          </a:prstGeom>
          <a:noFill/>
          <a:ln>
            <a:noFill/>
          </a:ln>
        </p:spPr>
      </p:pic>
      <p:pic>
        <p:nvPicPr>
          <p:cNvPr id="470" name="Google Shape;470;p59" descr="IMG-20170114-WA0005.jp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79512" y="3995682"/>
            <a:ext cx="3816424" cy="2862318"/>
          </a:xfrm>
          <a:prstGeom prst="rect">
            <a:avLst/>
          </a:prstGeom>
          <a:noFill/>
          <a:ln>
            <a:noFill/>
          </a:ln>
        </p:spPr>
      </p:pic>
      <p:pic>
        <p:nvPicPr>
          <p:cNvPr id="471" name="Google Shape;471;p59" descr="IMG-20170114-WA0007.jp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0" y="0"/>
            <a:ext cx="5364088" cy="40230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6" name="Google Shape;476;p60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l="9680" t="6951" r="12199" b="15349"/>
          <a:stretch/>
        </p:blipFill>
        <p:spPr>
          <a:xfrm>
            <a:off x="467544" y="375241"/>
            <a:ext cx="7819681" cy="6222112"/>
          </a:xfrm>
          <a:prstGeom prst="rect">
            <a:avLst/>
          </a:prstGeom>
          <a:noFill/>
          <a:ln>
            <a:noFill/>
          </a:ln>
        </p:spPr>
      </p:pic>
      <p:pic>
        <p:nvPicPr>
          <p:cNvPr id="477" name="Google Shape;477;p6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143911" y="0"/>
            <a:ext cx="2008845" cy="11247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2" name="Google Shape;482;p61"/>
          <p:cNvPicPr preferRelativeResize="0"/>
          <p:nvPr/>
        </p:nvPicPr>
        <p:blipFill rotWithShape="1">
          <a:blip r:embed="rId3">
            <a:alphaModFix/>
          </a:blip>
          <a:srcRect t="23551"/>
          <a:stretch/>
        </p:blipFill>
        <p:spPr>
          <a:xfrm>
            <a:off x="1763688" y="6090"/>
            <a:ext cx="5337866" cy="3060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83" name="Google Shape;483;p6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091946" y="3068960"/>
            <a:ext cx="5052053" cy="3789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4" name="Google Shape;484;p6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3064371"/>
            <a:ext cx="4557529" cy="34181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9" name="Google Shape;489;p6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60255" y="5740524"/>
            <a:ext cx="1883745" cy="1117476"/>
          </a:xfrm>
          <a:prstGeom prst="rect">
            <a:avLst/>
          </a:prstGeom>
          <a:noFill/>
          <a:ln>
            <a:noFill/>
          </a:ln>
        </p:spPr>
      </p:pic>
      <p:sp>
        <p:nvSpPr>
          <p:cNvPr id="490" name="Google Shape;490;p62" descr="Resultado de imagen de pontenasondas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1" name="Google Shape;491;p62" descr="Resultado de imagen de pontenasondas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92" name="Google Shape;492;p62" descr="Resultado de imagen de REGATA MARINE INSTRUMENTS"/>
          <p:cNvPicPr preferRelativeResize="0"/>
          <p:nvPr/>
        </p:nvPicPr>
        <p:blipFill rotWithShape="1">
          <a:blip r:embed="rId4">
            <a:alphaModFix/>
          </a:blip>
          <a:srcRect l="8411" b="16224"/>
          <a:stretch/>
        </p:blipFill>
        <p:spPr>
          <a:xfrm>
            <a:off x="0" y="2679050"/>
            <a:ext cx="6825268" cy="4178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93" name="Google Shape;493;p62" descr="marine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697750" y="166338"/>
            <a:ext cx="3177080" cy="18722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94" name="Google Shape;494;p6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83775" y="0"/>
            <a:ext cx="2679050" cy="2679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9" name="Google Shape;499;p6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20273" y="5598161"/>
            <a:ext cx="2123728" cy="1259839"/>
          </a:xfrm>
          <a:prstGeom prst="rect">
            <a:avLst/>
          </a:prstGeom>
          <a:noFill/>
          <a:ln>
            <a:noFill/>
          </a:ln>
        </p:spPr>
      </p:pic>
      <p:sp>
        <p:nvSpPr>
          <p:cNvPr id="500" name="Google Shape;500;p63" descr="Resultado de imagen de pontenasondas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1" name="Google Shape;501;p63" descr="Resultado de imagen de pontenasondas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02" name="Google Shape;502;p63" descr="marine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95536" y="5661248"/>
            <a:ext cx="1749367" cy="1030877"/>
          </a:xfrm>
          <a:prstGeom prst="rect">
            <a:avLst/>
          </a:prstGeom>
          <a:noFill/>
          <a:ln>
            <a:noFill/>
          </a:ln>
        </p:spPr>
      </p:pic>
      <p:pic>
        <p:nvPicPr>
          <p:cNvPr id="503" name="Google Shape;503;p63"/>
          <p:cNvPicPr preferRelativeResize="0"/>
          <p:nvPr/>
        </p:nvPicPr>
        <p:blipFill rotWithShape="1">
          <a:blip r:embed="rId5">
            <a:alphaModFix/>
          </a:blip>
          <a:srcRect l="7347" t="14034" b="13919"/>
          <a:stretch/>
        </p:blipFill>
        <p:spPr>
          <a:xfrm>
            <a:off x="253550" y="422325"/>
            <a:ext cx="8620655" cy="5025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8" name="Google Shape;508;p6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60255" y="5740524"/>
            <a:ext cx="1883745" cy="1117476"/>
          </a:xfrm>
          <a:prstGeom prst="rect">
            <a:avLst/>
          </a:prstGeom>
          <a:noFill/>
          <a:ln>
            <a:noFill/>
          </a:ln>
        </p:spPr>
      </p:pic>
      <p:sp>
        <p:nvSpPr>
          <p:cNvPr id="509" name="Google Shape;509;p64" descr="Resultado de imagen de pontenasondas"/>
          <p:cNvSpPr/>
          <p:nvPr/>
        </p:nvSpPr>
        <p:spPr>
          <a:xfrm>
            <a:off x="155575" y="-144463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0" name="Google Shape;510;p64" descr="Resultado de imagen de pontenasondas"/>
          <p:cNvSpPr/>
          <p:nvPr/>
        </p:nvSpPr>
        <p:spPr>
          <a:xfrm>
            <a:off x="155575" y="-144463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11" name="Google Shape;511;p64" descr="marine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659152" y="166346"/>
            <a:ext cx="2215675" cy="1305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" name="Google Shape;512;p6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5574" y="160325"/>
            <a:ext cx="1699900" cy="1699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3" name="Google Shape;513;p64"/>
          <p:cNvPicPr preferRelativeResize="0"/>
          <p:nvPr/>
        </p:nvPicPr>
        <p:blipFill rotWithShape="1">
          <a:blip r:embed="rId6">
            <a:alphaModFix/>
          </a:blip>
          <a:srcRect t="40244"/>
          <a:stretch/>
        </p:blipFill>
        <p:spPr>
          <a:xfrm>
            <a:off x="363700" y="2208475"/>
            <a:ext cx="6432150" cy="4350825"/>
          </a:xfrm>
          <a:prstGeom prst="rect">
            <a:avLst/>
          </a:prstGeom>
          <a:noFill/>
          <a:ln>
            <a:noFill/>
          </a:ln>
        </p:spPr>
      </p:pic>
      <p:sp>
        <p:nvSpPr>
          <p:cNvPr id="514" name="Google Shape;514;p64"/>
          <p:cNvSpPr txBox="1"/>
          <p:nvPr/>
        </p:nvSpPr>
        <p:spPr>
          <a:xfrm>
            <a:off x="2175500" y="1536025"/>
            <a:ext cx="5084700" cy="4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4800" b="1">
                <a:solidFill>
                  <a:srgbClr val="351C75"/>
                </a:solidFill>
              </a:rPr>
              <a:t>Coches solares</a:t>
            </a:r>
            <a:endParaRPr sz="4800" b="1">
              <a:solidFill>
                <a:srgbClr val="351C75"/>
              </a:solidFill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9" name="Google Shape;519;p65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l="2661" t="11073" r="34442" b="18052"/>
          <a:stretch/>
        </p:blipFill>
        <p:spPr>
          <a:xfrm>
            <a:off x="467544" y="476672"/>
            <a:ext cx="6912768" cy="62316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4" name="Google Shape;524;p66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l="3244" t="18535" r="34741" b="15300"/>
          <a:stretch/>
        </p:blipFill>
        <p:spPr>
          <a:xfrm>
            <a:off x="179512" y="0"/>
            <a:ext cx="7992888" cy="68220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30"/>
          <p:cNvSpPr txBox="1"/>
          <p:nvPr/>
        </p:nvSpPr>
        <p:spPr>
          <a:xfrm>
            <a:off x="1032423" y="512990"/>
            <a:ext cx="56166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/>
            <a:r>
              <a:rPr lang="es-ES" sz="4000" b="1" dirty="0">
                <a:solidFill>
                  <a:srgbClr val="000099"/>
                </a:solidFill>
                <a:latin typeface="Calibri"/>
                <a:ea typeface="Calibri"/>
                <a:cs typeface="Calibri"/>
                <a:sym typeface="Calibri"/>
              </a:rPr>
              <a:t>Contexto</a:t>
            </a:r>
            <a:endParaRPr sz="4000" b="1" dirty="0">
              <a:solidFill>
                <a:srgbClr val="7030A0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4400" b="1" dirty="0">
                <a:solidFill>
                  <a:srgbClr val="7030A0"/>
                </a:solidFill>
              </a:rPr>
              <a:t>Modelo educativo </a:t>
            </a:r>
            <a:endParaRPr sz="4400" b="1" dirty="0">
              <a:solidFill>
                <a:srgbClr val="7030A0"/>
              </a:solidFill>
            </a:endParaRPr>
          </a:p>
        </p:txBody>
      </p:sp>
      <p:pic>
        <p:nvPicPr>
          <p:cNvPr id="190" name="Google Shape;190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32240" y="4005064"/>
            <a:ext cx="2011854" cy="26397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30" descr="Vídeo presentación Convención de educadores - ME - Modelo educativo - Provincia Marista Compostela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29356" y="2065867"/>
            <a:ext cx="5616600" cy="41384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9" name="Google Shape;529;p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75856" y="1463486"/>
            <a:ext cx="1656184" cy="911024"/>
          </a:xfrm>
          <a:prstGeom prst="rect">
            <a:avLst/>
          </a:prstGeom>
          <a:noFill/>
          <a:ln>
            <a:noFill/>
          </a:ln>
        </p:spPr>
      </p:pic>
      <p:sp>
        <p:nvSpPr>
          <p:cNvPr id="530" name="Google Shape;530;p67"/>
          <p:cNvSpPr/>
          <p:nvPr/>
        </p:nvSpPr>
        <p:spPr>
          <a:xfrm>
            <a:off x="251520" y="4149080"/>
            <a:ext cx="8892480" cy="25545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s-ES" sz="3200" b="1" i="0" u="none" strike="noStrike" cap="none">
                <a:solidFill>
                  <a:srgbClr val="002060"/>
                </a:solidFill>
                <a:latin typeface="Nunito"/>
                <a:ea typeface="Nunito"/>
                <a:cs typeface="Nunito"/>
                <a:sym typeface="Nunito"/>
              </a:rPr>
              <a:t>Desafío educativo para el desarrollo del talento y la creatividad mediante la constitución de una empresa orientada al diseño, construcción y prototipado de un coche de inercia</a:t>
            </a:r>
            <a:endParaRPr sz="3200" b="1" i="0" u="none" strike="noStrike" cap="none">
              <a:solidFill>
                <a:srgbClr val="00206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531" name="Google Shape;531;p67" descr="Resultado de imagen de hiperbaric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79713" y="2374510"/>
            <a:ext cx="4896544" cy="1554556"/>
          </a:xfrm>
          <a:prstGeom prst="rect">
            <a:avLst/>
          </a:prstGeom>
          <a:noFill/>
          <a:ln>
            <a:noFill/>
          </a:ln>
        </p:spPr>
      </p:pic>
      <p:pic>
        <p:nvPicPr>
          <p:cNvPr id="532" name="Google Shape;532;p67"/>
          <p:cNvPicPr preferRelativeResize="0"/>
          <p:nvPr/>
        </p:nvPicPr>
        <p:blipFill rotWithShape="1">
          <a:blip r:embed="rId5">
            <a:alphaModFix/>
          </a:blip>
          <a:srcRect l="8438" t="35449" r="77840" b="49161"/>
          <a:stretch/>
        </p:blipFill>
        <p:spPr>
          <a:xfrm>
            <a:off x="7380312" y="274639"/>
            <a:ext cx="1191646" cy="1124145"/>
          </a:xfrm>
          <a:prstGeom prst="rect">
            <a:avLst/>
          </a:prstGeom>
          <a:noFill/>
          <a:ln>
            <a:noFill/>
          </a:ln>
        </p:spPr>
      </p:pic>
      <p:pic>
        <p:nvPicPr>
          <p:cNvPr id="533" name="Google Shape;533;p67"/>
          <p:cNvPicPr preferRelativeResize="0"/>
          <p:nvPr/>
        </p:nvPicPr>
        <p:blipFill rotWithShape="1">
          <a:blip r:embed="rId6">
            <a:alphaModFix/>
          </a:blip>
          <a:srcRect l="9858" t="35301" r="76250" b="51582"/>
          <a:stretch/>
        </p:blipFill>
        <p:spPr>
          <a:xfrm>
            <a:off x="7236296" y="1661063"/>
            <a:ext cx="1191646" cy="911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34" name="Google Shape;534;p6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12" y="10"/>
            <a:ext cx="2074066" cy="25545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9" name="Google Shape;539;p68"/>
          <p:cNvPicPr preferRelativeResize="0"/>
          <p:nvPr/>
        </p:nvPicPr>
        <p:blipFill rotWithShape="1">
          <a:blip r:embed="rId3">
            <a:alphaModFix/>
          </a:blip>
          <a:srcRect l="17712" t="20601" r="16928" b="13600"/>
          <a:stretch/>
        </p:blipFill>
        <p:spPr>
          <a:xfrm>
            <a:off x="179512" y="548680"/>
            <a:ext cx="8774252" cy="49685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4" name="Google Shape;544;p69"/>
          <p:cNvPicPr preferRelativeResize="0"/>
          <p:nvPr/>
        </p:nvPicPr>
        <p:blipFill rotWithShape="1">
          <a:blip r:embed="rId3">
            <a:alphaModFix/>
          </a:blip>
          <a:srcRect l="9450" t="12551" r="10817" b="5026"/>
          <a:stretch/>
        </p:blipFill>
        <p:spPr>
          <a:xfrm>
            <a:off x="467544" y="288306"/>
            <a:ext cx="7632848" cy="63122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4" name="Google Shape;554;p71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896100" y="5357826"/>
            <a:ext cx="2247900" cy="133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55" name="Google Shape;555;p71" descr="Resultado de imagen de galinercia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56" name="Google Shape;556;p71" descr="Resultado de imagen de hiperbaric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3528" y="5733256"/>
            <a:ext cx="3168352" cy="760959"/>
          </a:xfrm>
          <a:prstGeom prst="rect">
            <a:avLst/>
          </a:prstGeom>
          <a:noFill/>
          <a:ln>
            <a:noFill/>
          </a:ln>
        </p:spPr>
      </p:pic>
      <p:pic>
        <p:nvPicPr>
          <p:cNvPr id="557" name="Google Shape;557;p71" descr="IMG_20160619_103600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23528" y="188640"/>
            <a:ext cx="7488832" cy="56166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9" name="Google Shape;579;p74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l="8859" t="8121" r="39786" b="7997"/>
          <a:stretch/>
        </p:blipFill>
        <p:spPr>
          <a:xfrm>
            <a:off x="179512" y="0"/>
            <a:ext cx="5775488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0" name="Google Shape;580;p7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896100" y="5524500"/>
            <a:ext cx="2247900" cy="133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1" name="Google Shape;581;p74" descr="Resultado de imagen de hiperbaric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660232" y="2059302"/>
            <a:ext cx="2483768" cy="596539"/>
          </a:xfrm>
          <a:prstGeom prst="rect">
            <a:avLst/>
          </a:prstGeom>
          <a:noFill/>
          <a:ln>
            <a:noFill/>
          </a:ln>
        </p:spPr>
      </p:pic>
      <p:pic>
        <p:nvPicPr>
          <p:cNvPr id="582" name="Google Shape;582;p74">
            <a:hlinkClick r:id="rId7"/>
          </p:cNvPr>
          <p:cNvPicPr preferRelativeResize="0"/>
          <p:nvPr/>
        </p:nvPicPr>
        <p:blipFill rotWithShape="1">
          <a:blip r:embed="rId8">
            <a:alphaModFix/>
          </a:blip>
          <a:srcRect l="8438" t="35449" r="77840" b="47171"/>
          <a:stretch/>
        </p:blipFill>
        <p:spPr>
          <a:xfrm>
            <a:off x="7512958" y="332656"/>
            <a:ext cx="1212767" cy="11521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7" name="Google Shape;587;p7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96100" y="5524500"/>
            <a:ext cx="2247900" cy="133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8" name="Google Shape;588;p75" descr="Resultado de imagen de hiperbaric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732240" y="2996952"/>
            <a:ext cx="2411760" cy="579244"/>
          </a:xfrm>
          <a:prstGeom prst="rect">
            <a:avLst/>
          </a:prstGeom>
          <a:noFill/>
          <a:ln>
            <a:noFill/>
          </a:ln>
        </p:spPr>
      </p:pic>
      <p:pic>
        <p:nvPicPr>
          <p:cNvPr id="589" name="Google Shape;589;p75">
            <a:hlinkClick r:id="rId5"/>
          </p:cNvPr>
          <p:cNvPicPr preferRelativeResize="0"/>
          <p:nvPr/>
        </p:nvPicPr>
        <p:blipFill rotWithShape="1">
          <a:blip r:embed="rId6">
            <a:alphaModFix/>
          </a:blip>
          <a:srcRect l="8438" t="35449" r="77840" b="47171"/>
          <a:stretch/>
        </p:blipFill>
        <p:spPr>
          <a:xfrm>
            <a:off x="7380312" y="332656"/>
            <a:ext cx="1345413" cy="1278142"/>
          </a:xfrm>
          <a:prstGeom prst="rect">
            <a:avLst/>
          </a:prstGeom>
          <a:noFill/>
          <a:ln>
            <a:noFill/>
          </a:ln>
        </p:spPr>
      </p:pic>
      <p:pic>
        <p:nvPicPr>
          <p:cNvPr id="590" name="Google Shape;590;p75"/>
          <p:cNvPicPr preferRelativeResize="0"/>
          <p:nvPr/>
        </p:nvPicPr>
        <p:blipFill rotWithShape="1">
          <a:blip r:embed="rId7">
            <a:alphaModFix/>
          </a:blip>
          <a:srcRect l="1181" t="11531" r="34441" b="7997"/>
          <a:stretch/>
        </p:blipFill>
        <p:spPr>
          <a:xfrm>
            <a:off x="0" y="44624"/>
            <a:ext cx="6768752" cy="6768752"/>
          </a:xfrm>
          <a:prstGeom prst="rect">
            <a:avLst/>
          </a:prstGeom>
          <a:noFill/>
          <a:ln>
            <a:noFill/>
          </a:ln>
        </p:spPr>
      </p:pic>
      <p:pic>
        <p:nvPicPr>
          <p:cNvPr id="591" name="Google Shape;591;p75"/>
          <p:cNvPicPr preferRelativeResize="0"/>
          <p:nvPr/>
        </p:nvPicPr>
        <p:blipFill rotWithShape="1">
          <a:blip r:embed="rId8">
            <a:alphaModFix/>
          </a:blip>
          <a:srcRect l="9858" t="35301" r="76250" b="51582"/>
          <a:stretch/>
        </p:blipFill>
        <p:spPr>
          <a:xfrm>
            <a:off x="7300608" y="1628800"/>
            <a:ext cx="1728767" cy="12241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" name="Google Shape;368;p50" descr="IMG_20170220_115631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4282" y="1000108"/>
            <a:ext cx="5048252" cy="378618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9" name="Google Shape;369;p5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260255" y="5740524"/>
            <a:ext cx="1883745" cy="1117476"/>
          </a:xfrm>
          <a:prstGeom prst="rect">
            <a:avLst/>
          </a:prstGeom>
          <a:noFill/>
          <a:ln>
            <a:noFill/>
          </a:ln>
        </p:spPr>
      </p:pic>
      <p:sp>
        <p:nvSpPr>
          <p:cNvPr id="370" name="Google Shape;370;p50" descr="Resultado de imagen de pontenasondas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1" name="Google Shape;371;p50" descr="Resultado de imagen de pontenasondas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2" name="Google Shape;372;p50"/>
          <p:cNvSpPr txBox="1"/>
          <p:nvPr/>
        </p:nvSpPr>
        <p:spPr>
          <a:xfrm>
            <a:off x="214282" y="0"/>
            <a:ext cx="5357850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es-ES" sz="5400" b="0" i="0" u="none" strike="noStrike" cap="none">
                <a:solidFill>
                  <a:srgbClr val="00B050"/>
                </a:solidFill>
                <a:latin typeface="Overlock"/>
                <a:ea typeface="Overlock"/>
                <a:cs typeface="Overlock"/>
                <a:sym typeface="Overlock"/>
              </a:rPr>
              <a:t>Tu Revista</a:t>
            </a:r>
            <a:endParaRPr sz="5400" b="0" i="0" u="none" strike="noStrike" cap="none">
              <a:solidFill>
                <a:srgbClr val="00B050"/>
              </a:solidFill>
              <a:latin typeface="Overlock"/>
              <a:ea typeface="Overlock"/>
              <a:cs typeface="Overlock"/>
              <a:sym typeface="Overlock"/>
            </a:endParaRPr>
          </a:p>
        </p:txBody>
      </p:sp>
      <p:pic>
        <p:nvPicPr>
          <p:cNvPr id="373" name="Google Shape;373;p50" descr="IMG_20170220_112223.jpg"/>
          <p:cNvPicPr preferRelativeResize="0"/>
          <p:nvPr/>
        </p:nvPicPr>
        <p:blipFill rotWithShape="1">
          <a:blip r:embed="rId5">
            <a:alphaModFix/>
          </a:blip>
          <a:srcRect l="7408" t="19760" r="5523"/>
          <a:stretch/>
        </p:blipFill>
        <p:spPr>
          <a:xfrm>
            <a:off x="3071802" y="4357694"/>
            <a:ext cx="3357586" cy="2320758"/>
          </a:xfrm>
          <a:prstGeom prst="rect">
            <a:avLst/>
          </a:prstGeom>
          <a:noFill/>
          <a:ln>
            <a:noFill/>
          </a:ln>
        </p:spPr>
      </p:pic>
      <p:pic>
        <p:nvPicPr>
          <p:cNvPr id="374" name="Google Shape;374;p50" descr="IMG_20170220_105717.jpg"/>
          <p:cNvPicPr preferRelativeResize="0"/>
          <p:nvPr/>
        </p:nvPicPr>
        <p:blipFill rotWithShape="1">
          <a:blip r:embed="rId6">
            <a:alphaModFix/>
          </a:blip>
          <a:srcRect l="11269" r="19237" b="7341"/>
          <a:stretch/>
        </p:blipFill>
        <p:spPr>
          <a:xfrm>
            <a:off x="5929322" y="214290"/>
            <a:ext cx="3000396" cy="30003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75" name="Google Shape;375;p50" descr="IMG_20170220_112253.jpg"/>
          <p:cNvPicPr preferRelativeResize="0"/>
          <p:nvPr/>
        </p:nvPicPr>
        <p:blipFill rotWithShape="1">
          <a:blip r:embed="rId7">
            <a:alphaModFix/>
          </a:blip>
          <a:srcRect b="30662"/>
          <a:stretch/>
        </p:blipFill>
        <p:spPr>
          <a:xfrm>
            <a:off x="5984424" y="2928934"/>
            <a:ext cx="3159576" cy="164307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91550361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0" name="Google Shape;380;p5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344700507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2" name="Google Shape;682;p87" descr="https://robertoranzdotcom.files.wordpress.com/2014/12/sem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73965" y="1124744"/>
            <a:ext cx="5670035" cy="5373215"/>
          </a:xfrm>
          <a:prstGeom prst="rect">
            <a:avLst/>
          </a:prstGeom>
          <a:noFill/>
          <a:ln>
            <a:noFill/>
          </a:ln>
        </p:spPr>
      </p:pic>
      <p:sp>
        <p:nvSpPr>
          <p:cNvPr id="683" name="Google Shape;683;p87"/>
          <p:cNvSpPr/>
          <p:nvPr/>
        </p:nvSpPr>
        <p:spPr>
          <a:xfrm>
            <a:off x="179512" y="188640"/>
            <a:ext cx="540060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ES" sz="2400" b="0" i="0" u="none" strike="noStrike" cap="none">
                <a:solidFill>
                  <a:srgbClr val="0000CC"/>
                </a:solidFill>
                <a:latin typeface="Arial"/>
                <a:ea typeface="Arial"/>
                <a:cs typeface="Arial"/>
                <a:sym typeface="Arial"/>
              </a:rPr>
              <a:t>SEM: Modelo de Enriquecimiento para toda la Escuela</a:t>
            </a:r>
            <a:endParaRPr sz="2400" b="0" i="0" u="none" strike="noStrike" cap="none">
              <a:solidFill>
                <a:srgbClr val="0000C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4" name="Google Shape;684;p87"/>
          <p:cNvSpPr/>
          <p:nvPr/>
        </p:nvSpPr>
        <p:spPr>
          <a:xfrm>
            <a:off x="5291599" y="260648"/>
            <a:ext cx="385240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E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Modelo Triádico de Enriquecimiento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5" name="Google Shape;685;p87"/>
          <p:cNvSpPr/>
          <p:nvPr/>
        </p:nvSpPr>
        <p:spPr>
          <a:xfrm>
            <a:off x="251520" y="1988840"/>
            <a:ext cx="4572000" cy="1938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ES" sz="2400" b="0" i="0" u="none" strike="noStrike" cap="none">
                <a:solidFill>
                  <a:srgbClr val="0000CC"/>
                </a:solidFill>
                <a:latin typeface="Arial"/>
                <a:ea typeface="Arial"/>
                <a:cs typeface="Arial"/>
                <a:sym typeface="Arial"/>
              </a:rPr>
              <a:t>3 dimensiones :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0000CC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CC"/>
              </a:buClr>
              <a:buSzPts val="2400"/>
              <a:buFont typeface="Arial"/>
              <a:buAutoNum type="arabicParenR"/>
            </a:pPr>
            <a:r>
              <a:rPr lang="es-ES" sz="2400" b="0" i="0" u="none" strike="noStrike" cap="none">
                <a:solidFill>
                  <a:srgbClr val="0000CC"/>
                </a:solidFill>
                <a:latin typeface="Arial"/>
                <a:ea typeface="Arial"/>
                <a:cs typeface="Arial"/>
                <a:sym typeface="Arial"/>
              </a:rPr>
              <a:t>Prestación de servicios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CC"/>
              </a:buClr>
              <a:buSzPts val="2400"/>
              <a:buFont typeface="Arial"/>
              <a:buAutoNum type="arabicParenR"/>
            </a:pPr>
            <a:r>
              <a:rPr lang="es-ES" sz="2400" b="0" i="0" u="none" strike="noStrike" cap="none">
                <a:solidFill>
                  <a:srgbClr val="0000CC"/>
                </a:solidFill>
                <a:latin typeface="Arial"/>
                <a:ea typeface="Arial"/>
                <a:cs typeface="Arial"/>
                <a:sym typeface="Arial"/>
              </a:rPr>
              <a:t>Estructuras de centro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CC"/>
              </a:buClr>
              <a:buSzPts val="2400"/>
              <a:buFont typeface="Arial"/>
              <a:buAutoNum type="arabicParenR"/>
            </a:pPr>
            <a:r>
              <a:rPr lang="es-ES" sz="2400" b="0" i="0" u="none" strike="noStrike" cap="none">
                <a:solidFill>
                  <a:srgbClr val="0000CC"/>
                </a:solidFill>
                <a:latin typeface="Arial"/>
                <a:ea typeface="Arial"/>
                <a:cs typeface="Arial"/>
                <a:sym typeface="Arial"/>
              </a:rPr>
              <a:t>Recursos</a:t>
            </a:r>
            <a:endParaRPr sz="2400" b="0" i="0" u="none" strike="noStrike" cap="none">
              <a:solidFill>
                <a:srgbClr val="0000C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86" name="Google Shape;686;p8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7544" y="5511020"/>
            <a:ext cx="1944793" cy="11583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Google Shape;714;p91"/>
          <p:cNvSpPr txBox="1"/>
          <p:nvPr/>
        </p:nvSpPr>
        <p:spPr>
          <a:xfrm>
            <a:off x="3865825" y="2609375"/>
            <a:ext cx="4135500" cy="112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s-ES" sz="7200" i="0" u="none" strike="noStrike" cap="none">
                <a:solidFill>
                  <a:srgbClr val="D32891"/>
                </a:solidFill>
                <a:latin typeface="Calibri"/>
                <a:ea typeface="Calibri"/>
                <a:cs typeface="Calibri"/>
                <a:sym typeface="Calibri"/>
              </a:rPr>
              <a:t>¡GRACIAS!</a:t>
            </a:r>
            <a:endParaRPr sz="7200" i="0" u="none" strike="noStrike" cap="none">
              <a:solidFill>
                <a:srgbClr val="D3289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15" name="Google Shape;715;p91"/>
          <p:cNvPicPr preferRelativeResize="0"/>
          <p:nvPr/>
        </p:nvPicPr>
        <p:blipFill rotWithShape="1">
          <a:blip r:embed="rId3">
            <a:alphaModFix/>
          </a:blip>
          <a:srcRect r="-20948" b="-20948"/>
          <a:stretch/>
        </p:blipFill>
        <p:spPr>
          <a:xfrm>
            <a:off x="0" y="0"/>
            <a:ext cx="4658350" cy="3493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6" name="Google Shape;716;p9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281015" y="4094150"/>
            <a:ext cx="4396000" cy="2618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32"/>
          <p:cNvSpPr txBox="1"/>
          <p:nvPr/>
        </p:nvSpPr>
        <p:spPr>
          <a:xfrm>
            <a:off x="1403648" y="845165"/>
            <a:ext cx="56166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/>
            <a:r>
              <a:rPr lang="es-ES" sz="4000" b="1" dirty="0">
                <a:solidFill>
                  <a:srgbClr val="000099"/>
                </a:solidFill>
                <a:latin typeface="Calibri"/>
                <a:ea typeface="Calibri"/>
                <a:cs typeface="Calibri"/>
                <a:sym typeface="Calibri"/>
              </a:rPr>
              <a:t>Contexto</a:t>
            </a:r>
            <a:endParaRPr sz="4000" b="1" dirty="0">
              <a:solidFill>
                <a:srgbClr val="7030A0"/>
              </a:solidFill>
            </a:endParaRPr>
          </a:p>
        </p:txBody>
      </p:sp>
      <p:pic>
        <p:nvPicPr>
          <p:cNvPr id="204" name="Google Shape;204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32240" y="4005064"/>
            <a:ext cx="2011854" cy="2639797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p32"/>
          <p:cNvSpPr txBox="1"/>
          <p:nvPr/>
        </p:nvSpPr>
        <p:spPr>
          <a:xfrm>
            <a:off x="1475656" y="2470667"/>
            <a:ext cx="54726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4800" b="1" dirty="0">
                <a:solidFill>
                  <a:srgbClr val="000099"/>
                </a:solidFill>
              </a:rPr>
              <a:t>Normativa </a:t>
            </a:r>
            <a:r>
              <a:rPr lang="es-ES" b="1" i="1" dirty="0">
                <a:latin typeface="Lora"/>
                <a:ea typeface="Lora"/>
                <a:cs typeface="Lora"/>
                <a:sym typeface="Lora"/>
              </a:rPr>
              <a:t>(DECRETO 229/2011)</a:t>
            </a:r>
            <a:endParaRPr sz="4800" b="1" i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8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4800" b="1" dirty="0"/>
              <a:t>Marco conceptual</a:t>
            </a:r>
            <a:endParaRPr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Google Shape;210;p33" descr="http://4.bp.blogspot.com/-HHGVdyClpgo/T1eY6RFMZkI/AAAAAAAAAUs/PBbhQPiwi2Q/s640/javiertouron.es_mddtgagne.bmp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8313" y="836613"/>
            <a:ext cx="8064501" cy="4608512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33"/>
          <p:cNvSpPr/>
          <p:nvPr/>
        </p:nvSpPr>
        <p:spPr>
          <a:xfrm>
            <a:off x="107950" y="5516563"/>
            <a:ext cx="9036000" cy="147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ES" sz="1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DOTACIÓN: </a:t>
            </a:r>
            <a:r>
              <a:rPr lang="es-ES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posesión y uso de </a:t>
            </a:r>
            <a:r>
              <a:rPr lang="es-ES" sz="1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capacidades naturales destacadas</a:t>
            </a:r>
            <a:r>
              <a:rPr lang="es-ES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llamadas aptitudes</a:t>
            </a:r>
            <a:br>
              <a:rPr lang="es-ES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s-ES" sz="1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TALENTO: </a:t>
            </a:r>
            <a:r>
              <a:rPr lang="es-ES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dominio destacado de </a:t>
            </a:r>
            <a:r>
              <a:rPr lang="es-ES" sz="1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capacidades sistemáticamente desarrolladas</a:t>
            </a:r>
            <a:r>
              <a:rPr lang="es-ES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llamadas competencias (conocimientos y destrezas)</a:t>
            </a:r>
            <a:br>
              <a:rPr lang="es-ES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2" name="Google Shape;212;p33"/>
          <p:cNvSpPr/>
          <p:nvPr/>
        </p:nvSpPr>
        <p:spPr>
          <a:xfrm>
            <a:off x="468313" y="404813"/>
            <a:ext cx="8783700" cy="3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ES" sz="1800" b="1" i="0" u="none" strike="noStrike" cap="none" dirty="0">
                <a:solidFill>
                  <a:srgbClr val="000099"/>
                </a:solidFill>
              </a:rPr>
              <a:t>Modelo Diferenciado de Dotación y Talento </a:t>
            </a:r>
            <a:r>
              <a:rPr lang="es-ES" sz="1800" b="1" i="0" u="none" strike="noStrike" cap="none" dirty="0" smtClean="0">
                <a:solidFill>
                  <a:srgbClr val="000099"/>
                </a:solidFill>
              </a:rPr>
              <a:t>(</a:t>
            </a:r>
            <a:r>
              <a:rPr lang="es-ES" sz="2400" b="1" i="0" u="none" strike="noStrike" cap="none" dirty="0" err="1" smtClean="0">
                <a:solidFill>
                  <a:srgbClr val="000099"/>
                </a:solidFill>
              </a:rPr>
              <a:t>Gagné</a:t>
            </a:r>
            <a:r>
              <a:rPr lang="es-ES" sz="1800" b="1" i="0" u="none" strike="noStrike" cap="none" dirty="0" smtClean="0">
                <a:solidFill>
                  <a:srgbClr val="000099"/>
                </a:solidFill>
              </a:rPr>
              <a:t>)</a:t>
            </a:r>
            <a:endParaRPr sz="1400" b="1" i="0" u="none" strike="noStrike" cap="none" dirty="0">
              <a:solidFill>
                <a:srgbClr val="000099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Google Shape;227;p35" descr="Resultado de imagen de subotnik mega-modelo del desarrollo del talent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5408" y="631619"/>
            <a:ext cx="8323445" cy="5317660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p35"/>
          <p:cNvSpPr/>
          <p:nvPr/>
        </p:nvSpPr>
        <p:spPr>
          <a:xfrm>
            <a:off x="1428728" y="1571612"/>
            <a:ext cx="5670600" cy="20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9" name="Google Shape;229;p3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236296" y="5559636"/>
            <a:ext cx="1907704" cy="1131689"/>
          </a:xfrm>
          <a:prstGeom prst="rect">
            <a:avLst/>
          </a:prstGeom>
          <a:noFill/>
          <a:ln>
            <a:noFill/>
          </a:ln>
        </p:spPr>
      </p:pic>
      <p:sp>
        <p:nvSpPr>
          <p:cNvPr id="230" name="Google Shape;230;p35"/>
          <p:cNvSpPr txBox="1"/>
          <p:nvPr/>
        </p:nvSpPr>
        <p:spPr>
          <a:xfrm>
            <a:off x="794327" y="6052646"/>
            <a:ext cx="6557818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ES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Mega-Modelo de desarrollo del </a:t>
            </a:r>
            <a:r>
              <a:rPr lang="es-ES" sz="1800" b="0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talento </a:t>
            </a:r>
            <a:r>
              <a:rPr lang="es-ES" sz="2400" b="1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es-ES" sz="2400" b="1" i="0" u="none" strike="noStrike" cap="none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Subotnik</a:t>
            </a:r>
            <a:r>
              <a:rPr lang="es-ES" sz="2400" b="1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sz="24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7"/>
          <p:cNvSpPr/>
          <p:nvPr/>
        </p:nvSpPr>
        <p:spPr>
          <a:xfrm>
            <a:off x="1428728" y="1571612"/>
            <a:ext cx="5670600" cy="20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5" name="Google Shape;245;p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96100" y="5357826"/>
            <a:ext cx="2247900" cy="133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37" descr=" 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596336" y="4565060"/>
            <a:ext cx="1220944" cy="79276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37"/>
          <p:cNvPicPr preferRelativeResize="0"/>
          <p:nvPr/>
        </p:nvPicPr>
        <p:blipFill rotWithShape="1">
          <a:blip r:embed="rId5">
            <a:alphaModFix/>
          </a:blip>
          <a:srcRect l="12662" t="22853" r="38485" b="15196"/>
          <a:stretch/>
        </p:blipFill>
        <p:spPr>
          <a:xfrm>
            <a:off x="337204" y="803710"/>
            <a:ext cx="7322354" cy="5220866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p37"/>
          <p:cNvSpPr txBox="1"/>
          <p:nvPr/>
        </p:nvSpPr>
        <p:spPr>
          <a:xfrm>
            <a:off x="2627784" y="332656"/>
            <a:ext cx="38883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E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Modelo de los Tres Anillos</a:t>
            </a: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632</TotalTime>
  <Words>743</Words>
  <Application>Microsoft Office PowerPoint</Application>
  <PresentationFormat>Presentación en pantalla (4:3)</PresentationFormat>
  <Paragraphs>257</Paragraphs>
  <Slides>59</Slides>
  <Notes>59</Notes>
  <HiddenSlides>0</HiddenSlides>
  <MMClips>0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59</vt:i4>
      </vt:variant>
    </vt:vector>
  </HeadingPairs>
  <TitlesOfParts>
    <vt:vector size="70" baseType="lpstr">
      <vt:lpstr>Arial</vt:lpstr>
      <vt:lpstr>Calibri</vt:lpstr>
      <vt:lpstr>Lora</vt:lpstr>
      <vt:lpstr>Aharoni</vt:lpstr>
      <vt:lpstr>Arial Black</vt:lpstr>
      <vt:lpstr>Arial Rounded MT Bold</vt:lpstr>
      <vt:lpstr>Bree Serif</vt:lpstr>
      <vt:lpstr>Nunito</vt:lpstr>
      <vt:lpstr>Overlock</vt:lpstr>
      <vt:lpstr>Tema de Office</vt:lpstr>
      <vt:lpstr>Tema de Office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Diapositiva 28</vt:lpstr>
      <vt:lpstr>Diapositiva 29</vt:lpstr>
      <vt:lpstr>Diapositiva 30</vt:lpstr>
      <vt:lpstr>Diapositiva 31</vt:lpstr>
      <vt:lpstr>Diapositiva 32</vt:lpstr>
      <vt:lpstr>Diapositiva 33</vt:lpstr>
      <vt:lpstr>Diapositiva 34</vt:lpstr>
      <vt:lpstr>Diapositiva 35</vt:lpstr>
      <vt:lpstr>Diapositiva 36</vt:lpstr>
      <vt:lpstr>Diapositiva 37</vt:lpstr>
      <vt:lpstr>Diapositiva 38</vt:lpstr>
      <vt:lpstr>Diapositiva 39</vt:lpstr>
      <vt:lpstr>Diapositiva 40</vt:lpstr>
      <vt:lpstr>Diapositiva 41</vt:lpstr>
      <vt:lpstr>Diapositiva 42</vt:lpstr>
      <vt:lpstr>Diapositiva 43</vt:lpstr>
      <vt:lpstr>Diapositiva 44</vt:lpstr>
      <vt:lpstr>Diapositiva 45</vt:lpstr>
      <vt:lpstr>Diapositiva 46</vt:lpstr>
      <vt:lpstr>Diapositiva 47</vt:lpstr>
      <vt:lpstr>Diapositiva 48</vt:lpstr>
      <vt:lpstr>Diapositiva 49</vt:lpstr>
      <vt:lpstr>Diapositiva 50</vt:lpstr>
      <vt:lpstr>Diapositiva 51</vt:lpstr>
      <vt:lpstr>Diapositiva 52</vt:lpstr>
      <vt:lpstr>Diapositiva 53</vt:lpstr>
      <vt:lpstr>Diapositiva 54</vt:lpstr>
      <vt:lpstr>Diapositiva 55</vt:lpstr>
      <vt:lpstr>Diapositiva 56</vt:lpstr>
      <vt:lpstr>Diapositiva 57</vt:lpstr>
      <vt:lpstr>Diapositiva 58</vt:lpstr>
      <vt:lpstr>Diapositiva 59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</dc:creator>
  <cp:lastModifiedBy>Carlos</cp:lastModifiedBy>
  <cp:revision>29</cp:revision>
  <dcterms:modified xsi:type="dcterms:W3CDTF">2018-12-15T07:01:52Z</dcterms:modified>
</cp:coreProperties>
</file>