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82" r:id="rId3"/>
    <p:sldId id="281" r:id="rId4"/>
    <p:sldId id="271" r:id="rId5"/>
    <p:sldId id="261" r:id="rId6"/>
    <p:sldId id="260" r:id="rId7"/>
    <p:sldId id="272" r:id="rId8"/>
    <p:sldId id="285" r:id="rId9"/>
    <p:sldId id="286" r:id="rId10"/>
    <p:sldId id="287" r:id="rId11"/>
    <p:sldId id="265" r:id="rId12"/>
    <p:sldId id="273" r:id="rId13"/>
    <p:sldId id="274" r:id="rId14"/>
    <p:sldId id="275" r:id="rId15"/>
    <p:sldId id="276" r:id="rId16"/>
    <p:sldId id="266" r:id="rId17"/>
    <p:sldId id="283" r:id="rId18"/>
    <p:sldId id="288" r:id="rId19"/>
    <p:sldId id="256" r:id="rId20"/>
    <p:sldId id="257" r:id="rId21"/>
    <p:sldId id="264" r:id="rId22"/>
    <p:sldId id="267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6BD3"/>
    <a:srgbClr val="2E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0DD584-99F4-436C-AB4A-63923B1E3118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87F08D-049D-442C-AB79-EE1873DCD6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31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635E3-8953-46B5-8379-AC6399353998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F4F6-ED0C-4537-8AC9-7DFFA2FE4A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75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071EA-4BBE-4B31-9E9B-1EEFF3326CBC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9B003-5833-4E11-BCD2-C39A4605F2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52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06E6F-9B32-42BD-A1E6-8C48FA9F2560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62798-CCEA-4B8A-A26D-B9D95E5A3C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29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C5F1C-5072-44E7-92D3-C3AF56C392BC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FF0323-D941-4213-A097-E52D1B22A7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638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2E70-FACB-40DE-98BF-33276B58F737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FB0E8-50B5-41A4-835C-A45C42D1DA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9249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85FCC-6CF6-45DA-8AA3-5180CA678F6F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35DCE-DF57-4F38-B907-FCC4E7CAEB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073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3C764-F466-4AFB-82B3-36EA6025CCD0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01AFC-292C-4CC8-B9E8-D6BC027439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2337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AD72D-D559-44B4-BCE1-21948D91F6FF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68D52-5ED8-44CF-A466-4E2C23F04B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55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45DD9-35CF-4197-8392-10E5DD9B4E3E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8C9C5-2A46-4C97-B7EE-1FC3BC4751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670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F5502-25E1-494A-A220-693DD1DBB925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D647-C092-4E7C-9499-719A2F42ED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741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88A6F-BC4E-4FDD-A6E6-F56FE87391AA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37D9D-76FB-4CA2-8E9F-9FB6D9FAF5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59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6F9F-64F4-4C25-909C-9D5E5B038099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CDF89-D600-4AFE-8D3B-06E55D9C79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411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C4AA-CEB7-4DA8-9DA9-2FD22C152382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8C62E-4C28-4F18-A997-9EDC59EBBE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102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E5E7B-7464-4C43-83AF-68A0BE5F5B34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76480-D7C7-46D7-B40E-BF4B25AB57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926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3E583-A975-4FDE-8C4A-71647657F22E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4858-4E8B-47D4-859F-68BE341F64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52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763B-F836-43B3-BFDC-7C2E040E10CD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3FB8E-BD4A-4FF9-B414-270898FE86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170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143DB-89B3-45CD-9230-4010B5281959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68270-6583-4544-8A10-D0E919D312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26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CD85A-1F63-4ABB-914F-38782B0BC86F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40120-6AC2-4A3F-8393-42C0E313A0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44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016D-1F51-4185-A378-B47FD4425F7D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B0693-BCE4-4119-A305-E7BBF29DE1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793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97F0D-537E-4427-B5E5-642550B8887E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DEBD6-EB9C-4976-A5EB-C730B383B5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13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81276-6A21-409F-AC08-63F1105270BF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EAD8-F7A8-4C65-BE51-814371B0AF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10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A1E90-E7DE-409A-B99B-854E63BB57E6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363AD-C768-44D7-A950-108AB5C809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68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9D9997-8E67-428A-BF1F-1ED01A2C41C0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E4AC6D-EC3C-4E96-9E07-1D6C4E9AB8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6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2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C2B45E6E-F659-444D-AC32-68BECD356B51}" type="datetimeFigureOut">
              <a:rPr lang="es-ES"/>
              <a:pPr>
                <a:defRPr/>
              </a:pPr>
              <a:t>25/04/2013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16421A17-3D18-44A5-AB89-DA792C7AFA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5" r:id="rId8"/>
    <p:sldLayoutId id="2147483746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ctrTitle"/>
          </p:nvPr>
        </p:nvSpPr>
        <p:spPr>
          <a:xfrm>
            <a:off x="827584" y="1773287"/>
            <a:ext cx="7772400" cy="2663825"/>
          </a:xfrm>
        </p:spPr>
        <p:txBody>
          <a:bodyPr/>
          <a:lstStyle/>
          <a:p>
            <a:pPr eaLnBrk="1" hangingPunct="1"/>
            <a:r>
              <a:rPr lang="es-ES" sz="6600" dirty="0" smtClean="0">
                <a:latin typeface="Constantia" pitchFamily="18" charset="0"/>
              </a:rPr>
              <a:t>Biblioteca emocionalmente activa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844752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CEIP </a:t>
            </a:r>
            <a:r>
              <a:rPr lang="es-ES" dirty="0" err="1" smtClean="0"/>
              <a:t>Xoaquín</a:t>
            </a:r>
            <a:r>
              <a:rPr lang="es-ES" dirty="0" smtClean="0"/>
              <a:t> </a:t>
            </a:r>
            <a:r>
              <a:rPr lang="es-ES" dirty="0" err="1" smtClean="0"/>
              <a:t>Lourenzo</a:t>
            </a:r>
            <a:r>
              <a:rPr lang="es-ES" dirty="0" smtClean="0"/>
              <a:t> </a:t>
            </a:r>
            <a:r>
              <a:rPr lang="es-ES" dirty="0" err="1" smtClean="0"/>
              <a:t>Xocas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9513" y="4385472"/>
            <a:ext cx="1440159" cy="231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2" descr="http://3.bp.blogspot.com/-3CbakOvcaDw/UMj8gBaj3oI/AAAAAAAAAJ4/imoBtyhEUI0/s1600/foton+buzon+rei+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885">
            <a:off x="1211222" y="1693731"/>
            <a:ext cx="2758640" cy="306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4 Imagen" descr="http://3.bp.blogspot.com/-WT9j5D9WS-o/UR04N8PKOrI/AAAAAAAAAMg/GkpWVnILgP4/s1600/IMG-20130214-WA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823">
            <a:off x="5448803" y="1840774"/>
            <a:ext cx="2490194" cy="3055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3 Imagen" descr="http://3.bp.blogspot.com/-nXmalBxYi-k/UXRQaYvJyoI/AAAAAAAAAQs/GhTED3jG6ZM/s1600/bok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34319"/>
            <a:ext cx="3312368" cy="2364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071563" y="642938"/>
            <a:ext cx="6964362" cy="936625"/>
          </a:xfrm>
        </p:spPr>
        <p:txBody>
          <a:bodyPr/>
          <a:lstStyle/>
          <a:p>
            <a:pPr eaLnBrk="1" hangingPunct="1">
              <a:defRPr/>
            </a:pPr>
            <a:r>
              <a:rPr lang="es-E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nivel de centro</a:t>
            </a:r>
            <a:endParaRPr lang="es-ES" sz="5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9513" y="4385472"/>
            <a:ext cx="1440159" cy="231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2383210" y="1628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>
                <a:latin typeface="Comic Sans MS" pitchFamily="66" charset="0"/>
                <a:cs typeface="+mn-cs"/>
              </a:rPr>
              <a:t>Amizade</a:t>
            </a:r>
            <a:r>
              <a:rPr lang="es-ES" dirty="0">
                <a:latin typeface="Comic Sans MS" pitchFamily="66" charset="0"/>
                <a:cs typeface="+mn-cs"/>
              </a:rPr>
              <a:t>, bonita palabra,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>
                <a:latin typeface="Comic Sans MS" pitchFamily="66" charset="0"/>
                <a:cs typeface="+mn-cs"/>
              </a:rPr>
              <a:t>sentimento</a:t>
            </a:r>
            <a:r>
              <a:rPr lang="es-ES" dirty="0">
                <a:latin typeface="Comic Sans MS" pitchFamily="66" charset="0"/>
                <a:cs typeface="+mn-cs"/>
              </a:rPr>
              <a:t> entre amigos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Comic Sans MS" pitchFamily="66" charset="0"/>
                <a:cs typeface="+mn-cs"/>
              </a:rPr>
              <a:t>que a </a:t>
            </a:r>
            <a:r>
              <a:rPr lang="es-ES" dirty="0" err="1">
                <a:latin typeface="Comic Sans MS" pitchFamily="66" charset="0"/>
                <a:cs typeface="+mn-cs"/>
              </a:rPr>
              <a:t>túa</a:t>
            </a:r>
            <a:r>
              <a:rPr lang="es-ES" dirty="0">
                <a:latin typeface="Comic Sans MS" pitchFamily="66" charset="0"/>
                <a:cs typeface="+mn-cs"/>
              </a:rPr>
              <a:t> porta </a:t>
            </a:r>
            <a:r>
              <a:rPr lang="es-ES" dirty="0" err="1">
                <a:latin typeface="Comic Sans MS" pitchFamily="66" charset="0"/>
                <a:cs typeface="+mn-cs"/>
              </a:rPr>
              <a:t>sempre</a:t>
            </a:r>
            <a:r>
              <a:rPr lang="es-ES" dirty="0">
                <a:latin typeface="Comic Sans MS" pitchFamily="66" charset="0"/>
                <a:cs typeface="+mn-cs"/>
              </a:rPr>
              <a:t> chama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Comic Sans MS" pitchFamily="66" charset="0"/>
                <a:cs typeface="+mn-cs"/>
              </a:rPr>
              <a:t>cando estás </a:t>
            </a:r>
            <a:r>
              <a:rPr lang="es-ES" dirty="0" err="1">
                <a:latin typeface="Comic Sans MS" pitchFamily="66" charset="0"/>
                <a:cs typeface="+mn-cs"/>
              </a:rPr>
              <a:t>aflixido</a:t>
            </a:r>
            <a:r>
              <a:rPr lang="es-ES" dirty="0">
                <a:latin typeface="Comic Sans MS" pitchFamily="66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Comic Sans MS" pitchFamily="66" charset="0"/>
                <a:cs typeface="+mn-cs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Comic Sans MS" pitchFamily="66" charset="0"/>
                <a:cs typeface="+mn-cs"/>
              </a:rPr>
              <a:t>Cando </a:t>
            </a:r>
            <a:r>
              <a:rPr lang="es-ES" dirty="0" err="1">
                <a:latin typeface="Comic Sans MS" pitchFamily="66" charset="0"/>
                <a:cs typeface="+mn-cs"/>
              </a:rPr>
              <a:t>estou</a:t>
            </a:r>
            <a:r>
              <a:rPr lang="es-ES" dirty="0">
                <a:latin typeface="Comic Sans MS" pitchFamily="66" charset="0"/>
                <a:cs typeface="+mn-cs"/>
              </a:rPr>
              <a:t> </a:t>
            </a:r>
            <a:r>
              <a:rPr lang="es-ES" dirty="0" err="1">
                <a:latin typeface="Comic Sans MS" pitchFamily="66" charset="0"/>
                <a:cs typeface="+mn-cs"/>
              </a:rPr>
              <a:t>sen</a:t>
            </a:r>
            <a:r>
              <a:rPr lang="es-ES" dirty="0">
                <a:latin typeface="Comic Sans MS" pitchFamily="66" charset="0"/>
                <a:cs typeface="+mn-cs"/>
              </a:rPr>
              <a:t> razón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Comic Sans MS" pitchFamily="66" charset="0"/>
                <a:cs typeface="+mn-cs"/>
              </a:rPr>
              <a:t>e non </a:t>
            </a:r>
            <a:r>
              <a:rPr lang="es-ES" dirty="0" err="1">
                <a:latin typeface="Comic Sans MS" pitchFamily="66" charset="0"/>
                <a:cs typeface="+mn-cs"/>
              </a:rPr>
              <a:t>encontro</a:t>
            </a:r>
            <a:r>
              <a:rPr lang="es-ES" dirty="0">
                <a:latin typeface="Comic Sans MS" pitchFamily="66" charset="0"/>
                <a:cs typeface="+mn-cs"/>
              </a:rPr>
              <a:t> </a:t>
            </a:r>
            <a:r>
              <a:rPr lang="es-ES" dirty="0" err="1">
                <a:latin typeface="Comic Sans MS" pitchFamily="66" charset="0"/>
                <a:cs typeface="+mn-cs"/>
              </a:rPr>
              <a:t>consolo</a:t>
            </a:r>
            <a:endParaRPr lang="es-ES" dirty="0"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>
                <a:latin typeface="Comic Sans MS" pitchFamily="66" charset="0"/>
                <a:cs typeface="+mn-cs"/>
              </a:rPr>
              <a:t>eu</a:t>
            </a:r>
            <a:r>
              <a:rPr lang="es-ES" dirty="0">
                <a:latin typeface="Comic Sans MS" pitchFamily="66" charset="0"/>
                <a:cs typeface="+mn-cs"/>
              </a:rPr>
              <a:t> </a:t>
            </a:r>
            <a:r>
              <a:rPr lang="es-ES" dirty="0" err="1">
                <a:latin typeface="Comic Sans MS" pitchFamily="66" charset="0"/>
                <a:cs typeface="+mn-cs"/>
              </a:rPr>
              <a:t>sempre</a:t>
            </a:r>
            <a:r>
              <a:rPr lang="es-ES" dirty="0">
                <a:latin typeface="Comic Sans MS" pitchFamily="66" charset="0"/>
                <a:cs typeface="+mn-cs"/>
              </a:rPr>
              <a:t> me </a:t>
            </a:r>
            <a:r>
              <a:rPr lang="es-ES" dirty="0" err="1">
                <a:latin typeface="Comic Sans MS" pitchFamily="66" charset="0"/>
                <a:cs typeface="+mn-cs"/>
              </a:rPr>
              <a:t>acordo</a:t>
            </a:r>
            <a:endParaRPr lang="es-ES" dirty="0"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Comic Sans MS" pitchFamily="66" charset="0"/>
                <a:cs typeface="+mn-cs"/>
              </a:rPr>
              <a:t>do </a:t>
            </a:r>
            <a:r>
              <a:rPr lang="es-ES" dirty="0" err="1">
                <a:latin typeface="Comic Sans MS" pitchFamily="66" charset="0"/>
                <a:cs typeface="+mn-cs"/>
              </a:rPr>
              <a:t>teu</a:t>
            </a:r>
            <a:r>
              <a:rPr lang="es-ES" dirty="0">
                <a:latin typeface="Comic Sans MS" pitchFamily="66" charset="0"/>
                <a:cs typeface="+mn-cs"/>
              </a:rPr>
              <a:t> gran corazón.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Comic Sans MS" pitchFamily="66" charset="0"/>
                <a:cs typeface="+mn-cs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>
                <a:latin typeface="Comic Sans MS" pitchFamily="66" charset="0"/>
                <a:cs typeface="+mn-cs"/>
              </a:rPr>
              <a:t>Tamén</a:t>
            </a:r>
            <a:r>
              <a:rPr lang="es-ES" dirty="0">
                <a:latin typeface="Comic Sans MS" pitchFamily="66" charset="0"/>
                <a:cs typeface="+mn-cs"/>
              </a:rPr>
              <a:t> cando </a:t>
            </a:r>
            <a:r>
              <a:rPr lang="es-ES" dirty="0" err="1">
                <a:latin typeface="Comic Sans MS" pitchFamily="66" charset="0"/>
                <a:cs typeface="+mn-cs"/>
              </a:rPr>
              <a:t>estou</a:t>
            </a:r>
            <a:r>
              <a:rPr lang="es-ES" dirty="0">
                <a:latin typeface="Comic Sans MS" pitchFamily="66" charset="0"/>
                <a:cs typeface="+mn-cs"/>
              </a:rPr>
              <a:t> alegre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Comic Sans MS" pitchFamily="66" charset="0"/>
                <a:cs typeface="+mn-cs"/>
              </a:rPr>
              <a:t>gústame compartirte,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 smtClean="0">
                <a:latin typeface="Comic Sans MS" pitchFamily="66" charset="0"/>
                <a:cs typeface="+mn-cs"/>
              </a:rPr>
              <a:t>contarche</a:t>
            </a:r>
            <a:r>
              <a:rPr lang="es-ES" dirty="0" smtClean="0">
                <a:latin typeface="Comic Sans MS" pitchFamily="66" charset="0"/>
                <a:cs typeface="+mn-cs"/>
              </a:rPr>
              <a:t>, </a:t>
            </a:r>
            <a:r>
              <a:rPr lang="es-ES" dirty="0" err="1" smtClean="0">
                <a:latin typeface="Comic Sans MS" pitchFamily="66" charset="0"/>
                <a:cs typeface="+mn-cs"/>
              </a:rPr>
              <a:t>dicirche</a:t>
            </a:r>
            <a:r>
              <a:rPr lang="es-ES" dirty="0" smtClean="0">
                <a:latin typeface="Comic Sans MS" pitchFamily="66" charset="0"/>
                <a:cs typeface="+mn-cs"/>
              </a:rPr>
              <a:t> </a:t>
            </a:r>
            <a:r>
              <a:rPr lang="es-ES" dirty="0">
                <a:latin typeface="Comic Sans MS" pitchFamily="66" charset="0"/>
                <a:cs typeface="+mn-cs"/>
              </a:rPr>
              <a:t>e sentirte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>
                <a:latin typeface="Comic Sans MS" pitchFamily="66" charset="0"/>
                <a:cs typeface="+mn-cs"/>
              </a:rPr>
              <a:t>cos</a:t>
            </a:r>
            <a:r>
              <a:rPr lang="es-ES" dirty="0">
                <a:latin typeface="Comic Sans MS" pitchFamily="66" charset="0"/>
                <a:cs typeface="+mn-cs"/>
              </a:rPr>
              <a:t> </a:t>
            </a:r>
            <a:r>
              <a:rPr lang="es-ES" dirty="0" err="1">
                <a:latin typeface="Comic Sans MS" pitchFamily="66" charset="0"/>
                <a:cs typeface="+mn-cs"/>
              </a:rPr>
              <a:t>meus</a:t>
            </a:r>
            <a:r>
              <a:rPr lang="es-ES" dirty="0">
                <a:latin typeface="Comic Sans MS" pitchFamily="66" charset="0"/>
                <a:cs typeface="+mn-cs"/>
              </a:rPr>
              <a:t> amigo e </a:t>
            </a:r>
            <a:r>
              <a:rPr lang="es-ES" dirty="0" err="1">
                <a:latin typeface="Comic Sans MS" pitchFamily="66" charset="0"/>
                <a:cs typeface="+mn-cs"/>
              </a:rPr>
              <a:t>outra</a:t>
            </a:r>
            <a:r>
              <a:rPr lang="es-ES" dirty="0">
                <a:latin typeface="Comic Sans MS" pitchFamily="66" charset="0"/>
                <a:cs typeface="+mn-cs"/>
              </a:rPr>
              <a:t> </a:t>
            </a:r>
            <a:r>
              <a:rPr lang="es-ES" dirty="0" err="1">
                <a:latin typeface="Comic Sans MS" pitchFamily="66" charset="0"/>
                <a:cs typeface="+mn-cs"/>
              </a:rPr>
              <a:t>xente</a:t>
            </a:r>
            <a:r>
              <a:rPr lang="es-ES" dirty="0" smtClean="0">
                <a:latin typeface="Comic Sans MS" pitchFamily="66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latin typeface="Comic Sans MS" pitchFamily="66" charset="0"/>
                <a:cs typeface="+mn-cs"/>
              </a:rPr>
              <a:t>ROCÍO SEIJO</a:t>
            </a:r>
            <a:endParaRPr lang="es-ES" dirty="0">
              <a:latin typeface="Comic Sans MS" pitchFamily="66" charset="0"/>
              <a:cs typeface="+mn-cs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740797" cy="769838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b="1" dirty="0" err="1" smtClean="0">
                <a:solidFill>
                  <a:srgbClr val="A66BD3"/>
                </a:solidFill>
              </a:rPr>
              <a:t>Amizade</a:t>
            </a:r>
            <a:endParaRPr lang="es-ES" sz="3600" b="1" dirty="0" smtClean="0">
              <a:solidFill>
                <a:srgbClr val="A66BD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9513" y="4385472"/>
            <a:ext cx="1440159" cy="231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6 Imagen" descr="http://2.bp.blogspot.com/-gRVTdooA1aY/UKYnSKBBzuI/AAAAAAAAAIM/tgzA5yBmi_w/s1600/2012-11-14+10.09.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2701">
            <a:off x="1222438" y="1133686"/>
            <a:ext cx="3632618" cy="27219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5 Imagen" descr="http://2.bp.blogspot.com/-Kr4XkI7Mrgs/UKYlmy5v4hI/AAAAAAAAAH0/W2vM2oGgVFc/s320/2012-11-15+12.12.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9848">
            <a:off x="4173574" y="2913437"/>
            <a:ext cx="3695001" cy="27753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9513" y="4385472"/>
            <a:ext cx="1440159" cy="231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3 Imagen" descr="D:\DESCARGAS\eu-non-fun-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4928">
            <a:off x="1316038" y="1109663"/>
            <a:ext cx="204311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4 Imagen" descr="D:\DESCARGAS\descar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7215">
            <a:off x="5870575" y="1021557"/>
            <a:ext cx="1976437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4 Imagen" descr="D:\DESCARGAS\descarga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1224">
            <a:off x="5555682" y="3386707"/>
            <a:ext cx="2144712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 descr="D:\DESCARGAS\mariluz_avestru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738959"/>
            <a:ext cx="20955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5 Imagen" descr="D:\DESCARGAS\a-que-sabe-a-lua-G-2_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641">
            <a:off x="2066354" y="3274005"/>
            <a:ext cx="18002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9513" y="4385472"/>
            <a:ext cx="1440159" cy="231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674062"/>
              </p:ext>
            </p:extLst>
          </p:nvPr>
        </p:nvGraphicFramePr>
        <p:xfrm>
          <a:off x="1331913" y="1709738"/>
          <a:ext cx="6696074" cy="3736975"/>
        </p:xfrm>
        <a:graphic>
          <a:graphicData uri="http://schemas.openxmlformats.org/drawingml/2006/table">
            <a:tbl>
              <a:tblPr/>
              <a:tblGrid>
                <a:gridCol w="1280290"/>
                <a:gridCol w="978966"/>
                <a:gridCol w="1053963"/>
                <a:gridCol w="1167794"/>
                <a:gridCol w="1106191"/>
                <a:gridCol w="1108870"/>
              </a:tblGrid>
              <a:tr h="317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latin typeface="Calibri"/>
                          <a:ea typeface="Calibri"/>
                          <a:cs typeface="Times New Roman"/>
                        </a:rPr>
                        <a:t>LUNS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latin typeface="Calibri"/>
                          <a:ea typeface="Calibri"/>
                          <a:cs typeface="Times New Roman"/>
                        </a:rPr>
                        <a:t>MARTES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latin typeface="Calibri"/>
                          <a:ea typeface="Calibri"/>
                          <a:cs typeface="Times New Roman"/>
                        </a:rPr>
                        <a:t>MÉRCORES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latin typeface="Calibri"/>
                          <a:ea typeface="Calibri"/>
                          <a:cs typeface="Times New Roman"/>
                        </a:rPr>
                        <a:t>XOVES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latin typeface="Calibri"/>
                          <a:ea typeface="Calibri"/>
                          <a:cs typeface="Times New Roman"/>
                        </a:rPr>
                        <a:t>VENRES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latin typeface="Calibri"/>
                          <a:ea typeface="Calibri"/>
                          <a:cs typeface="Times New Roman"/>
                        </a:rPr>
                        <a:t>9:30-10:20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6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latin typeface="Calibri"/>
                          <a:ea typeface="Calibri"/>
                          <a:cs typeface="Times New Roman"/>
                        </a:rPr>
                        <a:t>10:20-11:10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latin typeface="Calibri"/>
                          <a:ea typeface="Calibri"/>
                          <a:cs typeface="Times New Roman"/>
                        </a:rPr>
                        <a:t>11:10-11:40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940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latin typeface="Calibri"/>
                          <a:ea typeface="Calibri"/>
                          <a:cs typeface="Times New Roman"/>
                        </a:rPr>
                        <a:t>11:40-12:10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PROG. HHSS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1ºC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PROG. HHSS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2º</a:t>
                      </a:r>
                      <a:r>
                        <a:rPr lang="es-ES" sz="1700" b="1" baseline="0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C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TEATRO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3º CICLO</a:t>
                      </a:r>
                      <a:endParaRPr lang="es-ES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PROG. HHSS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3ºC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latin typeface="Calibri"/>
                          <a:ea typeface="Calibri"/>
                          <a:cs typeface="Times New Roman"/>
                        </a:rPr>
                        <a:t>12:10-13:00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6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82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latin typeface="Calibri"/>
                          <a:ea typeface="Calibri"/>
                          <a:cs typeface="Times New Roman"/>
                        </a:rPr>
                        <a:t>14:15-15:00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6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latin typeface="Calibri"/>
                          <a:ea typeface="Calibri"/>
                          <a:cs typeface="Times New Roman"/>
                        </a:rPr>
                        <a:t>15:00-15:45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5868144" y="3068960"/>
            <a:ext cx="100811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 flipV="1">
            <a:off x="5868144" y="3068960"/>
            <a:ext cx="1008112" cy="7920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868144" y="3068960"/>
            <a:ext cx="504056" cy="70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9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PROG. HHSS</a:t>
            </a:r>
            <a:endParaRPr lang="es-ES" sz="900" dirty="0" smtClean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9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3ºC</a:t>
            </a:r>
            <a:endParaRPr lang="es-ES" sz="900" dirty="0" smtClean="0">
              <a:latin typeface="Calibri"/>
              <a:ea typeface="Calibri"/>
              <a:cs typeface="Times New Roman"/>
            </a:endParaRPr>
          </a:p>
          <a:p>
            <a:endParaRPr lang="es-ES" sz="9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00192" y="3455683"/>
            <a:ext cx="619472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9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TEATRO 2º CICLO</a:t>
            </a:r>
          </a:p>
          <a:p>
            <a:endParaRPr lang="es-ES" sz="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20272" y="3105078"/>
            <a:ext cx="936104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TEATRO 2º CICLO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s-ES" sz="1600" b="1" dirty="0" smtClean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es-ES" sz="1600" dirty="0"/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071563" y="642938"/>
            <a:ext cx="6964362" cy="936625"/>
          </a:xfrm>
        </p:spPr>
        <p:txBody>
          <a:bodyPr/>
          <a:lstStyle/>
          <a:p>
            <a:pPr eaLnBrk="1" hangingPunct="1">
              <a:defRPr/>
            </a:pPr>
            <a:r>
              <a:rPr lang="es-E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Hora de </a:t>
            </a:r>
            <a:r>
              <a:rPr lang="es-ES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ler</a:t>
            </a:r>
            <a:endParaRPr lang="es-ES" sz="5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9513" y="4385472"/>
            <a:ext cx="1440159" cy="231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CuadroTexto"/>
          <p:cNvSpPr txBox="1"/>
          <p:nvPr/>
        </p:nvSpPr>
        <p:spPr>
          <a:xfrm>
            <a:off x="2195736" y="2048649"/>
            <a:ext cx="4752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s-ES" sz="2800" dirty="0" smtClean="0">
                <a:latin typeface="Constantia" pitchFamily="18" charset="0"/>
              </a:rPr>
              <a:t>Vinculación</a:t>
            </a:r>
          </a:p>
          <a:p>
            <a:pPr marL="285750" indent="-285750" algn="ctr">
              <a:buFontTx/>
              <a:buChar char="-"/>
            </a:pPr>
            <a:endParaRPr lang="es-ES" sz="2800" dirty="0" smtClean="0">
              <a:latin typeface="Constantia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es-ES" sz="2800" dirty="0" err="1" smtClean="0">
                <a:latin typeface="Constantia" pitchFamily="18" charset="0"/>
              </a:rPr>
              <a:t>Singularidade</a:t>
            </a:r>
            <a:endParaRPr lang="es-ES" sz="2800" dirty="0" smtClean="0">
              <a:latin typeface="Constantia" pitchFamily="18" charset="0"/>
            </a:endParaRPr>
          </a:p>
          <a:p>
            <a:pPr marL="285750" indent="-285750" algn="ctr">
              <a:buFontTx/>
              <a:buChar char="-"/>
            </a:pPr>
            <a:endParaRPr lang="es-ES" sz="2800" dirty="0" smtClean="0">
              <a:latin typeface="Constantia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es-ES" sz="2800" dirty="0" smtClean="0">
                <a:latin typeface="Constantia" pitchFamily="18" charset="0"/>
              </a:rPr>
              <a:t>Sensación de poder</a:t>
            </a:r>
          </a:p>
          <a:p>
            <a:pPr marL="285750" indent="-285750" algn="ctr">
              <a:buFontTx/>
              <a:buChar char="-"/>
            </a:pPr>
            <a:endParaRPr lang="es-ES" sz="2800" dirty="0" smtClean="0">
              <a:latin typeface="Constantia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es-ES" sz="2800" dirty="0" smtClean="0">
                <a:latin typeface="Constantia" pitchFamily="18" charset="0"/>
              </a:rPr>
              <a:t>Pautas e modelos</a:t>
            </a:r>
            <a:endParaRPr lang="es-ES" sz="2800" dirty="0">
              <a:latin typeface="Constantia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0742" y="797803"/>
            <a:ext cx="77825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A66BD3"/>
                </a:solidFill>
                <a:latin typeface="Constantia"/>
                <a:ea typeface="+mj-ea"/>
                <a:cs typeface="+mj-cs"/>
              </a:rPr>
              <a:t>Autoestima: </a:t>
            </a:r>
            <a:r>
              <a:rPr lang="es-ES" sz="4800" b="1" dirty="0" err="1" smtClean="0">
                <a:solidFill>
                  <a:srgbClr val="A66BD3"/>
                </a:solidFill>
                <a:latin typeface="Constantia"/>
                <a:ea typeface="+mj-ea"/>
                <a:cs typeface="+mj-cs"/>
              </a:rPr>
              <a:t>compoñentes</a:t>
            </a:r>
            <a:endParaRPr lang="es-ES" sz="4800" dirty="0">
              <a:solidFill>
                <a:srgbClr val="A66BD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9513" y="4385472"/>
            <a:ext cx="1440159" cy="231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Rectángulo"/>
          <p:cNvSpPr/>
          <p:nvPr/>
        </p:nvSpPr>
        <p:spPr>
          <a:xfrm>
            <a:off x="2555776" y="633462"/>
            <a:ext cx="39735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 smtClean="0">
                <a:solidFill>
                  <a:srgbClr val="A66BD3"/>
                </a:solidFill>
                <a:latin typeface="Constantia"/>
                <a:ea typeface="+mj-ea"/>
                <a:cs typeface="+mj-cs"/>
              </a:rPr>
              <a:t>Actividades</a:t>
            </a:r>
            <a:endParaRPr lang="es-ES" dirty="0">
              <a:solidFill>
                <a:srgbClr val="A66BD3"/>
              </a:solidFill>
            </a:endParaRPr>
          </a:p>
        </p:txBody>
      </p:sp>
      <p:pic>
        <p:nvPicPr>
          <p:cNvPr id="8" name="7 Imagen" descr="E:\fotos biblio 2\DSCN36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43" y="3050654"/>
            <a:ext cx="3960440" cy="288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E:\fotos biblio 3\DSCN368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922">
            <a:off x="1280038" y="1556792"/>
            <a:ext cx="307593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E:\fotos biblio 3\DSCN368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8933">
            <a:off x="4644008" y="1664804"/>
            <a:ext cx="302433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43608" y="2708920"/>
            <a:ext cx="6964362" cy="936625"/>
          </a:xfrm>
        </p:spPr>
        <p:txBody>
          <a:bodyPr/>
          <a:lstStyle/>
          <a:p>
            <a:pPr eaLnBrk="1" hangingPunct="1">
              <a:defRPr/>
            </a:pPr>
            <a:r>
              <a:rPr lang="es-E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 nivel de aula</a:t>
            </a:r>
            <a:endParaRPr lang="es-ES" sz="5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9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4450"/>
            <a:ext cx="4733925" cy="671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73038"/>
            <a:ext cx="4606925" cy="657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1143000" y="428625"/>
            <a:ext cx="6964363" cy="936625"/>
          </a:xfrm>
        </p:spPr>
        <p:txBody>
          <a:bodyPr/>
          <a:lstStyle/>
          <a:p>
            <a:pPr eaLnBrk="1" hangingPunct="1">
              <a:defRPr/>
            </a:pPr>
            <a:r>
              <a:rPr lang="es-E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Antes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9513" y="4385472"/>
            <a:ext cx="1440159" cy="231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4 Imagen" descr="D:\DOCUMENTOS\COLE\CURSO 2011-2012\fotos biblio antigua\IMG-20120527-WA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357313"/>
            <a:ext cx="2808287" cy="237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5 Imagen" descr="D:\DOCUMENTOS\COLE\CURSO 2011-2012\fotos biblio antigua\IMG-20120527-WA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357313"/>
            <a:ext cx="3190875" cy="237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6 Imagen" descr="D:\DOCUMENTOS\COLE\CURSO 2011-2012\fotos biblio antigua\IMG-20120527-WA0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3857625"/>
            <a:ext cx="3240088" cy="223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5088"/>
            <a:ext cx="4535487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80694"/>
            <a:ext cx="4477702" cy="534059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418906" y="486790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Berlin Sans FB Demi" pitchFamily="34" charset="0"/>
              </a:rPr>
              <a:t>GRAZAS!!!</a:t>
            </a:r>
            <a:endParaRPr lang="es-ES" sz="40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9513" y="4385472"/>
            <a:ext cx="1440159" cy="231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6 Imagen" descr="D:\DOCUMENTOS\COLE\CURSO 2011-2012\BIBLIOTECA\fotos o videos\biblio nueva imagen\IMG-20120403-WA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3571875"/>
            <a:ext cx="3436937" cy="250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4 Imagen" descr="D:\DOCUMENTOS\COLE\CURSO 2011-2012\BIBLIOTECA\fotos o videos\biblio nueva imagen\IMG-20120403-WA0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61695">
            <a:off x="1143000" y="1736725"/>
            <a:ext cx="2879725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1285875" y="492125"/>
            <a:ext cx="69643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5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Despois</a:t>
            </a:r>
            <a:endParaRPr lang="es-ES" sz="54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6" name="5 Imagen" descr="D:\DOCUMENTOS\COLE\CURSO 2011-2012\BIBLIOTECA\fotos o videos\biblio nueva imagen\IMG-20120403-WA0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95763">
            <a:off x="4719638" y="1839913"/>
            <a:ext cx="3397250" cy="230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21238262">
            <a:off x="179513" y="4385472"/>
            <a:ext cx="1440159" cy="231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1563" y="642938"/>
            <a:ext cx="6964362" cy="936625"/>
          </a:xfrm>
        </p:spPr>
        <p:txBody>
          <a:bodyPr/>
          <a:lstStyle/>
          <a:p>
            <a:pPr eaLnBrk="1" hangingPunct="1">
              <a:defRPr/>
            </a:pPr>
            <a:r>
              <a:rPr lang="es-E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Contexto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1643063" y="1396829"/>
            <a:ext cx="6072187" cy="997033"/>
            <a:chOff x="1643063" y="1396829"/>
            <a:chExt cx="6072187" cy="997033"/>
          </a:xfrm>
        </p:grpSpPr>
        <p:sp>
          <p:nvSpPr>
            <p:cNvPr id="2" name="1 CuadroTexto"/>
            <p:cNvSpPr txBox="1"/>
            <p:nvPr/>
          </p:nvSpPr>
          <p:spPr>
            <a:xfrm>
              <a:off x="1643063" y="1857375"/>
              <a:ext cx="60721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s-ES" sz="2000" dirty="0">
                  <a:latin typeface="+mj-lt"/>
                  <a:cs typeface="+mn-cs"/>
                </a:rPr>
                <a:t>54 </a:t>
              </a:r>
              <a:r>
                <a:rPr lang="es-ES" sz="2000" dirty="0">
                  <a:latin typeface="+mj-lt"/>
                  <a:cs typeface="+mn-cs"/>
                </a:rPr>
                <a:t>alumnos</a:t>
              </a:r>
              <a:endParaRPr lang="es-ES" sz="2000" dirty="0">
                <a:latin typeface="+mj-lt"/>
                <a:cs typeface="+mn-cs"/>
              </a:endParaRPr>
            </a:p>
          </p:txBody>
        </p:sp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1396829"/>
              <a:ext cx="1080120" cy="997033"/>
            </a:xfrm>
            <a:prstGeom prst="rect">
              <a:avLst/>
            </a:prstGeom>
          </p:spPr>
        </p:pic>
      </p:grpSp>
      <p:grpSp>
        <p:nvGrpSpPr>
          <p:cNvPr id="12" name="11 Grupo"/>
          <p:cNvGrpSpPr/>
          <p:nvPr/>
        </p:nvGrpSpPr>
        <p:grpSpPr>
          <a:xfrm>
            <a:off x="1643063" y="1405981"/>
            <a:ext cx="6072187" cy="1802357"/>
            <a:chOff x="1643063" y="1405981"/>
            <a:chExt cx="6072187" cy="1802357"/>
          </a:xfrm>
        </p:grpSpPr>
        <p:sp>
          <p:nvSpPr>
            <p:cNvPr id="6" name="5 CuadroTexto"/>
            <p:cNvSpPr txBox="1"/>
            <p:nvPr/>
          </p:nvSpPr>
          <p:spPr>
            <a:xfrm>
              <a:off x="1643063" y="2500313"/>
              <a:ext cx="6072187" cy="708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s-ES" sz="2000" dirty="0">
                  <a:latin typeface="+mj-lt"/>
                  <a:cs typeface="+mn-cs"/>
                </a:rPr>
                <a:t> </a:t>
              </a:r>
              <a:r>
                <a:rPr lang="es-ES" sz="2000" dirty="0">
                  <a:latin typeface="+mj-lt"/>
                  <a:cs typeface="+mn-cs"/>
                </a:rPr>
                <a:t>Centro do rural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 dirty="0">
                <a:latin typeface="+mj-lt"/>
                <a:cs typeface="+mn-cs"/>
              </a:endParaRPr>
            </a:p>
          </p:txBody>
        </p:sp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405981"/>
              <a:ext cx="2541215" cy="16941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13 Grupo"/>
          <p:cNvGrpSpPr/>
          <p:nvPr/>
        </p:nvGrpSpPr>
        <p:grpSpPr>
          <a:xfrm>
            <a:off x="1643063" y="2823198"/>
            <a:ext cx="6072187" cy="1329276"/>
            <a:chOff x="1643063" y="2823198"/>
            <a:chExt cx="6072187" cy="1329276"/>
          </a:xfrm>
        </p:grpSpPr>
        <p:sp>
          <p:nvSpPr>
            <p:cNvPr id="7" name="6 CuadroTexto"/>
            <p:cNvSpPr txBox="1"/>
            <p:nvPr/>
          </p:nvSpPr>
          <p:spPr>
            <a:xfrm>
              <a:off x="1643063" y="3214688"/>
              <a:ext cx="60721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s-ES" sz="2000" dirty="0">
                  <a:latin typeface="+mj-lt"/>
                  <a:cs typeface="+mn-cs"/>
                </a:rPr>
                <a:t>Familias </a:t>
              </a:r>
              <a:r>
                <a:rPr lang="es-ES" sz="2000" dirty="0" err="1">
                  <a:latin typeface="+mj-lt"/>
                  <a:cs typeface="+mn-cs"/>
                </a:rPr>
                <a:t>desectructuradas</a:t>
              </a:r>
              <a:endParaRPr lang="es-ES" sz="2000" dirty="0">
                <a:latin typeface="+mj-lt"/>
                <a:cs typeface="+mn-cs"/>
              </a:endParaRPr>
            </a:p>
          </p:txBody>
        </p:sp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233" y="2823198"/>
              <a:ext cx="936935" cy="13292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6" name="15 Grupo"/>
          <p:cNvGrpSpPr/>
          <p:nvPr/>
        </p:nvGrpSpPr>
        <p:grpSpPr>
          <a:xfrm>
            <a:off x="1714500" y="3414713"/>
            <a:ext cx="6072188" cy="1218008"/>
            <a:chOff x="1714500" y="3414713"/>
            <a:chExt cx="6072188" cy="1218008"/>
          </a:xfrm>
        </p:grpSpPr>
        <p:sp>
          <p:nvSpPr>
            <p:cNvPr id="8" name="7 CuadroTexto"/>
            <p:cNvSpPr txBox="1"/>
            <p:nvPr/>
          </p:nvSpPr>
          <p:spPr>
            <a:xfrm>
              <a:off x="1714500" y="4000500"/>
              <a:ext cx="6072188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s-ES" sz="2000" dirty="0" err="1">
                  <a:latin typeface="+mj-lt"/>
                  <a:cs typeface="+mn-cs"/>
                </a:rPr>
                <a:t>Moitos</a:t>
              </a:r>
              <a:r>
                <a:rPr lang="es-ES" sz="2000" dirty="0">
                  <a:latin typeface="+mj-lt"/>
                  <a:cs typeface="+mn-cs"/>
                </a:rPr>
                <a:t> viven con </a:t>
              </a:r>
              <a:r>
                <a:rPr lang="es-ES" sz="2000" dirty="0" err="1">
                  <a:latin typeface="+mj-lt"/>
                  <a:cs typeface="+mn-cs"/>
                </a:rPr>
                <a:t>avos</a:t>
              </a:r>
              <a:endParaRPr lang="es-ES" sz="2000" dirty="0">
                <a:latin typeface="+mj-lt"/>
                <a:cs typeface="+mn-cs"/>
              </a:endParaRPr>
            </a:p>
          </p:txBody>
        </p: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3414713"/>
              <a:ext cx="1832650" cy="12180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8" name="17 Grupo"/>
          <p:cNvGrpSpPr/>
          <p:nvPr/>
        </p:nvGrpSpPr>
        <p:grpSpPr>
          <a:xfrm>
            <a:off x="1571625" y="4714875"/>
            <a:ext cx="6552431" cy="1291207"/>
            <a:chOff x="1571625" y="4714875"/>
            <a:chExt cx="6552431" cy="1291207"/>
          </a:xfrm>
        </p:grpSpPr>
        <p:sp>
          <p:nvSpPr>
            <p:cNvPr id="9" name="8 CuadroTexto"/>
            <p:cNvSpPr txBox="1"/>
            <p:nvPr/>
          </p:nvSpPr>
          <p:spPr>
            <a:xfrm>
              <a:off x="1571625" y="4714875"/>
              <a:ext cx="6072188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s-ES" sz="2000" dirty="0">
                  <a:latin typeface="+mj-lt"/>
                  <a:cs typeface="+mn-cs"/>
                </a:rPr>
                <a:t>Familias </a:t>
              </a:r>
              <a:r>
                <a:rPr lang="es-ES" sz="2000" dirty="0">
                  <a:latin typeface="+mj-lt"/>
                  <a:cs typeface="+mn-cs"/>
                </a:rPr>
                <a:t>que  viven en situación de </a:t>
              </a:r>
              <a:r>
                <a:rPr lang="es-ES" sz="2000" dirty="0" err="1">
                  <a:latin typeface="+mj-lt"/>
                  <a:cs typeface="+mn-cs"/>
                </a:rPr>
                <a:t>desemprego</a:t>
              </a:r>
              <a:endParaRPr lang="es-ES" sz="2000" dirty="0">
                <a:latin typeface="+mj-lt"/>
                <a:cs typeface="+mn-cs"/>
              </a:endParaRPr>
            </a:p>
          </p:txBody>
        </p:sp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5114925"/>
              <a:ext cx="2327920" cy="8911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640876">
            <a:off x="6706821" y="4284348"/>
            <a:ext cx="1440159" cy="231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1042988" y="1700213"/>
            <a:ext cx="7100887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dirty="0" err="1">
                <a:latin typeface="+mj-lt"/>
                <a:ea typeface="Times New Roman"/>
                <a:cs typeface="Arial"/>
              </a:rPr>
              <a:t>Empregar</a:t>
            </a:r>
            <a:r>
              <a:rPr lang="es-ES" dirty="0">
                <a:latin typeface="+mj-lt"/>
                <a:ea typeface="Times New Roman"/>
                <a:cs typeface="Arial"/>
              </a:rPr>
              <a:t> </a:t>
            </a:r>
            <a:r>
              <a:rPr lang="es-ES" dirty="0">
                <a:latin typeface="+mj-lt"/>
                <a:ea typeface="Times New Roman"/>
                <a:cs typeface="Arial"/>
              </a:rPr>
              <a:t>a biblioteca como vía para o </a:t>
            </a:r>
            <a:r>
              <a:rPr lang="es-ES" dirty="0" err="1">
                <a:latin typeface="+mj-lt"/>
                <a:ea typeface="Times New Roman"/>
                <a:cs typeface="Arial"/>
              </a:rPr>
              <a:t>desenvolvemento</a:t>
            </a:r>
            <a:r>
              <a:rPr lang="es-ES" dirty="0">
                <a:latin typeface="+mj-lt"/>
                <a:ea typeface="Times New Roman"/>
                <a:cs typeface="Arial"/>
              </a:rPr>
              <a:t> integral </a:t>
            </a:r>
            <a:r>
              <a:rPr lang="es-ES" dirty="0">
                <a:latin typeface="+mj-lt"/>
                <a:ea typeface="Times New Roman"/>
                <a:cs typeface="Arial"/>
              </a:rPr>
              <a:t>do alumnado.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dirty="0">
              <a:latin typeface="+mj-lt"/>
              <a:ea typeface="Times New Roman"/>
              <a:cs typeface="Arial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dirty="0">
                <a:latin typeface="+mj-lt"/>
                <a:ea typeface="Times New Roman"/>
                <a:cs typeface="Arial"/>
              </a:rPr>
              <a:t>Diseñar  </a:t>
            </a:r>
            <a:r>
              <a:rPr lang="es-ES" dirty="0">
                <a:latin typeface="+mj-lt"/>
                <a:ea typeface="Times New Roman"/>
                <a:cs typeface="Arial"/>
              </a:rPr>
              <a:t>actividades que </a:t>
            </a:r>
            <a:r>
              <a:rPr lang="es-ES" dirty="0" err="1">
                <a:latin typeface="+mj-lt"/>
                <a:ea typeface="Times New Roman"/>
                <a:cs typeface="Arial"/>
              </a:rPr>
              <a:t>favorezan</a:t>
            </a:r>
            <a:r>
              <a:rPr lang="es-ES" dirty="0">
                <a:latin typeface="+mj-lt"/>
                <a:ea typeface="Times New Roman"/>
                <a:cs typeface="Arial"/>
              </a:rPr>
              <a:t> a </a:t>
            </a:r>
            <a:r>
              <a:rPr lang="es-ES" dirty="0" err="1">
                <a:latin typeface="+mj-lt"/>
                <a:ea typeface="Times New Roman"/>
                <a:cs typeface="Arial"/>
              </a:rPr>
              <a:t>mellora</a:t>
            </a:r>
            <a:r>
              <a:rPr lang="es-ES" dirty="0">
                <a:latin typeface="+mj-lt"/>
                <a:ea typeface="Times New Roman"/>
                <a:cs typeface="Arial"/>
              </a:rPr>
              <a:t> da autoestima</a:t>
            </a:r>
            <a:r>
              <a:rPr lang="es-ES" dirty="0">
                <a:latin typeface="+mj-lt"/>
                <a:ea typeface="Times New Roman"/>
                <a:cs typeface="Arial"/>
              </a:rPr>
              <a:t>, o </a:t>
            </a:r>
            <a:r>
              <a:rPr lang="es-ES" dirty="0" err="1">
                <a:latin typeface="+mj-lt"/>
                <a:ea typeface="Times New Roman"/>
                <a:cs typeface="Arial"/>
              </a:rPr>
              <a:t>autoconcepto</a:t>
            </a:r>
            <a:r>
              <a:rPr lang="es-ES" dirty="0">
                <a:latin typeface="+mj-lt"/>
                <a:ea typeface="Times New Roman"/>
                <a:cs typeface="Arial"/>
              </a:rPr>
              <a:t> </a:t>
            </a:r>
            <a:r>
              <a:rPr lang="es-ES" dirty="0">
                <a:latin typeface="+mj-lt"/>
                <a:ea typeface="Times New Roman"/>
                <a:cs typeface="Arial"/>
              </a:rPr>
              <a:t>e </a:t>
            </a:r>
            <a:r>
              <a:rPr lang="es-ES" dirty="0">
                <a:latin typeface="+mj-lt"/>
                <a:ea typeface="Times New Roman"/>
                <a:cs typeface="Arial"/>
              </a:rPr>
              <a:t> a empatía </a:t>
            </a:r>
            <a:r>
              <a:rPr lang="es-ES" dirty="0">
                <a:latin typeface="+mj-lt"/>
                <a:ea typeface="Times New Roman"/>
                <a:cs typeface="Arial"/>
              </a:rPr>
              <a:t>do </a:t>
            </a:r>
            <a:r>
              <a:rPr lang="es-ES" dirty="0">
                <a:latin typeface="+mj-lt"/>
                <a:ea typeface="Times New Roman"/>
                <a:cs typeface="Arial"/>
              </a:rPr>
              <a:t>alumno.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dirty="0">
              <a:latin typeface="+mj-lt"/>
              <a:ea typeface="Times New Roman"/>
              <a:cs typeface="Arial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dirty="0">
                <a:latin typeface="+mj-lt"/>
                <a:ea typeface="Times New Roman"/>
                <a:cs typeface="Arial"/>
              </a:rPr>
              <a:t>Programar </a:t>
            </a:r>
            <a:r>
              <a:rPr lang="es-ES" dirty="0" err="1">
                <a:latin typeface="+mj-lt"/>
                <a:ea typeface="Times New Roman"/>
                <a:cs typeface="Arial"/>
              </a:rPr>
              <a:t>tarefas</a:t>
            </a:r>
            <a:r>
              <a:rPr lang="es-ES" dirty="0">
                <a:latin typeface="+mj-lt"/>
                <a:ea typeface="Times New Roman"/>
                <a:cs typeface="Arial"/>
              </a:rPr>
              <a:t> que </a:t>
            </a:r>
            <a:r>
              <a:rPr lang="es-ES" dirty="0" err="1">
                <a:latin typeface="+mj-lt"/>
                <a:ea typeface="Times New Roman"/>
                <a:cs typeface="Arial"/>
              </a:rPr>
              <a:t>axuden</a:t>
            </a:r>
            <a:r>
              <a:rPr lang="es-ES" dirty="0">
                <a:latin typeface="+mj-lt"/>
                <a:ea typeface="Times New Roman"/>
                <a:cs typeface="Arial"/>
              </a:rPr>
              <a:t> ó </a:t>
            </a:r>
            <a:r>
              <a:rPr lang="es-ES" dirty="0" err="1">
                <a:latin typeface="+mj-lt"/>
                <a:ea typeface="Times New Roman"/>
                <a:cs typeface="Arial"/>
              </a:rPr>
              <a:t>desenvolvemento</a:t>
            </a:r>
            <a:r>
              <a:rPr lang="es-ES" dirty="0">
                <a:latin typeface="+mj-lt"/>
                <a:ea typeface="Times New Roman"/>
                <a:cs typeface="Arial"/>
              </a:rPr>
              <a:t> da </a:t>
            </a:r>
            <a:r>
              <a:rPr lang="es-ES" dirty="0" err="1">
                <a:latin typeface="+mj-lt"/>
                <a:ea typeface="Times New Roman"/>
                <a:cs typeface="Arial"/>
              </a:rPr>
              <a:t>intelixencia</a:t>
            </a:r>
            <a:r>
              <a:rPr lang="es-ES" dirty="0">
                <a:latin typeface="+mj-lt"/>
                <a:ea typeface="Times New Roman"/>
                <a:cs typeface="Arial"/>
              </a:rPr>
              <a:t> emocional do </a:t>
            </a:r>
            <a:r>
              <a:rPr lang="es-ES" dirty="0" err="1">
                <a:latin typeface="+mj-lt"/>
                <a:ea typeface="Times New Roman"/>
                <a:cs typeface="Arial"/>
              </a:rPr>
              <a:t>noso</a:t>
            </a:r>
            <a:r>
              <a:rPr lang="es-ES" dirty="0">
                <a:latin typeface="+mj-lt"/>
                <a:ea typeface="Times New Roman"/>
                <a:cs typeface="Arial"/>
              </a:rPr>
              <a:t> alumnado</a:t>
            </a:r>
            <a:r>
              <a:rPr lang="es-ES" dirty="0">
                <a:latin typeface="Arial"/>
                <a:ea typeface="Times New Roman"/>
                <a:cs typeface="Arial"/>
              </a:rPr>
              <a:t>.</a:t>
            </a:r>
            <a:endParaRPr lang="es-ES" sz="1600" dirty="0">
              <a:latin typeface="Calibri"/>
              <a:ea typeface="Times New Roman"/>
              <a:cs typeface="Arial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1563" y="642938"/>
            <a:ext cx="6964362" cy="936625"/>
          </a:xfrm>
        </p:spPr>
        <p:txBody>
          <a:bodyPr/>
          <a:lstStyle/>
          <a:p>
            <a:pPr eaLnBrk="1" hangingPunct="1">
              <a:defRPr/>
            </a:pPr>
            <a:r>
              <a:rPr lang="es-ES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Obxectivos</a:t>
            </a:r>
            <a:endParaRPr lang="es-ES" sz="5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77686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873299" y="591071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 VERDADEIRA HISTORIA DO NOSO TRASNO</a:t>
            </a:r>
            <a:endParaRPr lang="es-E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548679"/>
            <a:ext cx="3024336" cy="57857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6624736" cy="6022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26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476672"/>
            <a:ext cx="7992888" cy="597666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9364"/>
            <a:ext cx="5705744" cy="575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2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58" y="548680"/>
            <a:ext cx="7595766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5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nchet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613</TotalTime>
  <Words>153</Words>
  <Application>Microsoft Office PowerPoint</Application>
  <PresentationFormat>Presentación en pantalla (4:3)</PresentationFormat>
  <Paragraphs>71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Arial</vt:lpstr>
      <vt:lpstr>Calibri</vt:lpstr>
      <vt:lpstr>Constantia</vt:lpstr>
      <vt:lpstr>Franklin Gothic Book</vt:lpstr>
      <vt:lpstr>Brush Script MT</vt:lpstr>
      <vt:lpstr>Rage Italic</vt:lpstr>
      <vt:lpstr>Times New Roman</vt:lpstr>
      <vt:lpstr>Comic Sans MS</vt:lpstr>
      <vt:lpstr>Tema de Office</vt:lpstr>
      <vt:lpstr>Chincheta</vt:lpstr>
      <vt:lpstr>Biblioteca emocionalmente activa</vt:lpstr>
      <vt:lpstr>Antes</vt:lpstr>
      <vt:lpstr>Presentación de PowerPoint</vt:lpstr>
      <vt:lpstr>Contexto</vt:lpstr>
      <vt:lpstr>Obxectivos</vt:lpstr>
      <vt:lpstr>Presentación de PowerPoint</vt:lpstr>
      <vt:lpstr>Presentación de PowerPoint</vt:lpstr>
      <vt:lpstr>Presentación de PowerPoint</vt:lpstr>
      <vt:lpstr>Presentación de PowerPoint</vt:lpstr>
      <vt:lpstr>A nivel de centro</vt:lpstr>
      <vt:lpstr>Amizade</vt:lpstr>
      <vt:lpstr>Presentación de PowerPoint</vt:lpstr>
      <vt:lpstr>Presentación de PowerPoint</vt:lpstr>
      <vt:lpstr>Hora de ler</vt:lpstr>
      <vt:lpstr>Presentación de PowerPoint</vt:lpstr>
      <vt:lpstr>Presentación de PowerPoint</vt:lpstr>
      <vt:lpstr>A  nivel de aula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OPTIPLEX</dc:creator>
  <cp:lastModifiedBy>OPTIPLEX</cp:lastModifiedBy>
  <cp:revision>43</cp:revision>
  <dcterms:created xsi:type="dcterms:W3CDTF">2013-04-23T14:03:55Z</dcterms:created>
  <dcterms:modified xsi:type="dcterms:W3CDTF">2013-04-25T16:23:08Z</dcterms:modified>
</cp:coreProperties>
</file>