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66" r:id="rId4"/>
    <p:sldId id="271" r:id="rId5"/>
    <p:sldId id="273" r:id="rId6"/>
    <p:sldId id="260" r:id="rId7"/>
    <p:sldId id="263" r:id="rId8"/>
    <p:sldId id="265" r:id="rId9"/>
    <p:sldId id="281" r:id="rId10"/>
    <p:sldId id="277" r:id="rId11"/>
    <p:sldId id="275" r:id="rId12"/>
    <p:sldId id="274" r:id="rId13"/>
    <p:sldId id="278" r:id="rId14"/>
    <p:sldId id="280" r:id="rId15"/>
    <p:sldId id="258" r:id="rId16"/>
    <p:sldId id="272" r:id="rId17"/>
    <p:sldId id="262" r:id="rId18"/>
  </p:sldIdLst>
  <p:sldSz cx="9144000" cy="6858000" type="screen4x3"/>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6699"/>
    <a:srgbClr val="003366"/>
    <a:srgbClr val="006666"/>
    <a:srgbClr val="666699"/>
    <a:srgbClr val="CC0000"/>
    <a:srgbClr val="660033"/>
    <a:srgbClr val="FF9933"/>
    <a:srgbClr val="669900"/>
    <a:srgbClr val="A500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63AC3B6-0F02-486A-AF08-807916B84470}"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pt-PT"/>
        </a:p>
      </dgm:t>
    </dgm:pt>
    <dgm:pt modelId="{0C15415C-19AB-4702-8ED5-87893BF69146}">
      <dgm:prSet custT="1">
        <dgm:style>
          <a:lnRef idx="2">
            <a:schemeClr val="accent2"/>
          </a:lnRef>
          <a:fillRef idx="1">
            <a:schemeClr val="lt1"/>
          </a:fillRef>
          <a:effectRef idx="0">
            <a:schemeClr val="accent2"/>
          </a:effectRef>
          <a:fontRef idx="minor">
            <a:schemeClr val="dk1"/>
          </a:fontRef>
        </dgm:style>
      </dgm:prSet>
      <dgm:spPr>
        <a:noFill/>
        <a:ln>
          <a:noFill/>
        </a:ln>
      </dgm:spPr>
      <dgm:t>
        <a:bodyPr/>
        <a:lstStyle/>
        <a:p>
          <a:pPr algn="ctr" rtl="0"/>
          <a:r>
            <a:rPr lang="pt-PT" sz="2800" b="1" baseline="0" dirty="0" smtClean="0">
              <a:ln>
                <a:noFill/>
              </a:ln>
              <a:solidFill>
                <a:schemeClr val="bg1"/>
              </a:solidFill>
              <a:latin typeface="MV Boli" pitchFamily="2" charset="0"/>
              <a:cs typeface="MV Boli" pitchFamily="2" charset="0"/>
            </a:rPr>
            <a:t>Sumário</a:t>
          </a:r>
          <a:endParaRPr lang="pt-PT" sz="2800" dirty="0">
            <a:ln>
              <a:noFill/>
            </a:ln>
            <a:solidFill>
              <a:schemeClr val="bg1"/>
            </a:solidFill>
            <a:latin typeface="MV Boli" pitchFamily="2" charset="0"/>
            <a:cs typeface="MV Boli" pitchFamily="2" charset="0"/>
          </a:endParaRPr>
        </a:p>
      </dgm:t>
    </dgm:pt>
    <dgm:pt modelId="{813D3781-4D7E-49A6-90A9-2889FB63ED66}" type="parTrans" cxnId="{0D5A7FFB-1964-40F9-BEEA-3D5EAB588D95}">
      <dgm:prSet/>
      <dgm:spPr/>
      <dgm:t>
        <a:bodyPr/>
        <a:lstStyle/>
        <a:p>
          <a:endParaRPr lang="pt-PT">
            <a:ln>
              <a:noFill/>
            </a:ln>
          </a:endParaRPr>
        </a:p>
      </dgm:t>
    </dgm:pt>
    <dgm:pt modelId="{42D45C08-2323-4603-A493-0025854610D7}" type="sibTrans" cxnId="{0D5A7FFB-1964-40F9-BEEA-3D5EAB588D95}">
      <dgm:prSet/>
      <dgm:spPr/>
      <dgm:t>
        <a:bodyPr/>
        <a:lstStyle/>
        <a:p>
          <a:endParaRPr lang="pt-PT">
            <a:ln>
              <a:noFill/>
            </a:ln>
          </a:endParaRPr>
        </a:p>
      </dgm:t>
    </dgm:pt>
    <dgm:pt modelId="{AD9449D4-C120-46A7-9E78-D15E3507C353}" type="pres">
      <dgm:prSet presAssocID="{B63AC3B6-0F02-486A-AF08-807916B84470}" presName="Name0" presStyleCnt="0">
        <dgm:presLayoutVars>
          <dgm:dir/>
          <dgm:resizeHandles val="exact"/>
        </dgm:presLayoutVars>
      </dgm:prSet>
      <dgm:spPr/>
      <dgm:t>
        <a:bodyPr/>
        <a:lstStyle/>
        <a:p>
          <a:endParaRPr lang="pt-PT"/>
        </a:p>
      </dgm:t>
    </dgm:pt>
    <dgm:pt modelId="{9B49D072-A014-4BF0-9A83-715E7B8A7832}" type="pres">
      <dgm:prSet presAssocID="{0C15415C-19AB-4702-8ED5-87893BF69146}" presName="node" presStyleLbl="node1" presStyleIdx="0" presStyleCnt="1" custLinFactNeighborX="-2806" custLinFactNeighborY="5076">
        <dgm:presLayoutVars>
          <dgm:bulletEnabled val="1"/>
        </dgm:presLayoutVars>
      </dgm:prSet>
      <dgm:spPr/>
      <dgm:t>
        <a:bodyPr/>
        <a:lstStyle/>
        <a:p>
          <a:endParaRPr lang="pt-PT"/>
        </a:p>
      </dgm:t>
    </dgm:pt>
  </dgm:ptLst>
  <dgm:cxnLst>
    <dgm:cxn modelId="{0D5A7FFB-1964-40F9-BEEA-3D5EAB588D95}" srcId="{B63AC3B6-0F02-486A-AF08-807916B84470}" destId="{0C15415C-19AB-4702-8ED5-87893BF69146}" srcOrd="0" destOrd="0" parTransId="{813D3781-4D7E-49A6-90A9-2889FB63ED66}" sibTransId="{42D45C08-2323-4603-A493-0025854610D7}"/>
    <dgm:cxn modelId="{CA74A61F-90D0-4BE8-A3D4-D36075248B34}" type="presOf" srcId="{B63AC3B6-0F02-486A-AF08-807916B84470}" destId="{AD9449D4-C120-46A7-9E78-D15E3507C353}" srcOrd="0" destOrd="0" presId="urn:microsoft.com/office/officeart/2005/8/layout/process1"/>
    <dgm:cxn modelId="{AB4CB943-7036-452A-89F2-5A07A9327F06}" type="presOf" srcId="{0C15415C-19AB-4702-8ED5-87893BF69146}" destId="{9B49D072-A014-4BF0-9A83-715E7B8A7832}" srcOrd="0" destOrd="0" presId="urn:microsoft.com/office/officeart/2005/8/layout/process1"/>
    <dgm:cxn modelId="{BA6DE507-5B17-4FD9-BB1F-DAE003D84EEC}" type="presParOf" srcId="{AD9449D4-C120-46A7-9E78-D15E3507C353}" destId="{9B49D072-A014-4BF0-9A83-715E7B8A7832}" srcOrd="0" destOrd="0" presId="urn:microsoft.com/office/officeart/2005/8/layout/process1"/>
  </dgm:cxnLst>
  <dgm:bg>
    <a:solidFill>
      <a:srgbClr val="C00000"/>
    </a:solidFill>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B11908E-723A-4370-8376-19B6F073C68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pt-PT"/>
        </a:p>
      </dgm:t>
    </dgm:pt>
    <dgm:pt modelId="{5AE5E0C5-A3DF-4D8A-BFD3-A3F389F16C46}">
      <dgm:prSet phldrT="[Texto]" custT="1"/>
      <dgm:spPr/>
      <dgm:t>
        <a:bodyPr/>
        <a:lstStyle/>
        <a:p>
          <a:r>
            <a:rPr lang="pt-PT" sz="2000" dirty="0" smtClean="0"/>
            <a:t>1.ªFase – Motivação/ sensibilização</a:t>
          </a:r>
          <a:endParaRPr lang="pt-PT" sz="2000" dirty="0"/>
        </a:p>
      </dgm:t>
    </dgm:pt>
    <dgm:pt modelId="{D7ED1E38-2158-403F-9602-0A230C0C01DA}" type="parTrans" cxnId="{BCCA7C63-C3C6-4066-B1F1-18F7B9984873}">
      <dgm:prSet/>
      <dgm:spPr/>
      <dgm:t>
        <a:bodyPr/>
        <a:lstStyle/>
        <a:p>
          <a:endParaRPr lang="pt-PT"/>
        </a:p>
      </dgm:t>
    </dgm:pt>
    <dgm:pt modelId="{33CB1B26-1606-421A-83C1-756AC35B7AC6}" type="sibTrans" cxnId="{BCCA7C63-C3C6-4066-B1F1-18F7B9984873}">
      <dgm:prSet/>
      <dgm:spPr/>
      <dgm:t>
        <a:bodyPr/>
        <a:lstStyle/>
        <a:p>
          <a:endParaRPr lang="pt-PT"/>
        </a:p>
      </dgm:t>
    </dgm:pt>
    <dgm:pt modelId="{46673560-7B9E-4644-8FB5-43080DFAE934}">
      <dgm:prSet phldrT="[Texto]" custT="1"/>
      <dgm:spPr/>
      <dgm:t>
        <a:bodyPr/>
        <a:lstStyle/>
        <a:p>
          <a:r>
            <a:rPr lang="pt-PT" sz="2000" dirty="0" smtClean="0"/>
            <a:t>2.ªFase </a:t>
          </a:r>
          <a:r>
            <a:rPr lang="pt-PT" sz="2000" smtClean="0"/>
            <a:t>– Elaboração/ desenvolvimento </a:t>
          </a:r>
          <a:endParaRPr lang="pt-PT" sz="2000" dirty="0"/>
        </a:p>
      </dgm:t>
    </dgm:pt>
    <dgm:pt modelId="{069911B2-00F1-4DA7-A9E9-E5A1CAD2D71D}" type="parTrans" cxnId="{D563C85B-511D-4F94-B9B5-BD3871BF6223}">
      <dgm:prSet/>
      <dgm:spPr/>
      <dgm:t>
        <a:bodyPr/>
        <a:lstStyle/>
        <a:p>
          <a:endParaRPr lang="pt-PT"/>
        </a:p>
      </dgm:t>
    </dgm:pt>
    <dgm:pt modelId="{1E8E7D30-125A-46D5-9634-AAC70F33865B}" type="sibTrans" cxnId="{D563C85B-511D-4F94-B9B5-BD3871BF6223}">
      <dgm:prSet/>
      <dgm:spPr/>
      <dgm:t>
        <a:bodyPr/>
        <a:lstStyle/>
        <a:p>
          <a:endParaRPr lang="pt-PT"/>
        </a:p>
      </dgm:t>
    </dgm:pt>
    <dgm:pt modelId="{705D81EE-3C1C-42DE-926A-D5F4706E013D}">
      <dgm:prSet phldrT="[Texto]" custT="1"/>
      <dgm:spPr/>
      <dgm:t>
        <a:bodyPr/>
        <a:lstStyle/>
        <a:p>
          <a:r>
            <a:rPr lang="pt-PT" sz="2000" dirty="0" smtClean="0"/>
            <a:t>3.ª Fase – Submissão/ apresentação  </a:t>
          </a:r>
          <a:endParaRPr lang="pt-PT" sz="2000" dirty="0"/>
        </a:p>
      </dgm:t>
    </dgm:pt>
    <dgm:pt modelId="{161D2E68-0EE5-43B1-8874-E0BDDDC07BE4}" type="parTrans" cxnId="{EAA38A7B-23B3-4B9A-8246-5AF43A7E20DC}">
      <dgm:prSet/>
      <dgm:spPr/>
      <dgm:t>
        <a:bodyPr/>
        <a:lstStyle/>
        <a:p>
          <a:endParaRPr lang="pt-PT"/>
        </a:p>
      </dgm:t>
    </dgm:pt>
    <dgm:pt modelId="{74C6671B-4D76-4287-8376-332E171149A2}" type="sibTrans" cxnId="{EAA38A7B-23B3-4B9A-8246-5AF43A7E20DC}">
      <dgm:prSet/>
      <dgm:spPr/>
      <dgm:t>
        <a:bodyPr/>
        <a:lstStyle/>
        <a:p>
          <a:endParaRPr lang="pt-PT"/>
        </a:p>
      </dgm:t>
    </dgm:pt>
    <dgm:pt modelId="{3E0623C9-5445-4157-8FD1-44F9FB80E997}" type="pres">
      <dgm:prSet presAssocID="{9B11908E-723A-4370-8376-19B6F073C68D}" presName="linear" presStyleCnt="0">
        <dgm:presLayoutVars>
          <dgm:dir/>
          <dgm:animLvl val="lvl"/>
          <dgm:resizeHandles val="exact"/>
        </dgm:presLayoutVars>
      </dgm:prSet>
      <dgm:spPr/>
      <dgm:t>
        <a:bodyPr/>
        <a:lstStyle/>
        <a:p>
          <a:endParaRPr lang="pt-PT"/>
        </a:p>
      </dgm:t>
    </dgm:pt>
    <dgm:pt modelId="{D07AB1DE-8DFE-4CAC-A3AE-D23BC3391DA8}" type="pres">
      <dgm:prSet presAssocID="{5AE5E0C5-A3DF-4D8A-BFD3-A3F389F16C46}" presName="parentLin" presStyleCnt="0"/>
      <dgm:spPr/>
    </dgm:pt>
    <dgm:pt modelId="{8DC5E877-3B83-4F0D-ACAF-A9B83D511B20}" type="pres">
      <dgm:prSet presAssocID="{5AE5E0C5-A3DF-4D8A-BFD3-A3F389F16C46}" presName="parentLeftMargin" presStyleLbl="node1" presStyleIdx="0" presStyleCnt="3"/>
      <dgm:spPr/>
      <dgm:t>
        <a:bodyPr/>
        <a:lstStyle/>
        <a:p>
          <a:endParaRPr lang="pt-PT"/>
        </a:p>
      </dgm:t>
    </dgm:pt>
    <dgm:pt modelId="{7A016543-64CD-4F8B-B7C5-FFD7AA01245F}" type="pres">
      <dgm:prSet presAssocID="{5AE5E0C5-A3DF-4D8A-BFD3-A3F389F16C46}" presName="parentText" presStyleLbl="node1" presStyleIdx="0" presStyleCnt="3">
        <dgm:presLayoutVars>
          <dgm:chMax val="0"/>
          <dgm:bulletEnabled val="1"/>
        </dgm:presLayoutVars>
      </dgm:prSet>
      <dgm:spPr/>
      <dgm:t>
        <a:bodyPr/>
        <a:lstStyle/>
        <a:p>
          <a:endParaRPr lang="pt-PT"/>
        </a:p>
      </dgm:t>
    </dgm:pt>
    <dgm:pt modelId="{A21C196D-E901-4C75-9500-0DCC6F4BCF51}" type="pres">
      <dgm:prSet presAssocID="{5AE5E0C5-A3DF-4D8A-BFD3-A3F389F16C46}" presName="negativeSpace" presStyleCnt="0"/>
      <dgm:spPr/>
    </dgm:pt>
    <dgm:pt modelId="{88FD29B8-B358-4467-9BDF-D77E4C29A6EC}" type="pres">
      <dgm:prSet presAssocID="{5AE5E0C5-A3DF-4D8A-BFD3-A3F389F16C46}" presName="childText" presStyleLbl="conFgAcc1" presStyleIdx="0" presStyleCnt="3">
        <dgm:presLayoutVars>
          <dgm:bulletEnabled val="1"/>
        </dgm:presLayoutVars>
      </dgm:prSet>
      <dgm:spPr/>
    </dgm:pt>
    <dgm:pt modelId="{C637188E-0289-4707-BE29-F92EF8BC27B3}" type="pres">
      <dgm:prSet presAssocID="{33CB1B26-1606-421A-83C1-756AC35B7AC6}" presName="spaceBetweenRectangles" presStyleCnt="0"/>
      <dgm:spPr/>
    </dgm:pt>
    <dgm:pt modelId="{87301DA4-00EF-4532-835A-8B09DC952380}" type="pres">
      <dgm:prSet presAssocID="{46673560-7B9E-4644-8FB5-43080DFAE934}" presName="parentLin" presStyleCnt="0"/>
      <dgm:spPr/>
    </dgm:pt>
    <dgm:pt modelId="{3AB43C10-A8CC-49B7-9786-D1EA41143392}" type="pres">
      <dgm:prSet presAssocID="{46673560-7B9E-4644-8FB5-43080DFAE934}" presName="parentLeftMargin" presStyleLbl="node1" presStyleIdx="0" presStyleCnt="3"/>
      <dgm:spPr/>
      <dgm:t>
        <a:bodyPr/>
        <a:lstStyle/>
        <a:p>
          <a:endParaRPr lang="pt-PT"/>
        </a:p>
      </dgm:t>
    </dgm:pt>
    <dgm:pt modelId="{8BA82EF3-1A62-45A9-929B-938A04970FA3}" type="pres">
      <dgm:prSet presAssocID="{46673560-7B9E-4644-8FB5-43080DFAE934}" presName="parentText" presStyleLbl="node1" presStyleIdx="1" presStyleCnt="3">
        <dgm:presLayoutVars>
          <dgm:chMax val="0"/>
          <dgm:bulletEnabled val="1"/>
        </dgm:presLayoutVars>
      </dgm:prSet>
      <dgm:spPr/>
      <dgm:t>
        <a:bodyPr/>
        <a:lstStyle/>
        <a:p>
          <a:endParaRPr lang="pt-PT"/>
        </a:p>
      </dgm:t>
    </dgm:pt>
    <dgm:pt modelId="{102C4975-6ECF-4501-9CE2-224680623D71}" type="pres">
      <dgm:prSet presAssocID="{46673560-7B9E-4644-8FB5-43080DFAE934}" presName="negativeSpace" presStyleCnt="0"/>
      <dgm:spPr/>
    </dgm:pt>
    <dgm:pt modelId="{7572AA50-42EB-41D2-AD68-DCE16E152F37}" type="pres">
      <dgm:prSet presAssocID="{46673560-7B9E-4644-8FB5-43080DFAE934}" presName="childText" presStyleLbl="conFgAcc1" presStyleIdx="1" presStyleCnt="3">
        <dgm:presLayoutVars>
          <dgm:bulletEnabled val="1"/>
        </dgm:presLayoutVars>
      </dgm:prSet>
      <dgm:spPr/>
    </dgm:pt>
    <dgm:pt modelId="{AE35131E-49F1-4019-8245-E63CA6091567}" type="pres">
      <dgm:prSet presAssocID="{1E8E7D30-125A-46D5-9634-AAC70F33865B}" presName="spaceBetweenRectangles" presStyleCnt="0"/>
      <dgm:spPr/>
    </dgm:pt>
    <dgm:pt modelId="{3BC8E88A-3634-4464-80F4-9FE78F22486A}" type="pres">
      <dgm:prSet presAssocID="{705D81EE-3C1C-42DE-926A-D5F4706E013D}" presName="parentLin" presStyleCnt="0"/>
      <dgm:spPr/>
    </dgm:pt>
    <dgm:pt modelId="{A2DDD829-8A3D-4CB0-A51A-DC88446B92E1}" type="pres">
      <dgm:prSet presAssocID="{705D81EE-3C1C-42DE-926A-D5F4706E013D}" presName="parentLeftMargin" presStyleLbl="node1" presStyleIdx="1" presStyleCnt="3"/>
      <dgm:spPr/>
      <dgm:t>
        <a:bodyPr/>
        <a:lstStyle/>
        <a:p>
          <a:endParaRPr lang="pt-PT"/>
        </a:p>
      </dgm:t>
    </dgm:pt>
    <dgm:pt modelId="{8A413C53-48FF-4B27-BD89-A63F2CCCE285}" type="pres">
      <dgm:prSet presAssocID="{705D81EE-3C1C-42DE-926A-D5F4706E013D}" presName="parentText" presStyleLbl="node1" presStyleIdx="2" presStyleCnt="3">
        <dgm:presLayoutVars>
          <dgm:chMax val="0"/>
          <dgm:bulletEnabled val="1"/>
        </dgm:presLayoutVars>
      </dgm:prSet>
      <dgm:spPr/>
      <dgm:t>
        <a:bodyPr/>
        <a:lstStyle/>
        <a:p>
          <a:endParaRPr lang="pt-PT"/>
        </a:p>
      </dgm:t>
    </dgm:pt>
    <dgm:pt modelId="{8D10DE14-B194-45B4-AAD4-B4F9ADC26636}" type="pres">
      <dgm:prSet presAssocID="{705D81EE-3C1C-42DE-926A-D5F4706E013D}" presName="negativeSpace" presStyleCnt="0"/>
      <dgm:spPr/>
    </dgm:pt>
    <dgm:pt modelId="{02F09709-F2FE-4A66-9719-7BD1DBCCC5C0}" type="pres">
      <dgm:prSet presAssocID="{705D81EE-3C1C-42DE-926A-D5F4706E013D}" presName="childText" presStyleLbl="conFgAcc1" presStyleIdx="2" presStyleCnt="3">
        <dgm:presLayoutVars>
          <dgm:bulletEnabled val="1"/>
        </dgm:presLayoutVars>
      </dgm:prSet>
      <dgm:spPr/>
    </dgm:pt>
  </dgm:ptLst>
  <dgm:cxnLst>
    <dgm:cxn modelId="{F3D95FBF-8DEB-421F-BB14-A3E0C034B559}" type="presOf" srcId="{705D81EE-3C1C-42DE-926A-D5F4706E013D}" destId="{8A413C53-48FF-4B27-BD89-A63F2CCCE285}" srcOrd="1" destOrd="0" presId="urn:microsoft.com/office/officeart/2005/8/layout/list1"/>
    <dgm:cxn modelId="{EAA38A7B-23B3-4B9A-8246-5AF43A7E20DC}" srcId="{9B11908E-723A-4370-8376-19B6F073C68D}" destId="{705D81EE-3C1C-42DE-926A-D5F4706E013D}" srcOrd="2" destOrd="0" parTransId="{161D2E68-0EE5-43B1-8874-E0BDDDC07BE4}" sibTransId="{74C6671B-4D76-4287-8376-332E171149A2}"/>
    <dgm:cxn modelId="{55E4136E-9101-4D81-9E21-672569DAE8E9}" type="presOf" srcId="{46673560-7B9E-4644-8FB5-43080DFAE934}" destId="{3AB43C10-A8CC-49B7-9786-D1EA41143392}" srcOrd="0" destOrd="0" presId="urn:microsoft.com/office/officeart/2005/8/layout/list1"/>
    <dgm:cxn modelId="{BCCA7C63-C3C6-4066-B1F1-18F7B9984873}" srcId="{9B11908E-723A-4370-8376-19B6F073C68D}" destId="{5AE5E0C5-A3DF-4D8A-BFD3-A3F389F16C46}" srcOrd="0" destOrd="0" parTransId="{D7ED1E38-2158-403F-9602-0A230C0C01DA}" sibTransId="{33CB1B26-1606-421A-83C1-756AC35B7AC6}"/>
    <dgm:cxn modelId="{D563C85B-511D-4F94-B9B5-BD3871BF6223}" srcId="{9B11908E-723A-4370-8376-19B6F073C68D}" destId="{46673560-7B9E-4644-8FB5-43080DFAE934}" srcOrd="1" destOrd="0" parTransId="{069911B2-00F1-4DA7-A9E9-E5A1CAD2D71D}" sibTransId="{1E8E7D30-125A-46D5-9634-AAC70F33865B}"/>
    <dgm:cxn modelId="{05F2BA6D-C79E-4FC2-83B0-1E1AED5709CB}" type="presOf" srcId="{9B11908E-723A-4370-8376-19B6F073C68D}" destId="{3E0623C9-5445-4157-8FD1-44F9FB80E997}" srcOrd="0" destOrd="0" presId="urn:microsoft.com/office/officeart/2005/8/layout/list1"/>
    <dgm:cxn modelId="{2D7E7DA9-0331-4A91-AA69-F5E09F50A9D3}" type="presOf" srcId="{705D81EE-3C1C-42DE-926A-D5F4706E013D}" destId="{A2DDD829-8A3D-4CB0-A51A-DC88446B92E1}" srcOrd="0" destOrd="0" presId="urn:microsoft.com/office/officeart/2005/8/layout/list1"/>
    <dgm:cxn modelId="{FA5B2A1C-370B-48A5-97DE-5647F0354292}" type="presOf" srcId="{5AE5E0C5-A3DF-4D8A-BFD3-A3F389F16C46}" destId="{7A016543-64CD-4F8B-B7C5-FFD7AA01245F}" srcOrd="1" destOrd="0" presId="urn:microsoft.com/office/officeart/2005/8/layout/list1"/>
    <dgm:cxn modelId="{6A24EC07-ABCE-41EC-B37A-E19971121A56}" type="presOf" srcId="{46673560-7B9E-4644-8FB5-43080DFAE934}" destId="{8BA82EF3-1A62-45A9-929B-938A04970FA3}" srcOrd="1" destOrd="0" presId="urn:microsoft.com/office/officeart/2005/8/layout/list1"/>
    <dgm:cxn modelId="{4680BF7F-9DF7-4675-BC16-8673F613E072}" type="presOf" srcId="{5AE5E0C5-A3DF-4D8A-BFD3-A3F389F16C46}" destId="{8DC5E877-3B83-4F0D-ACAF-A9B83D511B20}" srcOrd="0" destOrd="0" presId="urn:microsoft.com/office/officeart/2005/8/layout/list1"/>
    <dgm:cxn modelId="{46BD86B7-57D4-4C2F-8FA8-4D68E36D3D69}" type="presParOf" srcId="{3E0623C9-5445-4157-8FD1-44F9FB80E997}" destId="{D07AB1DE-8DFE-4CAC-A3AE-D23BC3391DA8}" srcOrd="0" destOrd="0" presId="urn:microsoft.com/office/officeart/2005/8/layout/list1"/>
    <dgm:cxn modelId="{CFB48A52-5F87-4B2C-84C9-C531B00890E5}" type="presParOf" srcId="{D07AB1DE-8DFE-4CAC-A3AE-D23BC3391DA8}" destId="{8DC5E877-3B83-4F0D-ACAF-A9B83D511B20}" srcOrd="0" destOrd="0" presId="urn:microsoft.com/office/officeart/2005/8/layout/list1"/>
    <dgm:cxn modelId="{A0B4EF72-F7AD-4BD5-8C6F-4B66F1360433}" type="presParOf" srcId="{D07AB1DE-8DFE-4CAC-A3AE-D23BC3391DA8}" destId="{7A016543-64CD-4F8B-B7C5-FFD7AA01245F}" srcOrd="1" destOrd="0" presId="urn:microsoft.com/office/officeart/2005/8/layout/list1"/>
    <dgm:cxn modelId="{5D7189BE-CAED-4826-A511-BBCFF16348C4}" type="presParOf" srcId="{3E0623C9-5445-4157-8FD1-44F9FB80E997}" destId="{A21C196D-E901-4C75-9500-0DCC6F4BCF51}" srcOrd="1" destOrd="0" presId="urn:microsoft.com/office/officeart/2005/8/layout/list1"/>
    <dgm:cxn modelId="{A1D36130-82FE-4651-B222-353D94B25A03}" type="presParOf" srcId="{3E0623C9-5445-4157-8FD1-44F9FB80E997}" destId="{88FD29B8-B358-4467-9BDF-D77E4C29A6EC}" srcOrd="2" destOrd="0" presId="urn:microsoft.com/office/officeart/2005/8/layout/list1"/>
    <dgm:cxn modelId="{296776AD-B273-4840-8078-4F1E3427C60A}" type="presParOf" srcId="{3E0623C9-5445-4157-8FD1-44F9FB80E997}" destId="{C637188E-0289-4707-BE29-F92EF8BC27B3}" srcOrd="3" destOrd="0" presId="urn:microsoft.com/office/officeart/2005/8/layout/list1"/>
    <dgm:cxn modelId="{533F8F50-1FE9-4372-B0B0-59C25122428D}" type="presParOf" srcId="{3E0623C9-5445-4157-8FD1-44F9FB80E997}" destId="{87301DA4-00EF-4532-835A-8B09DC952380}" srcOrd="4" destOrd="0" presId="urn:microsoft.com/office/officeart/2005/8/layout/list1"/>
    <dgm:cxn modelId="{1D7F3726-6862-41D5-8AC2-F220A1B75932}" type="presParOf" srcId="{87301DA4-00EF-4532-835A-8B09DC952380}" destId="{3AB43C10-A8CC-49B7-9786-D1EA41143392}" srcOrd="0" destOrd="0" presId="urn:microsoft.com/office/officeart/2005/8/layout/list1"/>
    <dgm:cxn modelId="{FBDD9872-6DA1-4814-8F48-E6C44EEBAA28}" type="presParOf" srcId="{87301DA4-00EF-4532-835A-8B09DC952380}" destId="{8BA82EF3-1A62-45A9-929B-938A04970FA3}" srcOrd="1" destOrd="0" presId="urn:microsoft.com/office/officeart/2005/8/layout/list1"/>
    <dgm:cxn modelId="{1B1848C9-8E54-40AB-BDF3-1E7CDD6544F4}" type="presParOf" srcId="{3E0623C9-5445-4157-8FD1-44F9FB80E997}" destId="{102C4975-6ECF-4501-9CE2-224680623D71}" srcOrd="5" destOrd="0" presId="urn:microsoft.com/office/officeart/2005/8/layout/list1"/>
    <dgm:cxn modelId="{CE7AD818-8D4F-4B08-8EFC-F95F2D43D03E}" type="presParOf" srcId="{3E0623C9-5445-4157-8FD1-44F9FB80E997}" destId="{7572AA50-42EB-41D2-AD68-DCE16E152F37}" srcOrd="6" destOrd="0" presId="urn:microsoft.com/office/officeart/2005/8/layout/list1"/>
    <dgm:cxn modelId="{A22CCFD7-C540-4C1E-8F05-FD2C49446B88}" type="presParOf" srcId="{3E0623C9-5445-4157-8FD1-44F9FB80E997}" destId="{AE35131E-49F1-4019-8245-E63CA6091567}" srcOrd="7" destOrd="0" presId="urn:microsoft.com/office/officeart/2005/8/layout/list1"/>
    <dgm:cxn modelId="{1DAE848B-CD60-46B4-AFB7-CEE55EEF541E}" type="presParOf" srcId="{3E0623C9-5445-4157-8FD1-44F9FB80E997}" destId="{3BC8E88A-3634-4464-80F4-9FE78F22486A}" srcOrd="8" destOrd="0" presId="urn:microsoft.com/office/officeart/2005/8/layout/list1"/>
    <dgm:cxn modelId="{2863747D-1259-4AA0-A934-11B5A41AAE36}" type="presParOf" srcId="{3BC8E88A-3634-4464-80F4-9FE78F22486A}" destId="{A2DDD829-8A3D-4CB0-A51A-DC88446B92E1}" srcOrd="0" destOrd="0" presId="urn:microsoft.com/office/officeart/2005/8/layout/list1"/>
    <dgm:cxn modelId="{980BE67C-697B-48A6-B67E-19CAC37A891B}" type="presParOf" srcId="{3BC8E88A-3634-4464-80F4-9FE78F22486A}" destId="{8A413C53-48FF-4B27-BD89-A63F2CCCE285}" srcOrd="1" destOrd="0" presId="urn:microsoft.com/office/officeart/2005/8/layout/list1"/>
    <dgm:cxn modelId="{803CEF62-8ADB-4904-8533-3F301303E5B4}" type="presParOf" srcId="{3E0623C9-5445-4157-8FD1-44F9FB80E997}" destId="{8D10DE14-B194-45B4-AAD4-B4F9ADC26636}" srcOrd="9" destOrd="0" presId="urn:microsoft.com/office/officeart/2005/8/layout/list1"/>
    <dgm:cxn modelId="{1A6DDD78-DF08-431D-A369-6C92D5714D05}" type="presParOf" srcId="{3E0623C9-5445-4157-8FD1-44F9FB80E997}" destId="{02F09709-F2FE-4A66-9719-7BD1DBCCC5C0}"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495C58-E33B-488A-AC36-005ADFB6CA6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pt-PT"/>
        </a:p>
      </dgm:t>
    </dgm:pt>
    <dgm:pt modelId="{C1CFA243-224D-4AF3-8E91-4E1D95515B27}">
      <dgm:prSet custT="1">
        <dgm:style>
          <a:lnRef idx="2">
            <a:schemeClr val="accent2"/>
          </a:lnRef>
          <a:fillRef idx="1">
            <a:schemeClr val="lt1"/>
          </a:fillRef>
          <a:effectRef idx="0">
            <a:schemeClr val="accent2"/>
          </a:effectRef>
          <a:fontRef idx="minor">
            <a:schemeClr val="dk1"/>
          </a:fontRef>
        </dgm:style>
      </dgm:prSet>
      <dgm:spPr>
        <a:solidFill>
          <a:srgbClr val="C00000"/>
        </a:solidFill>
        <a:ln>
          <a:noFill/>
        </a:ln>
      </dgm:spPr>
      <dgm:t>
        <a:bodyPr/>
        <a:lstStyle/>
        <a:p>
          <a:pPr algn="ctr" rtl="0"/>
          <a:r>
            <a:rPr lang="pt-PT" sz="2800" b="0" baseline="0" dirty="0" smtClean="0">
              <a:solidFill>
                <a:schemeClr val="bg1"/>
              </a:solidFill>
              <a:latin typeface="MV Boli" pitchFamily="2" charset="0"/>
              <a:cs typeface="MV Boli" pitchFamily="2" charset="0"/>
            </a:rPr>
            <a:t>Em jeito de </a:t>
          </a:r>
          <a:r>
            <a:rPr lang="pt-PT" sz="2800" b="0" baseline="0" dirty="0" err="1" smtClean="0">
              <a:solidFill>
                <a:schemeClr val="bg1"/>
              </a:solidFill>
              <a:latin typeface="MV Boli" pitchFamily="2" charset="0"/>
              <a:cs typeface="MV Boli" pitchFamily="2" charset="0"/>
            </a:rPr>
            <a:t>conlusão</a:t>
          </a:r>
          <a:r>
            <a:rPr lang="pt-PT" sz="2800" b="0" baseline="0" dirty="0" smtClean="0">
              <a:solidFill>
                <a:schemeClr val="bg1"/>
              </a:solidFill>
              <a:latin typeface="MV Boli" pitchFamily="2" charset="0"/>
              <a:cs typeface="MV Boli" pitchFamily="2" charset="0"/>
            </a:rPr>
            <a:t>…</a:t>
          </a:r>
          <a:endParaRPr lang="pt-PT" sz="2800" dirty="0">
            <a:solidFill>
              <a:schemeClr val="bg1"/>
            </a:solidFill>
            <a:latin typeface="MV Boli" pitchFamily="2" charset="0"/>
            <a:cs typeface="MV Boli" pitchFamily="2" charset="0"/>
          </a:endParaRPr>
        </a:p>
      </dgm:t>
    </dgm:pt>
    <dgm:pt modelId="{070385F2-7BE1-4BFE-A70A-AA361611543C}" type="parTrans" cxnId="{9D79402B-73F3-45CF-97C6-9E55A73D80F9}">
      <dgm:prSet/>
      <dgm:spPr/>
      <dgm:t>
        <a:bodyPr/>
        <a:lstStyle/>
        <a:p>
          <a:endParaRPr lang="pt-PT"/>
        </a:p>
      </dgm:t>
    </dgm:pt>
    <dgm:pt modelId="{DC4417D4-1DF6-411F-966A-999C615D7764}" type="sibTrans" cxnId="{9D79402B-73F3-45CF-97C6-9E55A73D80F9}">
      <dgm:prSet/>
      <dgm:spPr/>
      <dgm:t>
        <a:bodyPr/>
        <a:lstStyle/>
        <a:p>
          <a:endParaRPr lang="pt-PT"/>
        </a:p>
      </dgm:t>
    </dgm:pt>
    <dgm:pt modelId="{59391577-150E-42F9-BDA9-34E9CFFA9117}" type="pres">
      <dgm:prSet presAssocID="{CD495C58-E33B-488A-AC36-005ADFB6CA6A}" presName="linear" presStyleCnt="0">
        <dgm:presLayoutVars>
          <dgm:animLvl val="lvl"/>
          <dgm:resizeHandles val="exact"/>
        </dgm:presLayoutVars>
      </dgm:prSet>
      <dgm:spPr/>
      <dgm:t>
        <a:bodyPr/>
        <a:lstStyle/>
        <a:p>
          <a:endParaRPr lang="pt-PT"/>
        </a:p>
      </dgm:t>
    </dgm:pt>
    <dgm:pt modelId="{FED22359-66E6-4898-A346-44AC3CA7C90A}" type="pres">
      <dgm:prSet presAssocID="{C1CFA243-224D-4AF3-8E91-4E1D95515B27}" presName="parentText" presStyleLbl="node1" presStyleIdx="0" presStyleCnt="1" custLinFactNeighborX="-1790" custLinFactNeighborY="-1272">
        <dgm:presLayoutVars>
          <dgm:chMax val="0"/>
          <dgm:bulletEnabled val="1"/>
        </dgm:presLayoutVars>
      </dgm:prSet>
      <dgm:spPr/>
      <dgm:t>
        <a:bodyPr/>
        <a:lstStyle/>
        <a:p>
          <a:endParaRPr lang="pt-PT"/>
        </a:p>
      </dgm:t>
    </dgm:pt>
  </dgm:ptLst>
  <dgm:cxnLst>
    <dgm:cxn modelId="{1A1139D1-4B1C-45C7-BCF8-E86B8A848336}" type="presOf" srcId="{CD495C58-E33B-488A-AC36-005ADFB6CA6A}" destId="{59391577-150E-42F9-BDA9-34E9CFFA9117}" srcOrd="0" destOrd="0" presId="urn:microsoft.com/office/officeart/2005/8/layout/vList2"/>
    <dgm:cxn modelId="{BF477154-1FF2-49C7-90CE-DF2E416E52B7}" type="presOf" srcId="{C1CFA243-224D-4AF3-8E91-4E1D95515B27}" destId="{FED22359-66E6-4898-A346-44AC3CA7C90A}" srcOrd="0" destOrd="0" presId="urn:microsoft.com/office/officeart/2005/8/layout/vList2"/>
    <dgm:cxn modelId="{9D79402B-73F3-45CF-97C6-9E55A73D80F9}" srcId="{CD495C58-E33B-488A-AC36-005ADFB6CA6A}" destId="{C1CFA243-224D-4AF3-8E91-4E1D95515B27}" srcOrd="0" destOrd="0" parTransId="{070385F2-7BE1-4BFE-A70A-AA361611543C}" sibTransId="{DC4417D4-1DF6-411F-966A-999C615D7764}"/>
    <dgm:cxn modelId="{FAE02C56-ED76-4BF5-8FF2-18A502E464AB}" type="presParOf" srcId="{59391577-150E-42F9-BDA9-34E9CFFA9117}" destId="{FED22359-66E6-4898-A346-44AC3CA7C90A}"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49D072-A014-4BF0-9A83-715E7B8A7832}">
      <dsp:nvSpPr>
        <dsp:cNvPr id="0" name=""/>
        <dsp:cNvSpPr/>
      </dsp:nvSpPr>
      <dsp:spPr>
        <a:xfrm>
          <a:off x="0" y="0"/>
          <a:ext cx="7460307" cy="1143000"/>
        </a:xfrm>
        <a:prstGeom prst="roundRect">
          <a:avLst>
            <a:gd name="adj" fmla="val 10000"/>
          </a:avLst>
        </a:prstGeom>
        <a:noFill/>
        <a:ln w="25400" cap="flat" cmpd="sng" algn="ctr">
          <a:no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pt-PT" sz="2800" b="1" kern="1200" baseline="0" dirty="0" smtClean="0">
              <a:ln>
                <a:noFill/>
              </a:ln>
              <a:solidFill>
                <a:schemeClr val="bg1"/>
              </a:solidFill>
              <a:latin typeface="MV Boli" pitchFamily="2" charset="0"/>
              <a:cs typeface="MV Boli" pitchFamily="2" charset="0"/>
            </a:rPr>
            <a:t>Sumário</a:t>
          </a:r>
          <a:endParaRPr lang="pt-PT" sz="2800" kern="1200" dirty="0">
            <a:ln>
              <a:noFill/>
            </a:ln>
            <a:solidFill>
              <a:schemeClr val="bg1"/>
            </a:solidFill>
            <a:latin typeface="MV Boli" pitchFamily="2" charset="0"/>
            <a:cs typeface="MV Boli" pitchFamily="2" charset="0"/>
          </a:endParaRPr>
        </a:p>
      </dsp:txBody>
      <dsp:txXfrm>
        <a:off x="33477" y="33477"/>
        <a:ext cx="7393353" cy="107604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FD29B8-B358-4467-9BDF-D77E4C29A6EC}">
      <dsp:nvSpPr>
        <dsp:cNvPr id="0" name=""/>
        <dsp:cNvSpPr/>
      </dsp:nvSpPr>
      <dsp:spPr>
        <a:xfrm>
          <a:off x="0" y="565352"/>
          <a:ext cx="7467600" cy="932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A016543-64CD-4F8B-B7C5-FFD7AA01245F}">
      <dsp:nvSpPr>
        <dsp:cNvPr id="0" name=""/>
        <dsp:cNvSpPr/>
      </dsp:nvSpPr>
      <dsp:spPr>
        <a:xfrm>
          <a:off x="373380" y="19232"/>
          <a:ext cx="5227320" cy="1092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7580" tIns="0" rIns="197580" bIns="0" numCol="1" spcCol="1270" anchor="ctr" anchorCtr="0">
          <a:noAutofit/>
        </a:bodyPr>
        <a:lstStyle/>
        <a:p>
          <a:pPr lvl="0" algn="l" defTabSz="889000">
            <a:lnSpc>
              <a:spcPct val="90000"/>
            </a:lnSpc>
            <a:spcBef>
              <a:spcPct val="0"/>
            </a:spcBef>
            <a:spcAft>
              <a:spcPct val="35000"/>
            </a:spcAft>
          </a:pPr>
          <a:r>
            <a:rPr lang="pt-PT" sz="2000" kern="1200" dirty="0" smtClean="0"/>
            <a:t>1.ªFase – Motivação/ sensibilização</a:t>
          </a:r>
          <a:endParaRPr lang="pt-PT" sz="2000" kern="1200" dirty="0"/>
        </a:p>
      </dsp:txBody>
      <dsp:txXfrm>
        <a:off x="426699" y="72551"/>
        <a:ext cx="5120682" cy="985602"/>
      </dsp:txXfrm>
    </dsp:sp>
    <dsp:sp modelId="{7572AA50-42EB-41D2-AD68-DCE16E152F37}">
      <dsp:nvSpPr>
        <dsp:cNvPr id="0" name=""/>
        <dsp:cNvSpPr/>
      </dsp:nvSpPr>
      <dsp:spPr>
        <a:xfrm>
          <a:off x="0" y="2243672"/>
          <a:ext cx="7467600" cy="932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BA82EF3-1A62-45A9-929B-938A04970FA3}">
      <dsp:nvSpPr>
        <dsp:cNvPr id="0" name=""/>
        <dsp:cNvSpPr/>
      </dsp:nvSpPr>
      <dsp:spPr>
        <a:xfrm>
          <a:off x="373380" y="1697552"/>
          <a:ext cx="5227320" cy="1092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7580" tIns="0" rIns="197580" bIns="0" numCol="1" spcCol="1270" anchor="ctr" anchorCtr="0">
          <a:noAutofit/>
        </a:bodyPr>
        <a:lstStyle/>
        <a:p>
          <a:pPr lvl="0" algn="l" defTabSz="889000">
            <a:lnSpc>
              <a:spcPct val="90000"/>
            </a:lnSpc>
            <a:spcBef>
              <a:spcPct val="0"/>
            </a:spcBef>
            <a:spcAft>
              <a:spcPct val="35000"/>
            </a:spcAft>
          </a:pPr>
          <a:r>
            <a:rPr lang="pt-PT" sz="2000" kern="1200" dirty="0" smtClean="0"/>
            <a:t>2.ªFase </a:t>
          </a:r>
          <a:r>
            <a:rPr lang="pt-PT" sz="2000" kern="1200" smtClean="0"/>
            <a:t>– Elaboração/ desenvolvimento </a:t>
          </a:r>
          <a:endParaRPr lang="pt-PT" sz="2000" kern="1200" dirty="0"/>
        </a:p>
      </dsp:txBody>
      <dsp:txXfrm>
        <a:off x="426699" y="1750871"/>
        <a:ext cx="5120682" cy="985602"/>
      </dsp:txXfrm>
    </dsp:sp>
    <dsp:sp modelId="{02F09709-F2FE-4A66-9719-7BD1DBCCC5C0}">
      <dsp:nvSpPr>
        <dsp:cNvPr id="0" name=""/>
        <dsp:cNvSpPr/>
      </dsp:nvSpPr>
      <dsp:spPr>
        <a:xfrm>
          <a:off x="0" y="3921992"/>
          <a:ext cx="7467600" cy="932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A413C53-48FF-4B27-BD89-A63F2CCCE285}">
      <dsp:nvSpPr>
        <dsp:cNvPr id="0" name=""/>
        <dsp:cNvSpPr/>
      </dsp:nvSpPr>
      <dsp:spPr>
        <a:xfrm>
          <a:off x="373380" y="3375872"/>
          <a:ext cx="5227320" cy="1092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7580" tIns="0" rIns="197580" bIns="0" numCol="1" spcCol="1270" anchor="ctr" anchorCtr="0">
          <a:noAutofit/>
        </a:bodyPr>
        <a:lstStyle/>
        <a:p>
          <a:pPr lvl="0" algn="l" defTabSz="889000">
            <a:lnSpc>
              <a:spcPct val="90000"/>
            </a:lnSpc>
            <a:spcBef>
              <a:spcPct val="0"/>
            </a:spcBef>
            <a:spcAft>
              <a:spcPct val="35000"/>
            </a:spcAft>
          </a:pPr>
          <a:r>
            <a:rPr lang="pt-PT" sz="2000" kern="1200" dirty="0" smtClean="0"/>
            <a:t>3.ª Fase – Submissão/ apresentação  </a:t>
          </a:r>
          <a:endParaRPr lang="pt-PT" sz="2000" kern="1200" dirty="0"/>
        </a:p>
      </dsp:txBody>
      <dsp:txXfrm>
        <a:off x="426699" y="3429191"/>
        <a:ext cx="5120682" cy="9856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D22359-66E6-4898-A346-44AC3CA7C90A}">
      <dsp:nvSpPr>
        <dsp:cNvPr id="0" name=""/>
        <dsp:cNvSpPr/>
      </dsp:nvSpPr>
      <dsp:spPr>
        <a:xfrm>
          <a:off x="0" y="0"/>
          <a:ext cx="7467600" cy="1141920"/>
        </a:xfrm>
        <a:prstGeom prst="roundRect">
          <a:avLst/>
        </a:prstGeom>
        <a:solidFill>
          <a:srgbClr val="C00000"/>
        </a:solidFill>
        <a:ln w="25400" cap="flat" cmpd="sng" algn="ctr">
          <a:no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pt-PT" sz="2800" b="0" kern="1200" baseline="0" dirty="0" smtClean="0">
              <a:solidFill>
                <a:schemeClr val="bg1"/>
              </a:solidFill>
              <a:latin typeface="MV Boli" pitchFamily="2" charset="0"/>
              <a:cs typeface="MV Boli" pitchFamily="2" charset="0"/>
            </a:rPr>
            <a:t>Em jeito de </a:t>
          </a:r>
          <a:r>
            <a:rPr lang="pt-PT" sz="2800" b="0" kern="1200" baseline="0" dirty="0" err="1" smtClean="0">
              <a:solidFill>
                <a:schemeClr val="bg1"/>
              </a:solidFill>
              <a:latin typeface="MV Boli" pitchFamily="2" charset="0"/>
              <a:cs typeface="MV Boli" pitchFamily="2" charset="0"/>
            </a:rPr>
            <a:t>conlusão</a:t>
          </a:r>
          <a:r>
            <a:rPr lang="pt-PT" sz="2800" b="0" kern="1200" baseline="0" dirty="0" smtClean="0">
              <a:solidFill>
                <a:schemeClr val="bg1"/>
              </a:solidFill>
              <a:latin typeface="MV Boli" pitchFamily="2" charset="0"/>
              <a:cs typeface="MV Boli" pitchFamily="2" charset="0"/>
            </a:rPr>
            <a:t>…</a:t>
          </a:r>
          <a:endParaRPr lang="pt-PT" sz="2800" kern="1200" dirty="0">
            <a:solidFill>
              <a:schemeClr val="bg1"/>
            </a:solidFill>
            <a:latin typeface="MV Boli" pitchFamily="2" charset="0"/>
            <a:cs typeface="MV Boli" pitchFamily="2" charset="0"/>
          </a:endParaRPr>
        </a:p>
      </dsp:txBody>
      <dsp:txXfrm>
        <a:off x="55744" y="55744"/>
        <a:ext cx="7356112" cy="1030432"/>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o de título">
    <p:bg>
      <p:bgRef idx="1001">
        <a:schemeClr val="bg1"/>
      </p:bgRef>
    </p:bg>
    <p:spTree>
      <p:nvGrpSpPr>
        <p:cNvPr id="1" name=""/>
        <p:cNvGrpSpPr/>
        <p:nvPr/>
      </p:nvGrpSpPr>
      <p:grpSpPr>
        <a:xfrm>
          <a:off x="0" y="0"/>
          <a:ext cx="0" cy="0"/>
          <a:chOff x="0" y="0"/>
          <a:chExt cx="0" cy="0"/>
        </a:xfrm>
      </p:grpSpPr>
      <p:sp>
        <p:nvSpPr>
          <p:cNvPr id="8" name="Título 7"/>
          <p:cNvSpPr>
            <a:spLocks noGrp="1"/>
          </p:cNvSpPr>
          <p:nvPr>
            <p:ph type="ctrTitle"/>
          </p:nvPr>
        </p:nvSpPr>
        <p:spPr>
          <a:xfrm>
            <a:off x="2286000" y="3124200"/>
            <a:ext cx="6172200" cy="1894362"/>
          </a:xfrm>
        </p:spPr>
        <p:txBody>
          <a:bodyPr/>
          <a:lstStyle>
            <a:lvl1pPr>
              <a:defRPr b="1"/>
            </a:lvl1pPr>
          </a:lstStyle>
          <a:p>
            <a:r>
              <a:rPr kumimoji="0" lang="pt-PT" smtClean="0"/>
              <a:t>Clique para editar o estilo</a:t>
            </a:r>
            <a:endParaRPr kumimoji="0" lang="en-US"/>
          </a:p>
        </p:txBody>
      </p:sp>
      <p:sp>
        <p:nvSpPr>
          <p:cNvPr id="9" name="Subtítulo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pt-PT" smtClean="0"/>
              <a:t>Faça clique para editar o estilo</a:t>
            </a:r>
            <a:endParaRPr kumimoji="0" lang="en-US"/>
          </a:p>
        </p:txBody>
      </p:sp>
      <p:sp>
        <p:nvSpPr>
          <p:cNvPr id="28" name="Marcador de Posição da Data 27"/>
          <p:cNvSpPr>
            <a:spLocks noGrp="1"/>
          </p:cNvSpPr>
          <p:nvPr>
            <p:ph type="dt" sz="half" idx="10"/>
          </p:nvPr>
        </p:nvSpPr>
        <p:spPr bwMode="auto">
          <a:xfrm rot="5400000">
            <a:off x="7764621" y="1174097"/>
            <a:ext cx="2286000" cy="381000"/>
          </a:xfrm>
        </p:spPr>
        <p:txBody>
          <a:bodyPr/>
          <a:lstStyle/>
          <a:p>
            <a:fld id="{5D743AF7-CCBA-423F-A772-831AE0F1CFA3}" type="datetimeFigureOut">
              <a:rPr lang="pt-PT" smtClean="0"/>
              <a:t>26-04-2013</a:t>
            </a:fld>
            <a:endParaRPr lang="pt-PT"/>
          </a:p>
        </p:txBody>
      </p:sp>
      <p:sp>
        <p:nvSpPr>
          <p:cNvPr id="17" name="Marcador de Posição do Rodapé 16"/>
          <p:cNvSpPr>
            <a:spLocks noGrp="1"/>
          </p:cNvSpPr>
          <p:nvPr>
            <p:ph type="ftr" sz="quarter" idx="11"/>
          </p:nvPr>
        </p:nvSpPr>
        <p:spPr bwMode="auto">
          <a:xfrm rot="5400000">
            <a:off x="7077269" y="4181669"/>
            <a:ext cx="3657600" cy="384048"/>
          </a:xfrm>
        </p:spPr>
        <p:txBody>
          <a:bodyPr/>
          <a:lstStyle/>
          <a:p>
            <a:endParaRPr lang="pt-PT"/>
          </a:p>
        </p:txBody>
      </p:sp>
      <p:sp>
        <p:nvSpPr>
          <p:cNvPr id="10" name="Rectângulo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ângulo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ângulo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ângulo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Conexão recta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Conexão recta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Conexão recta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Conexão recta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Conexão recta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Conexão recta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ângulo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Marcador de Posição do Número do Diapositivo 28"/>
          <p:cNvSpPr>
            <a:spLocks noGrp="1"/>
          </p:cNvSpPr>
          <p:nvPr>
            <p:ph type="sldNum" sz="quarter" idx="12"/>
          </p:nvPr>
        </p:nvSpPr>
        <p:spPr bwMode="auto">
          <a:xfrm>
            <a:off x="1325544" y="4928702"/>
            <a:ext cx="609600" cy="517524"/>
          </a:xfrm>
        </p:spPr>
        <p:txBody>
          <a:bodyPr/>
          <a:lstStyle/>
          <a:p>
            <a:fld id="{7EEA9108-B639-40FF-8DEE-89AFD9BAAD07}" type="slidenum">
              <a:rPr lang="pt-PT" smtClean="0"/>
              <a:t>‹nº›</a:t>
            </a:fld>
            <a:endParaRPr lang="pt-PT"/>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PT" smtClean="0"/>
              <a:t>Clique para editar o estilo</a:t>
            </a:r>
            <a:endParaRPr kumimoji="0" lang="en-US"/>
          </a:p>
        </p:txBody>
      </p:sp>
      <p:sp>
        <p:nvSpPr>
          <p:cNvPr id="3" name="Marcador de Posição de Texto Vertical 2"/>
          <p:cNvSpPr>
            <a:spLocks noGrp="1"/>
          </p:cNvSpPr>
          <p:nvPr>
            <p:ph type="body" orient="vert" idx="1"/>
          </p:nvPr>
        </p:nvSpPr>
        <p:spPr/>
        <p:txBody>
          <a:bodyPr vert="eaVer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p>
            <a:fld id="{5D743AF7-CCBA-423F-A772-831AE0F1CFA3}" type="datetimeFigureOut">
              <a:rPr lang="pt-PT" smtClean="0"/>
              <a:t>26-04-2013</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7EEA9108-B639-40FF-8DEE-89AFD9BAAD07}" type="slidenum">
              <a:rPr lang="pt-PT" smtClean="0"/>
              <a:t>‹nº›</a:t>
            </a:fld>
            <a:endParaRPr lang="pt-P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9"/>
            <a:ext cx="1676400" cy="5851525"/>
          </a:xfrm>
        </p:spPr>
        <p:txBody>
          <a:bodyPr vert="eaVert"/>
          <a:lstStyle/>
          <a:p>
            <a:r>
              <a:rPr kumimoji="0" lang="pt-PT" smtClean="0"/>
              <a:t>Clique para editar o estilo</a:t>
            </a:r>
            <a:endParaRPr kumimoji="0" lang="en-US"/>
          </a:p>
        </p:txBody>
      </p:sp>
      <p:sp>
        <p:nvSpPr>
          <p:cNvPr id="3" name="Marcador de Posição de Texto Vertical 2"/>
          <p:cNvSpPr>
            <a:spLocks noGrp="1"/>
          </p:cNvSpPr>
          <p:nvPr>
            <p:ph type="body" orient="vert" idx="1"/>
          </p:nvPr>
        </p:nvSpPr>
        <p:spPr>
          <a:xfrm>
            <a:off x="457200" y="274638"/>
            <a:ext cx="6019800" cy="5851525"/>
          </a:xfrm>
        </p:spPr>
        <p:txBody>
          <a:bodyPr vert="eaVer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p>
            <a:fld id="{5D743AF7-CCBA-423F-A772-831AE0F1CFA3}" type="datetimeFigureOut">
              <a:rPr lang="pt-PT" smtClean="0"/>
              <a:t>26-04-2013</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7EEA9108-B639-40FF-8DEE-89AFD9BAAD07}" type="slidenum">
              <a:rPr lang="pt-PT" smtClean="0"/>
              <a:t>‹nº›</a:t>
            </a:fld>
            <a:endParaRPr lang="pt-P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PT" smtClean="0"/>
              <a:t>Clique para editar o estilo</a:t>
            </a:r>
            <a:endParaRPr kumimoji="0" lang="en-US"/>
          </a:p>
        </p:txBody>
      </p:sp>
      <p:sp>
        <p:nvSpPr>
          <p:cNvPr id="8" name="Marcador de Posição de Conteúdo 7"/>
          <p:cNvSpPr>
            <a:spLocks noGrp="1"/>
          </p:cNvSpPr>
          <p:nvPr>
            <p:ph sz="quarter" idx="1"/>
          </p:nvPr>
        </p:nvSpPr>
        <p:spPr>
          <a:xfrm>
            <a:off x="457200" y="1600200"/>
            <a:ext cx="7467600" cy="4873752"/>
          </a:xfrm>
        </p:spPr>
        <p:txBody>
          <a:body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7" name="Marcador de Posição da Data 6"/>
          <p:cNvSpPr>
            <a:spLocks noGrp="1"/>
          </p:cNvSpPr>
          <p:nvPr>
            <p:ph type="dt" sz="half" idx="14"/>
          </p:nvPr>
        </p:nvSpPr>
        <p:spPr/>
        <p:txBody>
          <a:bodyPr rtlCol="0"/>
          <a:lstStyle/>
          <a:p>
            <a:fld id="{5D743AF7-CCBA-423F-A772-831AE0F1CFA3}" type="datetimeFigureOut">
              <a:rPr lang="pt-PT" smtClean="0"/>
              <a:t>26-04-2013</a:t>
            </a:fld>
            <a:endParaRPr lang="pt-PT"/>
          </a:p>
        </p:txBody>
      </p:sp>
      <p:sp>
        <p:nvSpPr>
          <p:cNvPr id="9" name="Marcador de Posição do Número do Diapositivo 8"/>
          <p:cNvSpPr>
            <a:spLocks noGrp="1"/>
          </p:cNvSpPr>
          <p:nvPr>
            <p:ph type="sldNum" sz="quarter" idx="15"/>
          </p:nvPr>
        </p:nvSpPr>
        <p:spPr/>
        <p:txBody>
          <a:bodyPr rtlCol="0"/>
          <a:lstStyle/>
          <a:p>
            <a:fld id="{7EEA9108-B639-40FF-8DEE-89AFD9BAAD07}" type="slidenum">
              <a:rPr lang="pt-PT" smtClean="0"/>
              <a:t>‹nº›</a:t>
            </a:fld>
            <a:endParaRPr lang="pt-PT"/>
          </a:p>
        </p:txBody>
      </p:sp>
      <p:sp>
        <p:nvSpPr>
          <p:cNvPr id="10" name="Marcador de Posição do Rodapé 9"/>
          <p:cNvSpPr>
            <a:spLocks noGrp="1"/>
          </p:cNvSpPr>
          <p:nvPr>
            <p:ph type="ftr" sz="quarter" idx="16"/>
          </p:nvPr>
        </p:nvSpPr>
        <p:spPr/>
        <p:txBody>
          <a:bodyPr rtlCol="0"/>
          <a:lstStyle/>
          <a:p>
            <a:endParaRPr lang="pt-P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cção">
    <p:bg>
      <p:bgRef idx="1001">
        <a:schemeClr val="bg2"/>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2286000" y="2895600"/>
            <a:ext cx="6172200" cy="2053590"/>
          </a:xfrm>
        </p:spPr>
        <p:txBody>
          <a:bodyPr/>
          <a:lstStyle>
            <a:lvl1pPr algn="l">
              <a:buNone/>
              <a:defRPr sz="3000" b="1" cap="small" baseline="0"/>
            </a:lvl1pPr>
          </a:lstStyle>
          <a:p>
            <a:r>
              <a:rPr kumimoji="0" lang="pt-PT" smtClean="0"/>
              <a:t>Clique para editar o estilo</a:t>
            </a:r>
            <a:endParaRPr kumimoji="0" lang="en-US"/>
          </a:p>
        </p:txBody>
      </p:sp>
      <p:sp>
        <p:nvSpPr>
          <p:cNvPr id="3" name="Marcador de Posição do Texto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pt-PT" smtClean="0"/>
              <a:t>Clique para editar os estilos</a:t>
            </a:r>
          </a:p>
        </p:txBody>
      </p:sp>
      <p:sp>
        <p:nvSpPr>
          <p:cNvPr id="4" name="Marcador de Posição da Data 3"/>
          <p:cNvSpPr>
            <a:spLocks noGrp="1"/>
          </p:cNvSpPr>
          <p:nvPr>
            <p:ph type="dt" sz="half" idx="10"/>
          </p:nvPr>
        </p:nvSpPr>
        <p:spPr bwMode="auto">
          <a:xfrm rot="5400000">
            <a:off x="7763256" y="1170432"/>
            <a:ext cx="2286000" cy="381000"/>
          </a:xfrm>
        </p:spPr>
        <p:txBody>
          <a:bodyPr/>
          <a:lstStyle/>
          <a:p>
            <a:fld id="{5D743AF7-CCBA-423F-A772-831AE0F1CFA3}" type="datetimeFigureOut">
              <a:rPr lang="pt-PT" smtClean="0"/>
              <a:t>26-04-2013</a:t>
            </a:fld>
            <a:endParaRPr lang="pt-PT"/>
          </a:p>
        </p:txBody>
      </p:sp>
      <p:sp>
        <p:nvSpPr>
          <p:cNvPr id="5" name="Marcador de Posição do Rodapé 4"/>
          <p:cNvSpPr>
            <a:spLocks noGrp="1"/>
          </p:cNvSpPr>
          <p:nvPr>
            <p:ph type="ftr" sz="quarter" idx="11"/>
          </p:nvPr>
        </p:nvSpPr>
        <p:spPr bwMode="auto">
          <a:xfrm rot="5400000">
            <a:off x="7077456" y="4178808"/>
            <a:ext cx="3657600" cy="384048"/>
          </a:xfrm>
        </p:spPr>
        <p:txBody>
          <a:bodyPr/>
          <a:lstStyle/>
          <a:p>
            <a:endParaRPr lang="pt-PT"/>
          </a:p>
        </p:txBody>
      </p:sp>
      <p:sp>
        <p:nvSpPr>
          <p:cNvPr id="9" name="Rectângulo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ângulo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ângulo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ângulo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Conexão recta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Conexão recta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Conexão recta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Conexão recta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Conexão recta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ângulo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Conexão recta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Marcador de Posição do Número do Diapositivo 5"/>
          <p:cNvSpPr>
            <a:spLocks noGrp="1"/>
          </p:cNvSpPr>
          <p:nvPr>
            <p:ph type="sldNum" sz="quarter" idx="12"/>
          </p:nvPr>
        </p:nvSpPr>
        <p:spPr bwMode="auto">
          <a:xfrm>
            <a:off x="1340616" y="4928702"/>
            <a:ext cx="609600" cy="517524"/>
          </a:xfrm>
        </p:spPr>
        <p:txBody>
          <a:bodyPr/>
          <a:lstStyle/>
          <a:p>
            <a:fld id="{7EEA9108-B639-40FF-8DEE-89AFD9BAAD07}" type="slidenum">
              <a:rPr lang="pt-PT" smtClean="0"/>
              <a:t>‹nº›</a:t>
            </a:fld>
            <a:endParaRPr lang="pt-PT"/>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PT" smtClean="0"/>
              <a:t>Clique para editar o estilo</a:t>
            </a:r>
            <a:endParaRPr kumimoji="0" lang="en-US"/>
          </a:p>
        </p:txBody>
      </p:sp>
      <p:sp>
        <p:nvSpPr>
          <p:cNvPr id="5" name="Marcador de Posição da Data 4"/>
          <p:cNvSpPr>
            <a:spLocks noGrp="1"/>
          </p:cNvSpPr>
          <p:nvPr>
            <p:ph type="dt" sz="half" idx="10"/>
          </p:nvPr>
        </p:nvSpPr>
        <p:spPr/>
        <p:txBody>
          <a:bodyPr/>
          <a:lstStyle/>
          <a:p>
            <a:fld id="{5D743AF7-CCBA-423F-A772-831AE0F1CFA3}" type="datetimeFigureOut">
              <a:rPr lang="pt-PT" smtClean="0"/>
              <a:t>26-04-2013</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7EEA9108-B639-40FF-8DEE-89AFD9BAAD07}" type="slidenum">
              <a:rPr lang="pt-PT" smtClean="0"/>
              <a:t>‹nº›</a:t>
            </a:fld>
            <a:endParaRPr lang="pt-PT"/>
          </a:p>
        </p:txBody>
      </p:sp>
      <p:sp>
        <p:nvSpPr>
          <p:cNvPr id="9" name="Marcador de Posição de Conteúdo 8"/>
          <p:cNvSpPr>
            <a:spLocks noGrp="1"/>
          </p:cNvSpPr>
          <p:nvPr>
            <p:ph sz="quarter" idx="1"/>
          </p:nvPr>
        </p:nvSpPr>
        <p:spPr>
          <a:xfrm>
            <a:off x="457200" y="1600200"/>
            <a:ext cx="3657600" cy="4572000"/>
          </a:xfrm>
        </p:spPr>
        <p:txBody>
          <a:body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11" name="Marcador de Posição de Conteúdo 10"/>
          <p:cNvSpPr>
            <a:spLocks noGrp="1"/>
          </p:cNvSpPr>
          <p:nvPr>
            <p:ph sz="quarter" idx="2"/>
          </p:nvPr>
        </p:nvSpPr>
        <p:spPr>
          <a:xfrm>
            <a:off x="4270248" y="1600200"/>
            <a:ext cx="3657600" cy="4572000"/>
          </a:xfrm>
        </p:spPr>
        <p:txBody>
          <a:body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7543800" cy="1143000"/>
          </a:xfrm>
        </p:spPr>
        <p:txBody>
          <a:bodyPr anchor="b"/>
          <a:lstStyle>
            <a:lvl1pPr>
              <a:defRPr/>
            </a:lvl1pPr>
          </a:lstStyle>
          <a:p>
            <a:r>
              <a:rPr kumimoji="0" lang="pt-PT" smtClean="0"/>
              <a:t>Clique para editar o estilo</a:t>
            </a:r>
            <a:endParaRPr kumimoji="0" lang="en-US"/>
          </a:p>
        </p:txBody>
      </p:sp>
      <p:sp>
        <p:nvSpPr>
          <p:cNvPr id="7" name="Marcador de Posição da Data 6"/>
          <p:cNvSpPr>
            <a:spLocks noGrp="1"/>
          </p:cNvSpPr>
          <p:nvPr>
            <p:ph type="dt" sz="half" idx="10"/>
          </p:nvPr>
        </p:nvSpPr>
        <p:spPr/>
        <p:txBody>
          <a:bodyPr/>
          <a:lstStyle/>
          <a:p>
            <a:fld id="{5D743AF7-CCBA-423F-A772-831AE0F1CFA3}" type="datetimeFigureOut">
              <a:rPr lang="pt-PT" smtClean="0"/>
              <a:t>26-04-2013</a:t>
            </a:fld>
            <a:endParaRPr lang="pt-PT"/>
          </a:p>
        </p:txBody>
      </p:sp>
      <p:sp>
        <p:nvSpPr>
          <p:cNvPr id="8" name="Marcador de Posição do Rodapé 7"/>
          <p:cNvSpPr>
            <a:spLocks noGrp="1"/>
          </p:cNvSpPr>
          <p:nvPr>
            <p:ph type="ftr" sz="quarter" idx="11"/>
          </p:nvPr>
        </p:nvSpPr>
        <p:spPr/>
        <p:txBody>
          <a:bodyPr/>
          <a:lstStyle/>
          <a:p>
            <a:endParaRPr lang="pt-PT"/>
          </a:p>
        </p:txBody>
      </p:sp>
      <p:sp>
        <p:nvSpPr>
          <p:cNvPr id="9" name="Marcador de Posição do Número do Diapositivo 8"/>
          <p:cNvSpPr>
            <a:spLocks noGrp="1"/>
          </p:cNvSpPr>
          <p:nvPr>
            <p:ph type="sldNum" sz="quarter" idx="12"/>
          </p:nvPr>
        </p:nvSpPr>
        <p:spPr/>
        <p:txBody>
          <a:bodyPr/>
          <a:lstStyle/>
          <a:p>
            <a:fld id="{7EEA9108-B639-40FF-8DEE-89AFD9BAAD07}" type="slidenum">
              <a:rPr lang="pt-PT" smtClean="0"/>
              <a:t>‹nº›</a:t>
            </a:fld>
            <a:endParaRPr lang="pt-PT"/>
          </a:p>
        </p:txBody>
      </p:sp>
      <p:sp>
        <p:nvSpPr>
          <p:cNvPr id="11" name="Marcador de Posição de Conteúdo 10"/>
          <p:cNvSpPr>
            <a:spLocks noGrp="1"/>
          </p:cNvSpPr>
          <p:nvPr>
            <p:ph sz="quarter" idx="2"/>
          </p:nvPr>
        </p:nvSpPr>
        <p:spPr>
          <a:xfrm>
            <a:off x="457200" y="2362200"/>
            <a:ext cx="3657600" cy="3886200"/>
          </a:xfrm>
        </p:spPr>
        <p:txBody>
          <a:body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13" name="Marcador de Posição de Conteúdo 12"/>
          <p:cNvSpPr>
            <a:spLocks noGrp="1"/>
          </p:cNvSpPr>
          <p:nvPr>
            <p:ph sz="quarter" idx="4"/>
          </p:nvPr>
        </p:nvSpPr>
        <p:spPr>
          <a:xfrm>
            <a:off x="4371975" y="2362200"/>
            <a:ext cx="3657600" cy="3886200"/>
          </a:xfrm>
        </p:spPr>
        <p:txBody>
          <a:body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12" name="Marcador de Posição do Texto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pt-PT" smtClean="0"/>
              <a:t>Clique para editar os estilos</a:t>
            </a:r>
          </a:p>
        </p:txBody>
      </p:sp>
      <p:sp>
        <p:nvSpPr>
          <p:cNvPr id="14" name="Marcador de Posição do Texto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pt-PT" smtClean="0"/>
              <a:t>Clique para editar os estilos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PT" smtClean="0"/>
              <a:t>Clique para editar o estilo</a:t>
            </a:r>
            <a:endParaRPr kumimoji="0" lang="en-US"/>
          </a:p>
        </p:txBody>
      </p:sp>
      <p:sp>
        <p:nvSpPr>
          <p:cNvPr id="6" name="Marcador de Posição da Data 5"/>
          <p:cNvSpPr>
            <a:spLocks noGrp="1"/>
          </p:cNvSpPr>
          <p:nvPr>
            <p:ph type="dt" sz="half" idx="10"/>
          </p:nvPr>
        </p:nvSpPr>
        <p:spPr/>
        <p:txBody>
          <a:bodyPr rtlCol="0"/>
          <a:lstStyle/>
          <a:p>
            <a:fld id="{5D743AF7-CCBA-423F-A772-831AE0F1CFA3}" type="datetimeFigureOut">
              <a:rPr lang="pt-PT" smtClean="0"/>
              <a:t>26-04-2013</a:t>
            </a:fld>
            <a:endParaRPr lang="pt-PT"/>
          </a:p>
        </p:txBody>
      </p:sp>
      <p:sp>
        <p:nvSpPr>
          <p:cNvPr id="7" name="Marcador de Posição do Número do Diapositivo 6"/>
          <p:cNvSpPr>
            <a:spLocks noGrp="1"/>
          </p:cNvSpPr>
          <p:nvPr>
            <p:ph type="sldNum" sz="quarter" idx="11"/>
          </p:nvPr>
        </p:nvSpPr>
        <p:spPr/>
        <p:txBody>
          <a:bodyPr rtlCol="0"/>
          <a:lstStyle/>
          <a:p>
            <a:fld id="{7EEA9108-B639-40FF-8DEE-89AFD9BAAD07}" type="slidenum">
              <a:rPr lang="pt-PT" smtClean="0"/>
              <a:t>‹nº›</a:t>
            </a:fld>
            <a:endParaRPr lang="pt-PT"/>
          </a:p>
        </p:txBody>
      </p:sp>
      <p:sp>
        <p:nvSpPr>
          <p:cNvPr id="8" name="Marcador de Posição do Rodapé 7"/>
          <p:cNvSpPr>
            <a:spLocks noGrp="1"/>
          </p:cNvSpPr>
          <p:nvPr>
            <p:ph type="ftr" sz="quarter" idx="12"/>
          </p:nvPr>
        </p:nvSpPr>
        <p:spPr/>
        <p:txBody>
          <a:bodyPr rtlCol="0"/>
          <a:lstStyle/>
          <a:p>
            <a:endParaRPr lang="pt-P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p>
            <a:fld id="{5D743AF7-CCBA-423F-A772-831AE0F1CFA3}" type="datetimeFigureOut">
              <a:rPr lang="pt-PT" smtClean="0"/>
              <a:t>26-04-2013</a:t>
            </a:fld>
            <a:endParaRPr lang="pt-PT"/>
          </a:p>
        </p:txBody>
      </p:sp>
      <p:sp>
        <p:nvSpPr>
          <p:cNvPr id="3" name="Marcador de Posição do Rodapé 2"/>
          <p:cNvSpPr>
            <a:spLocks noGrp="1"/>
          </p:cNvSpPr>
          <p:nvPr>
            <p:ph type="ftr" sz="quarter" idx="11"/>
          </p:nvPr>
        </p:nvSpPr>
        <p:spPr/>
        <p:txBody>
          <a:bodyPr/>
          <a:lstStyle/>
          <a:p>
            <a:endParaRPr lang="pt-PT"/>
          </a:p>
        </p:txBody>
      </p:sp>
      <p:sp>
        <p:nvSpPr>
          <p:cNvPr id="4" name="Marcador de Posição do Número do Diapositivo 3"/>
          <p:cNvSpPr>
            <a:spLocks noGrp="1"/>
          </p:cNvSpPr>
          <p:nvPr>
            <p:ph type="sldNum" sz="quarter" idx="12"/>
          </p:nvPr>
        </p:nvSpPr>
        <p:spPr/>
        <p:txBody>
          <a:bodyPr/>
          <a:lstStyle/>
          <a:p>
            <a:fld id="{7EEA9108-B639-40FF-8DEE-89AFD9BAAD07}" type="slidenum">
              <a:rPr lang="pt-PT" smtClean="0"/>
              <a:t>‹nº›</a:t>
            </a:fld>
            <a:endParaRPr lang="pt-P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bg>
      <p:bgRef idx="1001">
        <a:schemeClr val="bg1"/>
      </p:bgRef>
    </p:bg>
    <p:spTree>
      <p:nvGrpSpPr>
        <p:cNvPr id="1" name=""/>
        <p:cNvGrpSpPr/>
        <p:nvPr/>
      </p:nvGrpSpPr>
      <p:grpSpPr>
        <a:xfrm>
          <a:off x="0" y="0"/>
          <a:ext cx="0" cy="0"/>
          <a:chOff x="0" y="0"/>
          <a:chExt cx="0" cy="0"/>
        </a:xfrm>
      </p:grpSpPr>
      <p:sp>
        <p:nvSpPr>
          <p:cNvPr id="10" name="Conexão recta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ítulo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pt-PT" smtClean="0"/>
              <a:t>Clique para editar o estilo</a:t>
            </a:r>
            <a:endParaRPr kumimoji="0" lang="en-US"/>
          </a:p>
        </p:txBody>
      </p:sp>
      <p:sp>
        <p:nvSpPr>
          <p:cNvPr id="3" name="Marcador de Posição do Texto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pt-PT" smtClean="0"/>
              <a:t>Clique para editar os estilos</a:t>
            </a:r>
          </a:p>
        </p:txBody>
      </p:sp>
      <p:sp>
        <p:nvSpPr>
          <p:cNvPr id="8" name="Conexão recta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Conexão recta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Conexão recta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ângulo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Conexão recta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Marcador de Posição de Conteúdo 17"/>
          <p:cNvSpPr>
            <a:spLocks noGrp="1"/>
          </p:cNvSpPr>
          <p:nvPr>
            <p:ph sz="quarter" idx="1"/>
          </p:nvPr>
        </p:nvSpPr>
        <p:spPr>
          <a:xfrm>
            <a:off x="304800" y="274320"/>
            <a:ext cx="5638800" cy="6327648"/>
          </a:xfrm>
        </p:spPr>
        <p:txBody>
          <a:body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21" name="Marcador de Posição da Data 20"/>
          <p:cNvSpPr>
            <a:spLocks noGrp="1"/>
          </p:cNvSpPr>
          <p:nvPr>
            <p:ph type="dt" sz="half" idx="14"/>
          </p:nvPr>
        </p:nvSpPr>
        <p:spPr/>
        <p:txBody>
          <a:bodyPr rtlCol="0"/>
          <a:lstStyle/>
          <a:p>
            <a:fld id="{5D743AF7-CCBA-423F-A772-831AE0F1CFA3}" type="datetimeFigureOut">
              <a:rPr lang="pt-PT" smtClean="0"/>
              <a:t>26-04-2013</a:t>
            </a:fld>
            <a:endParaRPr lang="pt-PT"/>
          </a:p>
        </p:txBody>
      </p:sp>
      <p:sp>
        <p:nvSpPr>
          <p:cNvPr id="22" name="Marcador de Posição do Número do Diapositivo 21"/>
          <p:cNvSpPr>
            <a:spLocks noGrp="1"/>
          </p:cNvSpPr>
          <p:nvPr>
            <p:ph type="sldNum" sz="quarter" idx="15"/>
          </p:nvPr>
        </p:nvSpPr>
        <p:spPr/>
        <p:txBody>
          <a:bodyPr rtlCol="0"/>
          <a:lstStyle/>
          <a:p>
            <a:fld id="{7EEA9108-B639-40FF-8DEE-89AFD9BAAD07}" type="slidenum">
              <a:rPr lang="pt-PT" smtClean="0"/>
              <a:t>‹nº›</a:t>
            </a:fld>
            <a:endParaRPr lang="pt-PT"/>
          </a:p>
        </p:txBody>
      </p:sp>
      <p:sp>
        <p:nvSpPr>
          <p:cNvPr id="23" name="Marcador de Posição do Rodapé 22"/>
          <p:cNvSpPr>
            <a:spLocks noGrp="1"/>
          </p:cNvSpPr>
          <p:nvPr>
            <p:ph type="ftr" sz="quarter" idx="16"/>
          </p:nvPr>
        </p:nvSpPr>
        <p:spPr/>
        <p:txBody>
          <a:bodyPr rtlCol="0"/>
          <a:lstStyle/>
          <a:p>
            <a:endParaRPr lang="pt-PT"/>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9" name="Conexão recta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ítulo 1"/>
          <p:cNvSpPr>
            <a:spLocks noGrp="1"/>
          </p:cNvSpPr>
          <p:nvPr>
            <p:ph type="title"/>
          </p:nvPr>
        </p:nvSpPr>
        <p:spPr>
          <a:xfrm rot="5400000">
            <a:off x="3350133" y="3200400"/>
            <a:ext cx="6309360" cy="457200"/>
          </a:xfrm>
        </p:spPr>
        <p:txBody>
          <a:bodyPr anchor="b"/>
          <a:lstStyle>
            <a:lvl1pPr algn="l">
              <a:buNone/>
              <a:defRPr sz="2000" b="1"/>
            </a:lvl1pPr>
          </a:lstStyle>
          <a:p>
            <a:r>
              <a:rPr kumimoji="0" lang="pt-PT" smtClean="0"/>
              <a:t>Clique para editar o estilo</a:t>
            </a:r>
            <a:endParaRPr kumimoji="0" lang="en-US"/>
          </a:p>
        </p:txBody>
      </p:sp>
      <p:sp>
        <p:nvSpPr>
          <p:cNvPr id="3" name="Marcador de Posição da Imagem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pt-PT" smtClean="0"/>
              <a:t>Clique no ícone para adicionar uma imagem</a:t>
            </a:r>
            <a:endParaRPr kumimoji="0" lang="en-US" dirty="0"/>
          </a:p>
        </p:txBody>
      </p:sp>
      <p:sp>
        <p:nvSpPr>
          <p:cNvPr id="4" name="Marcador de Posição do Texto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pt-PT" smtClean="0"/>
              <a:t>Clique para editar os estilos</a:t>
            </a:r>
          </a:p>
        </p:txBody>
      </p:sp>
      <p:sp>
        <p:nvSpPr>
          <p:cNvPr id="10" name="Conexão recta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ângulo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exão recta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Conexão recta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Conexão recta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Marcador de Posição da Data 16"/>
          <p:cNvSpPr>
            <a:spLocks noGrp="1"/>
          </p:cNvSpPr>
          <p:nvPr>
            <p:ph type="dt" sz="half" idx="10"/>
          </p:nvPr>
        </p:nvSpPr>
        <p:spPr/>
        <p:txBody>
          <a:bodyPr rtlCol="0"/>
          <a:lstStyle/>
          <a:p>
            <a:fld id="{5D743AF7-CCBA-423F-A772-831AE0F1CFA3}" type="datetimeFigureOut">
              <a:rPr lang="pt-PT" smtClean="0"/>
              <a:t>26-04-2013</a:t>
            </a:fld>
            <a:endParaRPr lang="pt-PT"/>
          </a:p>
        </p:txBody>
      </p:sp>
      <p:sp>
        <p:nvSpPr>
          <p:cNvPr id="18" name="Marcador de Posição do Número do Diapositivo 17"/>
          <p:cNvSpPr>
            <a:spLocks noGrp="1"/>
          </p:cNvSpPr>
          <p:nvPr>
            <p:ph type="sldNum" sz="quarter" idx="11"/>
          </p:nvPr>
        </p:nvSpPr>
        <p:spPr/>
        <p:txBody>
          <a:bodyPr rtlCol="0"/>
          <a:lstStyle/>
          <a:p>
            <a:fld id="{7EEA9108-B639-40FF-8DEE-89AFD9BAAD07}" type="slidenum">
              <a:rPr lang="pt-PT" smtClean="0"/>
              <a:t>‹nº›</a:t>
            </a:fld>
            <a:endParaRPr lang="pt-PT"/>
          </a:p>
        </p:txBody>
      </p:sp>
      <p:sp>
        <p:nvSpPr>
          <p:cNvPr id="21" name="Marcador de Posição do Rodapé 20"/>
          <p:cNvSpPr>
            <a:spLocks noGrp="1"/>
          </p:cNvSpPr>
          <p:nvPr>
            <p:ph type="ftr" sz="quarter" idx="12"/>
          </p:nvPr>
        </p:nvSpPr>
        <p:spPr/>
        <p:txBody>
          <a:bodyPr rtlCol="0"/>
          <a:lstStyle/>
          <a:p>
            <a:endParaRPr lang="pt-P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Conexão recta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Marcador de Posição do Título 21"/>
          <p:cNvSpPr>
            <a:spLocks noGrp="1"/>
          </p:cNvSpPr>
          <p:nvPr>
            <p:ph type="title"/>
          </p:nvPr>
        </p:nvSpPr>
        <p:spPr>
          <a:xfrm>
            <a:off x="457200" y="274638"/>
            <a:ext cx="7467600" cy="1143000"/>
          </a:xfrm>
          <a:prstGeom prst="rect">
            <a:avLst/>
          </a:prstGeom>
        </p:spPr>
        <p:txBody>
          <a:bodyPr vert="horz" anchor="b">
            <a:normAutofit/>
          </a:bodyPr>
          <a:lstStyle/>
          <a:p>
            <a:r>
              <a:rPr kumimoji="0" lang="pt-PT" smtClean="0"/>
              <a:t>Clique para editar o estilo</a:t>
            </a:r>
            <a:endParaRPr kumimoji="0" lang="en-US"/>
          </a:p>
        </p:txBody>
      </p:sp>
      <p:sp>
        <p:nvSpPr>
          <p:cNvPr id="13" name="Marcador de Posição do Texto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pt-PT" smtClean="0"/>
              <a:t>Clique para editar os estilos</a:t>
            </a:r>
          </a:p>
          <a:p>
            <a:pPr lvl="1" eaLnBrk="1" latinLnBrk="0" hangingPunct="1"/>
            <a:r>
              <a:rPr kumimoji="0" lang="pt-PT" smtClean="0"/>
              <a:t>Segundo nível</a:t>
            </a:r>
          </a:p>
          <a:p>
            <a:pPr lvl="2" eaLnBrk="1" latinLnBrk="0" hangingPunct="1"/>
            <a:r>
              <a:rPr kumimoji="0" lang="pt-PT" smtClean="0"/>
              <a:t>Terceiro nível</a:t>
            </a:r>
          </a:p>
          <a:p>
            <a:pPr lvl="3" eaLnBrk="1" latinLnBrk="0" hangingPunct="1"/>
            <a:r>
              <a:rPr kumimoji="0" lang="pt-PT" smtClean="0"/>
              <a:t>Quarto nível</a:t>
            </a:r>
          </a:p>
          <a:p>
            <a:pPr lvl="4" eaLnBrk="1" latinLnBrk="0" hangingPunct="1"/>
            <a:r>
              <a:rPr kumimoji="0" lang="pt-PT" smtClean="0"/>
              <a:t>Quinto nível</a:t>
            </a:r>
            <a:endParaRPr kumimoji="0" lang="en-US"/>
          </a:p>
        </p:txBody>
      </p:sp>
      <p:sp>
        <p:nvSpPr>
          <p:cNvPr id="14" name="Marcador de Posição da Data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D743AF7-CCBA-423F-A772-831AE0F1CFA3}" type="datetimeFigureOut">
              <a:rPr lang="pt-PT" smtClean="0"/>
              <a:t>26-04-2013</a:t>
            </a:fld>
            <a:endParaRPr lang="pt-PT"/>
          </a:p>
        </p:txBody>
      </p:sp>
      <p:sp>
        <p:nvSpPr>
          <p:cNvPr id="3" name="Marcador de Posição do Rodapé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pt-PT"/>
          </a:p>
        </p:txBody>
      </p:sp>
      <p:sp>
        <p:nvSpPr>
          <p:cNvPr id="7" name="Conexão recta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Conexão recta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ângulo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Conexão recta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Marcador de Posição do Número do Diapositivo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7EEA9108-B639-40FF-8DEE-89AFD9BAAD07}" type="slidenum">
              <a:rPr lang="pt-PT" smtClean="0"/>
              <a:t>‹nº›</a:t>
            </a:fld>
            <a:endParaRPr lang="pt-PT"/>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openxmlformats.org/officeDocument/2006/relationships/hyperlink" Target="http://pbworks.com/" TargetMode="External"/><Relationship Id="rId3" Type="http://schemas.openxmlformats.org/officeDocument/2006/relationships/hyperlink" Target="http://prezi.com/" TargetMode="External"/><Relationship Id="rId7" Type="http://schemas.openxmlformats.org/officeDocument/2006/relationships/hyperlink" Target="http://www.webnode.pt/" TargetMode="External"/><Relationship Id="rId12" Type="http://schemas.openxmlformats.org/officeDocument/2006/relationships/image" Target="../media/image18.jpeg"/><Relationship Id="rId2" Type="http://schemas.openxmlformats.org/officeDocument/2006/relationships/hyperlink" Target="http://hotpot.uvic.ca/" TargetMode="External"/><Relationship Id="rId1" Type="http://schemas.openxmlformats.org/officeDocument/2006/relationships/slideLayout" Target="../slideLayouts/slideLayout2.xml"/><Relationship Id="rId6" Type="http://schemas.openxmlformats.org/officeDocument/2006/relationships/hyperlink" Target="http://pt.wordpress.com/" TargetMode="External"/><Relationship Id="rId11" Type="http://schemas.openxmlformats.org/officeDocument/2006/relationships/hyperlink" Target="http://jose.wirenode.mobi/" TargetMode="External"/><Relationship Id="rId5" Type="http://schemas.openxmlformats.org/officeDocument/2006/relationships/hyperlink" Target="http://www.blogger.com/" TargetMode="External"/><Relationship Id="rId10" Type="http://schemas.openxmlformats.org/officeDocument/2006/relationships/hyperlink" Target="http://wirenode.com/" TargetMode="External"/><Relationship Id="rId4" Type="http://schemas.openxmlformats.org/officeDocument/2006/relationships/hyperlink" Target="http://www.zunal.com/" TargetMode="External"/><Relationship Id="rId9" Type="http://schemas.openxmlformats.org/officeDocument/2006/relationships/hyperlink" Target="http://www.wikispaces.com/" TargetMode="Externa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youtube.com/watch?v=3_3XKefLsi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camoesumpoetagenialsemigual.blogspot.pt/" TargetMode="Externa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8" Type="http://schemas.openxmlformats.org/officeDocument/2006/relationships/hyperlink" Target="http://www.fotobabble.com/m/RmREbXFjTUQxbzA9" TargetMode="External"/><Relationship Id="rId3" Type="http://schemas.openxmlformats.org/officeDocument/2006/relationships/hyperlink" Target="http://www.fotobabble.com/" TargetMode="External"/><Relationship Id="rId7" Type="http://schemas.openxmlformats.org/officeDocument/2006/relationships/hyperlink" Target="http://www.fotobabble.com/m/RFZKTnB2N0hSRDA9" TargetMode="External"/><Relationship Id="rId2" Type="http://schemas.openxmlformats.org/officeDocument/2006/relationships/hyperlink" Target="http://www.voki.com/" TargetMode="External"/><Relationship Id="rId1" Type="http://schemas.openxmlformats.org/officeDocument/2006/relationships/slideLayout" Target="../slideLayouts/slideLayout2.xml"/><Relationship Id="rId6" Type="http://schemas.openxmlformats.org/officeDocument/2006/relationships/hyperlink" Target="http://issuu.com/" TargetMode="External"/><Relationship Id="rId5" Type="http://schemas.openxmlformats.org/officeDocument/2006/relationships/hyperlink" Target="http://prezi.com/" TargetMode="External"/><Relationship Id="rId4" Type="http://schemas.openxmlformats.org/officeDocument/2006/relationships/hyperlink" Target="http://audacity.sourceforge.ne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2339752" y="332656"/>
            <a:ext cx="6172200" cy="1224136"/>
          </a:xfrm>
          <a:ln>
            <a:noFill/>
          </a:ln>
        </p:spPr>
        <p:style>
          <a:lnRef idx="2">
            <a:schemeClr val="accent2"/>
          </a:lnRef>
          <a:fillRef idx="1">
            <a:schemeClr val="lt1"/>
          </a:fillRef>
          <a:effectRef idx="0">
            <a:schemeClr val="accent2"/>
          </a:effectRef>
          <a:fontRef idx="minor">
            <a:schemeClr val="dk1"/>
          </a:fontRef>
        </p:style>
        <p:txBody>
          <a:bodyPr>
            <a:normAutofit/>
          </a:bodyPr>
          <a:lstStyle/>
          <a:p>
            <a:pPr algn="ctr"/>
            <a:r>
              <a:rPr lang="pt-PT" sz="1800" dirty="0" smtClean="0">
                <a:solidFill>
                  <a:srgbClr val="669900"/>
                </a:solidFill>
                <a:latin typeface="MV Boli" pitchFamily="2" charset="0"/>
                <a:cs typeface="MV Boli" pitchFamily="2" charset="0"/>
              </a:rPr>
              <a:t>I Encontro de Bibliotecas Escolares na </a:t>
            </a:r>
            <a:r>
              <a:rPr lang="pt-PT" sz="1800" dirty="0" err="1" smtClean="0">
                <a:solidFill>
                  <a:srgbClr val="669900"/>
                </a:solidFill>
                <a:latin typeface="MV Boli" pitchFamily="2" charset="0"/>
                <a:cs typeface="MV Boli" pitchFamily="2" charset="0"/>
              </a:rPr>
              <a:t>Eurocidade</a:t>
            </a:r>
            <a:r>
              <a:rPr lang="pt-PT" sz="1800" dirty="0" smtClean="0">
                <a:solidFill>
                  <a:srgbClr val="669900"/>
                </a:solidFill>
                <a:latin typeface="MV Boli" pitchFamily="2" charset="0"/>
                <a:cs typeface="MV Boli" pitchFamily="2" charset="0"/>
              </a:rPr>
              <a:t>: </a:t>
            </a:r>
            <a:r>
              <a:rPr lang="pt-PT" sz="1800" dirty="0" err="1" smtClean="0">
                <a:solidFill>
                  <a:srgbClr val="669900"/>
                </a:solidFill>
                <a:latin typeface="MV Boli" pitchFamily="2" charset="0"/>
                <a:cs typeface="MV Boli" pitchFamily="2" charset="0"/>
              </a:rPr>
              <a:t>Xornada</a:t>
            </a:r>
            <a:r>
              <a:rPr lang="pt-PT" sz="1800" dirty="0" smtClean="0">
                <a:solidFill>
                  <a:srgbClr val="669900"/>
                </a:solidFill>
                <a:latin typeface="MV Boli" pitchFamily="2" charset="0"/>
                <a:cs typeface="MV Boli" pitchFamily="2" charset="0"/>
              </a:rPr>
              <a:t> de Intercambio de Experiencias</a:t>
            </a:r>
            <a:br>
              <a:rPr lang="pt-PT" sz="1800" dirty="0" smtClean="0">
                <a:solidFill>
                  <a:srgbClr val="669900"/>
                </a:solidFill>
                <a:latin typeface="MV Boli" pitchFamily="2" charset="0"/>
                <a:cs typeface="MV Boli" pitchFamily="2" charset="0"/>
              </a:rPr>
            </a:br>
            <a:r>
              <a:rPr lang="pt-PT" sz="1800" dirty="0" smtClean="0">
                <a:solidFill>
                  <a:srgbClr val="669900"/>
                </a:solidFill>
                <a:latin typeface="MV Boli" pitchFamily="2" charset="0"/>
                <a:cs typeface="MV Boli" pitchFamily="2" charset="0"/>
              </a:rPr>
              <a:t> (</a:t>
            </a:r>
            <a:r>
              <a:rPr lang="pt-PT" sz="1800" dirty="0" err="1" smtClean="0">
                <a:solidFill>
                  <a:srgbClr val="669900"/>
                </a:solidFill>
                <a:latin typeface="MV Boli" pitchFamily="2" charset="0"/>
                <a:cs typeface="MV Boli" pitchFamily="2" charset="0"/>
              </a:rPr>
              <a:t>Galicia</a:t>
            </a:r>
            <a:r>
              <a:rPr lang="pt-PT" sz="1800" dirty="0" smtClean="0">
                <a:solidFill>
                  <a:srgbClr val="669900"/>
                </a:solidFill>
                <a:latin typeface="MV Boli" pitchFamily="2" charset="0"/>
                <a:cs typeface="MV Boli" pitchFamily="2" charset="0"/>
              </a:rPr>
              <a:t> - Norte de Portugal)</a:t>
            </a:r>
            <a:endParaRPr lang="pt-PT" sz="1800" dirty="0">
              <a:solidFill>
                <a:srgbClr val="669900"/>
              </a:solidFill>
              <a:latin typeface="MV Boli" pitchFamily="2" charset="0"/>
              <a:cs typeface="MV Boli" pitchFamily="2" charset="0"/>
            </a:endParaRPr>
          </a:p>
        </p:txBody>
      </p:sp>
      <p:sp>
        <p:nvSpPr>
          <p:cNvPr id="3" name="Subtítulo 2"/>
          <p:cNvSpPr>
            <a:spLocks noGrp="1"/>
          </p:cNvSpPr>
          <p:nvPr>
            <p:ph type="subTitle" idx="1"/>
          </p:nvPr>
        </p:nvSpPr>
        <p:spPr>
          <a:xfrm>
            <a:off x="2286000" y="1700808"/>
            <a:ext cx="6172200" cy="4896544"/>
          </a:xfrm>
        </p:spPr>
        <p:txBody>
          <a:bodyPr>
            <a:normAutofit fontScale="47500" lnSpcReduction="20000"/>
          </a:bodyPr>
          <a:lstStyle/>
          <a:p>
            <a:endParaRPr lang="pt-PT" dirty="0" smtClean="0"/>
          </a:p>
          <a:p>
            <a:pPr algn="ctr"/>
            <a:r>
              <a:rPr lang="pt-PT" sz="3800" i="1" dirty="0" smtClean="0">
                <a:solidFill>
                  <a:srgbClr val="C00000"/>
                </a:solidFill>
                <a:latin typeface="MV Boli" pitchFamily="2" charset="0"/>
                <a:cs typeface="MV Boli" pitchFamily="2" charset="0"/>
              </a:rPr>
              <a:t>Biblioteca Escolar – Um poder para a vida!</a:t>
            </a:r>
          </a:p>
          <a:p>
            <a:pPr algn="ctr"/>
            <a:endParaRPr lang="pt-PT" sz="3800" dirty="0" smtClean="0">
              <a:solidFill>
                <a:schemeClr val="tx1"/>
              </a:solidFill>
              <a:latin typeface="MV Boli" pitchFamily="2" charset="0"/>
              <a:cs typeface="MV Boli" pitchFamily="2" charset="0"/>
            </a:endParaRPr>
          </a:p>
          <a:p>
            <a:pPr algn="ctr"/>
            <a:endParaRPr lang="pt-PT" sz="3800" dirty="0">
              <a:solidFill>
                <a:schemeClr val="tx1"/>
              </a:solidFill>
              <a:latin typeface="MV Boli" pitchFamily="2" charset="0"/>
              <a:cs typeface="MV Boli" pitchFamily="2" charset="0"/>
            </a:endParaRPr>
          </a:p>
          <a:p>
            <a:pPr algn="ctr"/>
            <a:endParaRPr lang="pt-PT" dirty="0" smtClean="0">
              <a:solidFill>
                <a:schemeClr val="tx1"/>
              </a:solidFill>
              <a:latin typeface="Arial" pitchFamily="34" charset="0"/>
              <a:cs typeface="Arial" pitchFamily="34" charset="0"/>
            </a:endParaRPr>
          </a:p>
          <a:p>
            <a:pPr algn="ctr"/>
            <a:endParaRPr lang="pt-PT" dirty="0">
              <a:solidFill>
                <a:schemeClr val="tx1"/>
              </a:solidFill>
              <a:latin typeface="Arial" pitchFamily="34" charset="0"/>
              <a:cs typeface="Arial" pitchFamily="34" charset="0"/>
            </a:endParaRPr>
          </a:p>
          <a:p>
            <a:pPr algn="ctr"/>
            <a:endParaRPr lang="pt-PT" dirty="0" smtClean="0">
              <a:solidFill>
                <a:schemeClr val="tx1"/>
              </a:solidFill>
              <a:latin typeface="Arial" pitchFamily="34" charset="0"/>
              <a:cs typeface="Arial" pitchFamily="34" charset="0"/>
            </a:endParaRPr>
          </a:p>
          <a:p>
            <a:pPr algn="ctr"/>
            <a:endParaRPr lang="pt-PT" dirty="0">
              <a:solidFill>
                <a:schemeClr val="tx1"/>
              </a:solidFill>
              <a:latin typeface="Arial" pitchFamily="34" charset="0"/>
              <a:cs typeface="Arial" pitchFamily="34" charset="0"/>
            </a:endParaRPr>
          </a:p>
          <a:p>
            <a:pPr algn="ctr"/>
            <a:endParaRPr lang="pt-PT" dirty="0" smtClean="0">
              <a:solidFill>
                <a:schemeClr val="tx1"/>
              </a:solidFill>
              <a:latin typeface="Arial" pitchFamily="34" charset="0"/>
              <a:cs typeface="Arial" pitchFamily="34" charset="0"/>
            </a:endParaRPr>
          </a:p>
          <a:p>
            <a:pPr algn="ctr"/>
            <a:endParaRPr lang="pt-PT" dirty="0">
              <a:solidFill>
                <a:schemeClr val="tx1"/>
              </a:solidFill>
              <a:latin typeface="Arial" pitchFamily="34" charset="0"/>
              <a:cs typeface="Arial" pitchFamily="34" charset="0"/>
            </a:endParaRPr>
          </a:p>
          <a:p>
            <a:pPr algn="ctr"/>
            <a:endParaRPr lang="pt-PT" dirty="0" smtClean="0">
              <a:solidFill>
                <a:schemeClr val="tx1"/>
              </a:solidFill>
              <a:latin typeface="Arial" pitchFamily="34" charset="0"/>
              <a:cs typeface="Arial" pitchFamily="34" charset="0"/>
            </a:endParaRPr>
          </a:p>
          <a:p>
            <a:pPr algn="ctr"/>
            <a:endParaRPr lang="pt-PT" sz="1400" b="0" dirty="0" smtClean="0">
              <a:solidFill>
                <a:schemeClr val="tx1"/>
              </a:solidFill>
              <a:latin typeface="Segoe Script" pitchFamily="34" charset="0"/>
              <a:cs typeface="Arial" pitchFamily="34" charset="0"/>
            </a:endParaRPr>
          </a:p>
          <a:p>
            <a:pPr algn="ctr"/>
            <a:endParaRPr lang="pt-PT" sz="1400" b="0" dirty="0">
              <a:solidFill>
                <a:schemeClr val="tx1"/>
              </a:solidFill>
              <a:latin typeface="Segoe Script" pitchFamily="34" charset="0"/>
              <a:cs typeface="Arial" pitchFamily="34" charset="0"/>
            </a:endParaRPr>
          </a:p>
          <a:p>
            <a:pPr algn="ctr"/>
            <a:endParaRPr lang="pt-PT" sz="1400" b="0" dirty="0" smtClean="0">
              <a:solidFill>
                <a:schemeClr val="tx1"/>
              </a:solidFill>
              <a:latin typeface="Segoe Script" pitchFamily="34" charset="0"/>
              <a:cs typeface="Arial" pitchFamily="34" charset="0"/>
            </a:endParaRPr>
          </a:p>
          <a:p>
            <a:pPr algn="ctr"/>
            <a:endParaRPr lang="pt-PT" sz="1400" b="0" dirty="0">
              <a:solidFill>
                <a:schemeClr val="tx1"/>
              </a:solidFill>
              <a:latin typeface="Segoe Script" pitchFamily="34" charset="0"/>
              <a:cs typeface="Arial" pitchFamily="34" charset="0"/>
            </a:endParaRPr>
          </a:p>
          <a:p>
            <a:pPr algn="ctr"/>
            <a:endParaRPr lang="pt-PT" sz="1500" dirty="0" smtClean="0">
              <a:solidFill>
                <a:schemeClr val="tx1"/>
              </a:solidFill>
              <a:latin typeface="MV Boli" pitchFamily="2" charset="0"/>
              <a:cs typeface="MV Boli" pitchFamily="2" charset="0"/>
            </a:endParaRPr>
          </a:p>
          <a:p>
            <a:pPr algn="ctr"/>
            <a:endParaRPr lang="pt-PT" sz="1700" dirty="0" smtClean="0">
              <a:solidFill>
                <a:schemeClr val="tx1"/>
              </a:solidFill>
              <a:latin typeface="MV Boli" pitchFamily="2" charset="0"/>
              <a:cs typeface="MV Boli" pitchFamily="2" charset="0"/>
            </a:endParaRPr>
          </a:p>
          <a:p>
            <a:pPr algn="ctr"/>
            <a:endParaRPr lang="pt-PT" sz="1700" dirty="0">
              <a:solidFill>
                <a:schemeClr val="tx1"/>
              </a:solidFill>
              <a:latin typeface="MV Boli" pitchFamily="2" charset="0"/>
              <a:cs typeface="MV Boli" pitchFamily="2" charset="0"/>
            </a:endParaRPr>
          </a:p>
          <a:p>
            <a:pPr algn="ctr"/>
            <a:endParaRPr lang="pt-PT" sz="1700" dirty="0" smtClean="0">
              <a:solidFill>
                <a:schemeClr val="tx1"/>
              </a:solidFill>
              <a:latin typeface="MV Boli" pitchFamily="2" charset="0"/>
              <a:cs typeface="MV Boli" pitchFamily="2" charset="0"/>
            </a:endParaRPr>
          </a:p>
          <a:p>
            <a:pPr algn="ctr"/>
            <a:r>
              <a:rPr lang="pt-PT" sz="2500" dirty="0" smtClean="0">
                <a:solidFill>
                  <a:schemeClr val="tx1"/>
                </a:solidFill>
                <a:latin typeface="MV Boli" pitchFamily="2" charset="0"/>
                <a:cs typeface="MV Boli" pitchFamily="2" charset="0"/>
              </a:rPr>
              <a:t>José António Batista </a:t>
            </a:r>
          </a:p>
          <a:p>
            <a:pPr algn="ctr"/>
            <a:endParaRPr lang="pt-PT" sz="2500" dirty="0" smtClean="0">
              <a:solidFill>
                <a:schemeClr val="tx1"/>
              </a:solidFill>
              <a:latin typeface="MV Boli" pitchFamily="2" charset="0"/>
              <a:cs typeface="MV Boli" pitchFamily="2" charset="0"/>
            </a:endParaRPr>
          </a:p>
          <a:p>
            <a:pPr algn="ctr"/>
            <a:r>
              <a:rPr lang="pt-PT" sz="2500" dirty="0" smtClean="0">
                <a:solidFill>
                  <a:schemeClr val="tx1"/>
                </a:solidFill>
                <a:latin typeface="MV Boli" pitchFamily="2" charset="0"/>
                <a:cs typeface="MV Boli" pitchFamily="2" charset="0"/>
              </a:rPr>
              <a:t>(Portugal)</a:t>
            </a:r>
          </a:p>
          <a:p>
            <a:pPr algn="ctr"/>
            <a:endParaRPr lang="pt-PT" sz="2500" dirty="0" smtClean="0">
              <a:solidFill>
                <a:schemeClr val="tx1"/>
              </a:solidFill>
              <a:latin typeface="MV Boli" pitchFamily="2" charset="0"/>
              <a:cs typeface="MV Boli" pitchFamily="2" charset="0"/>
            </a:endParaRPr>
          </a:p>
          <a:p>
            <a:pPr algn="ctr"/>
            <a:r>
              <a:rPr lang="pt-PT" sz="2100" dirty="0" smtClean="0">
                <a:solidFill>
                  <a:schemeClr val="tx1"/>
                </a:solidFill>
                <a:latin typeface="MV Boli" pitchFamily="2" charset="0"/>
                <a:cs typeface="MV Boli" pitchFamily="2" charset="0"/>
              </a:rPr>
              <a:t>27 de </a:t>
            </a:r>
            <a:r>
              <a:rPr lang="pt-PT" sz="2100" dirty="0" err="1" smtClean="0">
                <a:solidFill>
                  <a:schemeClr val="tx1"/>
                </a:solidFill>
                <a:latin typeface="MV Boli" pitchFamily="2" charset="0"/>
                <a:cs typeface="MV Boli" pitchFamily="2" charset="0"/>
              </a:rPr>
              <a:t>abril</a:t>
            </a:r>
            <a:r>
              <a:rPr lang="pt-PT" sz="2100" dirty="0" smtClean="0">
                <a:solidFill>
                  <a:schemeClr val="tx1"/>
                </a:solidFill>
                <a:latin typeface="MV Boli" pitchFamily="2" charset="0"/>
                <a:cs typeface="MV Boli" pitchFamily="2" charset="0"/>
              </a:rPr>
              <a:t> de 2013</a:t>
            </a:r>
            <a:endParaRPr lang="pt-PT" sz="2100" dirty="0">
              <a:solidFill>
                <a:schemeClr val="tx1"/>
              </a:solidFill>
              <a:latin typeface="MV Boli" pitchFamily="2" charset="0"/>
              <a:cs typeface="MV Boli" pitchFamily="2" charset="0"/>
            </a:endParaRPr>
          </a:p>
          <a:p>
            <a:pPr algn="ctr"/>
            <a:endParaRPr lang="pt-PT" dirty="0">
              <a:solidFill>
                <a:schemeClr val="tx1"/>
              </a:solidFill>
              <a:latin typeface="Arial" pitchFamily="34" charset="0"/>
              <a:cs typeface="Arial" pitchFamily="34" charset="0"/>
            </a:endParaRPr>
          </a:p>
        </p:txBody>
      </p:sp>
      <p:pic>
        <p:nvPicPr>
          <p:cNvPr id="7" name="Imagem 6" descr="G:\logo.jpg"/>
          <p:cNvPicPr/>
          <p:nvPr/>
        </p:nvPicPr>
        <p:blipFill>
          <a:blip r:embed="rId2" cstate="print"/>
          <a:srcRect b="58521"/>
          <a:stretch>
            <a:fillRect/>
          </a:stretch>
        </p:blipFill>
        <p:spPr bwMode="auto">
          <a:xfrm>
            <a:off x="2226893" y="5795981"/>
            <a:ext cx="1649537" cy="836303"/>
          </a:xfrm>
          <a:prstGeom prst="rect">
            <a:avLst/>
          </a:prstGeom>
          <a:noFill/>
          <a:ln w="9525">
            <a:noFill/>
            <a:miter lim="800000"/>
            <a:headEnd/>
            <a:tailEnd/>
          </a:ln>
        </p:spPr>
      </p:pic>
      <p:pic>
        <p:nvPicPr>
          <p:cNvPr id="8" name="Imagem 7" descr="http://www.prof2000.pt/users/eb23jaa_cr/Imagens/RBE_fundo_branco_25kb.jpg"/>
          <p:cNvPicPr/>
          <p:nvPr/>
        </p:nvPicPr>
        <p:blipFill>
          <a:blip r:embed="rId3"/>
          <a:srcRect/>
          <a:stretch>
            <a:fillRect/>
          </a:stretch>
        </p:blipFill>
        <p:spPr bwMode="auto">
          <a:xfrm>
            <a:off x="7337559" y="5970316"/>
            <a:ext cx="1093617" cy="487635"/>
          </a:xfrm>
          <a:prstGeom prst="rect">
            <a:avLst/>
          </a:prstGeom>
          <a:noFill/>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1661" y="2564904"/>
            <a:ext cx="4616683" cy="2448272"/>
          </a:xfrm>
          <a:prstGeom prst="rect">
            <a:avLst/>
          </a:prstGeom>
          <a:ln>
            <a:noFill/>
          </a:ln>
          <a:effectLst>
            <a:outerShdw blurRad="190500" algn="tl" rotWithShape="0">
              <a:srgbClr val="000000">
                <a:alpha val="70000"/>
              </a:srgbClr>
            </a:outerShdw>
          </a:effectLst>
          <a:extLst/>
        </p:spPr>
        <p:style>
          <a:lnRef idx="3">
            <a:schemeClr val="lt1"/>
          </a:lnRef>
          <a:fillRef idx="1">
            <a:schemeClr val="accent1"/>
          </a:fillRef>
          <a:effectRef idx="1">
            <a:schemeClr val="accent1"/>
          </a:effectRef>
          <a:fontRef idx="minor">
            <a:schemeClr val="lt1"/>
          </a:fontRef>
        </p:style>
      </p:pic>
    </p:spTree>
    <p:extLst>
      <p:ext uri="{BB962C8B-B14F-4D97-AF65-F5344CB8AC3E}">
        <p14:creationId xmlns:p14="http://schemas.microsoft.com/office/powerpoint/2010/main" val="13399801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p:cNvPicPr/>
          <p:nvPr/>
        </p:nvPicPr>
        <p:blipFill rotWithShape="1">
          <a:blip r:embed="rId2" cstate="print">
            <a:extLst>
              <a:ext uri="{28A0092B-C50C-407E-A947-70E740481C1C}">
                <a14:useLocalDpi xmlns:a14="http://schemas.microsoft.com/office/drawing/2010/main" val="0"/>
              </a:ext>
            </a:extLst>
          </a:blip>
          <a:srcRect l="15317" t="18598" r="35788" b="16963"/>
          <a:stretch/>
        </p:blipFill>
        <p:spPr bwMode="auto">
          <a:xfrm>
            <a:off x="827584" y="403509"/>
            <a:ext cx="6840760" cy="25202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pic>
        <p:nvPicPr>
          <p:cNvPr id="4" name="Imagem 3"/>
          <p:cNvPicPr/>
          <p:nvPr/>
        </p:nvPicPr>
        <p:blipFill rotWithShape="1">
          <a:blip r:embed="rId3" cstate="print">
            <a:extLst>
              <a:ext uri="{28A0092B-C50C-407E-A947-70E740481C1C}">
                <a14:useLocalDpi xmlns:a14="http://schemas.microsoft.com/office/drawing/2010/main" val="0"/>
              </a:ext>
            </a:extLst>
          </a:blip>
          <a:srcRect l="15463" t="20170" r="35788" b="36084"/>
          <a:stretch/>
        </p:blipFill>
        <p:spPr bwMode="auto">
          <a:xfrm>
            <a:off x="827584" y="2889153"/>
            <a:ext cx="6840760" cy="17281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
        <p:nvSpPr>
          <p:cNvPr id="5" name="Rectângulo 4"/>
          <p:cNvSpPr/>
          <p:nvPr/>
        </p:nvSpPr>
        <p:spPr>
          <a:xfrm>
            <a:off x="1835696" y="6021288"/>
            <a:ext cx="4824534" cy="369332"/>
          </a:xfrm>
          <a:prstGeom prst="rect">
            <a:avLst/>
          </a:prstGeom>
        </p:spPr>
        <p:txBody>
          <a:bodyPr wrap="square">
            <a:spAutoFit/>
          </a:bodyPr>
          <a:lstStyle/>
          <a:p>
            <a:pPr algn="ctr"/>
            <a:r>
              <a:rPr lang="pt-PT" b="1" i="1" dirty="0" smtClean="0">
                <a:solidFill>
                  <a:srgbClr val="006666"/>
                </a:solidFill>
              </a:rPr>
              <a:t>Leituras com a Web 2.0</a:t>
            </a:r>
            <a:endParaRPr lang="pt-PT" b="1" i="1" dirty="0">
              <a:solidFill>
                <a:srgbClr val="006666"/>
              </a:solidFill>
            </a:endParaRPr>
          </a:p>
        </p:txBody>
      </p:sp>
      <p:pic>
        <p:nvPicPr>
          <p:cNvPr id="6" name="Imagem 5"/>
          <p:cNvPicPr/>
          <p:nvPr/>
        </p:nvPicPr>
        <p:blipFill rotWithShape="1">
          <a:blip r:embed="rId4" cstate="print">
            <a:extLst>
              <a:ext uri="{28A0092B-C50C-407E-A947-70E740481C1C}">
                <a14:useLocalDpi xmlns:a14="http://schemas.microsoft.com/office/drawing/2010/main" val="0"/>
              </a:ext>
            </a:extLst>
          </a:blip>
          <a:srcRect l="15463" t="42013" r="35935" b="36332"/>
          <a:stretch/>
        </p:blipFill>
        <p:spPr bwMode="auto">
          <a:xfrm>
            <a:off x="827584" y="4617345"/>
            <a:ext cx="6840760" cy="12839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Tree>
    <p:extLst>
      <p:ext uri="{BB962C8B-B14F-4D97-AF65-F5344CB8AC3E}">
        <p14:creationId xmlns:p14="http://schemas.microsoft.com/office/powerpoint/2010/main" val="27381299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rot="21201362">
            <a:off x="457200" y="274638"/>
            <a:ext cx="7467600" cy="922114"/>
          </a:xfrm>
        </p:spPr>
        <p:txBody>
          <a:bodyPr>
            <a:normAutofit/>
          </a:bodyPr>
          <a:lstStyle/>
          <a:p>
            <a:pPr algn="ctr"/>
            <a:r>
              <a:rPr lang="pt-PT" sz="2800" b="1" dirty="0" smtClean="0">
                <a:solidFill>
                  <a:srgbClr val="336699"/>
                </a:solidFill>
                <a:latin typeface="MV Boli" pitchFamily="2" charset="0"/>
                <a:cs typeface="MV Boli" pitchFamily="2" charset="0"/>
              </a:rPr>
              <a:t>  Leituras em mar alto</a:t>
            </a:r>
            <a:endParaRPr lang="pt-PT" sz="2800" b="1" dirty="0">
              <a:solidFill>
                <a:srgbClr val="336699"/>
              </a:solidFill>
              <a:latin typeface="MV Boli" pitchFamily="2" charset="0"/>
              <a:cs typeface="MV Boli" pitchFamily="2" charset="0"/>
            </a:endParaRPr>
          </a:p>
        </p:txBody>
      </p:sp>
      <p:sp>
        <p:nvSpPr>
          <p:cNvPr id="3" name="Marcador de Posição de Conteúdo 2"/>
          <p:cNvSpPr>
            <a:spLocks noGrp="1"/>
          </p:cNvSpPr>
          <p:nvPr>
            <p:ph sz="quarter" idx="1"/>
          </p:nvPr>
        </p:nvSpPr>
        <p:spPr/>
        <p:txBody>
          <a:bodyPr>
            <a:normAutofit fontScale="32500" lnSpcReduction="20000"/>
          </a:bodyPr>
          <a:lstStyle/>
          <a:p>
            <a:pPr marL="0" indent="0">
              <a:buNone/>
            </a:pPr>
            <a:r>
              <a:rPr lang="pt-PT" sz="6200" b="1" u="sng" dirty="0">
                <a:solidFill>
                  <a:srgbClr val="003366"/>
                </a:solidFill>
              </a:rPr>
              <a:t>Proposta de tarefas a desenvolver</a:t>
            </a:r>
            <a:r>
              <a:rPr lang="pt-PT" sz="6200" b="1" dirty="0">
                <a:solidFill>
                  <a:srgbClr val="003366"/>
                </a:solidFill>
              </a:rPr>
              <a:t>:</a:t>
            </a:r>
            <a:endParaRPr lang="pt-PT" sz="6200" dirty="0">
              <a:solidFill>
                <a:srgbClr val="003366"/>
              </a:solidFill>
            </a:endParaRPr>
          </a:p>
          <a:p>
            <a:pPr marL="0" indent="0">
              <a:buNone/>
            </a:pPr>
            <a:r>
              <a:rPr lang="pt-PT" b="1" dirty="0"/>
              <a:t> </a:t>
            </a:r>
            <a:endParaRPr lang="pt-PT" dirty="0"/>
          </a:p>
          <a:p>
            <a:pPr marL="0" indent="0">
              <a:buNone/>
            </a:pPr>
            <a:r>
              <a:rPr lang="pt-PT" sz="5500" b="1" dirty="0">
                <a:solidFill>
                  <a:srgbClr val="003366"/>
                </a:solidFill>
              </a:rPr>
              <a:t>A –</a:t>
            </a:r>
            <a:r>
              <a:rPr lang="pt-PT" sz="5500" dirty="0"/>
              <a:t> A partir de vários poemas recortados e distribuídos em envelopes, cada grupo reconstrói alguns, mas que façam sentido. Os poemas reelaborados podem conter parcialmente ou todos os versos dos textos originais. </a:t>
            </a:r>
          </a:p>
          <a:p>
            <a:pPr marL="0" indent="0">
              <a:buNone/>
            </a:pPr>
            <a:r>
              <a:rPr lang="pt-PT" sz="5500" dirty="0"/>
              <a:t> </a:t>
            </a:r>
          </a:p>
          <a:p>
            <a:pPr marL="0" indent="0">
              <a:buNone/>
            </a:pPr>
            <a:r>
              <a:rPr lang="pt-PT" sz="5500" b="1" dirty="0">
                <a:solidFill>
                  <a:srgbClr val="003366"/>
                </a:solidFill>
              </a:rPr>
              <a:t>B –</a:t>
            </a:r>
            <a:r>
              <a:rPr lang="pt-PT" sz="5500" b="1" dirty="0">
                <a:solidFill>
                  <a:srgbClr val="336699"/>
                </a:solidFill>
              </a:rPr>
              <a:t> </a:t>
            </a:r>
            <a:r>
              <a:rPr lang="pt-PT" sz="5500" dirty="0"/>
              <a:t>Seguidamente,</a:t>
            </a:r>
            <a:r>
              <a:rPr lang="pt-PT" sz="5500" b="1" dirty="0"/>
              <a:t> </a:t>
            </a:r>
            <a:r>
              <a:rPr lang="pt-PT" sz="5500" dirty="0"/>
              <a:t>cada grupo atribui um título sugestivo aos poemas reconstruídos, justificando, por escrito, a sua escolha, bem como regista a(s) principal(ais) temática(s) abordada(s) e produz um resumo do conteúdo referente a cada poema reconstruído.</a:t>
            </a:r>
          </a:p>
          <a:p>
            <a:pPr marL="0" indent="0">
              <a:buNone/>
            </a:pPr>
            <a:r>
              <a:rPr lang="pt-PT" sz="5500" dirty="0"/>
              <a:t> </a:t>
            </a:r>
          </a:p>
          <a:p>
            <a:pPr marL="0" indent="0">
              <a:buNone/>
            </a:pPr>
            <a:r>
              <a:rPr lang="pt-PT" sz="5500" b="1" dirty="0">
                <a:solidFill>
                  <a:srgbClr val="003366"/>
                </a:solidFill>
              </a:rPr>
              <a:t>C –</a:t>
            </a:r>
            <a:r>
              <a:rPr lang="pt-PT" sz="5500" dirty="0"/>
              <a:t> Depois</a:t>
            </a:r>
            <a:r>
              <a:rPr lang="pt-PT" sz="5500" dirty="0" smtClean="0"/>
              <a:t>, </a:t>
            </a:r>
            <a:r>
              <a:rPr lang="pt-PT" sz="5500" dirty="0"/>
              <a:t>cada grupo imagina o desenvolvimento e a conclusão do excerto de um conto </a:t>
            </a:r>
            <a:r>
              <a:rPr lang="pt-PT" sz="5500" dirty="0" smtClean="0"/>
              <a:t>transcrito.</a:t>
            </a:r>
            <a:endParaRPr lang="pt-PT" sz="5500" dirty="0"/>
          </a:p>
          <a:p>
            <a:pPr marL="0" indent="0">
              <a:buNone/>
            </a:pPr>
            <a:r>
              <a:rPr lang="pt-PT" sz="5500" dirty="0"/>
              <a:t> </a:t>
            </a:r>
          </a:p>
          <a:p>
            <a:pPr marL="0" indent="0">
              <a:buNone/>
            </a:pPr>
            <a:r>
              <a:rPr lang="pt-PT" sz="5500" b="1" dirty="0">
                <a:solidFill>
                  <a:srgbClr val="003366"/>
                </a:solidFill>
              </a:rPr>
              <a:t>D –</a:t>
            </a:r>
            <a:r>
              <a:rPr lang="pt-PT" sz="5500" b="1" dirty="0"/>
              <a:t> </a:t>
            </a:r>
            <a:r>
              <a:rPr lang="pt-PT" sz="5500" dirty="0" smtClean="0"/>
              <a:t>Por fim, cada </a:t>
            </a:r>
            <a:r>
              <a:rPr lang="pt-PT" sz="5500" dirty="0"/>
              <a:t>grupo </a:t>
            </a:r>
            <a:r>
              <a:rPr lang="pt-PT" sz="5500" dirty="0" smtClean="0"/>
              <a:t>apresenta o </a:t>
            </a:r>
            <a:r>
              <a:rPr lang="pt-PT" sz="5500" dirty="0"/>
              <a:t>trabalho realizado a todos os </a:t>
            </a:r>
            <a:r>
              <a:rPr lang="pt-PT" sz="5500" dirty="0" smtClean="0"/>
              <a:t>participantes, havendo </a:t>
            </a:r>
            <a:r>
              <a:rPr lang="pt-PT" sz="5500" dirty="0"/>
              <a:t>uma organização prévia deste </a:t>
            </a:r>
            <a:r>
              <a:rPr lang="pt-PT" sz="5500" dirty="0" smtClean="0"/>
              <a:t>momento e a distribuição de papéis pelos </a:t>
            </a:r>
            <a:r>
              <a:rPr lang="pt-PT" sz="5500" dirty="0"/>
              <a:t>vários </a:t>
            </a:r>
            <a:r>
              <a:rPr lang="pt-PT" sz="5500" dirty="0" smtClean="0"/>
              <a:t>elementos.</a:t>
            </a:r>
            <a:endParaRPr lang="pt-PT" sz="5500" dirty="0"/>
          </a:p>
          <a:p>
            <a:pPr marL="0" indent="0">
              <a:buNone/>
            </a:pPr>
            <a:r>
              <a:rPr lang="pt-PT" sz="5500" dirty="0"/>
              <a:t> </a:t>
            </a:r>
          </a:p>
          <a:p>
            <a:endParaRPr lang="pt-PT" dirty="0"/>
          </a:p>
        </p:txBody>
      </p:sp>
    </p:spTree>
    <p:extLst>
      <p:ext uri="{BB962C8B-B14F-4D97-AF65-F5344CB8AC3E}">
        <p14:creationId xmlns:p14="http://schemas.microsoft.com/office/powerpoint/2010/main" val="31953909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ângulo 4"/>
          <p:cNvSpPr/>
          <p:nvPr/>
        </p:nvSpPr>
        <p:spPr>
          <a:xfrm rot="10556868" flipV="1">
            <a:off x="2095800" y="5849321"/>
            <a:ext cx="4621950" cy="400110"/>
          </a:xfrm>
          <a:prstGeom prst="rect">
            <a:avLst/>
          </a:prstGeom>
        </p:spPr>
        <p:txBody>
          <a:bodyPr wrap="square">
            <a:spAutoFit/>
          </a:bodyPr>
          <a:lstStyle/>
          <a:p>
            <a:pPr algn="ctr"/>
            <a:r>
              <a:rPr lang="pt-PT" sz="2000" b="1" i="1" dirty="0" smtClean="0">
                <a:solidFill>
                  <a:srgbClr val="336699"/>
                </a:solidFill>
              </a:rPr>
              <a:t>Leituras em mar alto</a:t>
            </a:r>
            <a:endParaRPr lang="pt-PT" sz="2000" b="1" i="1" dirty="0">
              <a:solidFill>
                <a:srgbClr val="336699"/>
              </a:solidFill>
            </a:endParaRPr>
          </a:p>
        </p:txBody>
      </p:sp>
      <p:pic>
        <p:nvPicPr>
          <p:cNvPr id="8" name="Imagem 7"/>
          <p:cNvPicPr/>
          <p:nvPr/>
        </p:nvPicPr>
        <p:blipFill rotWithShape="1">
          <a:blip r:embed="rId2" cstate="print">
            <a:extLst>
              <a:ext uri="{28A0092B-C50C-407E-A947-70E740481C1C}">
                <a14:useLocalDpi xmlns:a14="http://schemas.microsoft.com/office/drawing/2010/main" val="0"/>
              </a:ext>
            </a:extLst>
          </a:blip>
          <a:srcRect l="15468" t="22563" r="35783" b="12736"/>
          <a:stretch/>
        </p:blipFill>
        <p:spPr bwMode="auto">
          <a:xfrm>
            <a:off x="539552" y="476672"/>
            <a:ext cx="7704856" cy="3672408"/>
          </a:xfrm>
          <a:prstGeom prst="rect">
            <a:avLst/>
          </a:prstGeom>
          <a:ln>
            <a:noFill/>
          </a:ln>
          <a:extLst>
            <a:ext uri="{53640926-AAD7-44D8-BBD7-CCE9431645EC}">
              <a14:shadowObscured xmlns:a14="http://schemas.microsoft.com/office/drawing/2010/main"/>
            </a:ext>
          </a:extLst>
        </p:spPr>
      </p:pic>
      <p:pic>
        <p:nvPicPr>
          <p:cNvPr id="9" name="Imagem 8"/>
          <p:cNvPicPr/>
          <p:nvPr/>
        </p:nvPicPr>
        <p:blipFill rotWithShape="1">
          <a:blip r:embed="rId3" cstate="print">
            <a:extLst>
              <a:ext uri="{28A0092B-C50C-407E-A947-70E740481C1C}">
                <a14:useLocalDpi xmlns:a14="http://schemas.microsoft.com/office/drawing/2010/main" val="0"/>
              </a:ext>
            </a:extLst>
          </a:blip>
          <a:srcRect l="15169" t="35790" r="35935" b="43679"/>
          <a:stretch/>
        </p:blipFill>
        <p:spPr bwMode="auto">
          <a:xfrm>
            <a:off x="514044" y="4149081"/>
            <a:ext cx="7704856" cy="153743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879021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67544" y="418654"/>
            <a:ext cx="7467600" cy="490066"/>
          </a:xfrm>
          <a:solidFill>
            <a:srgbClr val="C00000"/>
          </a:solidFill>
        </p:spPr>
        <p:txBody>
          <a:bodyPr>
            <a:noAutofit/>
          </a:bodyPr>
          <a:lstStyle/>
          <a:p>
            <a:r>
              <a:rPr lang="pt-PT" sz="2800" b="1" i="1" dirty="0" smtClean="0">
                <a:solidFill>
                  <a:schemeClr val="bg1"/>
                </a:solidFill>
                <a:latin typeface="MV Boli" pitchFamily="2" charset="0"/>
                <a:cs typeface="MV Boli" pitchFamily="2" charset="0"/>
              </a:rPr>
              <a:t>Workshops</a:t>
            </a:r>
            <a:r>
              <a:rPr lang="pt-PT" sz="2800" b="1" dirty="0" smtClean="0">
                <a:solidFill>
                  <a:schemeClr val="bg1"/>
                </a:solidFill>
                <a:latin typeface="MV Boli" pitchFamily="2" charset="0"/>
                <a:cs typeface="MV Boli" pitchFamily="2" charset="0"/>
              </a:rPr>
              <a:t> com os professores</a:t>
            </a:r>
            <a:endParaRPr lang="pt-PT" sz="2800" b="1" dirty="0">
              <a:solidFill>
                <a:schemeClr val="bg1"/>
              </a:solidFill>
              <a:latin typeface="MV Boli" pitchFamily="2" charset="0"/>
              <a:cs typeface="MV Boli" pitchFamily="2" charset="0"/>
            </a:endParaRPr>
          </a:p>
        </p:txBody>
      </p:sp>
      <p:pic>
        <p:nvPicPr>
          <p:cNvPr id="4" name="Imagem 3"/>
          <p:cNvPicPr/>
          <p:nvPr/>
        </p:nvPicPr>
        <p:blipFill rotWithShape="1">
          <a:blip r:embed="rId2" cstate="print">
            <a:extLst>
              <a:ext uri="{28A0092B-C50C-407E-A947-70E740481C1C}">
                <a14:useLocalDpi xmlns:a14="http://schemas.microsoft.com/office/drawing/2010/main" val="0"/>
              </a:ext>
            </a:extLst>
          </a:blip>
          <a:srcRect l="15316" t="18337" r="36229" b="5175"/>
          <a:stretch/>
        </p:blipFill>
        <p:spPr bwMode="auto">
          <a:xfrm>
            <a:off x="503548" y="1412776"/>
            <a:ext cx="3816424" cy="381642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53640926-AAD7-44D8-BBD7-CCE9431645EC}">
              <a14:shadowObscured xmlns:a14="http://schemas.microsoft.com/office/drawing/2010/main"/>
            </a:ext>
          </a:extLst>
        </p:spPr>
      </p:pic>
      <p:sp>
        <p:nvSpPr>
          <p:cNvPr id="3" name="Rectângulo 2"/>
          <p:cNvSpPr/>
          <p:nvPr/>
        </p:nvSpPr>
        <p:spPr>
          <a:xfrm>
            <a:off x="1691680" y="5805264"/>
            <a:ext cx="5256584" cy="369332"/>
          </a:xfrm>
          <a:prstGeom prst="rect">
            <a:avLst/>
          </a:prstGeom>
        </p:spPr>
        <p:txBody>
          <a:bodyPr wrap="square">
            <a:spAutoFit/>
          </a:bodyPr>
          <a:lstStyle/>
          <a:p>
            <a:pPr algn="ctr"/>
            <a:r>
              <a:rPr lang="pt-PT" b="1" i="1" dirty="0" err="1" smtClean="0">
                <a:solidFill>
                  <a:srgbClr val="660033"/>
                </a:solidFill>
              </a:rPr>
              <a:t>Webblizar</a:t>
            </a:r>
            <a:r>
              <a:rPr lang="pt-PT" b="1" i="1" dirty="0" smtClean="0">
                <a:solidFill>
                  <a:srgbClr val="660033"/>
                </a:solidFill>
              </a:rPr>
              <a:t> 2.0</a:t>
            </a:r>
            <a:endParaRPr lang="pt-PT" b="1" i="1" dirty="0">
              <a:solidFill>
                <a:srgbClr val="660033"/>
              </a:solidFill>
            </a:endParaRPr>
          </a:p>
        </p:txBody>
      </p:sp>
      <p:pic>
        <p:nvPicPr>
          <p:cNvPr id="6" name="Imagem 5"/>
          <p:cNvPicPr/>
          <p:nvPr/>
        </p:nvPicPr>
        <p:blipFill rotWithShape="1">
          <a:blip r:embed="rId3"/>
          <a:srcRect l="15022" t="18860" r="35935" b="4651"/>
          <a:stretch/>
        </p:blipFill>
        <p:spPr bwMode="auto">
          <a:xfrm>
            <a:off x="4911111" y="1412776"/>
            <a:ext cx="3662001" cy="41044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Tree>
    <p:extLst>
      <p:ext uri="{BB962C8B-B14F-4D97-AF65-F5344CB8AC3E}">
        <p14:creationId xmlns:p14="http://schemas.microsoft.com/office/powerpoint/2010/main" val="13471965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sz="quarter" idx="1"/>
          </p:nvPr>
        </p:nvSpPr>
        <p:spPr>
          <a:xfrm>
            <a:off x="457200" y="4077072"/>
            <a:ext cx="7467600" cy="2396880"/>
          </a:xfrm>
        </p:spPr>
        <p:txBody>
          <a:bodyPr>
            <a:normAutofit/>
          </a:bodyPr>
          <a:lstStyle/>
          <a:p>
            <a:r>
              <a:rPr lang="pt-PT" sz="1400" dirty="0" smtClean="0"/>
              <a:t>Programa </a:t>
            </a:r>
            <a:r>
              <a:rPr lang="pt-PT" sz="1400" i="1" dirty="0" err="1" smtClean="0"/>
              <a:t>HotPotatoes</a:t>
            </a:r>
            <a:r>
              <a:rPr lang="pt-PT" sz="1400" i="1" dirty="0" smtClean="0"/>
              <a:t> </a:t>
            </a:r>
            <a:r>
              <a:rPr lang="pt-PT" sz="1400" dirty="0" smtClean="0"/>
              <a:t>(</a:t>
            </a:r>
            <a:r>
              <a:rPr lang="pt-PT" sz="1400" dirty="0" smtClean="0">
                <a:hlinkClick r:id="rId2"/>
              </a:rPr>
              <a:t>http://hotpot.uvic.ca</a:t>
            </a:r>
            <a:r>
              <a:rPr lang="pt-PT" sz="1400" dirty="0" smtClean="0"/>
              <a:t>)</a:t>
            </a:r>
          </a:p>
          <a:p>
            <a:r>
              <a:rPr lang="pt-PT" sz="1400" i="1" dirty="0" err="1" smtClean="0"/>
              <a:t>Prezi</a:t>
            </a:r>
            <a:r>
              <a:rPr lang="pt-PT" sz="1400" i="1" dirty="0" smtClean="0"/>
              <a:t> </a:t>
            </a:r>
            <a:r>
              <a:rPr lang="pt-PT" sz="1400" dirty="0" smtClean="0"/>
              <a:t>(</a:t>
            </a:r>
            <a:r>
              <a:rPr lang="pt-PT" sz="1400" dirty="0" smtClean="0">
                <a:hlinkClick r:id="rId3"/>
              </a:rPr>
              <a:t>http://prezi.com</a:t>
            </a:r>
            <a:r>
              <a:rPr lang="pt-PT" sz="1400" dirty="0" smtClean="0"/>
              <a:t>)</a:t>
            </a:r>
          </a:p>
          <a:p>
            <a:r>
              <a:rPr lang="pt-PT" sz="1400" i="1" dirty="0" err="1" smtClean="0"/>
              <a:t>WebQuest</a:t>
            </a:r>
            <a:r>
              <a:rPr lang="pt-PT" sz="1400" dirty="0" smtClean="0"/>
              <a:t> (</a:t>
            </a:r>
            <a:r>
              <a:rPr lang="pt-PT" sz="1400" dirty="0" smtClean="0">
                <a:hlinkClick r:id="rId4"/>
              </a:rPr>
              <a:t>http://www.zunal.com</a:t>
            </a:r>
            <a:r>
              <a:rPr lang="pt-PT" sz="1400" dirty="0" smtClean="0"/>
              <a:t>)</a:t>
            </a:r>
          </a:p>
          <a:p>
            <a:r>
              <a:rPr lang="pt-PT" sz="1400" i="1" dirty="0" smtClean="0"/>
              <a:t>Blog</a:t>
            </a:r>
            <a:r>
              <a:rPr lang="pt-PT" sz="1400" dirty="0" smtClean="0"/>
              <a:t> (</a:t>
            </a:r>
            <a:r>
              <a:rPr lang="pt-PT" sz="1400" i="1" dirty="0" smtClean="0">
                <a:hlinkClick r:id="rId5"/>
              </a:rPr>
              <a:t>www.blogger.com</a:t>
            </a:r>
            <a:r>
              <a:rPr lang="pt-PT" sz="1400" i="1" dirty="0"/>
              <a:t>; </a:t>
            </a:r>
            <a:r>
              <a:rPr lang="pt-PT" sz="1400" i="1" dirty="0">
                <a:hlinkClick r:id="rId6"/>
              </a:rPr>
              <a:t>http://</a:t>
            </a:r>
            <a:r>
              <a:rPr lang="pt-PT" sz="1400" i="1" dirty="0" smtClean="0">
                <a:hlinkClick r:id="rId6"/>
              </a:rPr>
              <a:t>pt.wordpress.com</a:t>
            </a:r>
            <a:r>
              <a:rPr lang="pt-PT" sz="1400" i="1" dirty="0" smtClean="0"/>
              <a:t>)</a:t>
            </a:r>
            <a:endParaRPr lang="pt-PT" sz="1400" dirty="0" smtClean="0"/>
          </a:p>
          <a:p>
            <a:r>
              <a:rPr lang="pt-PT" sz="1400" i="1" dirty="0" smtClean="0"/>
              <a:t>Website</a:t>
            </a:r>
            <a:r>
              <a:rPr lang="pt-PT" sz="1400" dirty="0" smtClean="0"/>
              <a:t> (</a:t>
            </a:r>
            <a:r>
              <a:rPr lang="pt-PT" sz="1400" dirty="0" smtClean="0">
                <a:hlinkClick r:id="rId7"/>
              </a:rPr>
              <a:t>http://www.webnode.pt</a:t>
            </a:r>
            <a:r>
              <a:rPr lang="pt-PT" sz="1400" dirty="0" smtClean="0"/>
              <a:t>)</a:t>
            </a:r>
          </a:p>
          <a:p>
            <a:r>
              <a:rPr lang="pt-PT" sz="1400" i="1" dirty="0" err="1" smtClean="0"/>
              <a:t>Wiki</a:t>
            </a:r>
            <a:r>
              <a:rPr lang="pt-PT" sz="1400" dirty="0" smtClean="0"/>
              <a:t> (</a:t>
            </a:r>
            <a:r>
              <a:rPr lang="pt-PT" sz="1400" dirty="0" smtClean="0">
                <a:hlinkClick r:id="rId8"/>
              </a:rPr>
              <a:t>http://pbworks.com</a:t>
            </a:r>
            <a:r>
              <a:rPr lang="pt-PT" sz="1400" dirty="0"/>
              <a:t>; </a:t>
            </a:r>
            <a:r>
              <a:rPr lang="pt-PT" sz="1400" dirty="0">
                <a:hlinkClick r:id="rId9"/>
              </a:rPr>
              <a:t>http://</a:t>
            </a:r>
            <a:r>
              <a:rPr lang="pt-PT" sz="1400" dirty="0" smtClean="0">
                <a:hlinkClick r:id="rId9"/>
              </a:rPr>
              <a:t>www.wikispaces.com</a:t>
            </a:r>
            <a:r>
              <a:rPr lang="pt-PT" sz="1400" dirty="0"/>
              <a:t>)</a:t>
            </a:r>
            <a:endParaRPr lang="pt-PT" sz="1400" dirty="0" smtClean="0"/>
          </a:p>
          <a:p>
            <a:r>
              <a:rPr lang="pt-PT" sz="1400" i="1" dirty="0" smtClean="0"/>
              <a:t>Website</a:t>
            </a:r>
            <a:r>
              <a:rPr lang="pt-PT" sz="1400" dirty="0" smtClean="0"/>
              <a:t> móvel – </a:t>
            </a:r>
            <a:r>
              <a:rPr lang="pt-PT" sz="1400" i="1" dirty="0" err="1" smtClean="0"/>
              <a:t>Wirenode</a:t>
            </a:r>
            <a:r>
              <a:rPr lang="pt-PT" sz="1400" dirty="0" smtClean="0"/>
              <a:t> (</a:t>
            </a:r>
            <a:r>
              <a:rPr lang="pt-PT" sz="1400" dirty="0" smtClean="0">
                <a:hlinkClick r:id="rId10"/>
              </a:rPr>
              <a:t>http://wirenode.com</a:t>
            </a:r>
            <a:r>
              <a:rPr lang="pt-PT" sz="1400" dirty="0" smtClean="0"/>
              <a:t>) – </a:t>
            </a:r>
            <a:r>
              <a:rPr lang="pt-PT" sz="1400" dirty="0" smtClean="0">
                <a:hlinkClick r:id="rId11"/>
              </a:rPr>
              <a:t>Exemplo  </a:t>
            </a:r>
            <a:endParaRPr lang="pt-PT" sz="1400" dirty="0" smtClean="0"/>
          </a:p>
          <a:p>
            <a:endParaRPr lang="pt-PT" sz="1400" dirty="0" smtClean="0"/>
          </a:p>
          <a:p>
            <a:endParaRPr lang="pt-PT" sz="1600" dirty="0" smtClean="0"/>
          </a:p>
          <a:p>
            <a:endParaRPr lang="pt-PT" sz="1600" dirty="0"/>
          </a:p>
        </p:txBody>
      </p:sp>
      <p:pic>
        <p:nvPicPr>
          <p:cNvPr id="5" name="Imagem 4" descr="C:\Users\hp\Desktop\web 2.0.jpg"/>
          <p:cNvPicPr/>
          <p:nvPr/>
        </p:nvPicPr>
        <p:blipFill rotWithShape="1">
          <a:blip r:embed="rId12">
            <a:extLst>
              <a:ext uri="{28A0092B-C50C-407E-A947-70E740481C1C}">
                <a14:useLocalDpi xmlns:a14="http://schemas.microsoft.com/office/drawing/2010/main" val="0"/>
              </a:ext>
            </a:extLst>
          </a:blip>
          <a:srcRect t="8922"/>
          <a:stretch/>
        </p:blipFill>
        <p:spPr bwMode="auto">
          <a:xfrm>
            <a:off x="899592" y="404664"/>
            <a:ext cx="6624736" cy="3456384"/>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Tree>
    <p:extLst>
      <p:ext uri="{BB962C8B-B14F-4D97-AF65-F5344CB8AC3E}">
        <p14:creationId xmlns:p14="http://schemas.microsoft.com/office/powerpoint/2010/main" val="38687445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a 3"/>
          <p:cNvGraphicFramePr/>
          <p:nvPr>
            <p:extLst>
              <p:ext uri="{D42A27DB-BD31-4B8C-83A1-F6EECF244321}">
                <p14:modId xmlns:p14="http://schemas.microsoft.com/office/powerpoint/2010/main" val="930579508"/>
              </p:ext>
            </p:extLst>
          </p:nvPr>
        </p:nvGraphicFramePr>
        <p:xfrm>
          <a:off x="457200" y="274638"/>
          <a:ext cx="7467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Marcador de Posição de Conteúdo 2"/>
          <p:cNvSpPr>
            <a:spLocks noGrp="1"/>
          </p:cNvSpPr>
          <p:nvPr>
            <p:ph sz="quarter" idx="1"/>
          </p:nvPr>
        </p:nvSpPr>
        <p:spPr>
          <a:xfrm>
            <a:off x="457200" y="1988840"/>
            <a:ext cx="7467600" cy="4485112"/>
          </a:xfrm>
        </p:spPr>
        <p:txBody>
          <a:bodyPr/>
          <a:lstStyle/>
          <a:p>
            <a:pPr marL="0" indent="0">
              <a:buNone/>
            </a:pPr>
            <a:r>
              <a:rPr lang="pt-PT" sz="2000" b="1" dirty="0"/>
              <a:t>“É preciso contrariar a ideia de que as bibliotecas são um sítio cinzento e (demasiado) silencioso: se não forem úteis, as bibliotecas deixam de ser precisas. E elas só são úteis se tiverem o que os alunos precisam.”</a:t>
            </a:r>
          </a:p>
          <a:p>
            <a:pPr marL="0" indent="0">
              <a:buNone/>
            </a:pPr>
            <a:endParaRPr lang="pt-PT" sz="1200" dirty="0"/>
          </a:p>
          <a:p>
            <a:pPr marL="0" indent="0">
              <a:buNone/>
            </a:pPr>
            <a:r>
              <a:rPr lang="pt-PT" sz="1400" dirty="0" smtClean="0"/>
              <a:t>                Dr.ª </a:t>
            </a:r>
            <a:r>
              <a:rPr lang="pt-PT" sz="1400" dirty="0"/>
              <a:t>Teresa Calçada, Coordenadora Nacional da Rede de Bibliotecas Escolares</a:t>
            </a:r>
            <a:r>
              <a:rPr lang="pt-PT" sz="1400" dirty="0" smtClean="0"/>
              <a:t>,</a:t>
            </a:r>
          </a:p>
          <a:p>
            <a:pPr marL="0" indent="0">
              <a:buNone/>
            </a:pPr>
            <a:r>
              <a:rPr lang="pt-PT" sz="1400" dirty="0" smtClean="0"/>
              <a:t>                                                                                                   in </a:t>
            </a:r>
            <a:r>
              <a:rPr lang="pt-PT" sz="1400" i="1" dirty="0"/>
              <a:t>maxima.xl.pt</a:t>
            </a:r>
            <a:r>
              <a:rPr lang="pt-PT" sz="1400" dirty="0"/>
              <a:t> (14.04.2013</a:t>
            </a:r>
            <a:r>
              <a:rPr lang="pt-PT" sz="1400" dirty="0" smtClean="0"/>
              <a:t>)</a:t>
            </a:r>
          </a:p>
          <a:p>
            <a:pPr marL="0" indent="0">
              <a:buNone/>
            </a:pPr>
            <a:endParaRPr lang="pt-PT" sz="1400" dirty="0" smtClean="0"/>
          </a:p>
          <a:p>
            <a:pPr marL="0" indent="0">
              <a:buNone/>
            </a:pPr>
            <a:endParaRPr lang="pt-PT" sz="1400" dirty="0"/>
          </a:p>
          <a:p>
            <a:pPr marL="0" indent="0">
              <a:buNone/>
            </a:pPr>
            <a:endParaRPr lang="pt-PT" sz="1400" dirty="0"/>
          </a:p>
          <a:p>
            <a:pPr marL="0" indent="0">
              <a:buNone/>
            </a:pPr>
            <a:r>
              <a:rPr lang="pt-PT" sz="2000" b="1" dirty="0"/>
              <a:t>“Se procuras resultados diferentes, não faças sempre o mesmo</a:t>
            </a:r>
            <a:r>
              <a:rPr lang="pt-PT" sz="2000" b="1" dirty="0" smtClean="0"/>
              <a:t>.”</a:t>
            </a:r>
            <a:endParaRPr lang="pt-PT" sz="2000" b="1" dirty="0"/>
          </a:p>
          <a:p>
            <a:pPr marL="0" indent="0">
              <a:buNone/>
            </a:pPr>
            <a:r>
              <a:rPr lang="pt-PT" sz="1400" dirty="0" smtClean="0"/>
              <a:t>                                                                                                                          </a:t>
            </a:r>
            <a:r>
              <a:rPr lang="pt-PT" sz="1400" dirty="0" err="1" smtClean="0"/>
              <a:t>Albert</a:t>
            </a:r>
            <a:r>
              <a:rPr lang="pt-PT" sz="1400" dirty="0" smtClean="0"/>
              <a:t> </a:t>
            </a:r>
            <a:r>
              <a:rPr lang="pt-PT" sz="1400" dirty="0"/>
              <a:t>Einstein</a:t>
            </a:r>
          </a:p>
          <a:p>
            <a:pPr marL="0" indent="0">
              <a:buNone/>
            </a:pPr>
            <a:endParaRPr lang="pt-PT" sz="2000" b="1" dirty="0"/>
          </a:p>
          <a:p>
            <a:pPr marL="0" indent="0">
              <a:buNone/>
            </a:pPr>
            <a:endParaRPr lang="pt-PT" sz="1400" dirty="0" smtClean="0"/>
          </a:p>
          <a:p>
            <a:endParaRPr lang="pt-PT" sz="1400" dirty="0"/>
          </a:p>
          <a:p>
            <a:endParaRPr lang="pt-PT" dirty="0"/>
          </a:p>
        </p:txBody>
      </p:sp>
    </p:spTree>
    <p:extLst>
      <p:ext uri="{BB962C8B-B14F-4D97-AF65-F5344CB8AC3E}">
        <p14:creationId xmlns:p14="http://schemas.microsoft.com/office/powerpoint/2010/main" val="26597456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sz="quarter" idx="1"/>
          </p:nvPr>
        </p:nvSpPr>
        <p:spPr>
          <a:xfrm>
            <a:off x="457200" y="3789040"/>
            <a:ext cx="7467600" cy="2684912"/>
          </a:xfrm>
        </p:spPr>
        <p:txBody>
          <a:bodyPr>
            <a:normAutofit/>
          </a:bodyPr>
          <a:lstStyle/>
          <a:p>
            <a:pPr marL="0" indent="0">
              <a:buNone/>
            </a:pPr>
            <a:r>
              <a:rPr lang="pt-PT" sz="2000" b="1" dirty="0" smtClean="0"/>
              <a:t>“Recomeça... / Se puderes, / Sem </a:t>
            </a:r>
            <a:r>
              <a:rPr lang="pt-PT" sz="2000" b="1" dirty="0"/>
              <a:t>angústia e sem </a:t>
            </a:r>
            <a:r>
              <a:rPr lang="pt-PT" sz="2000" b="1" dirty="0" smtClean="0"/>
              <a:t>pressa. / E </a:t>
            </a:r>
            <a:r>
              <a:rPr lang="pt-PT" sz="2000" b="1" dirty="0"/>
              <a:t>os passos que </a:t>
            </a:r>
            <a:r>
              <a:rPr lang="pt-PT" sz="2000" b="1" dirty="0" smtClean="0"/>
              <a:t>deres, / Nesse </a:t>
            </a:r>
            <a:r>
              <a:rPr lang="pt-PT" sz="2000" b="1" dirty="0"/>
              <a:t>caminho </a:t>
            </a:r>
            <a:r>
              <a:rPr lang="pt-PT" sz="2000" b="1" dirty="0" smtClean="0"/>
              <a:t>duro / Do futuro, / Dá-os </a:t>
            </a:r>
            <a:r>
              <a:rPr lang="pt-PT" sz="2000" b="1" dirty="0"/>
              <a:t>em </a:t>
            </a:r>
            <a:r>
              <a:rPr lang="pt-PT" sz="2000" b="1" dirty="0" smtClean="0"/>
              <a:t>liberdade. / Enquanto </a:t>
            </a:r>
            <a:r>
              <a:rPr lang="pt-PT" sz="2000" b="1" dirty="0"/>
              <a:t>não </a:t>
            </a:r>
            <a:r>
              <a:rPr lang="pt-PT" sz="2000" b="1" dirty="0" smtClean="0"/>
              <a:t>alcances / Não descanses. / De </a:t>
            </a:r>
            <a:r>
              <a:rPr lang="pt-PT" sz="2000" b="1" dirty="0"/>
              <a:t>nenhum fruto queiras só </a:t>
            </a:r>
            <a:r>
              <a:rPr lang="pt-PT" sz="2000" b="1" dirty="0" smtClean="0"/>
              <a:t>metade[…].”</a:t>
            </a:r>
            <a:endParaRPr lang="pt-PT" sz="1000" b="1" dirty="0"/>
          </a:p>
          <a:p>
            <a:pPr marL="0" indent="0">
              <a:buNone/>
            </a:pPr>
            <a:r>
              <a:rPr lang="pt-PT" dirty="0"/>
              <a:t> </a:t>
            </a:r>
            <a:r>
              <a:rPr lang="pt-PT" dirty="0" smtClean="0"/>
              <a:t>                                                 </a:t>
            </a:r>
            <a:r>
              <a:rPr lang="pt-PT" sz="1400" dirty="0" smtClean="0"/>
              <a:t>Miguel </a:t>
            </a:r>
            <a:r>
              <a:rPr lang="pt-PT" sz="1400" dirty="0"/>
              <a:t>Torga, “Sísifo”, in </a:t>
            </a:r>
            <a:r>
              <a:rPr lang="pt-PT" sz="1400" i="1" dirty="0"/>
              <a:t>Diário XIII</a:t>
            </a:r>
          </a:p>
          <a:p>
            <a:pPr marL="0" indent="0">
              <a:buNone/>
            </a:pPr>
            <a:endParaRPr lang="pt-PT" dirty="0"/>
          </a:p>
        </p:txBody>
      </p:sp>
      <p:pic>
        <p:nvPicPr>
          <p:cNvPr id="4" name="Imagem 3" descr="http://3.bp.blogspot.com/-ksAQQAUNgAc/Tf6s89xTQWI/AAAAAAAAAeo/qoG3y91VIgk/s1600/recomeco1.jpg"/>
          <p:cNvPicPr/>
          <p:nvPr/>
        </p:nvPicPr>
        <p:blipFill>
          <a:blip r:embed="rId2">
            <a:extLst>
              <a:ext uri="{28A0092B-C50C-407E-A947-70E740481C1C}">
                <a14:useLocalDpi xmlns:a14="http://schemas.microsoft.com/office/drawing/2010/main" val="0"/>
              </a:ext>
            </a:extLst>
          </a:blip>
          <a:srcRect/>
          <a:stretch>
            <a:fillRect/>
          </a:stretch>
        </p:blipFill>
        <p:spPr bwMode="auto">
          <a:xfrm>
            <a:off x="2555776" y="404664"/>
            <a:ext cx="3816424" cy="295232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Rectângulo 4"/>
          <p:cNvSpPr/>
          <p:nvPr/>
        </p:nvSpPr>
        <p:spPr>
          <a:xfrm>
            <a:off x="3858502" y="3244334"/>
            <a:ext cx="2153657" cy="492443"/>
          </a:xfrm>
          <a:prstGeom prst="rect">
            <a:avLst/>
          </a:prstGeom>
        </p:spPr>
        <p:txBody>
          <a:bodyPr wrap="square">
            <a:spAutoFit/>
          </a:bodyPr>
          <a:lstStyle/>
          <a:p>
            <a:pPr algn="ctr"/>
            <a:r>
              <a:rPr lang="pt-PT" dirty="0"/>
              <a:t> </a:t>
            </a:r>
            <a:r>
              <a:rPr lang="pt-PT" dirty="0" smtClean="0"/>
              <a:t>            </a:t>
            </a:r>
            <a:r>
              <a:rPr lang="pt-PT" sz="800" dirty="0" smtClean="0"/>
              <a:t>http</a:t>
            </a:r>
            <a:r>
              <a:rPr lang="pt-PT" sz="800" dirty="0"/>
              <a:t>://3.bp.blogspot.com</a:t>
            </a:r>
          </a:p>
          <a:p>
            <a:pPr algn="ctr"/>
            <a:endParaRPr lang="pt-PT" sz="800" dirty="0"/>
          </a:p>
        </p:txBody>
      </p:sp>
    </p:spTree>
    <p:extLst>
      <p:ext uri="{BB962C8B-B14F-4D97-AF65-F5344CB8AC3E}">
        <p14:creationId xmlns:p14="http://schemas.microsoft.com/office/powerpoint/2010/main" val="25998659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sz="quarter" idx="1"/>
          </p:nvPr>
        </p:nvSpPr>
        <p:spPr>
          <a:xfrm>
            <a:off x="457200" y="692696"/>
            <a:ext cx="7467600" cy="1296144"/>
          </a:xfrm>
        </p:spPr>
        <p:txBody>
          <a:bodyPr>
            <a:normAutofit fontScale="32500" lnSpcReduction="20000"/>
          </a:bodyPr>
          <a:lstStyle/>
          <a:p>
            <a:pPr marL="0" indent="0" algn="ctr">
              <a:buNone/>
            </a:pPr>
            <a:endParaRPr lang="pt-PT" dirty="0"/>
          </a:p>
          <a:p>
            <a:pPr marL="0" indent="0" algn="ctr">
              <a:buNone/>
            </a:pPr>
            <a:r>
              <a:rPr lang="pt-PT" sz="7400" b="1" dirty="0" err="1" smtClean="0">
                <a:solidFill>
                  <a:srgbClr val="002060"/>
                </a:solidFill>
              </a:rPr>
              <a:t>Un</a:t>
            </a:r>
            <a:r>
              <a:rPr lang="pt-PT" sz="7400" b="1" dirty="0" smtClean="0">
                <a:solidFill>
                  <a:srgbClr val="002060"/>
                </a:solidFill>
              </a:rPr>
              <a:t> </a:t>
            </a:r>
            <a:r>
              <a:rPr lang="pt-PT" sz="7400" b="1" dirty="0" err="1" smtClean="0">
                <a:solidFill>
                  <a:srgbClr val="002060"/>
                </a:solidFill>
              </a:rPr>
              <a:t>placer</a:t>
            </a:r>
            <a:r>
              <a:rPr lang="pt-PT" sz="7400" b="1" dirty="0" smtClean="0">
                <a:solidFill>
                  <a:srgbClr val="002060"/>
                </a:solidFill>
              </a:rPr>
              <a:t> = :)</a:t>
            </a:r>
          </a:p>
          <a:p>
            <a:pPr marL="0" indent="0" algn="ctr">
              <a:buNone/>
            </a:pPr>
            <a:endParaRPr lang="pt-PT" sz="2800" b="1" dirty="0"/>
          </a:p>
          <a:p>
            <a:pPr marL="0" indent="0" algn="ctr">
              <a:buNone/>
            </a:pPr>
            <a:r>
              <a:rPr lang="pt-PT" sz="2800" b="1" dirty="0" smtClean="0"/>
              <a:t> </a:t>
            </a:r>
          </a:p>
          <a:p>
            <a:pPr marL="0" indent="0" algn="ctr">
              <a:buNone/>
            </a:pPr>
            <a:r>
              <a:rPr lang="pt-PT" sz="4300" dirty="0" smtClean="0"/>
              <a:t>joseantoniobatista@hotmail.com </a:t>
            </a:r>
            <a:endParaRPr lang="pt-PT" sz="4300" b="1" dirty="0"/>
          </a:p>
          <a:p>
            <a:pPr marL="0" indent="0" algn="ctr">
              <a:buNone/>
            </a:pPr>
            <a:endParaRPr lang="pt-PT" sz="1600" dirty="0" smtClean="0"/>
          </a:p>
          <a:p>
            <a:pPr marL="0" indent="0" algn="ctr">
              <a:buNone/>
            </a:pPr>
            <a:endParaRPr lang="pt-PT" dirty="0"/>
          </a:p>
        </p:txBody>
      </p:sp>
      <p:pic>
        <p:nvPicPr>
          <p:cNvPr id="4" name="Imagem 3" descr="http://sphotos-f.ak.fbcdn.net/hphotos-ak-ash3/600040_3120654713851_196152430_n.jpg"/>
          <p:cNvPicPr/>
          <p:nvPr/>
        </p:nvPicPr>
        <p:blipFill>
          <a:blip r:embed="rId2">
            <a:extLst>
              <a:ext uri="{28A0092B-C50C-407E-A947-70E740481C1C}">
                <a14:useLocalDpi xmlns:a14="http://schemas.microsoft.com/office/drawing/2010/main" val="0"/>
              </a:ext>
            </a:extLst>
          </a:blip>
          <a:srcRect/>
          <a:stretch>
            <a:fillRect/>
          </a:stretch>
        </p:blipFill>
        <p:spPr bwMode="auto">
          <a:xfrm>
            <a:off x="541601" y="2348880"/>
            <a:ext cx="3960440" cy="3600400"/>
          </a:xfrm>
          <a:prstGeom prst="rect">
            <a:avLst/>
          </a:prstGeom>
          <a:ln>
            <a:noFill/>
          </a:ln>
          <a:effectLst>
            <a:softEdge rad="112500"/>
          </a:effectLst>
        </p:spPr>
      </p:pic>
      <p:sp>
        <p:nvSpPr>
          <p:cNvPr id="5" name="Rectângulo 4"/>
          <p:cNvSpPr/>
          <p:nvPr/>
        </p:nvSpPr>
        <p:spPr>
          <a:xfrm>
            <a:off x="4788024" y="2492897"/>
            <a:ext cx="3672408" cy="3600986"/>
          </a:xfrm>
          <a:prstGeom prst="rect">
            <a:avLst/>
          </a:prstGeom>
        </p:spPr>
        <p:txBody>
          <a:bodyPr wrap="square">
            <a:spAutoFit/>
          </a:bodyPr>
          <a:lstStyle/>
          <a:p>
            <a:endParaRPr lang="pt-PT" b="1" dirty="0" smtClean="0">
              <a:solidFill>
                <a:srgbClr val="C00000"/>
              </a:solidFill>
            </a:endParaRPr>
          </a:p>
          <a:p>
            <a:r>
              <a:rPr lang="pt-PT" b="1" dirty="0" smtClean="0">
                <a:solidFill>
                  <a:srgbClr val="C00000"/>
                </a:solidFill>
              </a:rPr>
              <a:t>Blog da BE</a:t>
            </a:r>
          </a:p>
          <a:p>
            <a:endParaRPr lang="pt-PT" dirty="0" smtClean="0"/>
          </a:p>
          <a:p>
            <a:r>
              <a:rPr lang="pt-PT" sz="1600" u="sng" dirty="0"/>
              <a:t>http://be-cre-epa.blogspot.pt</a:t>
            </a:r>
            <a:r>
              <a:rPr lang="pt-PT" sz="1600" u="sng" dirty="0" smtClean="0"/>
              <a:t>/</a:t>
            </a:r>
            <a:endParaRPr lang="pt-PT" sz="1600" dirty="0" smtClean="0"/>
          </a:p>
          <a:p>
            <a:endParaRPr lang="pt-PT" dirty="0" smtClean="0"/>
          </a:p>
          <a:p>
            <a:endParaRPr lang="pt-PT" dirty="0" smtClean="0"/>
          </a:p>
          <a:p>
            <a:endParaRPr lang="pt-PT" dirty="0" smtClean="0"/>
          </a:p>
          <a:p>
            <a:r>
              <a:rPr lang="pt-PT" b="1" i="1" dirty="0" err="1" smtClean="0">
                <a:solidFill>
                  <a:srgbClr val="C00000"/>
                </a:solidFill>
              </a:rPr>
              <a:t>Facebook</a:t>
            </a:r>
            <a:r>
              <a:rPr lang="pt-PT" b="1" dirty="0" smtClean="0">
                <a:solidFill>
                  <a:srgbClr val="C00000"/>
                </a:solidFill>
              </a:rPr>
              <a:t> da BE</a:t>
            </a:r>
          </a:p>
          <a:p>
            <a:endParaRPr lang="pt-PT" dirty="0"/>
          </a:p>
          <a:p>
            <a:r>
              <a:rPr lang="pt-PT" sz="1600" u="sng" dirty="0"/>
              <a:t>https://</a:t>
            </a:r>
            <a:r>
              <a:rPr lang="pt-PT" sz="1600" u="sng" dirty="0" smtClean="0"/>
              <a:t>www.facebook.com/biblioteca.epadecarvalhais</a:t>
            </a:r>
          </a:p>
          <a:p>
            <a:endParaRPr lang="pt-PT" dirty="0"/>
          </a:p>
          <a:p>
            <a:endParaRPr lang="pt-PT" dirty="0"/>
          </a:p>
        </p:txBody>
      </p:sp>
      <p:pic>
        <p:nvPicPr>
          <p:cNvPr id="6" name="Imagem 5" descr="G:\logo.jpg"/>
          <p:cNvPicPr/>
          <p:nvPr/>
        </p:nvPicPr>
        <p:blipFill>
          <a:blip r:embed="rId3" cstate="print"/>
          <a:srcRect b="58521"/>
          <a:stretch>
            <a:fillRect/>
          </a:stretch>
        </p:blipFill>
        <p:spPr bwMode="auto">
          <a:xfrm>
            <a:off x="4974691" y="5928139"/>
            <a:ext cx="1649537" cy="836303"/>
          </a:xfrm>
          <a:prstGeom prst="rect">
            <a:avLst/>
          </a:prstGeom>
          <a:noFill/>
          <a:ln w="9525">
            <a:noFill/>
            <a:miter lim="800000"/>
            <a:headEnd/>
            <a:tailEnd/>
          </a:ln>
        </p:spPr>
      </p:pic>
      <p:pic>
        <p:nvPicPr>
          <p:cNvPr id="7" name="Imagem 6" descr="http://www.prof2000.pt/users/eb23jaa_cr/Imagens/RBE_fundo_branco_25kb.jpg"/>
          <p:cNvPicPr/>
          <p:nvPr/>
        </p:nvPicPr>
        <p:blipFill>
          <a:blip r:embed="rId4"/>
          <a:srcRect/>
          <a:stretch>
            <a:fillRect/>
          </a:stretch>
        </p:blipFill>
        <p:spPr bwMode="auto">
          <a:xfrm>
            <a:off x="6802823" y="6102474"/>
            <a:ext cx="1093617" cy="487635"/>
          </a:xfrm>
          <a:prstGeom prst="rect">
            <a:avLst/>
          </a:prstGeom>
          <a:noFill/>
        </p:spPr>
      </p:pic>
    </p:spTree>
    <p:extLst>
      <p:ext uri="{BB962C8B-B14F-4D97-AF65-F5344CB8AC3E}">
        <p14:creationId xmlns:p14="http://schemas.microsoft.com/office/powerpoint/2010/main" val="12941463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a 3"/>
          <p:cNvGraphicFramePr/>
          <p:nvPr>
            <p:extLst>
              <p:ext uri="{D42A27DB-BD31-4B8C-83A1-F6EECF244321}">
                <p14:modId xmlns:p14="http://schemas.microsoft.com/office/powerpoint/2010/main" val="703406105"/>
              </p:ext>
            </p:extLst>
          </p:nvPr>
        </p:nvGraphicFramePr>
        <p:xfrm>
          <a:off x="457200" y="274638"/>
          <a:ext cx="7467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Marcador de Posição de Conteúdo 2"/>
          <p:cNvSpPr>
            <a:spLocks noGrp="1"/>
          </p:cNvSpPr>
          <p:nvPr>
            <p:ph sz="quarter" idx="1"/>
          </p:nvPr>
        </p:nvSpPr>
        <p:spPr/>
        <p:txBody>
          <a:bodyPr>
            <a:normAutofit/>
          </a:bodyPr>
          <a:lstStyle/>
          <a:p>
            <a:endParaRPr lang="pt-PT" sz="2000" dirty="0" smtClean="0"/>
          </a:p>
          <a:p>
            <a:r>
              <a:rPr lang="pt-PT" sz="2000" dirty="0" smtClean="0"/>
              <a:t>O papel da Biblioteca Escolar na Sociedade da Informação e do Conhecimento e na Era da (r)evolução tecnológica</a:t>
            </a:r>
          </a:p>
          <a:p>
            <a:pPr marL="0" indent="0">
              <a:buNone/>
            </a:pPr>
            <a:endParaRPr lang="pt-PT" sz="2000" dirty="0" smtClean="0"/>
          </a:p>
          <a:p>
            <a:r>
              <a:rPr lang="pt-PT" sz="2000" dirty="0" smtClean="0"/>
              <a:t>Apresentação do </a:t>
            </a:r>
            <a:r>
              <a:rPr lang="pt-PT" sz="2000" dirty="0" err="1" smtClean="0"/>
              <a:t>projeto</a:t>
            </a:r>
            <a:r>
              <a:rPr lang="pt-PT" sz="2000" dirty="0" smtClean="0"/>
              <a:t> realizado no âmbito do concurso nacional </a:t>
            </a:r>
            <a:r>
              <a:rPr lang="pt-PT" sz="2000" i="1" dirty="0" smtClean="0"/>
              <a:t>Camões, um </a:t>
            </a:r>
            <a:r>
              <a:rPr lang="pt-PT" sz="2000" i="1" dirty="0"/>
              <a:t>P</a:t>
            </a:r>
            <a:r>
              <a:rPr lang="pt-PT" sz="2000" i="1" dirty="0" smtClean="0"/>
              <a:t>oeta genial</a:t>
            </a:r>
          </a:p>
          <a:p>
            <a:pPr marL="0" indent="0">
              <a:buNone/>
            </a:pPr>
            <a:endParaRPr lang="pt-PT" sz="2000" dirty="0" smtClean="0"/>
          </a:p>
          <a:p>
            <a:r>
              <a:rPr lang="pt-PT" sz="2000" dirty="0" smtClean="0"/>
              <a:t>Algumas </a:t>
            </a:r>
            <a:r>
              <a:rPr lang="pt-PT" sz="2000" dirty="0" err="1" smtClean="0"/>
              <a:t>atividades</a:t>
            </a:r>
            <a:r>
              <a:rPr lang="pt-PT" sz="2000" dirty="0" smtClean="0"/>
              <a:t> desenvolvidas com os alunos</a:t>
            </a:r>
          </a:p>
          <a:p>
            <a:endParaRPr lang="pt-PT" sz="2000" dirty="0" smtClean="0"/>
          </a:p>
          <a:p>
            <a:r>
              <a:rPr lang="pt-PT" sz="2000" i="1" dirty="0" smtClean="0"/>
              <a:t>Workshops</a:t>
            </a:r>
            <a:r>
              <a:rPr lang="pt-PT" sz="2000" dirty="0" smtClean="0"/>
              <a:t> dinamizados com os </a:t>
            </a:r>
            <a:r>
              <a:rPr lang="pt-PT" sz="2000" dirty="0"/>
              <a:t>professores sobre a Web 2.0 </a:t>
            </a:r>
            <a:endParaRPr lang="pt-PT" sz="2000" dirty="0" smtClean="0"/>
          </a:p>
          <a:p>
            <a:pPr marL="0" indent="0">
              <a:buNone/>
            </a:pPr>
            <a:endParaRPr lang="pt-PT" sz="2000" dirty="0" smtClean="0"/>
          </a:p>
          <a:p>
            <a:r>
              <a:rPr lang="pt-PT" sz="2000" dirty="0" smtClean="0"/>
              <a:t>Considerações finais</a:t>
            </a:r>
            <a:endParaRPr lang="pt-PT" sz="2000" dirty="0"/>
          </a:p>
        </p:txBody>
      </p:sp>
    </p:spTree>
    <p:extLst>
      <p:ext uri="{BB962C8B-B14F-4D97-AF65-F5344CB8AC3E}">
        <p14:creationId xmlns:p14="http://schemas.microsoft.com/office/powerpoint/2010/main" val="26546084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Posição de Conteúdo 4"/>
          <p:cNvSpPr>
            <a:spLocks noGrp="1"/>
          </p:cNvSpPr>
          <p:nvPr>
            <p:ph sz="quarter" idx="1"/>
          </p:nvPr>
        </p:nvSpPr>
        <p:spPr>
          <a:xfrm>
            <a:off x="579900" y="3231558"/>
            <a:ext cx="7467600" cy="3221777"/>
          </a:xfrm>
        </p:spPr>
        <p:txBody>
          <a:bodyPr>
            <a:normAutofit/>
          </a:bodyPr>
          <a:lstStyle/>
          <a:p>
            <a:pPr marL="0" indent="0">
              <a:buNone/>
            </a:pPr>
            <a:r>
              <a:rPr lang="pt-PT" sz="1600" dirty="0" smtClean="0">
                <a:hlinkClick r:id="rId2"/>
              </a:rPr>
              <a:t>Vídeo – “El Rap de la </a:t>
            </a:r>
            <a:r>
              <a:rPr lang="pt-PT" sz="1600" dirty="0" err="1">
                <a:hlinkClick r:id="rId2"/>
              </a:rPr>
              <a:t>E</a:t>
            </a:r>
            <a:r>
              <a:rPr lang="pt-PT" sz="1600" dirty="0" err="1" smtClean="0">
                <a:hlinkClick r:id="rId2"/>
              </a:rPr>
              <a:t>ducación</a:t>
            </a:r>
            <a:r>
              <a:rPr lang="pt-PT" sz="1600" dirty="0" smtClean="0">
                <a:hlinkClick r:id="rId2"/>
              </a:rPr>
              <a:t> 2.0”</a:t>
            </a:r>
            <a:endParaRPr lang="pt-PT" sz="1600" dirty="0" smtClean="0"/>
          </a:p>
          <a:p>
            <a:pPr marL="0" indent="0">
              <a:buNone/>
            </a:pPr>
            <a:endParaRPr lang="es-ES_tradnl" sz="2000" dirty="0" smtClean="0"/>
          </a:p>
          <a:p>
            <a:pPr marL="0" indent="0">
              <a:buNone/>
            </a:pPr>
            <a:r>
              <a:rPr lang="pt-PT" sz="2000" b="1" dirty="0"/>
              <a:t>“Vivemos […] num corpus de </a:t>
            </a:r>
            <a:r>
              <a:rPr lang="pt-PT" sz="2000" b="1" i="1" dirty="0"/>
              <a:t>homo sapiens digital</a:t>
            </a:r>
            <a:r>
              <a:rPr lang="pt-PT" sz="2000" b="1" dirty="0"/>
              <a:t> orientado pelas marcas características do </a:t>
            </a:r>
            <a:r>
              <a:rPr lang="pt-PT" sz="2000" b="1" i="1" dirty="0"/>
              <a:t>homo sapiens </a:t>
            </a:r>
            <a:r>
              <a:rPr lang="pt-PT" sz="2000" b="1" i="1" dirty="0" err="1"/>
              <a:t>sapiens</a:t>
            </a:r>
            <a:r>
              <a:rPr lang="pt-PT" sz="2000" b="1" dirty="0"/>
              <a:t>.”</a:t>
            </a:r>
          </a:p>
          <a:p>
            <a:pPr marL="0" indent="0">
              <a:buNone/>
            </a:pPr>
            <a:r>
              <a:rPr lang="pt-PT" sz="1600" dirty="0"/>
              <a:t> </a:t>
            </a:r>
          </a:p>
          <a:p>
            <a:pPr marL="0" indent="0">
              <a:buNone/>
            </a:pPr>
            <a:r>
              <a:rPr lang="pt-PT" sz="1400" dirty="0"/>
              <a:t>Luís Valente (2012: 127):</a:t>
            </a:r>
            <a:r>
              <a:rPr lang="pt-PT" sz="1400" i="1" dirty="0"/>
              <a:t> </a:t>
            </a:r>
            <a:r>
              <a:rPr lang="pt-PT" sz="1400" dirty="0"/>
              <a:t>“Homo Sapiens Digital com manias de Sapiens </a:t>
            </a:r>
            <a:r>
              <a:rPr lang="pt-PT" sz="1400" dirty="0" err="1"/>
              <a:t>Sapiens</a:t>
            </a:r>
            <a:r>
              <a:rPr lang="pt-PT" sz="1400" dirty="0"/>
              <a:t>”, in </a:t>
            </a:r>
            <a:r>
              <a:rPr lang="pt-PT" sz="1400" i="1" dirty="0"/>
              <a:t>TIC na Educação</a:t>
            </a:r>
            <a:r>
              <a:rPr lang="pt-PT" sz="1400" dirty="0"/>
              <a:t> </a:t>
            </a:r>
            <a:r>
              <a:rPr lang="pt-PT" sz="1400" i="1" dirty="0"/>
              <a:t>– </a:t>
            </a:r>
            <a:r>
              <a:rPr lang="pt-PT" sz="1400" i="1" dirty="0" err="1"/>
              <a:t>Perspetivas</a:t>
            </a:r>
            <a:r>
              <a:rPr lang="pt-PT" sz="1400" i="1" dirty="0"/>
              <a:t> de Inovação </a:t>
            </a:r>
            <a:r>
              <a:rPr lang="pt-PT" sz="1400" dirty="0"/>
              <a:t>(</a:t>
            </a:r>
            <a:r>
              <a:rPr lang="pt-PT" sz="1400" dirty="0" err="1"/>
              <a:t>org</a:t>
            </a:r>
            <a:r>
              <a:rPr lang="pt-PT" sz="1400" dirty="0"/>
              <a:t>. por Paulo Dias e António Osório). Braga: Centro de Competência da Universidade do Minho</a:t>
            </a:r>
          </a:p>
          <a:p>
            <a:endParaRPr lang="pt-PT" sz="1600" dirty="0"/>
          </a:p>
          <a:p>
            <a:pPr marL="0" indent="0">
              <a:buNone/>
            </a:pPr>
            <a:endParaRPr lang="pt-PT" sz="1600" dirty="0"/>
          </a:p>
          <a:p>
            <a:pPr marL="0" indent="0">
              <a:buNone/>
            </a:pPr>
            <a:endParaRPr lang="pt-PT" sz="1600" dirty="0"/>
          </a:p>
        </p:txBody>
      </p:sp>
      <p:pic>
        <p:nvPicPr>
          <p:cNvPr id="4" name="Imagem 3" descr="http://imagens.canaltech.com.br/10306.19354-Criancas-e-tecnologia.jpg"/>
          <p:cNvPicPr/>
          <p:nvPr/>
        </p:nvPicPr>
        <p:blipFill>
          <a:blip r:embed="rId3">
            <a:extLst>
              <a:ext uri="{28A0092B-C50C-407E-A947-70E740481C1C}">
                <a14:useLocalDpi xmlns:a14="http://schemas.microsoft.com/office/drawing/2010/main" val="0"/>
              </a:ext>
            </a:extLst>
          </a:blip>
          <a:srcRect/>
          <a:stretch>
            <a:fillRect/>
          </a:stretch>
        </p:blipFill>
        <p:spPr bwMode="auto">
          <a:xfrm>
            <a:off x="1763688" y="188639"/>
            <a:ext cx="5184576" cy="2880321"/>
          </a:xfrm>
          <a:prstGeom prst="ellipse">
            <a:avLst/>
          </a:prstGeom>
          <a:ln>
            <a:noFill/>
          </a:ln>
          <a:effectLst>
            <a:softEdge rad="112500"/>
          </a:effectLst>
        </p:spPr>
      </p:pic>
      <p:sp>
        <p:nvSpPr>
          <p:cNvPr id="7" name="Rectângulo 6"/>
          <p:cNvSpPr/>
          <p:nvPr/>
        </p:nvSpPr>
        <p:spPr>
          <a:xfrm>
            <a:off x="4716016" y="2708919"/>
            <a:ext cx="2448272" cy="523220"/>
          </a:xfrm>
          <a:prstGeom prst="rect">
            <a:avLst/>
          </a:prstGeom>
        </p:spPr>
        <p:txBody>
          <a:bodyPr wrap="square">
            <a:spAutoFit/>
          </a:bodyPr>
          <a:lstStyle/>
          <a:p>
            <a:pPr algn="ctr"/>
            <a:r>
              <a:rPr lang="es-ES_tradnl" sz="800" dirty="0" smtClean="0"/>
              <a:t>                                                                                        </a:t>
            </a:r>
          </a:p>
          <a:p>
            <a:pPr algn="ctr"/>
            <a:endParaRPr lang="es-ES_tradnl" sz="800" dirty="0"/>
          </a:p>
          <a:p>
            <a:pPr algn="ctr"/>
            <a:r>
              <a:rPr lang="es-ES_tradnl" sz="600" dirty="0" smtClean="0"/>
              <a:t>                 http</a:t>
            </a:r>
            <a:r>
              <a:rPr lang="es-ES_tradnl" sz="600" dirty="0"/>
              <a:t>://imagens.canaltech.com.br</a:t>
            </a:r>
            <a:endParaRPr lang="pt-PT" sz="600" dirty="0"/>
          </a:p>
          <a:p>
            <a:pPr algn="ctr"/>
            <a:endParaRPr lang="pt-PT" sz="600" b="1" i="1" dirty="0">
              <a:solidFill>
                <a:schemeClr val="accent1">
                  <a:lumMod val="50000"/>
                </a:schemeClr>
              </a:solidFill>
            </a:endParaRPr>
          </a:p>
        </p:txBody>
      </p:sp>
    </p:spTree>
    <p:extLst>
      <p:ext uri="{BB962C8B-B14F-4D97-AF65-F5344CB8AC3E}">
        <p14:creationId xmlns:p14="http://schemas.microsoft.com/office/powerpoint/2010/main" val="22226708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sz="quarter" idx="1"/>
          </p:nvPr>
        </p:nvSpPr>
        <p:spPr>
          <a:xfrm>
            <a:off x="457200" y="3501008"/>
            <a:ext cx="7467600" cy="2972944"/>
          </a:xfrm>
        </p:spPr>
        <p:txBody>
          <a:bodyPr>
            <a:normAutofit lnSpcReduction="10000"/>
          </a:bodyPr>
          <a:lstStyle/>
          <a:p>
            <a:pPr marL="0" indent="0">
              <a:buNone/>
            </a:pPr>
            <a:r>
              <a:rPr lang="es-ES_tradnl" sz="2000" b="1" dirty="0"/>
              <a:t>"Los menores son poco competentes utilizando las TIC en ámbitos de aprendizaje, porque no se ha trabajado con ellas en la escuela. El concepto de nativo digital se ha puesto en duda a menudo en ese sentido: si no se forma en el uso de las TIC más vinculado al aprendizaje, los chicos no van a aprender a hacerlo solos". </a:t>
            </a:r>
            <a:endParaRPr lang="pt-PT" sz="1000" dirty="0"/>
          </a:p>
          <a:p>
            <a:pPr marL="0" indent="0">
              <a:buNone/>
            </a:pPr>
            <a:r>
              <a:rPr lang="es-ES_tradnl" sz="1500" dirty="0"/>
              <a:t>                               </a:t>
            </a:r>
            <a:r>
              <a:rPr lang="es-ES_tradnl" sz="1400" dirty="0" smtClean="0"/>
              <a:t> </a:t>
            </a:r>
            <a:r>
              <a:rPr lang="pt-PT" sz="1400" dirty="0" err="1" smtClean="0"/>
              <a:t>Dolors</a:t>
            </a:r>
            <a:r>
              <a:rPr lang="pt-PT" sz="1400" dirty="0" smtClean="0"/>
              <a:t> </a:t>
            </a:r>
            <a:r>
              <a:rPr lang="pt-PT" sz="1400" dirty="0" err="1"/>
              <a:t>Reig</a:t>
            </a:r>
            <a:r>
              <a:rPr lang="pt-PT" sz="1400" dirty="0"/>
              <a:t>, psicóloga social e especialista em inovação e </a:t>
            </a:r>
            <a:r>
              <a:rPr lang="pt-PT" sz="1400" dirty="0" smtClean="0"/>
              <a:t>tecnologia,</a:t>
            </a:r>
            <a:r>
              <a:rPr lang="pt-PT" dirty="0"/>
              <a:t/>
            </a:r>
            <a:br>
              <a:rPr lang="pt-PT" dirty="0"/>
            </a:br>
            <a:r>
              <a:rPr lang="pt-PT" sz="1400" dirty="0"/>
              <a:t>                                          </a:t>
            </a:r>
            <a:r>
              <a:rPr lang="es-ES_tradnl" sz="1400" dirty="0"/>
              <a:t>“Los jóvenes hacen un uso superficial de la nuevas tecnologías”, </a:t>
            </a:r>
          </a:p>
          <a:p>
            <a:pPr marL="0" indent="0">
              <a:buNone/>
            </a:pPr>
            <a:r>
              <a:rPr lang="es-ES_tradnl" sz="1400" dirty="0"/>
              <a:t>                                                                             </a:t>
            </a:r>
            <a:r>
              <a:rPr lang="es-ES_tradnl" sz="1400" dirty="0" smtClean="0"/>
              <a:t>            in </a:t>
            </a:r>
            <a:r>
              <a:rPr lang="es-ES_tradnl" sz="1400" i="1" dirty="0"/>
              <a:t>La Vanguardia.com </a:t>
            </a:r>
            <a:r>
              <a:rPr lang="es-ES_tradnl" sz="1400" dirty="0"/>
              <a:t>(</a:t>
            </a:r>
            <a:r>
              <a:rPr lang="es-ES_tradnl" sz="1400" dirty="0" smtClean="0"/>
              <a:t>04.01.2013)</a:t>
            </a:r>
            <a:endParaRPr lang="pt-PT" sz="1400" dirty="0"/>
          </a:p>
        </p:txBody>
      </p:sp>
      <p:pic>
        <p:nvPicPr>
          <p:cNvPr id="5" name="Imagem 4" descr="http://www.confap.org.br/wp-content/uploads/2012/11/c-e-redes-310x310.jpg"/>
          <p:cNvPicPr/>
          <p:nvPr/>
        </p:nvPicPr>
        <p:blipFill>
          <a:blip r:embed="rId2">
            <a:extLst>
              <a:ext uri="{28A0092B-C50C-407E-A947-70E740481C1C}">
                <a14:useLocalDpi xmlns:a14="http://schemas.microsoft.com/office/drawing/2010/main" val="0"/>
              </a:ext>
            </a:extLst>
          </a:blip>
          <a:srcRect/>
          <a:stretch>
            <a:fillRect/>
          </a:stretch>
        </p:blipFill>
        <p:spPr bwMode="auto">
          <a:xfrm>
            <a:off x="2483768" y="692696"/>
            <a:ext cx="3960440" cy="226244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4" name="Rectângulo 3"/>
          <p:cNvSpPr/>
          <p:nvPr/>
        </p:nvSpPr>
        <p:spPr>
          <a:xfrm>
            <a:off x="3851919" y="3099158"/>
            <a:ext cx="2232249" cy="584775"/>
          </a:xfrm>
          <a:prstGeom prst="rect">
            <a:avLst/>
          </a:prstGeom>
        </p:spPr>
        <p:txBody>
          <a:bodyPr wrap="square">
            <a:spAutoFit/>
          </a:bodyPr>
          <a:lstStyle/>
          <a:p>
            <a:pPr algn="r"/>
            <a:r>
              <a:rPr lang="pt-PT" sz="800" dirty="0" smtClean="0"/>
              <a:t>                                                        </a:t>
            </a:r>
            <a:r>
              <a:rPr lang="pt-PT" sz="600" dirty="0" smtClean="0"/>
              <a:t>http</a:t>
            </a:r>
            <a:r>
              <a:rPr lang="pt-PT" sz="600" dirty="0"/>
              <a:t>://www.confap.org.br</a:t>
            </a:r>
          </a:p>
          <a:p>
            <a:pPr algn="ctr"/>
            <a:endParaRPr lang="pt-PT" dirty="0"/>
          </a:p>
        </p:txBody>
      </p:sp>
    </p:spTree>
    <p:extLst>
      <p:ext uri="{BB962C8B-B14F-4D97-AF65-F5344CB8AC3E}">
        <p14:creationId xmlns:p14="http://schemas.microsoft.com/office/powerpoint/2010/main" val="34072268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sz="quarter" idx="1"/>
          </p:nvPr>
        </p:nvSpPr>
        <p:spPr>
          <a:xfrm>
            <a:off x="457200" y="3501008"/>
            <a:ext cx="7467600" cy="2972944"/>
          </a:xfrm>
        </p:spPr>
        <p:txBody>
          <a:bodyPr/>
          <a:lstStyle/>
          <a:p>
            <a:pPr marL="0" indent="0">
              <a:buNone/>
            </a:pPr>
            <a:r>
              <a:rPr lang="pt-PT" sz="2000" b="1" dirty="0" smtClean="0"/>
              <a:t>“</a:t>
            </a:r>
            <a:r>
              <a:rPr lang="pt-PT" sz="2000" b="1" dirty="0"/>
              <a:t>[…]</a:t>
            </a:r>
            <a:r>
              <a:rPr lang="pt-PT" sz="2000" b="1" dirty="0" smtClean="0"/>
              <a:t> reinventar </a:t>
            </a:r>
            <a:r>
              <a:rPr lang="pt-PT" sz="2000" b="1" dirty="0"/>
              <a:t>o papel da leitura e das bibliotecas corresponde a perceber que o sujeito-leitor é outro […]</a:t>
            </a:r>
            <a:r>
              <a:rPr lang="pt-PT" sz="2000" b="1" dirty="0" smtClean="0"/>
              <a:t>.”</a:t>
            </a:r>
            <a:endParaRPr lang="pt-PT" sz="2000" b="1" dirty="0"/>
          </a:p>
          <a:p>
            <a:pPr marL="0" indent="0">
              <a:buNone/>
            </a:pPr>
            <a:r>
              <a:rPr lang="pt-PT" dirty="0"/>
              <a:t> </a:t>
            </a:r>
          </a:p>
          <a:p>
            <a:pPr marL="0" indent="0">
              <a:buNone/>
            </a:pPr>
            <a:r>
              <a:rPr lang="pt-PT" sz="1400" dirty="0"/>
              <a:t>E</a:t>
            </a:r>
            <a:r>
              <a:rPr lang="pt-PT" sz="1400" dirty="0" smtClean="0"/>
              <a:t>xcerto </a:t>
            </a:r>
            <a:r>
              <a:rPr lang="pt-PT" sz="1400" dirty="0"/>
              <a:t>do </a:t>
            </a:r>
            <a:r>
              <a:rPr lang="pt-PT" sz="1400" dirty="0" smtClean="0"/>
              <a:t>depoimento, em vídeo, </a:t>
            </a:r>
            <a:r>
              <a:rPr lang="pt-PT" sz="1400" dirty="0"/>
              <a:t>da Dr.ª Teresa Calçada (Coordenadora Nacional da Rede de Bibliotecas </a:t>
            </a:r>
            <a:r>
              <a:rPr lang="pt-PT" sz="1400" dirty="0" smtClean="0"/>
              <a:t>Escolares) </a:t>
            </a:r>
            <a:r>
              <a:rPr lang="pt-PT" sz="1400" dirty="0"/>
              <a:t>– 1.º Encontro Internacional de Bibliotecas Escolares – Bogotá (23 e 25 </a:t>
            </a:r>
            <a:r>
              <a:rPr lang="pt-PT" sz="1400" dirty="0" smtClean="0"/>
              <a:t>de </a:t>
            </a:r>
            <a:r>
              <a:rPr lang="pt-PT" sz="1400" dirty="0" err="1" smtClean="0"/>
              <a:t>abril</a:t>
            </a:r>
            <a:r>
              <a:rPr lang="pt-PT" sz="1400" dirty="0" smtClean="0"/>
              <a:t> </a:t>
            </a:r>
            <a:r>
              <a:rPr lang="pt-PT" sz="1400" dirty="0"/>
              <a:t>de 2013)</a:t>
            </a:r>
          </a:p>
          <a:p>
            <a:endParaRPr lang="pt-PT" dirty="0"/>
          </a:p>
        </p:txBody>
      </p:sp>
      <p:pic>
        <p:nvPicPr>
          <p:cNvPr id="4" name="Imagem 3" descr="http://www.rbe.min-edu.pt/np4/np4/?newsId=789&amp;fileName=banner_bea.jpg"/>
          <p:cNvPicPr/>
          <p:nvPr/>
        </p:nvPicPr>
        <p:blipFill>
          <a:blip r:embed="rId2">
            <a:extLst>
              <a:ext uri="{28A0092B-C50C-407E-A947-70E740481C1C}">
                <a14:useLocalDpi xmlns:a14="http://schemas.microsoft.com/office/drawing/2010/main" val="0"/>
              </a:ext>
            </a:extLst>
          </a:blip>
          <a:srcRect/>
          <a:stretch>
            <a:fillRect/>
          </a:stretch>
        </p:blipFill>
        <p:spPr bwMode="auto">
          <a:xfrm>
            <a:off x="1115616" y="712440"/>
            <a:ext cx="6768752" cy="2160240"/>
          </a:xfrm>
          <a:prstGeom prst="rect">
            <a:avLst/>
          </a:prstGeom>
          <a:noFill/>
          <a:ln>
            <a:noFill/>
          </a:ln>
        </p:spPr>
      </p:pic>
      <p:sp>
        <p:nvSpPr>
          <p:cNvPr id="5" name="Rectângulo 4"/>
          <p:cNvSpPr/>
          <p:nvPr/>
        </p:nvSpPr>
        <p:spPr>
          <a:xfrm rot="10800000" flipV="1">
            <a:off x="3707904" y="2872681"/>
            <a:ext cx="4176463" cy="492443"/>
          </a:xfrm>
          <a:prstGeom prst="rect">
            <a:avLst/>
          </a:prstGeom>
        </p:spPr>
        <p:txBody>
          <a:bodyPr wrap="square">
            <a:spAutoFit/>
          </a:bodyPr>
          <a:lstStyle/>
          <a:p>
            <a:r>
              <a:rPr lang="pt-PT" dirty="0"/>
              <a:t> </a:t>
            </a:r>
            <a:r>
              <a:rPr lang="pt-PT" sz="800" dirty="0"/>
              <a:t> </a:t>
            </a:r>
            <a:r>
              <a:rPr lang="pt-PT" sz="800" dirty="0" smtClean="0"/>
              <a:t>                                                                                            http</a:t>
            </a:r>
            <a:r>
              <a:rPr lang="pt-PT" sz="800" dirty="0"/>
              <a:t>://www.rbe.min-edu.pt</a:t>
            </a:r>
          </a:p>
          <a:p>
            <a:r>
              <a:rPr lang="pt-PT" sz="800" dirty="0" smtClean="0"/>
              <a:t> </a:t>
            </a:r>
            <a:endParaRPr lang="pt-PT" dirty="0"/>
          </a:p>
        </p:txBody>
      </p:sp>
    </p:spTree>
    <p:extLst>
      <p:ext uri="{BB962C8B-B14F-4D97-AF65-F5344CB8AC3E}">
        <p14:creationId xmlns:p14="http://schemas.microsoft.com/office/powerpoint/2010/main" val="18414494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solidFill>
            <a:srgbClr val="C00000"/>
          </a:solidFill>
          <a:ln>
            <a:noFill/>
          </a:ln>
        </p:spPr>
        <p:style>
          <a:lnRef idx="2">
            <a:schemeClr val="accent1"/>
          </a:lnRef>
          <a:fillRef idx="1">
            <a:schemeClr val="lt1"/>
          </a:fillRef>
          <a:effectRef idx="0">
            <a:schemeClr val="accent1"/>
          </a:effectRef>
          <a:fontRef idx="minor">
            <a:schemeClr val="dk1"/>
          </a:fontRef>
        </p:style>
        <p:txBody>
          <a:bodyPr>
            <a:normAutofit/>
          </a:bodyPr>
          <a:lstStyle/>
          <a:p>
            <a:r>
              <a:rPr lang="pt-PT" sz="2600" b="1" dirty="0" err="1">
                <a:solidFill>
                  <a:schemeClr val="bg1"/>
                </a:solidFill>
                <a:latin typeface="MV Boli" pitchFamily="2" charset="0"/>
                <a:cs typeface="MV Boli" pitchFamily="2" charset="0"/>
              </a:rPr>
              <a:t>Projeto</a:t>
            </a:r>
            <a:r>
              <a:rPr lang="pt-PT" sz="2600" b="1" dirty="0">
                <a:solidFill>
                  <a:schemeClr val="bg1"/>
                </a:solidFill>
                <a:latin typeface="MV Boli" pitchFamily="2" charset="0"/>
                <a:cs typeface="MV Boli" pitchFamily="2" charset="0"/>
              </a:rPr>
              <a:t> Camões, um poeta genial</a:t>
            </a:r>
            <a:endParaRPr lang="pt-PT" sz="2600" dirty="0">
              <a:solidFill>
                <a:schemeClr val="bg1"/>
              </a:solidFill>
            </a:endParaRPr>
          </a:p>
        </p:txBody>
      </p:sp>
      <p:sp>
        <p:nvSpPr>
          <p:cNvPr id="3" name="Marcador de Posição de Conteúdo 2"/>
          <p:cNvSpPr>
            <a:spLocks noGrp="1"/>
          </p:cNvSpPr>
          <p:nvPr>
            <p:ph sz="quarter" idx="1"/>
          </p:nvPr>
        </p:nvSpPr>
        <p:spPr/>
        <p:txBody>
          <a:bodyPr>
            <a:normAutofit/>
          </a:bodyPr>
          <a:lstStyle/>
          <a:p>
            <a:r>
              <a:rPr lang="pt-PT" sz="2000" b="1" dirty="0" smtClean="0"/>
              <a:t>Promotores:</a:t>
            </a:r>
            <a:r>
              <a:rPr lang="pt-PT" sz="2000" dirty="0" smtClean="0"/>
              <a:t> </a:t>
            </a:r>
            <a:r>
              <a:rPr lang="pt-PT" sz="2000" dirty="0"/>
              <a:t>Associação Casa-Memória de Camões em Constância, apoiada </a:t>
            </a:r>
            <a:r>
              <a:rPr lang="pt-PT" sz="2000" dirty="0" smtClean="0"/>
              <a:t>pelo </a:t>
            </a:r>
            <a:r>
              <a:rPr lang="pt-PT" sz="2000" dirty="0"/>
              <a:t>Plano Nacional de </a:t>
            </a:r>
            <a:r>
              <a:rPr lang="pt-PT" sz="2000" dirty="0" smtClean="0"/>
              <a:t>Leitura, Câmara </a:t>
            </a:r>
            <a:r>
              <a:rPr lang="pt-PT" sz="2000" dirty="0"/>
              <a:t>Municipal de </a:t>
            </a:r>
            <a:r>
              <a:rPr lang="pt-PT" sz="2000" dirty="0" smtClean="0"/>
              <a:t>Constância e </a:t>
            </a:r>
            <a:r>
              <a:rPr lang="pt-PT" sz="2000" dirty="0"/>
              <a:t>Centro Ciência Viva de Constância. </a:t>
            </a:r>
            <a:endParaRPr lang="pt-PT" sz="2000" dirty="0" smtClean="0"/>
          </a:p>
          <a:p>
            <a:pPr marL="0" indent="0">
              <a:buNone/>
            </a:pPr>
            <a:endParaRPr lang="pt-PT" sz="2000" dirty="0" smtClean="0"/>
          </a:p>
          <a:p>
            <a:r>
              <a:rPr lang="pt-PT" sz="2000" b="1" dirty="0" smtClean="0"/>
              <a:t>Público-alvo:</a:t>
            </a:r>
            <a:r>
              <a:rPr lang="pt-PT" sz="2000" dirty="0" smtClean="0"/>
              <a:t> alunos dos Ensinos Básico e Secundário</a:t>
            </a:r>
          </a:p>
          <a:p>
            <a:pPr marL="0" indent="0">
              <a:buNone/>
            </a:pPr>
            <a:endParaRPr lang="pt-PT" sz="2000" dirty="0" smtClean="0"/>
          </a:p>
          <a:p>
            <a:r>
              <a:rPr lang="pt-PT" sz="2000" b="1" dirty="0" err="1" smtClean="0"/>
              <a:t>Objetivo</a:t>
            </a:r>
            <a:r>
              <a:rPr lang="pt-PT" sz="2000" b="1" dirty="0" smtClean="0"/>
              <a:t>:</a:t>
            </a:r>
            <a:r>
              <a:rPr lang="pt-PT" sz="2000" dirty="0" smtClean="0"/>
              <a:t> criar um sítio/ blog (máximo de 3 alunos) com o acompanhamento de, pelo menos, 1 professor</a:t>
            </a:r>
          </a:p>
          <a:p>
            <a:pPr marL="0" indent="0">
              <a:buNone/>
            </a:pPr>
            <a:endParaRPr lang="pt-PT" sz="2000" dirty="0" smtClean="0"/>
          </a:p>
          <a:p>
            <a:r>
              <a:rPr lang="pt-PT" sz="2000" b="1" dirty="0" smtClean="0"/>
              <a:t>Temática a desenvolver: </a:t>
            </a:r>
            <a:r>
              <a:rPr lang="pt-PT" sz="2000" dirty="0" smtClean="0"/>
              <a:t>Luís de Camões</a:t>
            </a:r>
          </a:p>
          <a:p>
            <a:pPr marL="0" indent="0">
              <a:buNone/>
            </a:pPr>
            <a:endParaRPr lang="pt-PT" sz="2000" dirty="0" smtClean="0"/>
          </a:p>
          <a:p>
            <a:r>
              <a:rPr lang="pt-PT" sz="2000" b="1" dirty="0" smtClean="0"/>
              <a:t>Duração:</a:t>
            </a:r>
            <a:r>
              <a:rPr lang="pt-PT" sz="2000" dirty="0" smtClean="0"/>
              <a:t> de </a:t>
            </a:r>
            <a:r>
              <a:rPr lang="pt-PT" sz="2000" dirty="0" err="1" smtClean="0"/>
              <a:t>dezembro</a:t>
            </a:r>
            <a:r>
              <a:rPr lang="pt-PT" sz="2000" dirty="0" smtClean="0"/>
              <a:t> a </a:t>
            </a:r>
            <a:r>
              <a:rPr lang="pt-PT" sz="2000" dirty="0" err="1" smtClean="0"/>
              <a:t>junho</a:t>
            </a:r>
            <a:endParaRPr lang="pt-PT" sz="2000" dirty="0" smtClean="0"/>
          </a:p>
          <a:p>
            <a:endParaRPr lang="pt-PT" sz="2000" dirty="0" smtClean="0"/>
          </a:p>
          <a:p>
            <a:pPr marL="0" indent="0" algn="just">
              <a:buNone/>
            </a:pPr>
            <a:endParaRPr lang="pt-PT" sz="2000" dirty="0"/>
          </a:p>
        </p:txBody>
      </p:sp>
      <p:pic>
        <p:nvPicPr>
          <p:cNvPr id="4" name="Marcador de Posição de Conteúdo 4" descr="http://www.planonacionaldeleitura.gov.pt/Concursos/thumb.php?file=upload/concursos/camoes(1).jpg&amp;w=215&amp;h=233"/>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6228184" y="404663"/>
            <a:ext cx="1584176" cy="936105"/>
          </a:xfrm>
          <a:prstGeom prst="rect">
            <a:avLst/>
          </a:prstGeom>
          <a:noFill/>
          <a:ln>
            <a:noFill/>
          </a:ln>
        </p:spPr>
      </p:pic>
    </p:spTree>
    <p:extLst>
      <p:ext uri="{BB962C8B-B14F-4D97-AF65-F5344CB8AC3E}">
        <p14:creationId xmlns:p14="http://schemas.microsoft.com/office/powerpoint/2010/main" val="25007596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solidFill>
            <a:srgbClr val="C00000"/>
          </a:solidFill>
        </p:spPr>
        <p:txBody>
          <a:bodyPr>
            <a:normAutofit/>
          </a:bodyPr>
          <a:lstStyle/>
          <a:p>
            <a:pPr algn="ctr"/>
            <a:r>
              <a:rPr lang="pt-PT" sz="2800" b="1" dirty="0" smtClean="0">
                <a:solidFill>
                  <a:schemeClr val="bg1"/>
                </a:solidFill>
                <a:latin typeface="MV Boli" pitchFamily="2" charset="0"/>
                <a:cs typeface="MV Boli" pitchFamily="2" charset="0"/>
              </a:rPr>
              <a:t>Etapas do </a:t>
            </a:r>
            <a:r>
              <a:rPr lang="pt-PT" sz="2800" b="1" dirty="0" err="1" smtClean="0">
                <a:solidFill>
                  <a:schemeClr val="bg1"/>
                </a:solidFill>
                <a:latin typeface="MV Boli" pitchFamily="2" charset="0"/>
                <a:cs typeface="MV Boli" pitchFamily="2" charset="0"/>
              </a:rPr>
              <a:t>projeto</a:t>
            </a:r>
            <a:endParaRPr lang="pt-PT" sz="2800" b="1" dirty="0">
              <a:solidFill>
                <a:schemeClr val="bg1"/>
              </a:solidFill>
              <a:latin typeface="MV Boli" pitchFamily="2" charset="0"/>
              <a:cs typeface="MV Boli" pitchFamily="2" charset="0"/>
            </a:endParaRPr>
          </a:p>
        </p:txBody>
      </p:sp>
      <p:graphicFrame>
        <p:nvGraphicFramePr>
          <p:cNvPr id="5" name="Marcador de Posição de Conteúdo 4"/>
          <p:cNvGraphicFramePr>
            <a:graphicFrameLocks noGrp="1"/>
          </p:cNvGraphicFramePr>
          <p:nvPr>
            <p:ph sz="quarter" idx="1"/>
            <p:extLst>
              <p:ext uri="{D42A27DB-BD31-4B8C-83A1-F6EECF244321}">
                <p14:modId xmlns:p14="http://schemas.microsoft.com/office/powerpoint/2010/main" val="1389592820"/>
              </p:ext>
            </p:extLst>
          </p:nvPr>
        </p:nvGraphicFramePr>
        <p:xfrm>
          <a:off x="457200" y="1600200"/>
          <a:ext cx="7467600" cy="487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11714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sz="quarter" idx="1"/>
          </p:nvPr>
        </p:nvSpPr>
        <p:spPr>
          <a:xfrm>
            <a:off x="457200" y="5445224"/>
            <a:ext cx="7467600" cy="1028728"/>
          </a:xfrm>
        </p:spPr>
        <p:txBody>
          <a:bodyPr>
            <a:normAutofit lnSpcReduction="10000"/>
          </a:bodyPr>
          <a:lstStyle/>
          <a:p>
            <a:pPr marL="0" indent="0" algn="ctr">
              <a:buNone/>
            </a:pPr>
            <a:r>
              <a:rPr lang="pt-PT" sz="1600" dirty="0" smtClean="0"/>
              <a:t>Blog – </a:t>
            </a:r>
            <a:r>
              <a:rPr lang="pt-PT" sz="1600" i="1" dirty="0" smtClean="0">
                <a:solidFill>
                  <a:srgbClr val="C00000"/>
                </a:solidFill>
                <a:hlinkClick r:id="rId2"/>
              </a:rPr>
              <a:t>Camões, um poeta genial sem igual</a:t>
            </a:r>
            <a:endParaRPr lang="pt-PT" sz="1600" i="1" dirty="0">
              <a:solidFill>
                <a:srgbClr val="C00000"/>
              </a:solidFill>
            </a:endParaRPr>
          </a:p>
          <a:p>
            <a:pPr marL="0" indent="0" algn="ctr">
              <a:buNone/>
            </a:pPr>
            <a:endParaRPr lang="pt-PT" i="1" dirty="0" smtClean="0">
              <a:solidFill>
                <a:srgbClr val="C00000"/>
              </a:solidFill>
            </a:endParaRPr>
          </a:p>
          <a:p>
            <a:pPr marL="0" indent="0" algn="ctr">
              <a:buNone/>
            </a:pPr>
            <a:r>
              <a:rPr lang="pt-PT" sz="1600" dirty="0">
                <a:solidFill>
                  <a:srgbClr val="C00000"/>
                </a:solidFill>
              </a:rPr>
              <a:t>http://camoesumpoetagenialsemigual.blogspot.pt</a:t>
            </a:r>
            <a:r>
              <a:rPr lang="pt-PT" sz="1600" dirty="0" smtClean="0">
                <a:solidFill>
                  <a:srgbClr val="C00000"/>
                </a:solidFill>
              </a:rPr>
              <a:t>/</a:t>
            </a:r>
          </a:p>
          <a:p>
            <a:pPr marL="0" indent="0" algn="ctr">
              <a:buNone/>
            </a:pPr>
            <a:endParaRPr lang="pt-PT" sz="1600" dirty="0"/>
          </a:p>
        </p:txBody>
      </p:sp>
      <p:pic>
        <p:nvPicPr>
          <p:cNvPr id="4" name="Imagem 3"/>
          <p:cNvPicPr/>
          <p:nvPr/>
        </p:nvPicPr>
        <p:blipFill rotWithShape="1">
          <a:blip r:embed="rId3" cstate="print">
            <a:extLst>
              <a:ext uri="{28A0092B-C50C-407E-A947-70E740481C1C}">
                <a14:useLocalDpi xmlns:a14="http://schemas.microsoft.com/office/drawing/2010/main" val="0"/>
              </a:ext>
            </a:extLst>
          </a:blip>
          <a:srcRect t="9393" r="1326" b="20891"/>
          <a:stretch/>
        </p:blipFill>
        <p:spPr bwMode="auto">
          <a:xfrm>
            <a:off x="539553" y="548680"/>
            <a:ext cx="3744416" cy="36724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53640926-AAD7-44D8-BBD7-CCE9431645EC}">
              <a14:shadowObscured xmlns:a14="http://schemas.microsoft.com/office/drawing/2010/main"/>
            </a:ext>
          </a:extLst>
        </p:spPr>
      </p:pic>
      <p:pic>
        <p:nvPicPr>
          <p:cNvPr id="6" name="Imagem 5" descr="C:\Users\hp\Desktop\Camões.jpg"/>
          <p:cNvPicPr/>
          <p:nvPr/>
        </p:nvPicPr>
        <p:blipFill>
          <a:blip r:embed="rId4">
            <a:extLst>
              <a:ext uri="{28A0092B-C50C-407E-A947-70E740481C1C}">
                <a14:useLocalDpi xmlns:a14="http://schemas.microsoft.com/office/drawing/2010/main" val="0"/>
              </a:ext>
            </a:extLst>
          </a:blip>
          <a:srcRect/>
          <a:stretch>
            <a:fillRect/>
          </a:stretch>
        </p:blipFill>
        <p:spPr bwMode="auto">
          <a:xfrm>
            <a:off x="4860032" y="1433380"/>
            <a:ext cx="3816424" cy="37444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804832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7467600" cy="706090"/>
          </a:xfrm>
          <a:solidFill>
            <a:srgbClr val="C00000"/>
          </a:solidFill>
        </p:spPr>
        <p:txBody>
          <a:bodyPr/>
          <a:lstStyle/>
          <a:p>
            <a:r>
              <a:rPr lang="pt-PT" sz="2800" b="1" dirty="0" err="1">
                <a:solidFill>
                  <a:schemeClr val="bg1"/>
                </a:solidFill>
                <a:latin typeface="MV Boli" pitchFamily="2" charset="0"/>
                <a:cs typeface="MV Boli" pitchFamily="2" charset="0"/>
              </a:rPr>
              <a:t>atividades</a:t>
            </a:r>
            <a:r>
              <a:rPr lang="pt-PT" sz="2800" b="1" dirty="0">
                <a:solidFill>
                  <a:schemeClr val="bg1"/>
                </a:solidFill>
                <a:latin typeface="MV Boli" pitchFamily="2" charset="0"/>
                <a:cs typeface="MV Boli" pitchFamily="2" charset="0"/>
              </a:rPr>
              <a:t> com os alunos</a:t>
            </a:r>
            <a:endParaRPr lang="pt-PT" dirty="0">
              <a:solidFill>
                <a:schemeClr val="bg1"/>
              </a:solidFill>
            </a:endParaRPr>
          </a:p>
        </p:txBody>
      </p:sp>
      <p:sp>
        <p:nvSpPr>
          <p:cNvPr id="3" name="Marcador de Posição de Conteúdo 2"/>
          <p:cNvSpPr>
            <a:spLocks noGrp="1"/>
          </p:cNvSpPr>
          <p:nvPr>
            <p:ph sz="quarter" idx="1"/>
          </p:nvPr>
        </p:nvSpPr>
        <p:spPr>
          <a:xfrm>
            <a:off x="457200" y="980728"/>
            <a:ext cx="7467600" cy="5688632"/>
          </a:xfrm>
        </p:spPr>
        <p:txBody>
          <a:bodyPr>
            <a:normAutofit fontScale="25000" lnSpcReduction="20000"/>
          </a:bodyPr>
          <a:lstStyle/>
          <a:p>
            <a:pPr marL="0" indent="0" algn="ctr">
              <a:lnSpc>
                <a:spcPct val="170000"/>
              </a:lnSpc>
              <a:buNone/>
            </a:pPr>
            <a:r>
              <a:rPr lang="pt-PT" sz="7200" b="1" i="1" dirty="0" smtClean="0">
                <a:solidFill>
                  <a:srgbClr val="336699"/>
                </a:solidFill>
              </a:rPr>
              <a:t>Leituras com a Web 2.0</a:t>
            </a:r>
          </a:p>
          <a:p>
            <a:pPr marL="0" indent="0">
              <a:lnSpc>
                <a:spcPct val="120000"/>
              </a:lnSpc>
              <a:buNone/>
            </a:pPr>
            <a:r>
              <a:rPr lang="pt-PT" sz="5600" dirty="0" smtClean="0"/>
              <a:t>Em </a:t>
            </a:r>
            <a:r>
              <a:rPr lang="pt-PT" sz="6400" dirty="0"/>
              <a:t>trabalho de grupo, escolhe uma obra (nacional ou estrangeira) e, de acordo com os tópicos abaixo propostos, apresenta-a aos restantes participantes, </a:t>
            </a:r>
            <a:r>
              <a:rPr lang="pt-PT" sz="6400" dirty="0" smtClean="0"/>
              <a:t>utilizando algumas </a:t>
            </a:r>
            <a:r>
              <a:rPr lang="pt-PT" sz="6400" dirty="0"/>
              <a:t>das ferramentas da </a:t>
            </a:r>
            <a:r>
              <a:rPr lang="pt-PT" sz="6400" i="1" dirty="0"/>
              <a:t>Web</a:t>
            </a:r>
            <a:r>
              <a:rPr lang="pt-PT" sz="6400" dirty="0"/>
              <a:t> 2.0., a saber, </a:t>
            </a:r>
            <a:r>
              <a:rPr lang="pt-PT" sz="6400" i="1" dirty="0" err="1"/>
              <a:t>Voki</a:t>
            </a:r>
            <a:r>
              <a:rPr lang="pt-PT" sz="6400" dirty="0"/>
              <a:t> (</a:t>
            </a:r>
            <a:r>
              <a:rPr lang="pt-PT" sz="6400" u="sng" dirty="0">
                <a:hlinkClick r:id="rId2"/>
              </a:rPr>
              <a:t>http://www.voki.com/</a:t>
            </a:r>
            <a:r>
              <a:rPr lang="pt-PT" sz="6400" dirty="0"/>
              <a:t>), </a:t>
            </a:r>
            <a:r>
              <a:rPr lang="pt-PT" sz="6400" i="1" dirty="0" err="1"/>
              <a:t>Fotobabble</a:t>
            </a:r>
            <a:r>
              <a:rPr lang="pt-PT" sz="6400" i="1" dirty="0"/>
              <a:t> </a:t>
            </a:r>
            <a:r>
              <a:rPr lang="pt-PT" sz="6400" dirty="0"/>
              <a:t>(</a:t>
            </a:r>
            <a:r>
              <a:rPr lang="pt-PT" sz="6400" u="sng" dirty="0">
                <a:hlinkClick r:id="rId3"/>
              </a:rPr>
              <a:t>http://www.fotobabble.com/</a:t>
            </a:r>
            <a:r>
              <a:rPr lang="pt-PT" sz="6400" dirty="0"/>
              <a:t>), </a:t>
            </a:r>
            <a:r>
              <a:rPr lang="pt-PT" sz="6400" dirty="0" err="1"/>
              <a:t>Audacity</a:t>
            </a:r>
            <a:r>
              <a:rPr lang="pt-PT" sz="6400" dirty="0"/>
              <a:t> (</a:t>
            </a:r>
            <a:r>
              <a:rPr lang="pt-PT" sz="6400" u="sng" dirty="0">
                <a:hlinkClick r:id="rId4"/>
              </a:rPr>
              <a:t>http://audacity.sourceforge.net/</a:t>
            </a:r>
            <a:r>
              <a:rPr lang="pt-PT" sz="6400" dirty="0"/>
              <a:t>), </a:t>
            </a:r>
            <a:r>
              <a:rPr lang="pt-PT" sz="6400" dirty="0" err="1"/>
              <a:t>Prezi</a:t>
            </a:r>
            <a:r>
              <a:rPr lang="pt-PT" sz="6400" dirty="0"/>
              <a:t> (</a:t>
            </a:r>
            <a:r>
              <a:rPr lang="pt-PT" sz="6400" u="sng" dirty="0">
                <a:hlinkClick r:id="rId5"/>
              </a:rPr>
              <a:t>http://prezi.com/</a:t>
            </a:r>
            <a:r>
              <a:rPr lang="pt-PT" sz="6400" dirty="0"/>
              <a:t>), </a:t>
            </a:r>
            <a:r>
              <a:rPr lang="pt-PT" sz="6400" dirty="0" err="1"/>
              <a:t>Issuu</a:t>
            </a:r>
            <a:r>
              <a:rPr lang="pt-PT" sz="6400" dirty="0"/>
              <a:t> (</a:t>
            </a:r>
            <a:r>
              <a:rPr lang="pt-PT" sz="6400" u="sng" dirty="0">
                <a:hlinkClick r:id="rId6"/>
              </a:rPr>
              <a:t>http://issuu.com/</a:t>
            </a:r>
            <a:r>
              <a:rPr lang="pt-PT" sz="6400" dirty="0"/>
              <a:t>).</a:t>
            </a:r>
          </a:p>
          <a:p>
            <a:pPr marL="0" indent="0">
              <a:buNone/>
            </a:pPr>
            <a:endParaRPr lang="pt-PT" sz="4900" dirty="0"/>
          </a:p>
          <a:p>
            <a:pPr marL="0" indent="0">
              <a:buNone/>
            </a:pPr>
            <a:r>
              <a:rPr lang="pt-PT" sz="6400" b="1" u="sng" dirty="0" smtClean="0"/>
              <a:t>Sugestão </a:t>
            </a:r>
            <a:r>
              <a:rPr lang="pt-PT" sz="6400" b="1" u="sng" dirty="0"/>
              <a:t>de tópicos a abordar</a:t>
            </a:r>
            <a:r>
              <a:rPr lang="pt-PT" sz="6400" b="1" dirty="0"/>
              <a:t>:</a:t>
            </a:r>
          </a:p>
          <a:p>
            <a:pPr marL="0" indent="0">
              <a:buNone/>
            </a:pPr>
            <a:r>
              <a:rPr lang="pt-PT" sz="4900" dirty="0"/>
              <a:t>   </a:t>
            </a:r>
          </a:p>
          <a:p>
            <a:r>
              <a:rPr lang="pt-PT" sz="5600" dirty="0" smtClean="0"/>
              <a:t>Biografia </a:t>
            </a:r>
            <a:r>
              <a:rPr lang="pt-PT" sz="5600" dirty="0"/>
              <a:t>do Autor</a:t>
            </a:r>
          </a:p>
          <a:p>
            <a:r>
              <a:rPr lang="pt-PT" sz="5600" dirty="0" smtClean="0"/>
              <a:t>Outras </a:t>
            </a:r>
            <a:r>
              <a:rPr lang="pt-PT" sz="5600" dirty="0"/>
              <a:t>obras escritas pelo Autor</a:t>
            </a:r>
          </a:p>
          <a:p>
            <a:r>
              <a:rPr lang="pt-PT" sz="5600" dirty="0" smtClean="0"/>
              <a:t>Breve </a:t>
            </a:r>
            <a:r>
              <a:rPr lang="pt-PT" sz="5600" dirty="0"/>
              <a:t>descrição da capa </a:t>
            </a:r>
          </a:p>
          <a:p>
            <a:r>
              <a:rPr lang="pt-PT" sz="5600" dirty="0" smtClean="0"/>
              <a:t>Explicação </a:t>
            </a:r>
            <a:r>
              <a:rPr lang="pt-PT" sz="5600" dirty="0"/>
              <a:t>do título</a:t>
            </a:r>
          </a:p>
          <a:p>
            <a:r>
              <a:rPr lang="pt-PT" sz="5600" dirty="0" smtClean="0"/>
              <a:t>Sinopse </a:t>
            </a:r>
            <a:r>
              <a:rPr lang="pt-PT" sz="5600" dirty="0"/>
              <a:t>da obra</a:t>
            </a:r>
          </a:p>
          <a:p>
            <a:r>
              <a:rPr lang="pt-PT" sz="5600" dirty="0" smtClean="0"/>
              <a:t>Identificação </a:t>
            </a:r>
            <a:r>
              <a:rPr lang="pt-PT" sz="5600" dirty="0"/>
              <a:t>e caracterização de personagens</a:t>
            </a:r>
          </a:p>
          <a:p>
            <a:r>
              <a:rPr lang="pt-PT" sz="5600" dirty="0" smtClean="0"/>
              <a:t>Localização </a:t>
            </a:r>
            <a:r>
              <a:rPr lang="pt-PT" sz="5600" dirty="0"/>
              <a:t>e descrição do(s) espaço(s) representado(s)</a:t>
            </a:r>
          </a:p>
          <a:p>
            <a:r>
              <a:rPr lang="pt-PT" sz="5600" smtClean="0"/>
              <a:t>Alusão </a:t>
            </a:r>
            <a:r>
              <a:rPr lang="pt-PT" sz="5600" smtClean="0"/>
              <a:t>ao(s) </a:t>
            </a:r>
            <a:r>
              <a:rPr lang="pt-PT" sz="5600" dirty="0"/>
              <a:t>tempo(s) referenciado(s)</a:t>
            </a:r>
          </a:p>
          <a:p>
            <a:r>
              <a:rPr lang="pt-PT" sz="5600" dirty="0" err="1" smtClean="0"/>
              <a:t>Seleção</a:t>
            </a:r>
            <a:r>
              <a:rPr lang="pt-PT" sz="5600" dirty="0"/>
              <a:t>, justificada, de um excerto significativo</a:t>
            </a:r>
          </a:p>
          <a:p>
            <a:r>
              <a:rPr lang="pt-PT" sz="5600" dirty="0" err="1" smtClean="0"/>
              <a:t>Atualidade</a:t>
            </a:r>
            <a:r>
              <a:rPr lang="pt-PT" sz="5600" dirty="0" smtClean="0"/>
              <a:t> </a:t>
            </a:r>
            <a:r>
              <a:rPr lang="pt-PT" sz="5600" dirty="0"/>
              <a:t>do(s) tema(s) abordado(s) na obra</a:t>
            </a:r>
          </a:p>
          <a:p>
            <a:r>
              <a:rPr lang="pt-PT" sz="5600" dirty="0" smtClean="0"/>
              <a:t>Comentário </a:t>
            </a:r>
            <a:r>
              <a:rPr lang="pt-PT" sz="5600" dirty="0"/>
              <a:t>ao </a:t>
            </a:r>
            <a:r>
              <a:rPr lang="pt-PT" sz="5600" dirty="0" smtClean="0"/>
              <a:t>livro</a:t>
            </a:r>
            <a:endParaRPr lang="pt-PT" sz="5600" dirty="0"/>
          </a:p>
          <a:p>
            <a:pPr marL="0" indent="0">
              <a:buNone/>
            </a:pPr>
            <a:r>
              <a:rPr lang="pt-PT" sz="2900" dirty="0"/>
              <a:t> </a:t>
            </a:r>
            <a:r>
              <a:rPr lang="pt-PT" sz="2900" dirty="0" smtClean="0"/>
              <a:t>                                                                                                                                                                                               </a:t>
            </a:r>
            <a:r>
              <a:rPr lang="pt-PT" sz="5600" dirty="0" smtClean="0">
                <a:hlinkClick r:id="rId7"/>
              </a:rPr>
              <a:t>Exemplo </a:t>
            </a:r>
            <a:r>
              <a:rPr lang="pt-PT" sz="5600" dirty="0">
                <a:hlinkClick r:id="rId7"/>
              </a:rPr>
              <a:t>1</a:t>
            </a:r>
            <a:r>
              <a:rPr lang="pt-PT" sz="5600" dirty="0"/>
              <a:t>   </a:t>
            </a:r>
            <a:r>
              <a:rPr lang="pt-PT" sz="5600" dirty="0" smtClean="0"/>
              <a:t>          </a:t>
            </a:r>
            <a:r>
              <a:rPr lang="pt-PT" sz="5600" dirty="0" smtClean="0">
                <a:hlinkClick r:id="rId8"/>
              </a:rPr>
              <a:t>Exemplo 2</a:t>
            </a:r>
            <a:r>
              <a:rPr lang="pt-PT" sz="5600" dirty="0" smtClean="0"/>
              <a:t> </a:t>
            </a:r>
            <a:endParaRPr lang="pt-PT" sz="5600" dirty="0"/>
          </a:p>
          <a:p>
            <a:pPr marL="0" indent="0">
              <a:buNone/>
            </a:pPr>
            <a:endParaRPr lang="pt-PT" sz="5600" dirty="0"/>
          </a:p>
        </p:txBody>
      </p:sp>
    </p:spTree>
    <p:extLst>
      <p:ext uri="{BB962C8B-B14F-4D97-AF65-F5344CB8AC3E}">
        <p14:creationId xmlns:p14="http://schemas.microsoft.com/office/powerpoint/2010/main" val="415413273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irante">
  <a:themeElements>
    <a:clrScheme name="Composto">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Mirante">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irante">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1428</TotalTime>
  <Words>700</Words>
  <Application>Microsoft Office PowerPoint</Application>
  <PresentationFormat>Apresentação no Ecrã (4:3)</PresentationFormat>
  <Paragraphs>142</Paragraphs>
  <Slides>17</Slides>
  <Notes>0</Notes>
  <HiddenSlides>0</HiddenSlides>
  <MMClips>0</MMClips>
  <ScaleCrop>false</ScaleCrop>
  <HeadingPairs>
    <vt:vector size="4" baseType="variant">
      <vt:variant>
        <vt:lpstr>Tema</vt:lpstr>
      </vt:variant>
      <vt:variant>
        <vt:i4>1</vt:i4>
      </vt:variant>
      <vt:variant>
        <vt:lpstr>Títulos dos diapositivos</vt:lpstr>
      </vt:variant>
      <vt:variant>
        <vt:i4>17</vt:i4>
      </vt:variant>
    </vt:vector>
  </HeadingPairs>
  <TitlesOfParts>
    <vt:vector size="18" baseType="lpstr">
      <vt:lpstr>Mirante</vt:lpstr>
      <vt:lpstr>I Encontro de Bibliotecas Escolares na Eurocidade: Xornada de Intercambio de Experiencias  (Galicia - Norte de Portugal)</vt:lpstr>
      <vt:lpstr>Apresentação do PowerPoint</vt:lpstr>
      <vt:lpstr>Apresentação do PowerPoint</vt:lpstr>
      <vt:lpstr>Apresentação do PowerPoint</vt:lpstr>
      <vt:lpstr>Apresentação do PowerPoint</vt:lpstr>
      <vt:lpstr>Projeto Camões, um poeta genial</vt:lpstr>
      <vt:lpstr>Etapas do projeto</vt:lpstr>
      <vt:lpstr>Apresentação do PowerPoint</vt:lpstr>
      <vt:lpstr>atividades com os alunos</vt:lpstr>
      <vt:lpstr>Apresentação do PowerPoint</vt:lpstr>
      <vt:lpstr>  Leituras em mar alto</vt:lpstr>
      <vt:lpstr>Apresentação do PowerPoint</vt:lpstr>
      <vt:lpstr>Workshops com os professores</vt:lpstr>
      <vt:lpstr>Apresentação do PowerPoint</vt:lpstr>
      <vt:lpstr>Apresentação do PowerPoint</vt:lpstr>
      <vt:lpstr>Apresentação do PowerPoint</vt:lpstr>
      <vt:lpstr>Apresentação do PowerPoint</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 Encontro de Bibliotecas Escolares na Eurocidade: Xornada de Intercambio de Experiencias (Galicia-Norte de Portugal)</dc:title>
  <dc:creator>hp</dc:creator>
  <cp:lastModifiedBy>hp</cp:lastModifiedBy>
  <cp:revision>159</cp:revision>
  <dcterms:created xsi:type="dcterms:W3CDTF">2013-04-20T21:17:23Z</dcterms:created>
  <dcterms:modified xsi:type="dcterms:W3CDTF">2013-04-26T16:00:28Z</dcterms:modified>
</cp:coreProperties>
</file>