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56" r:id="rId3"/>
    <p:sldId id="313" r:id="rId4"/>
    <p:sldId id="300" r:id="rId5"/>
    <p:sldId id="314" r:id="rId6"/>
    <p:sldId id="312" r:id="rId7"/>
    <p:sldId id="283" r:id="rId8"/>
    <p:sldId id="315" r:id="rId9"/>
    <p:sldId id="272" r:id="rId10"/>
    <p:sldId id="289" r:id="rId11"/>
    <p:sldId id="293" r:id="rId12"/>
    <p:sldId id="290" r:id="rId13"/>
    <p:sldId id="294" r:id="rId14"/>
    <p:sldId id="284" r:id="rId15"/>
    <p:sldId id="285" r:id="rId16"/>
    <p:sldId id="311" r:id="rId17"/>
    <p:sldId id="288" r:id="rId18"/>
  </p:sldIdLst>
  <p:sldSz cx="12192000" cy="6858000"/>
  <p:notesSz cx="6797675" cy="9926638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cheda Perez, Maria" initials="CPM" lastIdx="2" clrIdx="0">
    <p:extLst>
      <p:ext uri="{19B8F6BF-5375-455C-9EA6-DF929625EA0E}">
        <p15:presenceInfo xmlns:p15="http://schemas.microsoft.com/office/powerpoint/2012/main" userId="Cacheda Perez, Mar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6307"/>
    <a:srgbClr val="F5A70B"/>
    <a:srgbClr val="FE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80995" autoAdjust="0"/>
  </p:normalViewPr>
  <p:slideViewPr>
    <p:cSldViewPr snapToGrid="0">
      <p:cViewPr varScale="1">
        <p:scale>
          <a:sx n="64" d="100"/>
          <a:sy n="64" d="100"/>
        </p:scale>
        <p:origin x="7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078BD-539B-41DE-9EFE-4DE59EC705B1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77E13-93EF-45B5-9D7F-C95AC9FDC74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66217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88D89-6DE9-4F15-8CBA-84B29D37725B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D5113-1714-40ED-A889-5410C0432EB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40869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noProof="0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5113-1714-40ED-A889-5410C0432EB8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58565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 txBox="1">
            <a:spLocks noGrp="1" noChangeArrowheads="1"/>
          </p:cNvSpPr>
          <p:nvPr/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8F7634C0-0617-4451-9AE2-A45B7B8A8473}" type="datetime1">
              <a:rPr lang="ca-ES" altLang="ca-ES" sz="11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23/05/2024</a:t>
            </a:fld>
            <a:endParaRPr lang="ca-ES" altLang="ca-ES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0A173B0E-385E-40A6-BF98-DEAC2D6B28B9}" type="slidenum">
              <a:rPr lang="ca-ES" altLang="ca-ES" sz="11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10</a:t>
            </a:fld>
            <a:endParaRPr lang="ca-ES" altLang="ca-ES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ca-ES" altLang="ca-ES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010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 txBox="1">
            <a:spLocks noGrp="1" noChangeArrowheads="1"/>
          </p:cNvSpPr>
          <p:nvPr/>
        </p:nvSpPr>
        <p:spPr bwMode="auto">
          <a:xfrm>
            <a:off x="3815825" y="0"/>
            <a:ext cx="2920483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88DC9-340A-4E7F-B695-DD8983700858}" type="datetime1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23/05/2024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B45130-0B35-4189-BC99-15257DC2139F}" type="slidenum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 smtClean="0"/>
          </a:p>
          <a:p>
            <a:pPr eaLnBrk="1" hangingPunct="1">
              <a:spcBef>
                <a:spcPct val="0"/>
              </a:spcBef>
            </a:pPr>
            <a:endParaRPr lang="ca-ES" altLang="ca-ES" dirty="0" smtClean="0"/>
          </a:p>
        </p:txBody>
      </p:sp>
    </p:spTree>
    <p:extLst>
      <p:ext uri="{BB962C8B-B14F-4D97-AF65-F5344CB8AC3E}">
        <p14:creationId xmlns:p14="http://schemas.microsoft.com/office/powerpoint/2010/main" val="1537989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 txBox="1">
            <a:spLocks noGrp="1" noChangeArrowheads="1"/>
          </p:cNvSpPr>
          <p:nvPr/>
        </p:nvSpPr>
        <p:spPr bwMode="auto">
          <a:xfrm>
            <a:off x="3815825" y="0"/>
            <a:ext cx="2920483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88DC9-340A-4E7F-B695-DD8983700858}" type="datetime1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23/05/2024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B45130-0B35-4189-BC99-15257DC2139F}" type="slidenum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 smtClean="0"/>
          </a:p>
          <a:p>
            <a:pPr eaLnBrk="1" hangingPunct="1">
              <a:spcBef>
                <a:spcPct val="0"/>
              </a:spcBef>
            </a:pPr>
            <a:endParaRPr lang="ca-ES" altLang="ca-ES" dirty="0" smtClean="0"/>
          </a:p>
        </p:txBody>
      </p:sp>
    </p:spTree>
    <p:extLst>
      <p:ext uri="{BB962C8B-B14F-4D97-AF65-F5344CB8AC3E}">
        <p14:creationId xmlns:p14="http://schemas.microsoft.com/office/powerpoint/2010/main" val="2719495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 txBox="1">
            <a:spLocks noGrp="1" noChangeArrowheads="1"/>
          </p:cNvSpPr>
          <p:nvPr/>
        </p:nvSpPr>
        <p:spPr bwMode="auto">
          <a:xfrm>
            <a:off x="3815825" y="0"/>
            <a:ext cx="2920483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88DC9-340A-4E7F-B695-DD8983700858}" type="datetime1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23/05/2024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B45130-0B35-4189-BC99-15257DC2139F}" type="slidenum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 err="1" smtClean="0"/>
              <a:t>Ocupación</a:t>
            </a:r>
            <a:r>
              <a:rPr lang="ca-ES" dirty="0" smtClean="0"/>
              <a:t> do </a:t>
            </a:r>
            <a:r>
              <a:rPr lang="ca-ES" dirty="0" err="1" smtClean="0"/>
              <a:t>espazo</a:t>
            </a:r>
            <a:endParaRPr lang="ca-E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 smtClean="0"/>
              <a:t>Relacions coa educadora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 smtClean="0"/>
              <a:t>Relacions entre </a:t>
            </a:r>
            <a:r>
              <a:rPr lang="ca-ES" dirty="0" err="1" smtClean="0"/>
              <a:t>participantes</a:t>
            </a:r>
            <a:r>
              <a:rPr lang="ca-ES" dirty="0" smtClean="0"/>
              <a:t> (nenes</a:t>
            </a:r>
            <a:r>
              <a:rPr lang="ca-ES" baseline="0" dirty="0" smtClean="0"/>
              <a:t> e </a:t>
            </a:r>
            <a:r>
              <a:rPr lang="ca-ES" baseline="0" dirty="0" err="1" smtClean="0"/>
              <a:t>nenos</a:t>
            </a:r>
            <a:r>
              <a:rPr lang="ca-ES" baseline="0" dirty="0" smtClean="0"/>
              <a:t>)</a:t>
            </a:r>
            <a:endParaRPr lang="ca-E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 smtClean="0"/>
          </a:p>
          <a:p>
            <a:pPr eaLnBrk="1" hangingPunct="1">
              <a:spcBef>
                <a:spcPct val="0"/>
              </a:spcBef>
            </a:pPr>
            <a:endParaRPr lang="ca-ES" altLang="ca-ES" dirty="0" smtClean="0"/>
          </a:p>
        </p:txBody>
      </p:sp>
    </p:spTree>
    <p:extLst>
      <p:ext uri="{BB962C8B-B14F-4D97-AF65-F5344CB8AC3E}">
        <p14:creationId xmlns:p14="http://schemas.microsoft.com/office/powerpoint/2010/main" val="2169997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 txBox="1">
            <a:spLocks noGrp="1" noChangeArrowheads="1"/>
          </p:cNvSpPr>
          <p:nvPr/>
        </p:nvSpPr>
        <p:spPr bwMode="auto">
          <a:xfrm>
            <a:off x="3815825" y="0"/>
            <a:ext cx="2920483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88DC9-340A-4E7F-B695-DD8983700858}" type="datetime1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23/05/2024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B45130-0B35-4189-BC99-15257DC2139F}" type="slidenum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 smtClean="0"/>
          </a:p>
        </p:txBody>
      </p:sp>
    </p:spTree>
    <p:extLst>
      <p:ext uri="{BB962C8B-B14F-4D97-AF65-F5344CB8AC3E}">
        <p14:creationId xmlns:p14="http://schemas.microsoft.com/office/powerpoint/2010/main" val="3386642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idor d'imatge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Contenidor de not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a-ES" altLang="ca-ES" smtClean="0"/>
          </a:p>
        </p:txBody>
      </p:sp>
      <p:sp>
        <p:nvSpPr>
          <p:cNvPr id="27652" name="Conteni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F5C2E9-EA6E-4E3D-8052-53FFDC9F8481}" type="slidenum">
              <a:rPr lang="es-ES_tradnl" altLang="ca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ES_tradnl" altLang="ca-ES" smtClean="0"/>
          </a:p>
        </p:txBody>
      </p:sp>
    </p:spTree>
    <p:extLst>
      <p:ext uri="{BB962C8B-B14F-4D97-AF65-F5344CB8AC3E}">
        <p14:creationId xmlns:p14="http://schemas.microsoft.com/office/powerpoint/2010/main" val="2521270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 txBox="1">
            <a:spLocks noGrp="1" noChangeArrowheads="1"/>
          </p:cNvSpPr>
          <p:nvPr/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40D57292-771E-42A2-82E3-3EBA625C4169}" type="datetime1">
              <a:rPr lang="ca-ES" altLang="ca-ES" sz="11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23/05/2024</a:t>
            </a:fld>
            <a:endParaRPr lang="ca-ES" altLang="ca-ES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03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CD03EBCD-3400-47F9-8D19-AB0731453210}" type="slidenum">
              <a:rPr lang="ca-ES" altLang="ca-ES" sz="11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16</a:t>
            </a:fld>
            <a:endParaRPr lang="ca-ES" altLang="ca-ES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a-ES" altLang="ca-ES" dirty="0" smtClean="0"/>
              <a:t> </a:t>
            </a:r>
          </a:p>
          <a:p>
            <a:pPr eaLnBrk="1" hangingPunct="1">
              <a:spcBef>
                <a:spcPct val="0"/>
              </a:spcBef>
            </a:pPr>
            <a:endParaRPr lang="ca-ES" altLang="ca-ES" dirty="0" smtClean="0"/>
          </a:p>
        </p:txBody>
      </p:sp>
    </p:spTree>
    <p:extLst>
      <p:ext uri="{BB962C8B-B14F-4D97-AF65-F5344CB8AC3E}">
        <p14:creationId xmlns:p14="http://schemas.microsoft.com/office/powerpoint/2010/main" val="31595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ca-ES" sz="1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altLang="ca-ES" sz="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5113-1714-40ED-A889-5410C0432EB8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15511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5113-1714-40ED-A889-5410C0432EB8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93777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5113-1714-40ED-A889-5410C0432EB8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7865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D5113-1714-40ED-A889-5410C0432EB8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01877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 txBox="1">
            <a:spLocks noGrp="1" noChangeArrowheads="1"/>
          </p:cNvSpPr>
          <p:nvPr/>
        </p:nvSpPr>
        <p:spPr bwMode="auto">
          <a:xfrm>
            <a:off x="3815825" y="0"/>
            <a:ext cx="2920483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88DC9-340A-4E7F-B695-DD8983700858}" type="datetime1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23/05/2024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B45130-0B35-4189-BC99-15257DC2139F}" type="slidenum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altLang="ca-ES" baseline="0" dirty="0" smtClean="0"/>
              <a:t>Dir que s’ha fet al </a:t>
            </a:r>
            <a:r>
              <a:rPr lang="ca-ES" altLang="ca-ES" baseline="0" dirty="0" err="1" smtClean="0"/>
              <a:t>cogul</a:t>
            </a:r>
            <a:r>
              <a:rPr lang="ca-ES" altLang="ca-ES" baseline="0" dirty="0" smtClean="0"/>
              <a:t> i museu </a:t>
            </a:r>
            <a:r>
              <a:rPr lang="ca-ES" altLang="ca-ES" baseline="0" dirty="0" err="1" smtClean="0"/>
              <a:t>uruguai</a:t>
            </a:r>
            <a:r>
              <a:rPr lang="ca-ES" altLang="ca-ES" baseline="0" dirty="0" smtClean="0"/>
              <a:t> primer i després adaptació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 smtClean="0"/>
          </a:p>
        </p:txBody>
      </p:sp>
    </p:spTree>
    <p:extLst>
      <p:ext uri="{BB962C8B-B14F-4D97-AF65-F5344CB8AC3E}">
        <p14:creationId xmlns:p14="http://schemas.microsoft.com/office/powerpoint/2010/main" val="1514381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idor d'imatge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Contenidor de not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a-ES" altLang="ca-ES" baseline="0" dirty="0" smtClean="0"/>
          </a:p>
        </p:txBody>
      </p:sp>
      <p:sp>
        <p:nvSpPr>
          <p:cNvPr id="24580" name="Conteni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F29CA-CA9F-470E-926D-55DFCE00BE57}" type="slidenum">
              <a:rPr kumimoji="0" lang="ca-ES" altLang="ca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a-ES" altLang="ca-E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28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 txBox="1">
            <a:spLocks noGrp="1" noChangeArrowheads="1"/>
          </p:cNvSpPr>
          <p:nvPr/>
        </p:nvSpPr>
        <p:spPr bwMode="auto">
          <a:xfrm>
            <a:off x="3815825" y="0"/>
            <a:ext cx="2920483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88DC9-340A-4E7F-B695-DD8983700858}" type="datetime1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23/05/2024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B45130-0B35-4189-BC99-15257DC2139F}" type="slidenum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 err="1" smtClean="0"/>
              <a:t>Ocupación</a:t>
            </a:r>
            <a:r>
              <a:rPr lang="ca-ES" dirty="0" smtClean="0"/>
              <a:t> do </a:t>
            </a:r>
            <a:r>
              <a:rPr lang="ca-ES" dirty="0" err="1" smtClean="0"/>
              <a:t>espazo</a:t>
            </a:r>
            <a:endParaRPr lang="ca-E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 smtClean="0"/>
              <a:t>Relacions coa educadora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 smtClean="0"/>
              <a:t>Relacions entre </a:t>
            </a:r>
            <a:r>
              <a:rPr lang="ca-ES" dirty="0" err="1" smtClean="0"/>
              <a:t>participantes</a:t>
            </a:r>
            <a:r>
              <a:rPr lang="ca-ES" dirty="0" smtClean="0"/>
              <a:t> (nenes</a:t>
            </a:r>
            <a:r>
              <a:rPr lang="ca-ES" baseline="0" dirty="0" smtClean="0"/>
              <a:t> e </a:t>
            </a:r>
            <a:r>
              <a:rPr lang="ca-ES" baseline="0" dirty="0" err="1" smtClean="0"/>
              <a:t>nenos</a:t>
            </a:r>
            <a:r>
              <a:rPr lang="ca-ES" baseline="0" dirty="0" smtClean="0"/>
              <a:t>)</a:t>
            </a:r>
            <a:endParaRPr lang="ca-ES" dirty="0" smtClean="0"/>
          </a:p>
          <a:p>
            <a:pPr eaLnBrk="1" hangingPunct="1">
              <a:spcBef>
                <a:spcPct val="0"/>
              </a:spcBef>
            </a:pPr>
            <a:endParaRPr lang="ca-ES" altLang="ca-ES" dirty="0" smtClean="0"/>
          </a:p>
        </p:txBody>
      </p:sp>
    </p:spTree>
    <p:extLst>
      <p:ext uri="{BB962C8B-B14F-4D97-AF65-F5344CB8AC3E}">
        <p14:creationId xmlns:p14="http://schemas.microsoft.com/office/powerpoint/2010/main" val="319774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 txBox="1">
            <a:spLocks noGrp="1" noChangeArrowheads="1"/>
          </p:cNvSpPr>
          <p:nvPr/>
        </p:nvSpPr>
        <p:spPr bwMode="auto">
          <a:xfrm>
            <a:off x="3815825" y="0"/>
            <a:ext cx="2920483" cy="5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088DC9-340A-4E7F-B695-DD8983700858}" type="datetime1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23/05/2024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15825" y="10235123"/>
            <a:ext cx="2920483" cy="539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B45130-0B35-4189-BC99-15257DC2139F}" type="slidenum">
              <a:rPr kumimoji="0" lang="ca-ES" altLang="ca-E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a-ES" altLang="ca-ES" sz="11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dirty="0" smtClean="0"/>
          </a:p>
          <a:p>
            <a:pPr eaLnBrk="1" hangingPunct="1">
              <a:spcBef>
                <a:spcPct val="0"/>
              </a:spcBef>
            </a:pPr>
            <a:endParaRPr lang="ca-ES" altLang="ca-ES" dirty="0" smtClean="0"/>
          </a:p>
        </p:txBody>
      </p:sp>
    </p:spTree>
    <p:extLst>
      <p:ext uri="{BB962C8B-B14F-4D97-AF65-F5344CB8AC3E}">
        <p14:creationId xmlns:p14="http://schemas.microsoft.com/office/powerpoint/2010/main" val="246463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 smtClean="0"/>
              <a:t>Feu clic aquí per editar l'estil de subtítols del patró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553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3000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0022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a-ES" smtClean="0"/>
              <a:t>Feu clic aquí per editar l'estil de subtítols del patró.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D7046-4605-4F50-A7DA-22DF0C6E63F8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449864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E88C-657F-49C0-8566-1CAA302B9EC6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701607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6DC8-4078-477A-BDE6-48D2B1C8D51F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758560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D87CB-23D3-47CF-9610-29A43A25C023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3365480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1B90E-1F73-4068-B41E-FC81F184F5FB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578462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A59F7-FFC0-48BA-BB5B-E46EA0D5166D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60959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4B7A4-5E9E-4062-B9AC-7042CAFD2243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1122986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BA07B-6048-4CEA-A8E1-7431EC9C9193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2959410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68122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a-ES" noProof="0" smtClean="0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estils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43DBC-5719-4958-A3BB-0EA152E24211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13387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7A95D-7636-4925-BA0B-AA1F947CC883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945865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a-ES" smtClean="0"/>
              <a:t>Feu clic aquí per editar estils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B54FE-563C-4211-97D2-99BFE09F3B79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6652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5169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30518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4053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8273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7170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586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 smtClean="0"/>
              <a:t>Editeu els estils de text del patró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41823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mtClean="0"/>
              <a:t>Feu clic aquí per editar l'estil</a:t>
            </a:r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Editeu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ca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69AA2-ACD0-4E0A-BE90-BFBBF32399C9}" type="datetimeFigureOut">
              <a:rPr lang="ca-ES" smtClean="0"/>
              <a:t>23/05/2024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C0F40-E7CC-4279-8156-40BEB5D2FF69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4663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 smtClean="0"/>
              <a:t>Feu clic aquí per editar l'estil de títol del patró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ca-ES" smtClean="0"/>
              <a:t>Feu clic aquí per editar els estils de text del patró</a:t>
            </a:r>
          </a:p>
          <a:p>
            <a:pPr lvl="1"/>
            <a:r>
              <a:rPr lang="ca-ES" altLang="ca-ES" smtClean="0"/>
              <a:t>Segon nivell</a:t>
            </a:r>
          </a:p>
          <a:p>
            <a:pPr lvl="2"/>
            <a:r>
              <a:rPr lang="ca-ES" altLang="ca-ES" smtClean="0"/>
              <a:t>Tercer nivell</a:t>
            </a:r>
          </a:p>
          <a:p>
            <a:pPr lvl="3"/>
            <a:r>
              <a:rPr lang="ca-ES" altLang="ca-ES" smtClean="0"/>
              <a:t>Quart nivell</a:t>
            </a:r>
          </a:p>
          <a:p>
            <a:pPr lvl="4"/>
            <a:r>
              <a:rPr lang="ca-ES" altLang="ca-ES" smtClean="0"/>
              <a:t>Cinquè nivell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ca-ES" alt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D73583A-543F-4FE2-BC8A-30CCAB4B4155}" type="slidenum">
              <a:rPr lang="ca-ES" altLang="ca-ES"/>
              <a:pPr>
                <a:defRPr/>
              </a:pPr>
              <a:t>‹#›</a:t>
            </a:fld>
            <a:endParaRPr lang="ca-ES" altLang="ca-ES"/>
          </a:p>
        </p:txBody>
      </p:sp>
    </p:spTree>
    <p:extLst>
      <p:ext uri="{BB962C8B-B14F-4D97-AF65-F5344CB8AC3E}">
        <p14:creationId xmlns:p14="http://schemas.microsoft.com/office/powerpoint/2010/main" val="427687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cacheda@uoc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ulturaeducacio.gencat.cat/fitxa_patrimoni_escola/posemenmarxalacomunitatdepracticapatrimoniiescol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317371" y="168732"/>
            <a:ext cx="11352773" cy="1275686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pt-BR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Revirando a </a:t>
            </a:r>
            <a:r>
              <a:rPr lang="pt-BR" sz="2000" b="1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educación</a:t>
            </a:r>
            <a:r>
              <a:rPr lang="pt-BR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patrimonial.</a:t>
            </a:r>
            <a:br>
              <a:rPr lang="pt-BR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000" b="1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Relacións</a:t>
            </a:r>
            <a:r>
              <a:rPr lang="pt-BR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2000" b="1" dirty="0" err="1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</a:t>
            </a:r>
            <a:r>
              <a:rPr lang="pt-BR" sz="2000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gl-ES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corpo</a:t>
            </a:r>
            <a:r>
              <a:rPr lang="pt-BR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pt-BR" sz="2000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lang="pt-BR" sz="2000" b="1" dirty="0" err="1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espazo</a:t>
            </a:r>
            <a:r>
              <a:rPr lang="pt-BR" sz="2000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 as </a:t>
            </a:r>
            <a:r>
              <a:rPr lang="pt-BR" sz="2000" b="1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persoas</a:t>
            </a:r>
            <a:r>
              <a:rPr lang="pt-BR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pt-BR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t-BR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PERSPECTIVA DE XÈNERO E </a:t>
            </a:r>
            <a:r>
              <a:rPr lang="ca-ES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COEDUCACIÓN PATRIMONIAL</a:t>
            </a:r>
            <a:endParaRPr lang="ca-ES" sz="20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204027" y="5785567"/>
            <a:ext cx="549503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a-ES" altLang="ca-ES" sz="1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Maria Cacheda Pérez (</a:t>
            </a:r>
            <a:r>
              <a:rPr lang="ca-ES" altLang="ca-ES" sz="1400" b="1" dirty="0" smtClean="0">
                <a:solidFill>
                  <a:srgbClr val="000000"/>
                </a:solidFill>
                <a:latin typeface="Verdana" panose="020B0604030504040204" pitchFamily="34" charset="0"/>
                <a:hlinkClick r:id="rId3"/>
              </a:rPr>
              <a:t>mcacheda@uoc.edu</a:t>
            </a:r>
            <a:r>
              <a:rPr lang="ca-ES" altLang="ca-ES" sz="1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)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a-ES" altLang="ca-E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Universitat Oberta de Catalunya</a:t>
            </a:r>
            <a:r>
              <a:rPr lang="ca-ES" altLang="ca-E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endParaRPr lang="ca-ES" altLang="ca-ES" sz="1200" b="1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a-ES" altLang="ca-E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Agència Catalana del Patrimoni Cultural</a:t>
            </a:r>
            <a:endParaRPr lang="ca-ES" altLang="ca-ES" sz="1200" b="1" dirty="0">
              <a:solidFill>
                <a:srgbClr val="FF6600"/>
              </a:solidFill>
              <a:latin typeface="Verdana" panose="020B0604030504040204" pitchFamily="34" charset="0"/>
            </a:endParaRPr>
          </a:p>
        </p:txBody>
      </p:sp>
      <p:pic>
        <p:nvPicPr>
          <p:cNvPr id="9" name="Imat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87" y="1518501"/>
            <a:ext cx="6491857" cy="48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10" y="1608569"/>
            <a:ext cx="3181203" cy="401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ChangeArrowheads="1"/>
          </p:cNvSpPr>
          <p:nvPr/>
        </p:nvSpPr>
        <p:spPr bwMode="auto">
          <a:xfrm>
            <a:off x="1905000" y="228601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a-ES" altLang="ca-ES" sz="1100">
              <a:latin typeface="Verdana" panose="020B0604030504040204" pitchFamily="34" charset="0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01" y="108346"/>
            <a:ext cx="8574532" cy="6430900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201" y="108346"/>
            <a:ext cx="8788400" cy="6591300"/>
          </a:xfrm>
          <a:prstGeom prst="rect">
            <a:avLst/>
          </a:prstGeom>
        </p:spPr>
      </p:pic>
      <p:pic>
        <p:nvPicPr>
          <p:cNvPr id="2" name="Imat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03" y="115358"/>
            <a:ext cx="8732698" cy="65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braham\Desktop\material científic\2018\classe coeducació juny 18\fotos\mr_stone_miravet_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510" y="592393"/>
            <a:ext cx="5603621" cy="37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abraham\Desktop\material científic\2018\classe coeducació juny 18\fotos\mr_stone_miravet_0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94" y="592393"/>
            <a:ext cx="5486400" cy="366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t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775" y="3883278"/>
            <a:ext cx="3912093" cy="2934606"/>
          </a:xfrm>
          <a:prstGeom prst="rect">
            <a:avLst/>
          </a:prstGeom>
        </p:spPr>
      </p:pic>
      <p:pic>
        <p:nvPicPr>
          <p:cNvPr id="9" name="Imat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9" y="4301249"/>
            <a:ext cx="3353374" cy="2515031"/>
          </a:xfrm>
          <a:prstGeom prst="rect">
            <a:avLst/>
          </a:prstGeom>
        </p:spPr>
      </p:pic>
      <p:pic>
        <p:nvPicPr>
          <p:cNvPr id="2" name="Imat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29" y="3934312"/>
            <a:ext cx="3776717" cy="283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44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96" y="488902"/>
            <a:ext cx="5197475" cy="3898106"/>
          </a:xfrm>
          <a:prstGeom prst="rect">
            <a:avLst/>
          </a:prstGeom>
        </p:spPr>
      </p:pic>
      <p:pic>
        <p:nvPicPr>
          <p:cNvPr id="16" name="Imat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t="23396"/>
          <a:stretch/>
        </p:blipFill>
        <p:spPr bwMode="auto">
          <a:xfrm>
            <a:off x="228978" y="4666343"/>
            <a:ext cx="3901357" cy="202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t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666" y="3262548"/>
            <a:ext cx="4576291" cy="3432218"/>
          </a:xfrm>
          <a:prstGeom prst="rect">
            <a:avLst/>
          </a:prstGeom>
        </p:spPr>
      </p:pic>
      <p:pic>
        <p:nvPicPr>
          <p:cNvPr id="14" name="Imat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143" y="385599"/>
            <a:ext cx="4940462" cy="3701682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50" y="3541883"/>
            <a:ext cx="3829316" cy="287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4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adreDeText 4"/>
          <p:cNvSpPr txBox="1"/>
          <p:nvPr/>
        </p:nvSpPr>
        <p:spPr>
          <a:xfrm>
            <a:off x="278923" y="1457447"/>
            <a:ext cx="387163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ca-ES" altLang="ca-ES" sz="1600" b="1" dirty="0" smtClean="0">
                <a:solidFill>
                  <a:srgbClr val="000000"/>
                </a:solidFill>
              </a:rPr>
              <a:t>ESPACIO</a:t>
            </a:r>
          </a:p>
          <a:p>
            <a:pPr algn="ctr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endParaRPr lang="ca-ES" sz="800" b="1" dirty="0" smtClean="0"/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altLang="ca-ES" sz="1600" dirty="0">
                <a:solidFill>
                  <a:srgbClr val="000000"/>
                </a:solidFill>
              </a:rPr>
              <a:t>Agrupación por género.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altLang="ca-ES" sz="1600" dirty="0">
                <a:solidFill>
                  <a:srgbClr val="000000"/>
                </a:solidFill>
              </a:rPr>
              <a:t>Los niños ocupan las “zonas valiosas”.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altLang="ca-ES" sz="1600" dirty="0">
                <a:solidFill>
                  <a:srgbClr val="000000"/>
                </a:solidFill>
              </a:rPr>
              <a:t>Las niñas ocupan las “zonas periféricas”.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altLang="ca-ES" sz="1600" dirty="0">
                <a:solidFill>
                  <a:srgbClr val="000000"/>
                </a:solidFill>
              </a:rPr>
              <a:t>Los niños ocupan el espacio físico.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altLang="ca-ES" sz="1600" dirty="0">
                <a:solidFill>
                  <a:srgbClr val="000000"/>
                </a:solidFill>
              </a:rPr>
              <a:t>Los niños ocupan el espacio sonoro.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altLang="ca-ES" sz="1600" dirty="0">
                <a:solidFill>
                  <a:srgbClr val="000000"/>
                </a:solidFill>
              </a:rPr>
              <a:t>Los niños manipulan más tiempo el material educativo.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altLang="ca-ES" sz="1600" dirty="0">
                <a:solidFill>
                  <a:srgbClr val="000000"/>
                </a:solidFill>
              </a:rPr>
              <a:t>Las niñas recogen el material educativo.</a:t>
            </a:r>
            <a:endParaRPr lang="ca-ES" altLang="ca-ES" sz="1400" dirty="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endParaRPr lang="ca-ES" altLang="ca-ES" sz="1400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172637" y="409129"/>
            <a:ext cx="571294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0000"/>
              </a:lnSpc>
              <a:buNone/>
            </a:pPr>
            <a:r>
              <a:rPr lang="ca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</a:rPr>
              <a:t>PRÁCTICA MEDIADORA RESULTADOS</a:t>
            </a:r>
            <a:endParaRPr lang="ca-ES" altLang="ca-ES" sz="1800" b="1" dirty="0">
              <a:solidFill>
                <a:srgbClr val="FF66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5231" y="1430656"/>
            <a:ext cx="37477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600" b="1" dirty="0" smtClean="0"/>
              <a:t>PERSONAS</a:t>
            </a:r>
            <a:endParaRPr lang="ca-ES" sz="1600" b="1" dirty="0"/>
          </a:p>
          <a:p>
            <a:pPr algn="ctr"/>
            <a:endParaRPr lang="ca-ES" sz="1600" b="1" dirty="0" smtClean="0"/>
          </a:p>
          <a:p>
            <a:pPr algn="ctr"/>
            <a:endParaRPr lang="ca-ES" sz="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Nivel más elevado de interacción verbal entre educadoras y los niños que con las niñas.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Socialización de cada género a partir de reforzar conductas y actividades “adecuadas” a cada género.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La educadora se acomoda a las pautas y construcciones culturales y sociales. Normalmente no es consciente de su papel de transmisión y reproducción de las desigualdades y estereotipos.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Lenguaje no inclusivo.</a:t>
            </a:r>
            <a:endParaRPr lang="ca-ES" sz="1600" dirty="0"/>
          </a:p>
        </p:txBody>
      </p:sp>
      <p:sp>
        <p:nvSpPr>
          <p:cNvPr id="14" name="Rectangle 13"/>
          <p:cNvSpPr/>
          <p:nvPr/>
        </p:nvSpPr>
        <p:spPr>
          <a:xfrm>
            <a:off x="8324467" y="1385377"/>
            <a:ext cx="37477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600" b="1" dirty="0" smtClean="0"/>
              <a:t>CUERPO</a:t>
            </a:r>
          </a:p>
          <a:p>
            <a:pPr algn="ctr"/>
            <a:endParaRPr lang="ca-ES" sz="800" b="1" dirty="0" smtClean="0"/>
          </a:p>
          <a:p>
            <a:pPr algn="ctr"/>
            <a:endParaRPr lang="ca-E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Interaccionan entre mismo género en actividades colaborativas.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Reproducen estereotipos: </a:t>
            </a:r>
            <a:endParaRPr lang="es-ES" sz="1600" dirty="0" smtClean="0"/>
          </a:p>
          <a:p>
            <a:endParaRPr 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Niños disruptivos, niñas tranquilas.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Niños desconectados / niñas concentradas.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Niños más conflictivos.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Niños líderes: protagonistas de hecho educativo (voluntarios, espacio sonoro, espacio físico...).</a:t>
            </a:r>
            <a:endParaRPr lang="ca-ES" sz="1600" dirty="0"/>
          </a:p>
        </p:txBody>
      </p:sp>
      <p:sp>
        <p:nvSpPr>
          <p:cNvPr id="9" name="Rectangle arrodonit 8"/>
          <p:cNvSpPr/>
          <p:nvPr/>
        </p:nvSpPr>
        <p:spPr>
          <a:xfrm>
            <a:off x="200343" y="1159277"/>
            <a:ext cx="3782110" cy="5516990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0" name="Rectangle arrodonit 9"/>
          <p:cNvSpPr/>
          <p:nvPr/>
        </p:nvSpPr>
        <p:spPr>
          <a:xfrm>
            <a:off x="4230873" y="1159277"/>
            <a:ext cx="3782110" cy="5516990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1" name="Rectangle arrodonit 10"/>
          <p:cNvSpPr/>
          <p:nvPr/>
        </p:nvSpPr>
        <p:spPr>
          <a:xfrm>
            <a:off x="8237687" y="1159277"/>
            <a:ext cx="3782110" cy="5516990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603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adreDeText 4"/>
          <p:cNvSpPr txBox="1"/>
          <p:nvPr/>
        </p:nvSpPr>
        <p:spPr>
          <a:xfrm>
            <a:off x="207042" y="752583"/>
            <a:ext cx="3871630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ca-ES" altLang="ca-ES" sz="1600" b="1" dirty="0" smtClean="0">
                <a:solidFill>
                  <a:srgbClr val="000000"/>
                </a:solidFill>
              </a:rPr>
              <a:t>ESPACIO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altLang="ca-ES" sz="1600" dirty="0">
                <a:solidFill>
                  <a:srgbClr val="000000"/>
                </a:solidFill>
              </a:rPr>
              <a:t>Que todo el alumnado tenga oportunidad de ocupar en algún momento los espacios considerados más valiosos.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altLang="ca-ES" sz="1600" dirty="0">
                <a:solidFill>
                  <a:srgbClr val="000000"/>
                </a:solidFill>
              </a:rPr>
              <a:t>Que todo tipo de acciones y juegos sean equitativos y compartidos entre chicas y chicos.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altLang="ca-ES" sz="1600" dirty="0">
                <a:solidFill>
                  <a:srgbClr val="000000"/>
                </a:solidFill>
              </a:rPr>
              <a:t>Eliminar jerarquías de género preestablecidas favoreciendo grupos </a:t>
            </a:r>
            <a:r>
              <a:rPr lang="es-ES" altLang="ca-ES" sz="1600" dirty="0" smtClean="0">
                <a:solidFill>
                  <a:srgbClr val="000000"/>
                </a:solidFill>
              </a:rPr>
              <a:t>mixtos </a:t>
            </a:r>
            <a:r>
              <a:rPr lang="es-ES" altLang="ca-ES" sz="1600" dirty="0">
                <a:solidFill>
                  <a:srgbClr val="000000"/>
                </a:solidFill>
              </a:rPr>
              <a:t>e interculturales.</a:t>
            </a:r>
            <a:endParaRPr lang="ca-ES" altLang="ca-ES" sz="1600" dirty="0" smtClea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18376" y="675279"/>
            <a:ext cx="3747752" cy="6106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a-ES" sz="1600" b="1" dirty="0" smtClean="0"/>
          </a:p>
          <a:p>
            <a:pPr algn="ctr"/>
            <a:r>
              <a:rPr lang="ca-ES" sz="1600" b="1" dirty="0" smtClean="0"/>
              <a:t>PERSONAS</a:t>
            </a:r>
            <a:endParaRPr lang="ca-ES" sz="1600" b="1" dirty="0"/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endParaRPr lang="ca-ES" sz="800" dirty="0" smtClean="0">
              <a:solidFill>
                <a:srgbClr val="000000"/>
              </a:solidFill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</a:rPr>
              <a:t>Favorecer la participación equitativa consciente.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</a:rPr>
              <a:t>Gestionar equitativamente los grupos de trabajo y los y las voluntarias.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</a:rPr>
              <a:t>Dirigirse por el nombre de </a:t>
            </a:r>
            <a:r>
              <a:rPr lang="es-ES" sz="1600" dirty="0" smtClean="0">
                <a:solidFill>
                  <a:srgbClr val="000000"/>
                </a:solidFill>
              </a:rPr>
              <a:t>niños </a:t>
            </a:r>
            <a:r>
              <a:rPr lang="es-ES" sz="1600" dirty="0">
                <a:solidFill>
                  <a:srgbClr val="000000"/>
                </a:solidFill>
              </a:rPr>
              <a:t>y </a:t>
            </a:r>
            <a:r>
              <a:rPr lang="es-ES" sz="1600" dirty="0" smtClean="0">
                <a:solidFill>
                  <a:srgbClr val="000000"/>
                </a:solidFill>
              </a:rPr>
              <a:t>niñas.</a:t>
            </a:r>
            <a:endParaRPr lang="es-ES" sz="1600" dirty="0">
              <a:solidFill>
                <a:srgbClr val="000000"/>
              </a:solidFill>
            </a:endParaRP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</a:rPr>
              <a:t>Usar lenguaje inclusivo.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</a:rPr>
              <a:t>Gestionar equitativamente el uso de los espacios.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 err="1">
                <a:solidFill>
                  <a:srgbClr val="000000"/>
                </a:solidFill>
              </a:rPr>
              <a:t>Deconstruir</a:t>
            </a:r>
            <a:r>
              <a:rPr lang="es-ES" sz="1600" dirty="0">
                <a:solidFill>
                  <a:srgbClr val="000000"/>
                </a:solidFill>
              </a:rPr>
              <a:t> discursos y actitudes androcéntricas, fomentando los principios de la comunicación no violenta.</a:t>
            </a:r>
            <a:endParaRPr lang="ca-ES" sz="16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176120" y="859504"/>
            <a:ext cx="3747752" cy="259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600" b="1" dirty="0" smtClean="0"/>
              <a:t>CUERPO</a:t>
            </a:r>
            <a:endParaRPr lang="ca-ES" sz="1600" b="1" dirty="0"/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</a:rPr>
              <a:t>En el trabajo cooperativo favorecer grupos mixtos e interculturales, conscientemente.</a:t>
            </a:r>
          </a:p>
          <a:p>
            <a:pPr marL="285750" indent="-285750"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rgbClr val="000000"/>
                </a:solidFill>
              </a:rPr>
              <a:t>Romper las jerarquías de género preestablecidas siempre que se den.</a:t>
            </a:r>
            <a:endParaRPr lang="ca-ES" sz="1600" dirty="0">
              <a:solidFill>
                <a:srgbClr val="000000"/>
              </a:solidFill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574" y="3525445"/>
            <a:ext cx="2331675" cy="3108900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6" y="5079895"/>
            <a:ext cx="2247317" cy="168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arrodonit 10"/>
          <p:cNvSpPr/>
          <p:nvPr/>
        </p:nvSpPr>
        <p:spPr>
          <a:xfrm>
            <a:off x="188309" y="752583"/>
            <a:ext cx="3784514" cy="4184843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7" name="Rectangle arrodonit 16"/>
          <p:cNvSpPr/>
          <p:nvPr/>
        </p:nvSpPr>
        <p:spPr>
          <a:xfrm>
            <a:off x="4218375" y="857133"/>
            <a:ext cx="3746549" cy="5908250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8" name="Rectangle arrodonit 17"/>
          <p:cNvSpPr/>
          <p:nvPr/>
        </p:nvSpPr>
        <p:spPr>
          <a:xfrm>
            <a:off x="8117133" y="857133"/>
            <a:ext cx="3782110" cy="2523197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172637" y="409129"/>
            <a:ext cx="571294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0000"/>
              </a:lnSpc>
              <a:buNone/>
            </a:pPr>
            <a:r>
              <a:rPr lang="ca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</a:rPr>
              <a:t>PRÁCTICA MEDIADORA ACCIONES</a:t>
            </a:r>
            <a:endParaRPr lang="ca-ES" altLang="ca-ES" sz="1800" b="1" dirty="0">
              <a:solidFill>
                <a:srgbClr val="FF66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47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55" y="4117524"/>
            <a:ext cx="3419437" cy="2564822"/>
          </a:xfrm>
          <a:prstGeom prst="rect">
            <a:avLst/>
          </a:prstGeom>
        </p:spPr>
      </p:pic>
      <p:sp>
        <p:nvSpPr>
          <p:cNvPr id="11" name="1 Título"/>
          <p:cNvSpPr txBox="1">
            <a:spLocks/>
          </p:cNvSpPr>
          <p:nvPr/>
        </p:nvSpPr>
        <p:spPr bwMode="auto">
          <a:xfrm>
            <a:off x="2599075" y="-59145"/>
            <a:ext cx="5472789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914400">
              <a:defRPr/>
            </a:pPr>
            <a:r>
              <a:rPr lang="ca-ES" sz="2400" b="1" dirty="0" smtClean="0">
                <a:solidFill>
                  <a:srgbClr val="FF6600"/>
                </a:solidFill>
                <a:latin typeface="Verdana" panose="020B0604030504040204" pitchFamily="34" charset="0"/>
                <a:ea typeface="+mn-ea"/>
                <a:cs typeface="+mn-cs"/>
              </a:rPr>
              <a:t>#</a:t>
            </a:r>
            <a:r>
              <a:rPr lang="ca-ES" sz="2400" b="1" dirty="0" err="1" smtClean="0">
                <a:solidFill>
                  <a:srgbClr val="FF6600"/>
                </a:solidFill>
                <a:latin typeface="Verdana" panose="020B0604030504040204" pitchFamily="34" charset="0"/>
                <a:ea typeface="+mn-ea"/>
                <a:cs typeface="+mn-cs"/>
              </a:rPr>
              <a:t>SomosEducadoras</a:t>
            </a:r>
            <a:r>
              <a:rPr lang="ca-ES" sz="2400" b="1" dirty="0" smtClean="0">
                <a:solidFill>
                  <a:srgbClr val="FF6600"/>
                </a:solidFill>
                <a:latin typeface="Verdana" panose="020B0604030504040204" pitchFamily="34" charset="0"/>
                <a:ea typeface="+mn-ea"/>
                <a:cs typeface="+mn-cs"/>
              </a:rPr>
              <a:t> </a:t>
            </a:r>
            <a:endParaRPr lang="es-ES" sz="2400" b="1" dirty="0">
              <a:solidFill>
                <a:srgbClr val="FF6600"/>
              </a:solidFill>
              <a:latin typeface="Verdana" panose="020B0604030504040204" pitchFamily="34" charset="0"/>
              <a:ea typeface="+mn-ea"/>
              <a:cs typeface="+mn-cs"/>
            </a:endParaRPr>
          </a:p>
        </p:txBody>
      </p:sp>
      <p:pic>
        <p:nvPicPr>
          <p:cNvPr id="4" name="Imat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570" y="2889259"/>
            <a:ext cx="2733124" cy="2049843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150" y="773996"/>
            <a:ext cx="2955026" cy="2216269"/>
          </a:xfrm>
          <a:prstGeom prst="rect">
            <a:avLst/>
          </a:prstGeom>
        </p:spPr>
      </p:pic>
      <p:pic>
        <p:nvPicPr>
          <p:cNvPr id="22" name="Imat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13" y="538555"/>
            <a:ext cx="3188336" cy="2391252"/>
          </a:xfrm>
          <a:prstGeom prst="rect">
            <a:avLst/>
          </a:prstGeom>
        </p:spPr>
      </p:pic>
      <p:pic>
        <p:nvPicPr>
          <p:cNvPr id="17" name="Imat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8514" y="3248108"/>
            <a:ext cx="4541124" cy="3405843"/>
          </a:xfrm>
          <a:prstGeom prst="rect">
            <a:avLst/>
          </a:prstGeom>
        </p:spPr>
      </p:pic>
      <p:pic>
        <p:nvPicPr>
          <p:cNvPr id="20" name="Imat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86" y="580912"/>
            <a:ext cx="2473882" cy="1855412"/>
          </a:xfrm>
          <a:prstGeom prst="rect">
            <a:avLst/>
          </a:prstGeom>
        </p:spPr>
      </p:pic>
      <p:pic>
        <p:nvPicPr>
          <p:cNvPr id="12" name="Picture 2" descr="IMG_003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36" y="4013939"/>
            <a:ext cx="351790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tg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1" r="31109" b="-1"/>
          <a:stretch/>
        </p:blipFill>
        <p:spPr bwMode="auto">
          <a:xfrm>
            <a:off x="9252263" y="190346"/>
            <a:ext cx="2690987" cy="263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tg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99" y="2562717"/>
            <a:ext cx="2673552" cy="20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3"/>
          <p:cNvSpPr>
            <a:spLocks noChangeArrowheads="1"/>
          </p:cNvSpPr>
          <p:nvPr/>
        </p:nvSpPr>
        <p:spPr bwMode="auto">
          <a:xfrm>
            <a:off x="1905000" y="228601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a-ES" altLang="ca-ES" sz="1100">
              <a:latin typeface="Verdana" panose="020B060403050404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17464" y="5445564"/>
            <a:ext cx="3922845" cy="10895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ca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</a:rPr>
              <a:t>Gràcies!</a:t>
            </a:r>
          </a:p>
          <a:p>
            <a:pPr marL="0" lvl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ca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</a:rPr>
              <a:t>Maria Cacheda Pérez </a:t>
            </a:r>
            <a:endParaRPr lang="ca-ES" altLang="ca-ES" sz="1800" b="1" dirty="0">
              <a:solidFill>
                <a:srgbClr val="FF6600"/>
              </a:solidFill>
              <a:latin typeface="Verdana" panose="020B0604030504040204" pitchFamily="34" charset="0"/>
            </a:endParaRPr>
          </a:p>
          <a:p>
            <a:pPr marL="0" lvl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ca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</a:rPr>
              <a:t>mcacheda@uoc.edu</a:t>
            </a:r>
            <a:endParaRPr lang="ca-ES" altLang="ca-ES" sz="1800" b="1" dirty="0">
              <a:solidFill>
                <a:srgbClr val="FF660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20717" y="515007"/>
            <a:ext cx="5629436" cy="42288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ctr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ca-ES" altLang="ca-ES" sz="4000" dirty="0" smtClean="0">
                <a:solidFill>
                  <a:srgbClr val="F96307"/>
                </a:solidFill>
                <a:latin typeface="Tw Cen MT Condensed" panose="020B0606020104020203" pitchFamily="34" charset="0"/>
              </a:rPr>
              <a:t>“</a:t>
            </a:r>
            <a:r>
              <a:rPr lang="es-ES" altLang="ca-ES" sz="4000" dirty="0">
                <a:solidFill>
                  <a:srgbClr val="F96307"/>
                </a:solidFill>
                <a:latin typeface="Tw Cen MT Condensed" panose="020B0606020104020203" pitchFamily="34" charset="0"/>
              </a:rPr>
              <a:t>La verdadera magia del descubrimiento, no consiste a buscar nuevos paisajes, sino al cambiar la mirada</a:t>
            </a:r>
            <a:r>
              <a:rPr lang="ca-ES" altLang="ca-ES" sz="4000" dirty="0" smtClean="0">
                <a:solidFill>
                  <a:srgbClr val="F96307"/>
                </a:solidFill>
                <a:latin typeface="Tw Cen MT Condensed" panose="020B0606020104020203" pitchFamily="34" charset="0"/>
              </a:rPr>
              <a:t>”</a:t>
            </a:r>
          </a:p>
          <a:p>
            <a:pPr marL="0" lvl="1" algn="ctr">
              <a:lnSpc>
                <a:spcPct val="120000"/>
              </a:lnSpc>
              <a:spcBef>
                <a:spcPct val="0"/>
              </a:spcBef>
              <a:buNone/>
              <a:defRPr/>
            </a:pPr>
            <a:endParaRPr lang="ca-ES" altLang="ca-ES" sz="2400" dirty="0" smtClean="0">
              <a:solidFill>
                <a:srgbClr val="F96307"/>
              </a:solidFill>
              <a:latin typeface="Tw Cen MT Condensed" panose="020B0606020104020203" pitchFamily="34" charset="0"/>
            </a:endParaRPr>
          </a:p>
          <a:p>
            <a:pPr marL="0" lvl="1" algn="ctr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ca-ES" altLang="ca-ES" sz="4000" dirty="0" smtClean="0">
                <a:solidFill>
                  <a:srgbClr val="F96307"/>
                </a:solidFill>
                <a:latin typeface="Tw Cen MT Condensed" panose="020B0606020104020203" pitchFamily="34" charset="0"/>
              </a:rPr>
              <a:t>Marcel Proust</a:t>
            </a:r>
            <a:endParaRPr lang="ca-ES" altLang="ca-ES" sz="4000" dirty="0">
              <a:solidFill>
                <a:srgbClr val="F96307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228601"/>
            <a:ext cx="5210159" cy="6375933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988" y="3018721"/>
            <a:ext cx="2530978" cy="35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6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905000" y="228601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a-ES" altLang="ca-ES" sz="1100" dirty="0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47" name="QuadreDeText 25"/>
          <p:cNvSpPr txBox="1">
            <a:spLocks noChangeArrowheads="1"/>
          </p:cNvSpPr>
          <p:nvPr/>
        </p:nvSpPr>
        <p:spPr bwMode="auto">
          <a:xfrm>
            <a:off x="1512818" y="345252"/>
            <a:ext cx="8530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ca-ES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MARCO DE REFERENCIA</a:t>
            </a:r>
            <a:endParaRPr lang="ca-ES" altLang="ca-ES" sz="20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QuadreDeText 25"/>
          <p:cNvSpPr txBox="1">
            <a:spLocks noChangeArrowheads="1"/>
          </p:cNvSpPr>
          <p:nvPr/>
        </p:nvSpPr>
        <p:spPr bwMode="auto">
          <a:xfrm>
            <a:off x="434269" y="978665"/>
            <a:ext cx="1118762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s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LEGISLACIÓN</a:t>
            </a:r>
            <a:endParaRPr lang="es-ES" altLang="ca-ES" sz="18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es-ES" altLang="ca-ES" sz="1800" b="1" dirty="0" smtClean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Ley </a:t>
            </a:r>
            <a:r>
              <a:rPr lang="es-ES" altLang="ca-ES" sz="1800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Orgánica 3/2007, de 22 de marzo, para la igualdad efectiva de mujeres y hombres</a:t>
            </a:r>
            <a:r>
              <a:rPr lang="es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endParaRPr lang="es-ES" altLang="ca-ES" sz="18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ca-ES" sz="1800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Ley Orgánica 1/2004, de 28 de diciembre, de Medidas de Protección Integral contra la Violencia de Género</a:t>
            </a:r>
            <a:r>
              <a:rPr lang="es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s-ES" altLang="ca-ES" sz="18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t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1" t="26125" r="23544" b="13628"/>
          <a:stretch>
            <a:fillRect/>
          </a:stretch>
        </p:blipFill>
        <p:spPr bwMode="auto">
          <a:xfrm>
            <a:off x="7533861" y="3412043"/>
            <a:ext cx="4263887" cy="282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QuadreDeText 25"/>
          <p:cNvSpPr txBox="1">
            <a:spLocks noChangeArrowheads="1"/>
          </p:cNvSpPr>
          <p:nvPr/>
        </p:nvSpPr>
        <p:spPr bwMode="auto">
          <a:xfrm>
            <a:off x="513783" y="3243293"/>
            <a:ext cx="723185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s-ES" altLang="ca-ES" sz="18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Erradicar material sexista o discriminatorio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Hacer visible la historia de las mujeres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Formación especializada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</a:t>
            </a:r>
            <a:r>
              <a:rPr lang="es-ES" altLang="ca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educación tiene que contribuir a la eliminación de la violencia </a:t>
            </a: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machista</a:t>
            </a: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s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s-ES" altLang="ca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Coeducación  ????</a:t>
            </a:r>
          </a:p>
          <a:p>
            <a:pPr>
              <a:spcBef>
                <a:spcPct val="0"/>
              </a:spcBef>
              <a:buNone/>
            </a:pPr>
            <a:endParaRPr lang="ca-ES" altLang="ca-ES" sz="18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14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905000" y="228601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a-ES" altLang="ca-ES" sz="1100" dirty="0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47" name="QuadreDeText 25"/>
          <p:cNvSpPr txBox="1">
            <a:spLocks noChangeArrowheads="1"/>
          </p:cNvSpPr>
          <p:nvPr/>
        </p:nvSpPr>
        <p:spPr bwMode="auto">
          <a:xfrm>
            <a:off x="1512818" y="345252"/>
            <a:ext cx="8530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ca-ES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REFLEXIONES</a:t>
            </a:r>
            <a:endParaRPr lang="ca-ES" altLang="ca-ES" sz="20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QuadreDeText 25"/>
          <p:cNvSpPr txBox="1">
            <a:spLocks noChangeArrowheads="1"/>
          </p:cNvSpPr>
          <p:nvPr/>
        </p:nvSpPr>
        <p:spPr bwMode="auto">
          <a:xfrm>
            <a:off x="689634" y="862013"/>
            <a:ext cx="104267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s-ES" sz="1800" b="1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Macroencuesta</a:t>
            </a:r>
            <a:r>
              <a:rPr lang="es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Violencia de género del Ministerio de Igualdad (2019):</a:t>
            </a:r>
          </a:p>
          <a:p>
            <a:pPr>
              <a:spcBef>
                <a:spcPct val="0"/>
              </a:spcBef>
              <a:buNone/>
            </a:pPr>
            <a:endParaRPr lang="es-ES" altLang="ca-ES" sz="800" b="1" dirty="0" smtClean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-Alerta de las graves consecuencias que tiene la violencia psicológica y el control que sufren 1 de cada 4 adolescentes de 16 y 17 años.</a:t>
            </a:r>
          </a:p>
          <a:p>
            <a:pPr>
              <a:spcBef>
                <a:spcPct val="0"/>
              </a:spcBef>
              <a:buNone/>
            </a:pPr>
            <a:endParaRPr lang="es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-Entre adolescentes hay una falta de autopercepción de las chicas como víctimas de violencia machista y de los chicos como agresores, evidenciándose un “</a:t>
            </a:r>
            <a:r>
              <a:rPr lang="es-ES" altLang="ca-E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negacionismo</a:t>
            </a: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 de esta violencia por falta, sobre todo, de educación sexo afectiva y coeducación.</a:t>
            </a:r>
          </a:p>
          <a:p>
            <a:pPr>
              <a:spcBef>
                <a:spcPct val="0"/>
              </a:spcBef>
              <a:buNone/>
            </a:pPr>
            <a:endParaRPr lang="es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-Las niñas y niños a los 2-3 años ya muestran unas pautas interiorizadas con una clara marca de género, construidas por los diferentes agentes de socialización: familia, escuela, medios de comunicación, grupo de iguales, etc.</a:t>
            </a:r>
          </a:p>
          <a:p>
            <a:pPr>
              <a:spcBef>
                <a:spcPct val="0"/>
              </a:spcBef>
              <a:buNone/>
            </a:pPr>
            <a:endParaRPr lang="es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 </a:t>
            </a:r>
            <a:r>
              <a:rPr lang="es-ES" altLang="ca-ES" sz="1800" b="1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Save</a:t>
            </a:r>
            <a:r>
              <a:rPr lang="es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ca-ES" sz="1800" b="1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</a:t>
            </a:r>
            <a:r>
              <a:rPr lang="es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" altLang="ca-ES" sz="1800" b="1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Children</a:t>
            </a:r>
            <a:r>
              <a:rPr lang="es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“No </a:t>
            </a:r>
            <a:r>
              <a:rPr lang="es-ES" altLang="ca-ES" sz="1800" b="1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és</a:t>
            </a:r>
            <a:r>
              <a:rPr lang="es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amor” (2021):</a:t>
            </a:r>
          </a:p>
          <a:p>
            <a:pPr>
              <a:spcBef>
                <a:spcPct val="0"/>
              </a:spcBef>
              <a:buNone/>
            </a:pPr>
            <a:endParaRPr lang="es-ES" altLang="ca-ES" sz="800" b="1" dirty="0" smtClean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 de cada 5 chicos (20%) de entre 15 y 29 años considera que la violencia de género no existe.</a:t>
            </a:r>
          </a:p>
          <a:p>
            <a:pPr>
              <a:spcBef>
                <a:spcPct val="0"/>
              </a:spcBef>
              <a:buNone/>
            </a:pPr>
            <a:endParaRPr lang="es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 de cada 3 chicos piensa que son aceptables ciertas formas de violencia y de control a la pareja.</a:t>
            </a:r>
            <a:endParaRPr lang="es-ES" altLang="ca-E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905000" y="228601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a-ES" altLang="ca-ES" sz="1100" dirty="0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47" name="QuadreDeText 25"/>
          <p:cNvSpPr txBox="1">
            <a:spLocks noChangeArrowheads="1"/>
          </p:cNvSpPr>
          <p:nvPr/>
        </p:nvSpPr>
        <p:spPr bwMode="auto">
          <a:xfrm>
            <a:off x="1512818" y="345252"/>
            <a:ext cx="85308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ca-ES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MÁS REFLEXIÓN</a:t>
            </a:r>
            <a:endParaRPr lang="ca-ES" altLang="ca-ES" sz="20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QuadreDeText 25"/>
          <p:cNvSpPr txBox="1">
            <a:spLocks noChangeArrowheads="1"/>
          </p:cNvSpPr>
          <p:nvPr/>
        </p:nvSpPr>
        <p:spPr bwMode="auto">
          <a:xfrm>
            <a:off x="689634" y="862013"/>
            <a:ext cx="1057140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s-ES" altLang="ca-ES" sz="1800" b="1" dirty="0" smtClean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Encuesta CIS sobre la percepción de igualdad entre hombres y mujeres (2023):</a:t>
            </a:r>
          </a:p>
          <a:p>
            <a:pPr>
              <a:spcBef>
                <a:spcPct val="0"/>
              </a:spcBef>
              <a:buNone/>
            </a:pPr>
            <a:endParaRPr lang="es-ES" altLang="ca-ES" sz="1800" b="1" dirty="0" smtClean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54% de los jóvenes de entre 16 y 24 años en Catalunya está de acuerdo o muy de acuerdo con la afirmación de que el feminismo “ha ido demasiado lejos”.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es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hombres jóvenes, de 16 a 24 años, son el único grupo que considera que hay desigualdad hacia el género masculino (4,8%), frente a las mujeres de 50 a 64 años que son las que consideran que hay más desigualdades hacia las mujeres (7%).</a:t>
            </a: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es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QuadreDeText 25"/>
          <p:cNvSpPr txBox="1">
            <a:spLocks noChangeArrowheads="1"/>
          </p:cNvSpPr>
          <p:nvPr/>
        </p:nvSpPr>
        <p:spPr bwMode="auto">
          <a:xfrm>
            <a:off x="689634" y="3113020"/>
            <a:ext cx="618824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s-ES" altLang="ca-ES" sz="1800" b="1" dirty="0" smtClean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endParaRPr lang="es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general, un 32% de los catalanes hombres creen que el feminismo ha ido demasiado lejos, frente a un 41% que defienden lo contrario, y un 26% que no está ni de acuerdo ni en desacuerdo con esta afirmación.</a:t>
            </a:r>
          </a:p>
        </p:txBody>
      </p:sp>
      <p:pic>
        <p:nvPicPr>
          <p:cNvPr id="8" name="Imat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26" y="3835176"/>
            <a:ext cx="4108666" cy="273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83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1905000" y="228601"/>
            <a:ext cx="82296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a-ES" altLang="ca-ES" sz="1100" dirty="0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sp>
        <p:nvSpPr>
          <p:cNvPr id="47" name="QuadreDeText 25"/>
          <p:cNvSpPr txBox="1">
            <a:spLocks noChangeArrowheads="1"/>
          </p:cNvSpPr>
          <p:nvPr/>
        </p:nvSpPr>
        <p:spPr bwMode="auto">
          <a:xfrm>
            <a:off x="975648" y="442311"/>
            <a:ext cx="98711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a-ES" altLang="ca-ES" sz="20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CONTRIBUIR A LA ELIMINACIÓN DE LA VIOLENCIA MACHISTA DESDE EL MUSEO</a:t>
            </a:r>
            <a:endParaRPr lang="ca-ES" altLang="ca-ES" sz="20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QuadreDeText 25"/>
          <p:cNvSpPr txBox="1">
            <a:spLocks noChangeArrowheads="1"/>
          </p:cNvSpPr>
          <p:nvPr/>
        </p:nvSpPr>
        <p:spPr bwMode="auto">
          <a:xfrm>
            <a:off x="554303" y="5869366"/>
            <a:ext cx="697655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ca-ES" altLang="ca-ES" sz="1800" b="1" dirty="0" smtClean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a-ES" altLang="ca-ES" sz="1800" b="1" u="sng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Herramienta</a:t>
            </a:r>
            <a:r>
              <a:rPr lang="ca-ES" altLang="ca-ES" sz="1800" b="1" u="sng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ca-ES" altLang="ca-ES" sz="1800" b="1" u="sng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transformación</a:t>
            </a:r>
            <a:r>
              <a:rPr lang="ca-ES" altLang="ca-ES" sz="1800" b="1" u="sng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social radical</a:t>
            </a:r>
          </a:p>
          <a:p>
            <a:pPr>
              <a:spcBef>
                <a:spcPct val="0"/>
              </a:spcBef>
              <a:buNone/>
            </a:pPr>
            <a:endParaRPr lang="ca-ES" altLang="ca-ES" sz="1800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QuadreDeText 25"/>
          <p:cNvSpPr txBox="1">
            <a:spLocks noChangeArrowheads="1"/>
          </p:cNvSpPr>
          <p:nvPr/>
        </p:nvSpPr>
        <p:spPr bwMode="auto">
          <a:xfrm>
            <a:off x="601576" y="3076212"/>
            <a:ext cx="102925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a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EDUCACIÓN - EDUCADORAS</a:t>
            </a:r>
          </a:p>
          <a:p>
            <a:pPr>
              <a:spcBef>
                <a:spcPct val="0"/>
              </a:spcBef>
              <a:buNone/>
            </a:pPr>
            <a:endParaRPr lang="ca-ES" altLang="ca-ES" sz="800" b="1" dirty="0" smtClean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Acción </a:t>
            </a:r>
            <a:r>
              <a:rPr lang="es-ES" altLang="ca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educativa o </a:t>
            </a: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práctica </a:t>
            </a:r>
            <a:r>
              <a:rPr lang="es-ES" altLang="ca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mediadora va más </a:t>
            </a: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allá </a:t>
            </a:r>
            <a:r>
              <a:rPr lang="es-ES" altLang="ca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ampliar </a:t>
            </a:r>
            <a:r>
              <a:rPr lang="es-ES" altLang="ca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relatos y visibilizar </a:t>
            </a: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mujeres y otras realidades </a:t>
            </a:r>
            <a:r>
              <a:rPr lang="es-ES" altLang="ca-E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invisibilizadas</a:t>
            </a: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ES" altLang="ca-E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materiales i </a:t>
            </a:r>
            <a:r>
              <a:rPr lang="es-ES" altLang="ca-E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actividades.</a:t>
            </a:r>
            <a:endParaRPr lang="ca-ES" altLang="ca-E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ca-ES" altLang="ca-E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QuadreDeText 25"/>
          <p:cNvSpPr txBox="1">
            <a:spLocks noChangeArrowheads="1"/>
          </p:cNvSpPr>
          <p:nvPr/>
        </p:nvSpPr>
        <p:spPr bwMode="auto">
          <a:xfrm>
            <a:off x="554303" y="5620677"/>
            <a:ext cx="5789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a-ES" altLang="ca-ES" sz="1800" b="1" u="sng" dirty="0" err="1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lang="ca-ES" altLang="ca-ES" sz="1800" b="1" u="sng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ombate</a:t>
            </a:r>
            <a:r>
              <a:rPr lang="ca-ES" altLang="ca-ES" sz="1800" b="1" u="sng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 </a:t>
            </a:r>
            <a:r>
              <a:rPr lang="ca-ES" altLang="ca-ES" sz="1800" b="1" u="sng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violencia</a:t>
            </a:r>
            <a:r>
              <a:rPr lang="ca-ES" altLang="ca-ES" sz="1800" b="1" u="sng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ca-ES" altLang="ca-ES" sz="1800" b="1" u="sng" dirty="0" err="1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machista</a:t>
            </a:r>
            <a:endParaRPr lang="ca-ES" altLang="ca-ES" sz="1800" b="1" u="sng" dirty="0" smtClean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arrodonit 10"/>
          <p:cNvSpPr/>
          <p:nvPr/>
        </p:nvSpPr>
        <p:spPr>
          <a:xfrm>
            <a:off x="957917" y="4526310"/>
            <a:ext cx="4789918" cy="924220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QuadreDeText 25"/>
          <p:cNvSpPr txBox="1">
            <a:spLocks noChangeArrowheads="1"/>
          </p:cNvSpPr>
          <p:nvPr/>
        </p:nvSpPr>
        <p:spPr bwMode="auto">
          <a:xfrm>
            <a:off x="1242758" y="4759081"/>
            <a:ext cx="57896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a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COEDUCACIÓN PATRIMONIAL</a:t>
            </a:r>
          </a:p>
        </p:txBody>
      </p:sp>
      <p:sp>
        <p:nvSpPr>
          <p:cNvPr id="2" name="Rectangle 1"/>
          <p:cNvSpPr/>
          <p:nvPr/>
        </p:nvSpPr>
        <p:spPr>
          <a:xfrm>
            <a:off x="1307255" y="1929151"/>
            <a:ext cx="5252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a-ES" altLang="ca-ES" b="1" dirty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PERSPECTIVA FEMINISTA EN </a:t>
            </a:r>
            <a:r>
              <a:rPr lang="ca-ES" altLang="ca-ES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MUSEOS</a:t>
            </a:r>
            <a:endParaRPr lang="ca-ES" altLang="ca-ES" b="1" dirty="0">
              <a:solidFill>
                <a:srgbClr val="FF66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57910" y="1543473"/>
            <a:ext cx="3917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s-ES" altLang="ca-E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Relatos  (INVESTIGACIÓN)</a:t>
            </a:r>
          </a:p>
          <a:p>
            <a:pPr>
              <a:spcBef>
                <a:spcPct val="0"/>
              </a:spcBef>
              <a:buNone/>
            </a:pPr>
            <a:r>
              <a:rPr lang="es-ES" altLang="ca-E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Museografías (COLECCIONES)</a:t>
            </a:r>
          </a:p>
          <a:p>
            <a:pPr>
              <a:spcBef>
                <a:spcPct val="0"/>
              </a:spcBef>
              <a:buNone/>
            </a:pPr>
            <a:r>
              <a:rPr lang="es-ES" altLang="ca-E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Lenguaje (COMUNICACIÓN)</a:t>
            </a:r>
          </a:p>
          <a:p>
            <a:pPr>
              <a:spcBef>
                <a:spcPct val="0"/>
              </a:spcBef>
              <a:buNone/>
            </a:pPr>
            <a:r>
              <a:rPr lang="es-ES" altLang="ca-ES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Actividades (EDUCACIÓN)</a:t>
            </a:r>
            <a:endParaRPr lang="es-ES" altLang="ca-E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arrodonit 12"/>
          <p:cNvSpPr/>
          <p:nvPr/>
        </p:nvSpPr>
        <p:spPr>
          <a:xfrm>
            <a:off x="1162879" y="1398887"/>
            <a:ext cx="9432235" cy="1515062"/>
          </a:xfrm>
          <a:prstGeom prst="round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31" y="4237956"/>
            <a:ext cx="3233530" cy="24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951802" y="113396"/>
            <a:ext cx="7969291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20000"/>
              </a:lnSpc>
              <a:buNone/>
            </a:pPr>
            <a:r>
              <a:rPr lang="ca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</a:rPr>
              <a:t>PRÁCTICA MEDIADORA: CUERPO, ESPACIOS, PERSONAS</a:t>
            </a:r>
            <a:endParaRPr lang="ca-ES" altLang="ca-ES" sz="1800" b="1" dirty="0">
              <a:solidFill>
                <a:srgbClr val="FF66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41433" y="4843862"/>
            <a:ext cx="374775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/>
              <a:t>PAPEL EDUCADORA</a:t>
            </a:r>
          </a:p>
          <a:p>
            <a:pPr algn="ctr"/>
            <a:endParaRPr lang="es-ES" sz="800" b="1" dirty="0" smtClean="0"/>
          </a:p>
          <a:p>
            <a:pPr algn="ctr"/>
            <a:r>
              <a:rPr lang="es-ES" dirty="0" smtClean="0"/>
              <a:t>Reflexión</a:t>
            </a:r>
          </a:p>
          <a:p>
            <a:pPr algn="ctr"/>
            <a:r>
              <a:rPr lang="es-ES" dirty="0" smtClean="0"/>
              <a:t>Posicionamiento</a:t>
            </a:r>
          </a:p>
          <a:p>
            <a:pPr algn="ctr"/>
            <a:r>
              <a:rPr lang="es-ES" dirty="0" smtClean="0"/>
              <a:t>Formación</a:t>
            </a:r>
          </a:p>
          <a:p>
            <a:pPr algn="ctr"/>
            <a:r>
              <a:rPr lang="es-ES" dirty="0" smtClean="0"/>
              <a:t>Tomar consciencia</a:t>
            </a:r>
          </a:p>
          <a:p>
            <a:pPr algn="ctr"/>
            <a:r>
              <a:rPr lang="es-ES" dirty="0" smtClean="0"/>
              <a:t>Acción</a:t>
            </a:r>
            <a:endParaRPr lang="es-ES" dirty="0"/>
          </a:p>
        </p:txBody>
      </p:sp>
      <p:sp>
        <p:nvSpPr>
          <p:cNvPr id="11" name="QuadreDeText 10"/>
          <p:cNvSpPr txBox="1"/>
          <p:nvPr/>
        </p:nvSpPr>
        <p:spPr>
          <a:xfrm>
            <a:off x="5547960" y="763494"/>
            <a:ext cx="3504259" cy="3960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OBJETIVOS</a:t>
            </a:r>
          </a:p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dirty="0" smtClean="0">
                <a:solidFill>
                  <a:srgbClr val="000000"/>
                </a:solidFill>
                <a:latin typeface="Arial"/>
              </a:rPr>
              <a:t>-</a:t>
            </a:r>
            <a:r>
              <a:rPr lang="es-ES" altLang="ca-ES" dirty="0" smtClean="0">
                <a:solidFill>
                  <a:srgbClr val="000000"/>
                </a:solidFill>
              </a:rPr>
              <a:t>Nuevas narrativas</a:t>
            </a:r>
          </a:p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dirty="0" smtClean="0">
                <a:solidFill>
                  <a:srgbClr val="000000"/>
                </a:solidFill>
              </a:rPr>
              <a:t>-Lenguaje inclusivo</a:t>
            </a:r>
          </a:p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dirty="0" smtClean="0">
                <a:solidFill>
                  <a:srgbClr val="000000"/>
                </a:solidFill>
              </a:rPr>
              <a:t>-Detectar estereotipos sexistas</a:t>
            </a:r>
          </a:p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dirty="0" smtClean="0">
                <a:solidFill>
                  <a:srgbClr val="000000"/>
                </a:solidFill>
              </a:rPr>
              <a:t>-Detectar roles de género androcéntricos.</a:t>
            </a:r>
          </a:p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dirty="0" smtClean="0">
                <a:solidFill>
                  <a:srgbClr val="000000"/>
                </a:solidFill>
              </a:rPr>
              <a:t>-Detectar jerarquías de género androcéntricas y conductas abusivas.</a:t>
            </a:r>
            <a:endParaRPr lang="es-ES" altLang="ca-ES" dirty="0">
              <a:solidFill>
                <a:srgbClr val="000000"/>
              </a:solidFill>
            </a:endParaRPr>
          </a:p>
        </p:txBody>
      </p:sp>
      <p:sp>
        <p:nvSpPr>
          <p:cNvPr id="17" name="QuadreDeText 16"/>
          <p:cNvSpPr txBox="1"/>
          <p:nvPr/>
        </p:nvSpPr>
        <p:spPr>
          <a:xfrm>
            <a:off x="383558" y="646416"/>
            <a:ext cx="4757876" cy="5852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b="1" dirty="0" smtClean="0">
                <a:solidFill>
                  <a:srgbClr val="FF66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COEDUCACIÓN PATRIMONIAL </a:t>
            </a:r>
          </a:p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sz="1600" dirty="0" smtClean="0">
                <a:solidFill>
                  <a:srgbClr val="000000"/>
                </a:solidFill>
              </a:rPr>
              <a:t>Metodología educativa que aplica la perspectiva feminista a </a:t>
            </a:r>
            <a:r>
              <a:rPr lang="es-ES" altLang="ca-ES" sz="1600" u="sng" dirty="0" smtClean="0">
                <a:solidFill>
                  <a:srgbClr val="000000"/>
                </a:solidFill>
              </a:rPr>
              <a:t>las prácticas </a:t>
            </a:r>
            <a:r>
              <a:rPr lang="es-ES" altLang="ca-ES" sz="1600" dirty="0" smtClean="0">
                <a:solidFill>
                  <a:srgbClr val="000000"/>
                </a:solidFill>
              </a:rPr>
              <a:t>de la educación patrimonial.</a:t>
            </a:r>
          </a:p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sz="1600" dirty="0" smtClean="0">
                <a:solidFill>
                  <a:srgbClr val="000000"/>
                </a:solidFill>
              </a:rPr>
              <a:t>ÁMBITOS DE ACCIÓN</a:t>
            </a:r>
          </a:p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sz="1600" dirty="0" smtClean="0">
                <a:solidFill>
                  <a:srgbClr val="000000"/>
                </a:solidFill>
              </a:rPr>
              <a:t>-Los </a:t>
            </a:r>
            <a:r>
              <a:rPr lang="es-ES" altLang="ca-ES" sz="1600" b="1" dirty="0" smtClean="0">
                <a:solidFill>
                  <a:srgbClr val="000000"/>
                </a:solidFill>
              </a:rPr>
              <a:t>conocimientos de referencia</a:t>
            </a:r>
            <a:r>
              <a:rPr lang="es-ES" altLang="ca-ES" sz="1600" dirty="0" smtClean="0">
                <a:solidFill>
                  <a:srgbClr val="000000"/>
                </a:solidFill>
              </a:rPr>
              <a:t>: el discurso, relatos, narrativa.</a:t>
            </a:r>
          </a:p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sz="1600" dirty="0" smtClean="0">
                <a:solidFill>
                  <a:srgbClr val="000000"/>
                </a:solidFill>
              </a:rPr>
              <a:t>-El </a:t>
            </a:r>
            <a:r>
              <a:rPr lang="es-ES" altLang="ca-ES" sz="1600" b="1" dirty="0" smtClean="0">
                <a:solidFill>
                  <a:srgbClr val="000000"/>
                </a:solidFill>
              </a:rPr>
              <a:t>lenguaje</a:t>
            </a:r>
            <a:r>
              <a:rPr lang="es-ES" altLang="ca-ES" sz="1600" dirty="0" smtClean="0">
                <a:solidFill>
                  <a:srgbClr val="000000"/>
                </a:solidFill>
              </a:rPr>
              <a:t>: tomar conciencia de la discriminación lingüística en el discurso, en espacios expositivos, los materiales y recursos educativos ( vitrinas, ilustraciones, textos...).</a:t>
            </a:r>
          </a:p>
          <a:p>
            <a:pPr eaLnBrk="0" fontAlgn="base" hangingPunct="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es-ES" altLang="ca-ES" sz="1600" dirty="0" smtClean="0">
                <a:solidFill>
                  <a:srgbClr val="000000"/>
                </a:solidFill>
              </a:rPr>
              <a:t>-</a:t>
            </a:r>
            <a:r>
              <a:rPr lang="es-ES" altLang="ca-ES" sz="1600" b="1" dirty="0" smtClean="0">
                <a:solidFill>
                  <a:srgbClr val="000000"/>
                </a:solidFill>
              </a:rPr>
              <a:t>PRÁCTICA MEDIADORA</a:t>
            </a:r>
            <a:r>
              <a:rPr lang="es-ES" altLang="ca-ES" sz="1600" dirty="0" smtClean="0">
                <a:solidFill>
                  <a:srgbClr val="000000"/>
                </a:solidFill>
              </a:rPr>
              <a:t>: trabajar la ocupación y el uso del espacio por parte del alumnado y las relaciones con la educadora, para que la acción educativa sea equitativa.</a:t>
            </a:r>
            <a:endParaRPr lang="es-ES" altLang="ca-ES" dirty="0">
              <a:solidFill>
                <a:srgbClr val="000000"/>
              </a:solidFill>
            </a:endParaRPr>
          </a:p>
        </p:txBody>
      </p:sp>
      <p:pic>
        <p:nvPicPr>
          <p:cNvPr id="18" name="Imat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954" y="4754491"/>
            <a:ext cx="3303370" cy="200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arrodonit 18"/>
          <p:cNvSpPr/>
          <p:nvPr/>
        </p:nvSpPr>
        <p:spPr>
          <a:xfrm>
            <a:off x="5585815" y="4772125"/>
            <a:ext cx="2756758" cy="2005522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Rectangle arrodonit 19"/>
          <p:cNvSpPr/>
          <p:nvPr/>
        </p:nvSpPr>
        <p:spPr>
          <a:xfrm>
            <a:off x="5232105" y="763494"/>
            <a:ext cx="3640160" cy="3891088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Rectangle arrodonit 20"/>
          <p:cNvSpPr/>
          <p:nvPr/>
        </p:nvSpPr>
        <p:spPr>
          <a:xfrm>
            <a:off x="263011" y="515937"/>
            <a:ext cx="4837446" cy="6174583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768" y="254666"/>
            <a:ext cx="3127555" cy="44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9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QuadreDeText 32"/>
          <p:cNvSpPr txBox="1">
            <a:spLocks noChangeArrowheads="1"/>
          </p:cNvSpPr>
          <p:nvPr/>
        </p:nvSpPr>
        <p:spPr bwMode="auto">
          <a:xfrm>
            <a:off x="1186923" y="402907"/>
            <a:ext cx="100728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altLang="ca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METODOLOGÍA DE EVALUACIÓN EN COEDUCACIÓN PATRIMONIAL 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26926" y="2685920"/>
            <a:ext cx="2720141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ca-E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Conocimientos de referencia (relato, discurso, narrativa... 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ca-E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El lenguaje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ca-E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Recursos pasivos</a:t>
            </a:r>
            <a:r>
              <a:rPr kumimoji="0" lang="es-ES" altLang="ca-ES" sz="1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es-ES" altLang="ca-E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(museografías, ilustraciones, material educativo.)</a:t>
            </a:r>
            <a:endParaRPr kumimoji="0" lang="es-ES" altLang="ca-E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526468" y="2070970"/>
            <a:ext cx="299990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ca-ES" sz="1800" b="1" i="0" u="none" strike="noStrike" kern="1200" cap="none" spc="0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Evaluación inicial</a:t>
            </a:r>
            <a:endParaRPr kumimoji="0" lang="es-ES" altLang="ca-ES" sz="1800" b="1" i="0" u="none" strike="noStrike" kern="1200" cap="none" spc="0" normalizeH="0" baseline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632461" y="2057615"/>
            <a:ext cx="2627290" cy="320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ca-ES" sz="1800" b="1" i="0" u="none" strike="noStrike" kern="1200" cap="none" spc="0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panose="020B0604030504040204" pitchFamily="34" charset="0"/>
              </a:rPr>
              <a:t>Evaluación </a:t>
            </a:r>
            <a:r>
              <a:rPr kumimoji="0" lang="es-ES" altLang="ca-ES" sz="1800" b="1" i="0" u="none" strike="noStrike" kern="1200" cap="none" spc="0" normalizeH="0" baseline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panose="020B0604030504040204" pitchFamily="34" charset="0"/>
              </a:rPr>
              <a:t>sumativa</a:t>
            </a:r>
            <a:endParaRPr kumimoji="0" lang="es-ES" altLang="ca-ES" sz="1800" b="1" i="0" u="none" strike="noStrike" kern="1200" cap="none" spc="0" normalizeH="0" baseline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Verdana" panose="020B0604030504040204" pitchFamily="34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ca-ES" sz="800" b="1" i="0" u="none" strike="noStrike" kern="1200" cap="none" spc="0" normalizeH="0" baseline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Verdana" panose="020B0604030504040204" pitchFamily="34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ca-E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Recogida de datos, exposición, reflexión, cambios y aplicación </a:t>
            </a: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ca-ES" sz="800" b="0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ca-ES" sz="1800" b="1" i="0" u="none" strike="noStrike" kern="1200" cap="none" spc="0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panose="020B0604030504040204" pitchFamily="34" charset="0"/>
              </a:rPr>
              <a:t>segunda </a:t>
            </a:r>
            <a:r>
              <a:rPr lang="es-ES" altLang="ca-ES" sz="1800" b="1" dirty="0">
                <a:solidFill>
                  <a:srgbClr val="FF6600"/>
                </a:solidFill>
                <a:latin typeface="Verdana" panose="020B0604030504040204" pitchFamily="34" charset="0"/>
              </a:rPr>
              <a:t>e</a:t>
            </a:r>
            <a:r>
              <a:rPr kumimoji="0" lang="es-ES" altLang="ca-ES" sz="1800" b="1" i="0" u="none" strike="noStrike" kern="1200" cap="none" spc="0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panose="020B0604030504040204" pitchFamily="34" charset="0"/>
              </a:rPr>
              <a:t>valuación</a:t>
            </a:r>
            <a:endParaRPr kumimoji="0" lang="es-ES" altLang="ca-ES" sz="1800" b="1" i="0" u="none" strike="noStrike" kern="1200" cap="none" spc="0" normalizeH="0" baseline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4373242" y="2038989"/>
            <a:ext cx="3011739" cy="105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ca-ES" sz="1800" b="1" i="0" u="none" strike="noStrike" kern="1200" cap="none" spc="0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panose="020B0604030504040204" pitchFamily="34" charset="0"/>
              </a:rPr>
              <a:t>Evaluación formativa</a:t>
            </a:r>
          </a:p>
          <a:p>
            <a:pPr marL="457200" marR="0" lvl="1" indent="0" algn="ctr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ca-ES" sz="14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Verdana" panose="020B0604030504040204" pitchFamily="34" charset="0"/>
              </a:rPr>
              <a:t>Práctica mediadora</a:t>
            </a:r>
            <a:endParaRPr kumimoji="0" lang="es-ES" altLang="ca-ES" sz="14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QuadreDeText 22"/>
          <p:cNvSpPr txBox="1"/>
          <p:nvPr/>
        </p:nvSpPr>
        <p:spPr>
          <a:xfrm>
            <a:off x="4203909" y="3173759"/>
            <a:ext cx="3991586" cy="30911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AVALUADORA EXTERNA</a:t>
            </a: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sng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Tarea</a:t>
            </a:r>
            <a:r>
              <a:rPr kumimoji="0" lang="es-E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hacer el seguimiento de la actividad.</a:t>
            </a: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sng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Objetivo</a:t>
            </a:r>
            <a:r>
              <a:rPr kumimoji="0" lang="es-E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evaluar si la</a:t>
            </a:r>
            <a:r>
              <a:rPr kumimoji="0" lang="es-ES" sz="18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actividad es </a:t>
            </a: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coeducativa</a:t>
            </a:r>
            <a:endParaRPr kumimoji="0" lang="es-ES" sz="1800" b="1" i="0" u="none" strike="noStrike" kern="120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sng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Herramienta</a:t>
            </a:r>
            <a:r>
              <a:rPr kumimoji="0" lang="es-ES" sz="18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indicadores de evaluación en coeducación patrimonial.</a:t>
            </a:r>
            <a:endParaRPr kumimoji="0" lang="es-ES" sz="18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>
            <a:off x="978285" y="1266867"/>
            <a:ext cx="1753410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altLang="ca-ES" sz="1800" b="1" dirty="0" smtClean="0">
                <a:solidFill>
                  <a:srgbClr val="FF6600"/>
                </a:solidFill>
                <a:latin typeface="Verdana" panose="020B0604030504040204" pitchFamily="34" charset="0"/>
              </a:rPr>
              <a:t>ANTES</a:t>
            </a:r>
            <a:endParaRPr kumimoji="0" lang="ca-ES" altLang="ca-ES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4888150" y="1302133"/>
            <a:ext cx="1935277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alt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DURANTE</a:t>
            </a:r>
            <a:endParaRPr kumimoji="0" lang="ca-ES" altLang="ca-ES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8918574" y="1302133"/>
            <a:ext cx="2055064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altLang="ca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DESPUÉS</a:t>
            </a:r>
            <a:endParaRPr kumimoji="0" lang="ca-ES" altLang="ca-ES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19" name="Rectangle arrodonit 18"/>
          <p:cNvSpPr/>
          <p:nvPr/>
        </p:nvSpPr>
        <p:spPr>
          <a:xfrm>
            <a:off x="4008130" y="1846551"/>
            <a:ext cx="4287471" cy="4434979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0" name="Rectangle arrodonit 19"/>
          <p:cNvSpPr/>
          <p:nvPr/>
        </p:nvSpPr>
        <p:spPr>
          <a:xfrm>
            <a:off x="8659590" y="1862698"/>
            <a:ext cx="2800227" cy="3613763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1" name="Rectangle arrodonit 20"/>
          <p:cNvSpPr/>
          <p:nvPr/>
        </p:nvSpPr>
        <p:spPr>
          <a:xfrm>
            <a:off x="617669" y="1846551"/>
            <a:ext cx="3026472" cy="3788935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5961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 descr="transp4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2338" y="2873375"/>
            <a:ext cx="2095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2298368" y="401204"/>
            <a:ext cx="6243695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>
              <a:lnSpc>
                <a:spcPct val="120000"/>
              </a:lnSpc>
              <a:buNone/>
            </a:pPr>
            <a:r>
              <a:rPr lang="ca-ES" altLang="ca-ES" sz="1800" b="1" dirty="0">
                <a:solidFill>
                  <a:srgbClr val="FF6600"/>
                </a:solidFill>
                <a:latin typeface="Verdana" panose="020B0604030504040204" pitchFamily="34" charset="0"/>
              </a:rPr>
              <a:t>PRÁCTICA MEDIADORA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272" y="420116"/>
            <a:ext cx="51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Tx/>
              <a:buNone/>
            </a:pPr>
            <a:r>
              <a:rPr lang="ca-ES" altLang="ca-ES" sz="1600" b="1" dirty="0" smtClean="0">
                <a:cs typeface="Times New Roman" panose="02020603050405020304" pitchFamily="18" charset="0"/>
              </a:rPr>
              <a:t>     ESPACIO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cs typeface="Times New Roman" panose="02020603050405020304" pitchFamily="18" charset="0"/>
              </a:rPr>
              <a:t>Quién se sitúa en </a:t>
            </a:r>
            <a:r>
              <a:rPr lang="es-ES" altLang="ca-ES" sz="1600" dirty="0" smtClean="0">
                <a:cs typeface="Times New Roman" panose="02020603050405020304" pitchFamily="18" charset="0"/>
              </a:rPr>
              <a:t>lugares</a:t>
            </a:r>
          </a:p>
          <a:p>
            <a:pPr>
              <a:spcBef>
                <a:spcPts val="1200"/>
              </a:spcBef>
            </a:pPr>
            <a:r>
              <a:rPr lang="es-ES" altLang="ca-ES" sz="1600" dirty="0" smtClean="0">
                <a:cs typeface="Times New Roman" panose="02020603050405020304" pitchFamily="18" charset="0"/>
              </a:rPr>
              <a:t> “importantes</a:t>
            </a:r>
            <a:r>
              <a:rPr lang="es-ES" altLang="ca-ES" sz="1600" dirty="0">
                <a:cs typeface="Times New Roman" panose="02020603050405020304" pitchFamily="18" charset="0"/>
              </a:rPr>
              <a:t>”?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cs typeface="Times New Roman" panose="02020603050405020304" pitchFamily="18" charset="0"/>
              </a:rPr>
              <a:t>Quién se sitúa en zonas  </a:t>
            </a:r>
            <a:endParaRPr lang="es-ES" altLang="ca-ES" sz="1600" dirty="0" smtClean="0"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s-ES" altLang="ca-ES" sz="1600" dirty="0" smtClean="0">
                <a:cs typeface="Times New Roman" panose="02020603050405020304" pitchFamily="18" charset="0"/>
              </a:rPr>
              <a:t>periféricas</a:t>
            </a:r>
            <a:r>
              <a:rPr lang="es-ES" altLang="ca-ES" sz="1600" dirty="0"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cs typeface="Times New Roman" panose="02020603050405020304" pitchFamily="18" charset="0"/>
              </a:rPr>
              <a:t>Quién manipula el material?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cs typeface="Times New Roman" panose="02020603050405020304" pitchFamily="18" charset="0"/>
              </a:rPr>
              <a:t>Quién ocupa el espacio físico? 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cs typeface="Times New Roman" panose="02020603050405020304" pitchFamily="18" charset="0"/>
              </a:rPr>
              <a:t>Quién ocupa el espacio sonoro?</a:t>
            </a:r>
            <a:endParaRPr lang="ca-ES" altLang="ca-ES" sz="1600" dirty="0">
              <a:cs typeface="Times New Roman" panose="02020603050405020304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8474670" y="926438"/>
            <a:ext cx="3710701" cy="4897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00"/>
              </a:spcBef>
              <a:buFontTx/>
              <a:buNone/>
            </a:pPr>
            <a:r>
              <a:rPr lang="ca-ES" altLang="ca-ES" sz="1600" b="1" dirty="0" smtClean="0">
                <a:latin typeface="+mj-lt"/>
                <a:cs typeface="Times New Roman" panose="02020603050405020304" pitchFamily="18" charset="0"/>
              </a:rPr>
              <a:t>                     CUERPO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latin typeface="+mj-lt"/>
                <a:cs typeface="Times New Roman" panose="02020603050405020304" pitchFamily="18" charset="0"/>
              </a:rPr>
              <a:t>Cómo interactúan los niños </a:t>
            </a:r>
            <a:endParaRPr lang="es-ES" altLang="ca-ES" sz="16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s-ES" altLang="ca-ES" sz="1600" dirty="0" smtClean="0">
                <a:latin typeface="+mj-lt"/>
                <a:cs typeface="Times New Roman" panose="02020603050405020304" pitchFamily="18" charset="0"/>
              </a:rPr>
              <a:t>y </a:t>
            </a:r>
            <a:r>
              <a:rPr lang="es-ES" altLang="ca-ES" sz="1600" dirty="0">
                <a:latin typeface="+mj-lt"/>
                <a:cs typeface="Times New Roman" panose="02020603050405020304" pitchFamily="18" charset="0"/>
              </a:rPr>
              <a:t>las niñas</a:t>
            </a:r>
            <a:r>
              <a:rPr lang="es-ES" altLang="ca-ES" sz="1600" dirty="0" smtClean="0">
                <a:latin typeface="+mj-lt"/>
                <a:cs typeface="Times New Roman" panose="02020603050405020304" pitchFamily="18" charset="0"/>
              </a:rPr>
              <a:t>? Con ellos y con ellas?</a:t>
            </a:r>
            <a:endParaRPr lang="es-ES" altLang="ca-ES" sz="1600" dirty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latin typeface="+mj-lt"/>
                <a:cs typeface="Times New Roman" panose="02020603050405020304" pitchFamily="18" charset="0"/>
              </a:rPr>
              <a:t>Quién sale como alumnado </a:t>
            </a:r>
            <a:endParaRPr lang="es-ES" altLang="ca-ES" sz="16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s-ES" altLang="ca-ES" sz="1600" dirty="0" smtClean="0">
                <a:latin typeface="+mj-lt"/>
                <a:cs typeface="Times New Roman" panose="02020603050405020304" pitchFamily="18" charset="0"/>
              </a:rPr>
              <a:t>voluntario</a:t>
            </a:r>
            <a:r>
              <a:rPr lang="es-ES" altLang="ca-ES" sz="1600" dirty="0">
                <a:latin typeface="+mj-lt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latin typeface="+mj-lt"/>
                <a:cs typeface="Times New Roman" panose="02020603050405020304" pitchFamily="18" charset="0"/>
              </a:rPr>
              <a:t>Quién adopta actitudes </a:t>
            </a:r>
            <a:endParaRPr lang="es-ES" altLang="ca-ES" sz="16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s-ES" altLang="ca-ES" sz="1600" dirty="0" smtClean="0">
                <a:latin typeface="+mj-lt"/>
                <a:cs typeface="Times New Roman" panose="02020603050405020304" pitchFamily="18" charset="0"/>
              </a:rPr>
              <a:t>aparentemente pasivas</a:t>
            </a:r>
            <a:r>
              <a:rPr lang="es-ES" altLang="ca-ES" sz="1600" dirty="0">
                <a:latin typeface="+mj-lt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latin typeface="+mj-lt"/>
                <a:cs typeface="Times New Roman" panose="02020603050405020304" pitchFamily="18" charset="0"/>
              </a:rPr>
              <a:t>Quién se implica en situaciones </a:t>
            </a:r>
            <a:r>
              <a:rPr lang="es-ES" altLang="ca-ES" sz="1600" dirty="0" smtClean="0">
                <a:latin typeface="+mj-lt"/>
                <a:cs typeface="Times New Roman" panose="02020603050405020304" pitchFamily="18" charset="0"/>
              </a:rPr>
              <a:t>de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s-ES" altLang="ca-ES" sz="160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altLang="ca-ES" sz="1600" dirty="0">
                <a:latin typeface="+mj-lt"/>
                <a:cs typeface="Times New Roman" panose="02020603050405020304" pitchFamily="18" charset="0"/>
              </a:rPr>
              <a:t>conflicto?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latin typeface="+mj-lt"/>
                <a:cs typeface="Times New Roman" panose="02020603050405020304" pitchFamily="18" charset="0"/>
              </a:rPr>
              <a:t>Quién desconecta?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latin typeface="+mj-lt"/>
                <a:cs typeface="Times New Roman" panose="02020603050405020304" pitchFamily="18" charset="0"/>
              </a:rPr>
              <a:t>Quién está en plan de apoyo?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s-ES" altLang="ca-ES" sz="1600" dirty="0">
                <a:latin typeface="+mj-lt"/>
                <a:cs typeface="Times New Roman" panose="02020603050405020304" pitchFamily="18" charset="0"/>
              </a:rPr>
              <a:t>Quién recoge el material?</a:t>
            </a:r>
            <a:endParaRPr lang="ca-ES" altLang="ca-ES" sz="16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29269" y="1116289"/>
            <a:ext cx="46954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ts val="1200"/>
              </a:spcBef>
              <a:defRPr/>
            </a:pPr>
            <a:r>
              <a:rPr lang="ca-ES" altLang="ca-ES" sz="1600" b="1" dirty="0" smtClean="0">
                <a:cs typeface="Times New Roman" pitchFamily="18" charset="0"/>
              </a:rPr>
              <a:t>PERSONAS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ca-ES" sz="1600" dirty="0">
                <a:cs typeface="Times New Roman" pitchFamily="18" charset="0"/>
              </a:rPr>
              <a:t>El alumnado participa de las tareas propuestas?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ca-ES" sz="1600" dirty="0">
                <a:cs typeface="Times New Roman" pitchFamily="18" charset="0"/>
              </a:rPr>
              <a:t>El alumnado presta atención a las explicaciones?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ca-ES" sz="1600" dirty="0">
                <a:cs typeface="Times New Roman" pitchFamily="18" charset="0"/>
              </a:rPr>
              <a:t>Número de niños y niñas con las cuales interactúa directamente durante la </a:t>
            </a:r>
            <a:r>
              <a:rPr lang="es-ES" altLang="ca-ES" sz="1600" dirty="0" smtClean="0">
                <a:cs typeface="Times New Roman" pitchFamily="18" charset="0"/>
              </a:rPr>
              <a:t>mediación</a:t>
            </a:r>
            <a:endParaRPr lang="es-ES" altLang="ca-ES" sz="1600" dirty="0">
              <a:cs typeface="Times New Roman" pitchFamily="18" charset="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ca-ES" sz="1600" dirty="0">
                <a:cs typeface="Times New Roman" pitchFamily="18" charset="0"/>
              </a:rPr>
              <a:t>Número de niñas y de niños que elige como voluntarias.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ca-ES" sz="1600" dirty="0">
                <a:cs typeface="Times New Roman" pitchFamily="18" charset="0"/>
              </a:rPr>
              <a:t>Está más pendiente de las </a:t>
            </a:r>
            <a:r>
              <a:rPr lang="es-ES" altLang="ca-ES" sz="1600" dirty="0" smtClean="0">
                <a:cs typeface="Times New Roman" pitchFamily="18" charset="0"/>
              </a:rPr>
              <a:t>niñas </a:t>
            </a:r>
            <a:r>
              <a:rPr lang="es-ES" altLang="ca-ES" sz="1600" dirty="0">
                <a:cs typeface="Times New Roman" pitchFamily="18" charset="0"/>
              </a:rPr>
              <a:t>o de los </a:t>
            </a:r>
            <a:r>
              <a:rPr lang="es-ES" altLang="ca-ES" sz="1600" dirty="0" smtClean="0">
                <a:cs typeface="Times New Roman" pitchFamily="18" charset="0"/>
              </a:rPr>
              <a:t>niños?</a:t>
            </a:r>
            <a:endParaRPr lang="es-ES" altLang="ca-ES" sz="1600" dirty="0">
              <a:cs typeface="Times New Roman" pitchFamily="18" charset="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ca-ES" sz="1600" dirty="0">
                <a:cs typeface="Times New Roman" pitchFamily="18" charset="0"/>
              </a:rPr>
              <a:t>A quien se le presta más atención, niñas, niños?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ca-ES" sz="1600" dirty="0">
                <a:cs typeface="Times New Roman" pitchFamily="18" charset="0"/>
              </a:rPr>
              <a:t>Integra otras minorías étnicas y personas con discapacidad?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s-ES" altLang="ca-ES" sz="1600" dirty="0">
                <a:cs typeface="Times New Roman" pitchFamily="18" charset="0"/>
              </a:rPr>
              <a:t>Conoce el nombre de pila del alumnado?</a:t>
            </a:r>
            <a:endParaRPr lang="ca-ES" altLang="ca-ES" sz="1600" dirty="0">
              <a:cs typeface="Times New Roman" pitchFamily="18" charset="0"/>
            </a:endParaRPr>
          </a:p>
        </p:txBody>
      </p:sp>
      <p:sp>
        <p:nvSpPr>
          <p:cNvPr id="12" name="Rectangle arrodonit 11"/>
          <p:cNvSpPr/>
          <p:nvPr/>
        </p:nvSpPr>
        <p:spPr>
          <a:xfrm>
            <a:off x="8434914" y="926438"/>
            <a:ext cx="3668760" cy="5126492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3" name="Rectangle arrodonit 12"/>
          <p:cNvSpPr/>
          <p:nvPr/>
        </p:nvSpPr>
        <p:spPr>
          <a:xfrm>
            <a:off x="3629269" y="926438"/>
            <a:ext cx="4625899" cy="5643327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Rectangle arrodonit 13"/>
          <p:cNvSpPr/>
          <p:nvPr/>
        </p:nvSpPr>
        <p:spPr>
          <a:xfrm>
            <a:off x="122390" y="331473"/>
            <a:ext cx="3388455" cy="3495092"/>
          </a:xfrm>
          <a:prstGeom prst="roundRect">
            <a:avLst/>
          </a:prstGeom>
          <a:noFill/>
          <a:ln w="57150">
            <a:solidFill>
              <a:srgbClr val="F963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1" name="Imat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66" y="4180147"/>
            <a:ext cx="3186157" cy="238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3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 descr="C:\Users\abraham\Desktop\classe coeducació\fotos\IMG_8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08" y="3716645"/>
            <a:ext cx="4056242" cy="304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t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11" y="635257"/>
            <a:ext cx="4467230" cy="3350423"/>
          </a:xfrm>
          <a:prstGeom prst="rect">
            <a:avLst/>
          </a:prstGeom>
        </p:spPr>
      </p:pic>
      <p:pic>
        <p:nvPicPr>
          <p:cNvPr id="4" name="Imat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30" y="3707828"/>
            <a:ext cx="4080026" cy="3060020"/>
          </a:xfrm>
          <a:prstGeom prst="rect">
            <a:avLst/>
          </a:prstGeom>
        </p:spPr>
      </p:pic>
      <p:pic>
        <p:nvPicPr>
          <p:cNvPr id="9" name="Imat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53" y="635257"/>
            <a:ext cx="3707003" cy="2780253"/>
          </a:xfrm>
          <a:prstGeom prst="rect">
            <a:avLst/>
          </a:prstGeom>
        </p:spPr>
      </p:pic>
      <p:pic>
        <p:nvPicPr>
          <p:cNvPr id="18" name="Imatg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8444" y="635257"/>
            <a:ext cx="3043283" cy="4057711"/>
          </a:xfrm>
          <a:prstGeom prst="rect">
            <a:avLst/>
          </a:prstGeom>
        </p:spPr>
      </p:pic>
      <p:pic>
        <p:nvPicPr>
          <p:cNvPr id="17" name="Picture 3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53" y="4134119"/>
            <a:ext cx="3629277" cy="263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t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6" y="1180679"/>
            <a:ext cx="6261138" cy="4695854"/>
          </a:xfrm>
          <a:prstGeom prst="rect">
            <a:avLst/>
          </a:prstGeom>
        </p:spPr>
      </p:pic>
      <p:pic>
        <p:nvPicPr>
          <p:cNvPr id="3" name="Imat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25" y="1061548"/>
            <a:ext cx="4009927" cy="53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seny per defecte">
  <a:themeElements>
    <a:clrScheme name="Disseny per defec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seny per defec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seny per defec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seny per defec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seny per defec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seny per defec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seny per defec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seny per defec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 defec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 defec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 defec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 defec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 defec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 defec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l'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3750</TotalTime>
  <Words>1276</Words>
  <Application>Microsoft Office PowerPoint</Application>
  <PresentationFormat>Pantalla panoràmica</PresentationFormat>
  <Paragraphs>217</Paragraphs>
  <Slides>16</Slides>
  <Notes>16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Tw Cen MT Condensed</vt:lpstr>
      <vt:lpstr>Verdana</vt:lpstr>
      <vt:lpstr>Wingdings</vt:lpstr>
      <vt:lpstr>Tema de l'Office</vt:lpstr>
      <vt:lpstr>Disseny per defecte</vt:lpstr>
      <vt:lpstr>Revirando a educación patrimonial. Relacións co corpo, o espazo e as persoas. PERSPECTIVA DE XÈNERO E COEDUCACIÓN PATRIMONIAL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Generalitat de Catalunya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Cacheda Perez, Maria</dc:creator>
  <cp:lastModifiedBy>Cacheda Perez, Maria</cp:lastModifiedBy>
  <cp:revision>280</cp:revision>
  <cp:lastPrinted>2020-01-29T08:58:04Z</cp:lastPrinted>
  <dcterms:created xsi:type="dcterms:W3CDTF">2020-01-14T14:42:21Z</dcterms:created>
  <dcterms:modified xsi:type="dcterms:W3CDTF">2024-05-23T17:08:16Z</dcterms:modified>
</cp:coreProperties>
</file>