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7" r:id="rId3"/>
    <p:sldId id="268" r:id="rId4"/>
    <p:sldId id="265" r:id="rId5"/>
    <p:sldId id="263" r:id="rId6"/>
    <p:sldId id="282" r:id="rId7"/>
    <p:sldId id="318" r:id="rId8"/>
    <p:sldId id="319" r:id="rId9"/>
    <p:sldId id="320" r:id="rId10"/>
    <p:sldId id="311" r:id="rId11"/>
    <p:sldId id="309" r:id="rId12"/>
    <p:sldId id="308" r:id="rId13"/>
    <p:sldId id="321" r:id="rId14"/>
    <p:sldId id="303" r:id="rId15"/>
    <p:sldId id="322" r:id="rId16"/>
    <p:sldId id="324" r:id="rId17"/>
    <p:sldId id="299" r:id="rId18"/>
    <p:sldId id="323" r:id="rId19"/>
    <p:sldId id="300" r:id="rId20"/>
    <p:sldId id="325" r:id="rId21"/>
    <p:sldId id="326" r:id="rId22"/>
    <p:sldId id="328" r:id="rId23"/>
    <p:sldId id="327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4UF57TjRQ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79A30-7591-45E7-A8B4-E4C4BEFC2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80" y="894249"/>
            <a:ext cx="9199419" cy="254143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s-ES" sz="3200" dirty="0"/>
              <a:t>museos E territorio</a:t>
            </a:r>
            <a:br>
              <a:rPr lang="es-ES" sz="3200" dirty="0"/>
            </a:br>
            <a:r>
              <a:rPr lang="es-ES" sz="2400" dirty="0"/>
              <a:t>da local </a:t>
            </a:r>
            <a:r>
              <a:rPr lang="es-ES" sz="2400" dirty="0" err="1"/>
              <a:t>ao</a:t>
            </a:r>
            <a:r>
              <a:rPr lang="es-ES" sz="2400" dirty="0"/>
              <a:t> global…</a:t>
            </a:r>
            <a:br>
              <a:rPr lang="es-ES" sz="2400" dirty="0"/>
            </a:br>
            <a:r>
              <a:rPr lang="es-ES" sz="2000" dirty="0"/>
              <a:t>o MNA, un museo comprometido coa </a:t>
            </a:r>
            <a:r>
              <a:rPr lang="es-ES" sz="2000" dirty="0" err="1"/>
              <a:t>diversidadE</a:t>
            </a:r>
            <a:endParaRPr lang="es-ES" sz="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897C7-30CB-4789-BABC-5051172EC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9012220" cy="977621"/>
          </a:xfrm>
        </p:spPr>
        <p:txBody>
          <a:bodyPr/>
          <a:lstStyle/>
          <a:p>
            <a:r>
              <a:rPr lang="es-ES" sz="1600" dirty="0" err="1"/>
              <a:t>fernando</a:t>
            </a:r>
            <a:r>
              <a:rPr lang="es-ES" sz="1600" dirty="0"/>
              <a:t> Sáez LARA</a:t>
            </a:r>
          </a:p>
          <a:p>
            <a:r>
              <a:rPr lang="es-ES" sz="1200" dirty="0"/>
              <a:t>Director del Museo nacional de antropología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F696B52-5487-4B98-9E84-5FB3B65AAF96}"/>
              </a:ext>
            </a:extLst>
          </p:cNvPr>
          <p:cNvSpPr txBox="1"/>
          <p:nvPr/>
        </p:nvSpPr>
        <p:spPr>
          <a:xfrm>
            <a:off x="2417780" y="4866325"/>
            <a:ext cx="959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XXII </a:t>
            </a:r>
            <a:r>
              <a:rPr lang="es-ES" sz="1400" dirty="0" err="1"/>
              <a:t>Xornadas</a:t>
            </a:r>
            <a:r>
              <a:rPr lang="es-ES" sz="1400" dirty="0"/>
              <a:t> </a:t>
            </a:r>
            <a:r>
              <a:rPr lang="es-ES" sz="1400" dirty="0" err="1"/>
              <a:t>Pedagóxicas</a:t>
            </a:r>
            <a:r>
              <a:rPr lang="es-ES" sz="1400" dirty="0"/>
              <a:t> </a:t>
            </a:r>
            <a:r>
              <a:rPr lang="es-ES" sz="1400" dirty="0" err="1"/>
              <a:t>na</a:t>
            </a:r>
            <a:r>
              <a:rPr lang="es-ES" sz="1400" dirty="0"/>
              <a:t> RMPL – Diputación de Lugo – Pazo de Tor - 05/06/24</a:t>
            </a:r>
          </a:p>
        </p:txBody>
      </p:sp>
    </p:spTree>
    <p:extLst>
      <p:ext uri="{BB962C8B-B14F-4D97-AF65-F5344CB8AC3E}">
        <p14:creationId xmlns:p14="http://schemas.microsoft.com/office/powerpoint/2010/main" val="1710403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72FCB5-0D38-6374-DEF5-0A61E111AA98}"/>
              </a:ext>
            </a:extLst>
          </p:cNvPr>
          <p:cNvSpPr txBox="1"/>
          <p:nvPr/>
        </p:nvSpPr>
        <p:spPr>
          <a:xfrm>
            <a:off x="739589" y="506119"/>
            <a:ext cx="574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Cambio de la organización, el statu quo y del paisaje mental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238498C-30C0-6331-C9B3-7B8C90183925}"/>
              </a:ext>
            </a:extLst>
          </p:cNvPr>
          <p:cNvSpPr txBox="1"/>
          <p:nvPr/>
        </p:nvSpPr>
        <p:spPr>
          <a:xfrm>
            <a:off x="6884906" y="2166721"/>
            <a:ext cx="454387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Programa de reaprendizaje equipo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Cambio de roles en procesos museológicos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Organigrama transversal-corresponsable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Trabajo colaborativo por proyectos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Área de trabajo no jerarquizada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678754A-36AE-78EC-A7DB-A62862E9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5" r="9655"/>
          <a:stretch/>
        </p:blipFill>
        <p:spPr>
          <a:xfrm>
            <a:off x="927848" y="1088935"/>
            <a:ext cx="5168152" cy="468012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70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72FCB5-0D38-6374-DEF5-0A61E111AA98}"/>
              </a:ext>
            </a:extLst>
          </p:cNvPr>
          <p:cNvSpPr txBox="1"/>
          <p:nvPr/>
        </p:nvSpPr>
        <p:spPr>
          <a:xfrm>
            <a:off x="1232733" y="470550"/>
            <a:ext cx="506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Posicionamiento ético, declaraciones y transparencia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238498C-30C0-6331-C9B3-7B8C90183925}"/>
              </a:ext>
            </a:extLst>
          </p:cNvPr>
          <p:cNvSpPr txBox="1"/>
          <p:nvPr/>
        </p:nvSpPr>
        <p:spPr>
          <a:xfrm>
            <a:off x="4563047" y="1120473"/>
            <a:ext cx="403225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Programa de posicionamiento ético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Cartas de compromiso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Grupo de trabajo de descolonización</a:t>
            </a:r>
          </a:p>
          <a:p>
            <a:pPr>
              <a:spcAft>
                <a:spcPts val="600"/>
              </a:spcAft>
            </a:pPr>
            <a:r>
              <a:rPr lang="es-ES" dirty="0"/>
              <a:t>	del discurso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4BF8E9F-CB9F-A770-D9A3-ADFBE6743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1" t="12945" r="36214" b="4855"/>
          <a:stretch/>
        </p:blipFill>
        <p:spPr>
          <a:xfrm>
            <a:off x="811393" y="1120473"/>
            <a:ext cx="3502565" cy="322320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ED4F87A-296A-B9EF-478E-436101359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59" y="2713420"/>
            <a:ext cx="3502565" cy="318589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3E0A337-F180-2E79-F560-F04606B7CB6B}"/>
              </a:ext>
            </a:extLst>
          </p:cNvPr>
          <p:cNvSpPr txBox="1"/>
          <p:nvPr/>
        </p:nvSpPr>
        <p:spPr>
          <a:xfrm>
            <a:off x="8164224" y="2832223"/>
            <a:ext cx="423806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Programa de comunicación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Lemas asociados a valores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Nueva imagen gráfica y comunicativa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Mejora de la web y programa de </a:t>
            </a:r>
            <a:r>
              <a:rPr lang="es-ES" dirty="0" err="1"/>
              <a:t>rrss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6581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238498C-30C0-6331-C9B3-7B8C90183925}"/>
              </a:ext>
            </a:extLst>
          </p:cNvPr>
          <p:cNvSpPr txBox="1"/>
          <p:nvPr/>
        </p:nvSpPr>
        <p:spPr>
          <a:xfrm>
            <a:off x="5741642" y="1908918"/>
            <a:ext cx="551304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Programa de exposiciones temporales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Principal línea estratégica y experimental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Nuevos sujetos/temas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Nuevos espacios: museo abierto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Interacciones y redes con escuelas y entidades del </a:t>
            </a:r>
          </a:p>
          <a:p>
            <a:pPr>
              <a:spcAft>
                <a:spcPts val="600"/>
              </a:spcAft>
            </a:pPr>
            <a:r>
              <a:rPr lang="es-ES" dirty="0"/>
              <a:t>	entorno: </a:t>
            </a:r>
            <a:r>
              <a:rPr lang="es-ES" dirty="0" err="1"/>
              <a:t>Efti</a:t>
            </a:r>
            <a:r>
              <a:rPr lang="es-ES" dirty="0"/>
              <a:t>,  Arte10, Dragones de Lavapiés, LNM…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EE64204-0C76-D4F6-CFCC-6CE83D250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3" r="5787"/>
          <a:stretch/>
        </p:blipFill>
        <p:spPr>
          <a:xfrm>
            <a:off x="744950" y="1474535"/>
            <a:ext cx="4687662" cy="426042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E4FBE99-CF99-14B2-17FB-CDE5769DADFB}"/>
              </a:ext>
            </a:extLst>
          </p:cNvPr>
          <p:cNvSpPr txBox="1"/>
          <p:nvPr/>
        </p:nvSpPr>
        <p:spPr>
          <a:xfrm>
            <a:off x="1015788" y="391798"/>
            <a:ext cx="9041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Nuevas temáticas de interés social: diversidad, géneros, voces silenciadas, migración, memorias colectivas, sostenibilidad…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33D7F72-E270-C69B-6AE7-5B528290FF2F}"/>
              </a:ext>
            </a:extLst>
          </p:cNvPr>
          <p:cNvSpPr txBox="1"/>
          <p:nvPr/>
        </p:nvSpPr>
        <p:spPr>
          <a:xfrm>
            <a:off x="5741642" y="4811626"/>
            <a:ext cx="610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/>
              <a:t>Tráfico de esperanzas: </a:t>
            </a:r>
          </a:p>
          <a:p>
            <a:r>
              <a:rPr lang="es-ES" i="1" dirty="0"/>
              <a:t>los caminos de la migración en el norte de África (2</a:t>
            </a:r>
            <a:r>
              <a:rPr lang="es-ES" dirty="0"/>
              <a:t>017)</a:t>
            </a:r>
          </a:p>
        </p:txBody>
      </p:sp>
    </p:spTree>
    <p:extLst>
      <p:ext uri="{BB962C8B-B14F-4D97-AF65-F5344CB8AC3E}">
        <p14:creationId xmlns:p14="http://schemas.microsoft.com/office/powerpoint/2010/main" val="74100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433306-C969-F30A-66A2-F7159FD0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1" t="4412" r="12558" b="6506"/>
          <a:stretch/>
        </p:blipFill>
        <p:spPr>
          <a:xfrm>
            <a:off x="674939" y="315261"/>
            <a:ext cx="3711023" cy="27161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9B06042-C327-D6BC-6F4B-ABAC1361126F}"/>
              </a:ext>
            </a:extLst>
          </p:cNvPr>
          <p:cNvSpPr txBox="1"/>
          <p:nvPr/>
        </p:nvSpPr>
        <p:spPr>
          <a:xfrm>
            <a:off x="6793005" y="520602"/>
            <a:ext cx="61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Mujeres del Congo </a:t>
            </a:r>
            <a:r>
              <a:rPr lang="es-ES" dirty="0"/>
              <a:t>(2017)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D8333A-D381-0088-AD9F-5415E04E5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54" y="222304"/>
            <a:ext cx="3809635" cy="290202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CB85CA-8483-0376-1429-81D1E051F7F3}"/>
              </a:ext>
            </a:extLst>
          </p:cNvPr>
          <p:cNvSpPr txBox="1"/>
          <p:nvPr/>
        </p:nvSpPr>
        <p:spPr>
          <a:xfrm>
            <a:off x="8617581" y="1188232"/>
            <a:ext cx="3314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 err="1"/>
              <a:t>Interculture</a:t>
            </a:r>
            <a:r>
              <a:rPr lang="es-ES" i="1" dirty="0"/>
              <a:t>: </a:t>
            </a:r>
            <a:r>
              <a:rPr lang="es-ES" i="1" dirty="0" err="1"/>
              <a:t>re-visiones</a:t>
            </a:r>
            <a:r>
              <a:rPr lang="es-ES" i="1" dirty="0"/>
              <a:t> de los ritos de paso - </a:t>
            </a:r>
            <a:r>
              <a:rPr lang="es-ES" dirty="0"/>
              <a:t>Escuela de Arte 10 (2016)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D14600-2F1B-5054-8E71-C1D68CDC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958" y="3210931"/>
            <a:ext cx="2902066" cy="27583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272371-4737-B6B5-6B88-C2DB4D022FFB}"/>
              </a:ext>
            </a:extLst>
          </p:cNvPr>
          <p:cNvSpPr txBox="1"/>
          <p:nvPr/>
        </p:nvSpPr>
        <p:spPr>
          <a:xfrm>
            <a:off x="-1003723" y="5197899"/>
            <a:ext cx="4207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i="1" dirty="0"/>
              <a:t>El gran experimento</a:t>
            </a:r>
          </a:p>
          <a:p>
            <a:pPr algn="r"/>
            <a:r>
              <a:rPr lang="es-ES" dirty="0"/>
              <a:t>Miguel Ángel García (2022)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4B2E606-8751-B33E-D222-EABA10733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410" y="3217686"/>
            <a:ext cx="2751590" cy="275159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CE157E0-A5C3-389A-80B8-630A0BA76497}"/>
              </a:ext>
            </a:extLst>
          </p:cNvPr>
          <p:cNvSpPr txBox="1"/>
          <p:nvPr/>
        </p:nvSpPr>
        <p:spPr>
          <a:xfrm>
            <a:off x="-3461123" y="3210931"/>
            <a:ext cx="6719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i="1" dirty="0"/>
              <a:t>Nuestra cultura es </a:t>
            </a:r>
          </a:p>
          <a:p>
            <a:pPr algn="r"/>
            <a:r>
              <a:rPr lang="es-ES" i="1" dirty="0"/>
              <a:t>nuestra resistencia: reparación en</a:t>
            </a:r>
          </a:p>
          <a:p>
            <a:pPr algn="r"/>
            <a:r>
              <a:rPr lang="es-ES" i="1" dirty="0"/>
              <a:t>Guatemala </a:t>
            </a:r>
            <a:r>
              <a:rPr lang="es-ES" dirty="0"/>
              <a:t>(2016)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C25F040-AB6C-E00C-213D-F593DDBFEC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34" t="7662" r="12434" b="3413"/>
          <a:stretch/>
        </p:blipFill>
        <p:spPr>
          <a:xfrm>
            <a:off x="6182487" y="3297382"/>
            <a:ext cx="2763410" cy="25781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B84BA2A-22E8-68F2-8E3E-1F00979D4CEA}"/>
              </a:ext>
            </a:extLst>
          </p:cNvPr>
          <p:cNvSpPr txBox="1"/>
          <p:nvPr/>
        </p:nvSpPr>
        <p:spPr>
          <a:xfrm>
            <a:off x="-1068064" y="4171394"/>
            <a:ext cx="43064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i="1" dirty="0"/>
              <a:t>Duerma en ti: maternidades</a:t>
            </a:r>
          </a:p>
          <a:p>
            <a:pPr algn="r"/>
            <a:r>
              <a:rPr lang="es-ES" i="1" dirty="0"/>
              <a:t>robadas en España 1939-1999</a:t>
            </a:r>
          </a:p>
          <a:p>
            <a:pPr algn="r"/>
            <a:r>
              <a:rPr lang="es-ES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38579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4F1FAB-4741-A836-AD26-1A70A55A9323}"/>
              </a:ext>
            </a:extLst>
          </p:cNvPr>
          <p:cNvSpPr txBox="1"/>
          <p:nvPr/>
        </p:nvSpPr>
        <p:spPr>
          <a:xfrm>
            <a:off x="2148177" y="305337"/>
            <a:ext cx="789564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dirty="0"/>
              <a:t>DIVERSIDADES “GLOCALES”</a:t>
            </a:r>
          </a:p>
          <a:p>
            <a:pPr algn="ctr">
              <a:spcAft>
                <a:spcPts val="600"/>
              </a:spcAft>
            </a:pP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A3B458-2A8D-2ABE-4037-CBA20B86E3CF}"/>
              </a:ext>
            </a:extLst>
          </p:cNvPr>
          <p:cNvSpPr txBox="1"/>
          <p:nvPr/>
        </p:nvSpPr>
        <p:spPr>
          <a:xfrm>
            <a:off x="2046811" y="5063650"/>
            <a:ext cx="2771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Sólo un nombre</a:t>
            </a:r>
          </a:p>
          <a:p>
            <a:pPr algn="ctr"/>
            <a:r>
              <a:rPr lang="es-ES" dirty="0"/>
              <a:t>(2019)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FADC76-09B4-9A15-D54E-47E9BBB60958}"/>
              </a:ext>
            </a:extLst>
          </p:cNvPr>
          <p:cNvSpPr txBox="1"/>
          <p:nvPr/>
        </p:nvSpPr>
        <p:spPr>
          <a:xfrm>
            <a:off x="7291758" y="5088021"/>
            <a:ext cx="3717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¡Somos AFRO!</a:t>
            </a:r>
          </a:p>
          <a:p>
            <a:pPr algn="ctr"/>
            <a:r>
              <a:rPr lang="es-ES" dirty="0"/>
              <a:t>(2022)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CDDCC5-95DB-3F64-0D49-D0A546DD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869" y="925729"/>
            <a:ext cx="5603742" cy="38166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643410-3035-96DC-4DB7-020297F5A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8" y="925729"/>
            <a:ext cx="5603742" cy="38166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332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BB8FDFD-F271-F814-EF76-73A2B6AC7654}"/>
              </a:ext>
            </a:extLst>
          </p:cNvPr>
          <p:cNvSpPr txBox="1"/>
          <p:nvPr/>
        </p:nvSpPr>
        <p:spPr>
          <a:xfrm>
            <a:off x="1660711" y="466635"/>
            <a:ext cx="944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Exposiciones colaborativas: “Con voz propia”, “Personas que migran…”, “Culturas urbanas”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92292-54D0-E74A-8132-1D612F087742}"/>
              </a:ext>
            </a:extLst>
          </p:cNvPr>
          <p:cNvSpPr txBox="1"/>
          <p:nvPr/>
        </p:nvSpPr>
        <p:spPr>
          <a:xfrm>
            <a:off x="2003339" y="1297632"/>
            <a:ext cx="789564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dirty="0"/>
              <a:t>CON VOZ PROPIA</a:t>
            </a:r>
          </a:p>
          <a:p>
            <a:pPr algn="ctr">
              <a:spcAft>
                <a:spcPts val="600"/>
              </a:spcAft>
            </a:pP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DA928D-6228-B98A-5DB3-2A375ABD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1" y="1870575"/>
            <a:ext cx="3849285" cy="27363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78ED81-4E83-3AE9-3FE6-8A13A994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531" y="1870576"/>
            <a:ext cx="3696131" cy="27363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FBEB2-1961-4CB3-D4D4-63E7E7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589" y="1854342"/>
            <a:ext cx="3708153" cy="27363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704AC73-D08D-0E7D-F905-DF1773276D66}"/>
              </a:ext>
            </a:extLst>
          </p:cNvPr>
          <p:cNvSpPr txBox="1"/>
          <p:nvPr/>
        </p:nvSpPr>
        <p:spPr>
          <a:xfrm>
            <a:off x="525491" y="4738159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Tigua: arte desde el centro del mundo</a:t>
            </a:r>
          </a:p>
          <a:p>
            <a:pPr algn="ctr"/>
            <a:r>
              <a:rPr lang="es-ES" dirty="0"/>
              <a:t>Alfredo Toaquiza (2015)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CD0DB8-BBB4-5716-B157-80D602395583}"/>
              </a:ext>
            </a:extLst>
          </p:cNvPr>
          <p:cNvSpPr txBox="1"/>
          <p:nvPr/>
        </p:nvSpPr>
        <p:spPr>
          <a:xfrm>
            <a:off x="3093205" y="4738159"/>
            <a:ext cx="626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Los colores del Ártico: arte y cultura inuit</a:t>
            </a:r>
          </a:p>
          <a:p>
            <a:pPr algn="ctr"/>
            <a:r>
              <a:rPr lang="es-ES" dirty="0"/>
              <a:t>(2016)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278246-3920-B902-9C90-ACB1518254F3}"/>
              </a:ext>
            </a:extLst>
          </p:cNvPr>
          <p:cNvSpPr txBox="1"/>
          <p:nvPr/>
        </p:nvSpPr>
        <p:spPr>
          <a:xfrm>
            <a:off x="7664298" y="4754393"/>
            <a:ext cx="4665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Fernando </a:t>
            </a:r>
            <a:r>
              <a:rPr lang="es-ES" i="1" dirty="0" err="1"/>
              <a:t>Nguema</a:t>
            </a:r>
            <a:r>
              <a:rPr lang="es-ES" i="1" dirty="0"/>
              <a:t> y su universo </a:t>
            </a:r>
            <a:r>
              <a:rPr lang="es-ES" i="1" dirty="0" err="1"/>
              <a:t>fang</a:t>
            </a:r>
            <a:endParaRPr lang="es-ES" i="1" dirty="0"/>
          </a:p>
          <a:p>
            <a:pPr algn="ctr"/>
            <a:r>
              <a:rPr lang="es-ES" dirty="0"/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91573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7F8180-B7EF-ABAF-8BC1-FD97C97F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9" y="1442459"/>
            <a:ext cx="4828450" cy="32738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9EB262-4BDE-9B7A-2320-D1845F3F80C1}"/>
              </a:ext>
            </a:extLst>
          </p:cNvPr>
          <p:cNvSpPr txBox="1"/>
          <p:nvPr/>
        </p:nvSpPr>
        <p:spPr>
          <a:xfrm>
            <a:off x="-380502" y="4769210"/>
            <a:ext cx="626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 err="1"/>
              <a:t>Jarracharra</a:t>
            </a:r>
            <a:r>
              <a:rPr lang="es-ES" i="1" dirty="0"/>
              <a:t>: arte textil de Arnhem (Australia)</a:t>
            </a:r>
          </a:p>
          <a:p>
            <a:pPr algn="ctr"/>
            <a:r>
              <a:rPr lang="es-ES" dirty="0"/>
              <a:t>(2020)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7BB9CC-36F0-4EC5-7C0A-DCF56647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89" y="1459134"/>
            <a:ext cx="2871465" cy="32616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C7FD5F-8F5C-577C-B57C-1122DA26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097" y="1459134"/>
            <a:ext cx="3438442" cy="327993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559B8E2-B5FC-5A33-0D6C-512862F890F1}"/>
              </a:ext>
            </a:extLst>
          </p:cNvPr>
          <p:cNvSpPr txBox="1"/>
          <p:nvPr/>
        </p:nvSpPr>
        <p:spPr>
          <a:xfrm>
            <a:off x="4296355" y="466513"/>
            <a:ext cx="7895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dirty="0"/>
              <a:t>CON VOZ PROPIA </a:t>
            </a:r>
          </a:p>
          <a:p>
            <a:pPr algn="ctr">
              <a:spcAft>
                <a:spcPts val="600"/>
              </a:spcAft>
            </a:pPr>
            <a:r>
              <a:rPr lang="es-ES" dirty="0"/>
              <a:t>CICLO “DÉMOSLE LA VUELTA AL MUNDO”</a:t>
            </a:r>
          </a:p>
          <a:p>
            <a:pPr algn="ctr">
              <a:spcAft>
                <a:spcPts val="600"/>
              </a:spcAft>
            </a:pP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42BCEBF-E18F-71F0-0A96-5456DF1B8254}"/>
              </a:ext>
            </a:extLst>
          </p:cNvPr>
          <p:cNvSpPr txBox="1"/>
          <p:nvPr/>
        </p:nvSpPr>
        <p:spPr>
          <a:xfrm>
            <a:off x="4875451" y="4732970"/>
            <a:ext cx="3453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Rio somos </a:t>
            </a:r>
            <a:r>
              <a:rPr lang="es-ES" i="1" dirty="0" err="1"/>
              <a:t>nós</a:t>
            </a:r>
            <a:r>
              <a:rPr lang="es-ES" i="1" dirty="0"/>
              <a:t>! Museos </a:t>
            </a:r>
          </a:p>
          <a:p>
            <a:pPr algn="ctr"/>
            <a:r>
              <a:rPr lang="es-ES" i="1" dirty="0"/>
              <a:t>comunitarios de Río de Janeiro</a:t>
            </a:r>
          </a:p>
          <a:p>
            <a:pPr algn="ctr"/>
            <a:r>
              <a:rPr lang="es-ES" dirty="0"/>
              <a:t>REMUS (2019)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6FC9411-4F08-5D2B-E169-A1AE35DBDA79}"/>
              </a:ext>
            </a:extLst>
          </p:cNvPr>
          <p:cNvSpPr txBox="1"/>
          <p:nvPr/>
        </p:nvSpPr>
        <p:spPr>
          <a:xfrm>
            <a:off x="8106097" y="4769210"/>
            <a:ext cx="3164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BIBA CHAMORU: Cultura e identidad en las Marianas</a:t>
            </a:r>
          </a:p>
          <a:p>
            <a:pPr algn="ctr"/>
            <a:r>
              <a:rPr lang="es-ES" dirty="0"/>
              <a:t>I </a:t>
            </a:r>
            <a:r>
              <a:rPr lang="es-ES" dirty="0" err="1"/>
              <a:t>estoria-ta</a:t>
            </a:r>
            <a:r>
              <a:rPr lang="es-E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75563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4F1FAB-4741-A836-AD26-1A70A55A9323}"/>
              </a:ext>
            </a:extLst>
          </p:cNvPr>
          <p:cNvSpPr txBox="1"/>
          <p:nvPr/>
        </p:nvSpPr>
        <p:spPr>
          <a:xfrm>
            <a:off x="6621845" y="189433"/>
            <a:ext cx="433470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PERSONAS QUE MIGRAN, OBJETOS QUE MIGRAN DESDE…</a:t>
            </a:r>
          </a:p>
          <a:p>
            <a:pPr algn="ctr">
              <a:spcAft>
                <a:spcPts val="600"/>
              </a:spcAft>
            </a:pP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A3B458-2A8D-2ABE-4037-CBA20B86E3CF}"/>
              </a:ext>
            </a:extLst>
          </p:cNvPr>
          <p:cNvSpPr txBox="1"/>
          <p:nvPr/>
        </p:nvSpPr>
        <p:spPr>
          <a:xfrm>
            <a:off x="-1740080" y="3994501"/>
            <a:ext cx="316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i="1" dirty="0"/>
              <a:t>…Senegal</a:t>
            </a:r>
          </a:p>
          <a:p>
            <a:pPr algn="r"/>
            <a:r>
              <a:rPr lang="es-ES" dirty="0"/>
              <a:t>(2019)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57D3EF-ED42-C71E-6B0E-7BE4DBAC1AE9}"/>
              </a:ext>
            </a:extLst>
          </p:cNvPr>
          <p:cNvSpPr txBox="1"/>
          <p:nvPr/>
        </p:nvSpPr>
        <p:spPr>
          <a:xfrm>
            <a:off x="-2028700" y="1570838"/>
            <a:ext cx="3453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i="1" dirty="0"/>
              <a:t>…Ecuador</a:t>
            </a:r>
          </a:p>
          <a:p>
            <a:pPr algn="r"/>
            <a:r>
              <a:rPr lang="es-ES" dirty="0"/>
              <a:t>(2016)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53D3FA-6BF1-F58C-B2A9-D9271BA9AC31}"/>
              </a:ext>
            </a:extLst>
          </p:cNvPr>
          <p:cNvSpPr txBox="1"/>
          <p:nvPr/>
        </p:nvSpPr>
        <p:spPr>
          <a:xfrm>
            <a:off x="9864314" y="2967335"/>
            <a:ext cx="3164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/>
              <a:t>…China</a:t>
            </a:r>
          </a:p>
          <a:p>
            <a:r>
              <a:rPr lang="es-ES" i="1" dirty="0" err="1"/>
              <a:t>Zhongguo</a:t>
            </a:r>
            <a:r>
              <a:rPr lang="es-ES" i="1" dirty="0"/>
              <a:t>, el país del </a:t>
            </a:r>
          </a:p>
          <a:p>
            <a:r>
              <a:rPr lang="es-ES" i="1" dirty="0"/>
              <a:t>Centro </a:t>
            </a:r>
            <a:r>
              <a:rPr lang="es-ES" dirty="0"/>
              <a:t> (2024)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BFBB9C-156B-8636-9750-30656AFAB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17"/>
          <a:stretch/>
        </p:blipFill>
        <p:spPr>
          <a:xfrm>
            <a:off x="1543150" y="2590874"/>
            <a:ext cx="4552850" cy="337934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5D0EE0-83B7-410D-FF46-FC926B59B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9" r="7967"/>
          <a:stretch/>
        </p:blipFill>
        <p:spPr>
          <a:xfrm>
            <a:off x="1543150" y="132141"/>
            <a:ext cx="4552850" cy="22690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D0FC67-CCDE-48E2-7EE6-C9B83D3A6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88" y="999612"/>
            <a:ext cx="3523121" cy="49706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89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7B9577-C00F-55FD-26B3-7103AF0A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1" y="392726"/>
            <a:ext cx="6587122" cy="32530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8568A4-2FB8-FCE8-9FE1-60F58D88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3" y="392726"/>
            <a:ext cx="5039113" cy="45916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74AA5E-727C-BD4A-49AE-FA522E148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08" y="3645825"/>
            <a:ext cx="3164098" cy="104860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9CA290-9F08-3411-5DF5-93648D5AEA6F}"/>
              </a:ext>
            </a:extLst>
          </p:cNvPr>
          <p:cNvSpPr txBox="1"/>
          <p:nvPr/>
        </p:nvSpPr>
        <p:spPr>
          <a:xfrm>
            <a:off x="3627192" y="3863937"/>
            <a:ext cx="3164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Actuación de</a:t>
            </a:r>
          </a:p>
          <a:p>
            <a:pPr algn="r"/>
            <a:r>
              <a:rPr lang="es-ES" dirty="0"/>
              <a:t> </a:t>
            </a:r>
            <a:r>
              <a:rPr lang="es-ES" i="1" dirty="0" err="1"/>
              <a:t>Kabuko</a:t>
            </a:r>
            <a:r>
              <a:rPr lang="es-ES" i="1" dirty="0"/>
              <a:t> </a:t>
            </a:r>
            <a:r>
              <a:rPr lang="es-ES" i="1" dirty="0" err="1"/>
              <a:t>Tabanka</a:t>
            </a:r>
            <a:endParaRPr lang="es-ES" i="1" dirty="0"/>
          </a:p>
          <a:p>
            <a:pPr algn="r"/>
            <a:r>
              <a:rPr lang="es-ES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12496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4F1FAB-4741-A836-AD26-1A70A55A9323}"/>
              </a:ext>
            </a:extLst>
          </p:cNvPr>
          <p:cNvSpPr txBox="1"/>
          <p:nvPr/>
        </p:nvSpPr>
        <p:spPr>
          <a:xfrm>
            <a:off x="2021268" y="521381"/>
            <a:ext cx="789564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dirty="0"/>
              <a:t>CULTURAS URBANAS</a:t>
            </a:r>
          </a:p>
          <a:p>
            <a:pPr algn="ctr">
              <a:spcAft>
                <a:spcPts val="600"/>
              </a:spcAft>
            </a:pP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A3B458-2A8D-2ABE-4037-CBA20B86E3CF}"/>
              </a:ext>
            </a:extLst>
          </p:cNvPr>
          <p:cNvSpPr txBox="1"/>
          <p:nvPr/>
        </p:nvSpPr>
        <p:spPr>
          <a:xfrm>
            <a:off x="1057275" y="5026959"/>
            <a:ext cx="5038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Todo empezó en el 84: orígenes del </a:t>
            </a:r>
            <a:r>
              <a:rPr lang="es-ES" i="1" dirty="0" err="1"/>
              <a:t>graffiti</a:t>
            </a:r>
            <a:r>
              <a:rPr lang="es-ES" i="1" dirty="0"/>
              <a:t> en España</a:t>
            </a:r>
          </a:p>
          <a:p>
            <a:pPr algn="ctr"/>
            <a:r>
              <a:rPr lang="es-ES" dirty="0"/>
              <a:t>(2022)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18A886-1F8C-1E80-5C1A-2B1AEEE6C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4" r="6759"/>
          <a:stretch/>
        </p:blipFill>
        <p:spPr>
          <a:xfrm>
            <a:off x="667306" y="1107766"/>
            <a:ext cx="5428694" cy="368855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57E007D-9402-B04B-14A7-EF53A5BE6009}"/>
              </a:ext>
            </a:extLst>
          </p:cNvPr>
          <p:cNvSpPr txBox="1"/>
          <p:nvPr/>
        </p:nvSpPr>
        <p:spPr>
          <a:xfrm>
            <a:off x="6536055" y="5026958"/>
            <a:ext cx="5160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Chupas y parkas: </a:t>
            </a:r>
            <a:r>
              <a:rPr lang="es-ES" i="1" dirty="0" err="1"/>
              <a:t>rockers</a:t>
            </a:r>
            <a:r>
              <a:rPr lang="es-ES" i="1" dirty="0"/>
              <a:t> y mods después de </a:t>
            </a:r>
            <a:r>
              <a:rPr lang="es-ES" i="1" dirty="0" err="1"/>
              <a:t>Brihgton</a:t>
            </a:r>
            <a:r>
              <a:rPr lang="es-ES" i="1" dirty="0"/>
              <a:t> 64</a:t>
            </a:r>
          </a:p>
          <a:p>
            <a:pPr algn="ctr"/>
            <a:r>
              <a:rPr lang="es-ES" dirty="0"/>
              <a:t>(2024)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E6B8C0-5916-8515-ECA2-160D654F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88" y="1107766"/>
            <a:ext cx="4920906" cy="37182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31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278EC20-6CDF-8514-8100-709E08C2903D}"/>
              </a:ext>
            </a:extLst>
          </p:cNvPr>
          <p:cNvSpPr txBox="1"/>
          <p:nvPr/>
        </p:nvSpPr>
        <p:spPr>
          <a:xfrm>
            <a:off x="2095499" y="1564359"/>
            <a:ext cx="774774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rgbClr val="202122"/>
                </a:solidFill>
                <a:latin typeface="Arial" panose="020B0604020202020204" pitchFamily="34" charset="0"/>
              </a:rPr>
              <a:t>L</a:t>
            </a:r>
            <a:r>
              <a:rPr lang="es-E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 museos efectúan un ejercicio de dirigismo cultural,</a:t>
            </a:r>
            <a:r>
              <a:rPr lang="es-ES" sz="2400" b="0" i="1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 vez de funcionar como un espacio de confluencia y de contacto.</a:t>
            </a:r>
          </a:p>
          <a:p>
            <a:pPr algn="r"/>
            <a:endParaRPr lang="es-ES" sz="2400" i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r"/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James Clifford</a:t>
            </a:r>
            <a:r>
              <a:rPr lang="es-ES" i="1" dirty="0">
                <a:solidFill>
                  <a:srgbClr val="202122"/>
                </a:solidFill>
                <a:latin typeface="Arial" panose="020B0604020202020204" pitchFamily="34" charset="0"/>
              </a:rPr>
              <a:t>, Itinerarios transculturales, </a:t>
            </a:r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1999</a:t>
            </a:r>
            <a:r>
              <a:rPr lang="es-ES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655906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C007CD-C8EB-DEC5-067C-A8359D43BEB2}"/>
              </a:ext>
            </a:extLst>
          </p:cNvPr>
          <p:cNvSpPr txBox="1"/>
          <p:nvPr/>
        </p:nvSpPr>
        <p:spPr>
          <a:xfrm>
            <a:off x="1391771" y="280702"/>
            <a:ext cx="9953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Instalaciones y proyectos proactivos y “constructivos”</a:t>
            </a:r>
          </a:p>
          <a:p>
            <a:pPr algn="ctr"/>
            <a:r>
              <a:rPr lang="es-ES" sz="2400" dirty="0"/>
              <a:t>Programas de educación, mediación, participación…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3DA44-0F2D-42E0-A8A1-D34A946FBEEF}"/>
              </a:ext>
            </a:extLst>
          </p:cNvPr>
          <p:cNvSpPr txBox="1"/>
          <p:nvPr/>
        </p:nvSpPr>
        <p:spPr>
          <a:xfrm>
            <a:off x="6766684" y="2613275"/>
            <a:ext cx="504215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Programas de educación y mediación cultural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Servicios profesionales (2021)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Instalaciones interactivas: museo</a:t>
            </a:r>
          </a:p>
          <a:p>
            <a:pPr>
              <a:spcAft>
                <a:spcPts val="600"/>
              </a:spcAft>
            </a:pPr>
            <a:r>
              <a:rPr lang="es-ES" dirty="0"/>
              <a:t>	participativo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A3E51E-89F8-C793-B26E-09B43C27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84" y="1471830"/>
            <a:ext cx="5883097" cy="41131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581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9656F2-1D9D-BBB8-FE21-C53DC846817C}"/>
              </a:ext>
            </a:extLst>
          </p:cNvPr>
          <p:cNvSpPr txBox="1"/>
          <p:nvPr/>
        </p:nvSpPr>
        <p:spPr>
          <a:xfrm>
            <a:off x="3405608" y="272494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Metodologías de evaluación y proposición colectivas (nueva identidad y nuevo discurso)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1CECD9-DA81-D934-C9BD-5189A1DA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16" y="1183340"/>
            <a:ext cx="3245990" cy="46785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175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9656F2-1D9D-BBB8-FE21-C53DC846817C}"/>
              </a:ext>
            </a:extLst>
          </p:cNvPr>
          <p:cNvSpPr txBox="1"/>
          <p:nvPr/>
        </p:nvSpPr>
        <p:spPr>
          <a:xfrm>
            <a:off x="5458526" y="2576423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¡</a:t>
            </a:r>
            <a:r>
              <a:rPr lang="es-ES" sz="2400" dirty="0" err="1"/>
              <a:t>Graciñas</a:t>
            </a:r>
            <a:r>
              <a:rPr lang="es-E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537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31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6C05BA8-DC32-BAF6-05CE-648B90933461}"/>
              </a:ext>
            </a:extLst>
          </p:cNvPr>
          <p:cNvSpPr txBox="1"/>
          <p:nvPr/>
        </p:nvSpPr>
        <p:spPr>
          <a:xfrm>
            <a:off x="437322" y="318052"/>
            <a:ext cx="478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¡Y además ya tenemos himno!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F11DDE-2301-C9F8-C07D-05B314BD5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2" t="8031" r="3876" b="7638"/>
          <a:stretch/>
        </p:blipFill>
        <p:spPr>
          <a:xfrm>
            <a:off x="2447660" y="1208598"/>
            <a:ext cx="7296679" cy="408138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1D5B07-1D74-E673-90A0-634939490930}"/>
              </a:ext>
            </a:extLst>
          </p:cNvPr>
          <p:cNvSpPr txBox="1"/>
          <p:nvPr/>
        </p:nvSpPr>
        <p:spPr>
          <a:xfrm>
            <a:off x="4099227" y="5584812"/>
            <a:ext cx="3993543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https://www.youtube.com/watch?v=a4UF57TjRQU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8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78449" y="1594472"/>
            <a:ext cx="90351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Un mundo en transformación: contexto postcolonial y neocapitalista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Territorio (espacio - estático) = comunidad/es (grupos – móviles)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Local        global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Mundo dinámico – “sin” fronteras = incremento de las interacciones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Paradigmas/identidades (inter)</a:t>
            </a:r>
            <a:r>
              <a:rPr lang="es-ES" sz="2400" dirty="0" err="1"/>
              <a:t>cuestionadxs</a:t>
            </a:r>
            <a:r>
              <a:rPr lang="es-E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Ejercer la pluralidad = aprender a convivir en la diversidad</a:t>
            </a:r>
          </a:p>
          <a:p>
            <a:endParaRPr lang="es-ES" sz="2400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33C3907-C096-C074-B941-03C75B5DF491}"/>
              </a:ext>
            </a:extLst>
          </p:cNvPr>
          <p:cNvCxnSpPr/>
          <p:nvPr/>
        </p:nvCxnSpPr>
        <p:spPr>
          <a:xfrm>
            <a:off x="2743201" y="2581835"/>
            <a:ext cx="52891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0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id="{C5DF42A0-A899-3F57-3971-5DECC50DABCC}"/>
              </a:ext>
            </a:extLst>
          </p:cNvPr>
          <p:cNvSpPr txBox="1"/>
          <p:nvPr/>
        </p:nvSpPr>
        <p:spPr>
          <a:xfrm>
            <a:off x="1450130" y="275868"/>
            <a:ext cx="98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¿Qué puede aportar en esta encrucijada el MNA, un museo de antropología fundado hace casi 150 años?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87F1C1-B6C1-DC29-A152-00C7139B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01" y="824113"/>
            <a:ext cx="3627434" cy="2341067"/>
          </a:xfrm>
          <a:prstGeom prst="rect">
            <a:avLst/>
          </a:prstGeom>
        </p:spPr>
      </p:pic>
      <p:pic>
        <p:nvPicPr>
          <p:cNvPr id="8" name="Picture 2" descr="Historia del edificio">
            <a:extLst>
              <a:ext uri="{FF2B5EF4-FFF2-40B4-BE49-F238E27FC236}">
                <a16:creationId xmlns:a16="http://schemas.microsoft.com/office/drawing/2014/main" id="{644BB4FE-1315-04DA-8218-A804C2DC1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r="4184"/>
          <a:stretch/>
        </p:blipFill>
        <p:spPr bwMode="auto">
          <a:xfrm>
            <a:off x="4929644" y="901324"/>
            <a:ext cx="3153466" cy="21866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769A11-B033-433C-DD21-A9B0C176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83" y="824113"/>
            <a:ext cx="1170533" cy="23715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2A97CF-4CBA-A45F-04C7-C1697EB1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167" y="851008"/>
            <a:ext cx="1983871" cy="22865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B812C0-EE22-6ADB-BFEC-B39BD487E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481" y="3230882"/>
            <a:ext cx="2692045" cy="23410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570B068-25BB-8DEB-294F-823E301E5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300" y="3230882"/>
            <a:ext cx="3061395" cy="23410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A74EB1F-4C47-4798-65A3-AE1437596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5469" y="3230883"/>
            <a:ext cx="3090341" cy="23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CF1498A-5AA8-E925-ACFF-86FEDA07DC35}"/>
              </a:ext>
            </a:extLst>
          </p:cNvPr>
          <p:cNvSpPr txBox="1"/>
          <p:nvPr/>
        </p:nvSpPr>
        <p:spPr>
          <a:xfrm>
            <a:off x="1118151" y="1787089"/>
            <a:ext cx="351064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2014-2022</a:t>
            </a:r>
          </a:p>
          <a:p>
            <a:r>
              <a:rPr lang="es-ES" dirty="0"/>
              <a:t>PLAN RENOVACIÓN: 1ª FASE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Plan estratégico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Proceso dinámico-experimental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Nueva finalidad, nuevos relatos, nueva percepción-identidad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2D31B3-2D74-DD58-5145-8C8C69DE3829}"/>
              </a:ext>
            </a:extLst>
          </p:cNvPr>
          <p:cNvSpPr txBox="1"/>
          <p:nvPr/>
        </p:nvSpPr>
        <p:spPr>
          <a:xfrm>
            <a:off x="4875141" y="1787089"/>
            <a:ext cx="295689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2023</a:t>
            </a:r>
          </a:p>
          <a:p>
            <a:r>
              <a:rPr lang="es-ES" dirty="0"/>
              <a:t>PUNTO DE INFLEXIÓN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Memoria-balance 2014-21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Estudio público/identidad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Plan estratégico 2024-26 (150º aniversario)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C22DC9-69A2-6ACE-67D4-E886F53A1157}"/>
              </a:ext>
            </a:extLst>
          </p:cNvPr>
          <p:cNvSpPr txBox="1"/>
          <p:nvPr/>
        </p:nvSpPr>
        <p:spPr>
          <a:xfrm>
            <a:off x="8073410" y="1787089"/>
            <a:ext cx="39648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2024-2026</a:t>
            </a:r>
          </a:p>
          <a:p>
            <a:r>
              <a:rPr lang="es-ES" dirty="0"/>
              <a:t>2ª FASE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Consolidación nueva identidad/marca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Coherencia expo. permanente como principal espacio/medio de comunicación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Reorganización espacial/servicios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D2D7D4-9750-E848-E6A1-6F43ED1AEE42}"/>
              </a:ext>
            </a:extLst>
          </p:cNvPr>
          <p:cNvSpPr txBox="1"/>
          <p:nvPr/>
        </p:nvSpPr>
        <p:spPr>
          <a:xfrm>
            <a:off x="2703443" y="4556098"/>
            <a:ext cx="744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PROCESO DINÁMICO/CONSTRUCTIVO – WORK IN PROGRESS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D4D162B-0DA7-521E-E6A9-528B3AA4F47E}"/>
              </a:ext>
            </a:extLst>
          </p:cNvPr>
          <p:cNvCxnSpPr>
            <a:endCxn id="8" idx="1"/>
          </p:cNvCxnSpPr>
          <p:nvPr/>
        </p:nvCxnSpPr>
        <p:spPr>
          <a:xfrm>
            <a:off x="1073426" y="4740764"/>
            <a:ext cx="163001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3F33A7D-0EAD-0E00-154C-1469C005CFA0}"/>
              </a:ext>
            </a:extLst>
          </p:cNvPr>
          <p:cNvCxnSpPr>
            <a:stCxn id="8" idx="3"/>
          </p:cNvCxnSpPr>
          <p:nvPr/>
        </p:nvCxnSpPr>
        <p:spPr>
          <a:xfrm>
            <a:off x="10147147" y="4740764"/>
            <a:ext cx="18911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errar llave 1">
            <a:extLst>
              <a:ext uri="{FF2B5EF4-FFF2-40B4-BE49-F238E27FC236}">
                <a16:creationId xmlns:a16="http://schemas.microsoft.com/office/drawing/2014/main" id="{0634C64E-6896-0151-979B-6453918578DF}"/>
              </a:ext>
            </a:extLst>
          </p:cNvPr>
          <p:cNvSpPr/>
          <p:nvPr/>
        </p:nvSpPr>
        <p:spPr>
          <a:xfrm>
            <a:off x="4580810" y="1860605"/>
            <a:ext cx="94560" cy="217325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67BAE3-57C3-1B76-3C22-EFA7E1D5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628" y="1889363"/>
            <a:ext cx="10973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9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EC3F08-5FBF-9BC9-75E2-A1E3A2A63AF0}"/>
              </a:ext>
            </a:extLst>
          </p:cNvPr>
          <p:cNvSpPr txBox="1"/>
          <p:nvPr/>
        </p:nvSpPr>
        <p:spPr>
          <a:xfrm>
            <a:off x="1688954" y="794687"/>
            <a:ext cx="835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El valor de la diversidad</a:t>
            </a:r>
          </a:p>
          <a:p>
            <a:pPr algn="ctr"/>
            <a:r>
              <a:rPr lang="es-ES" dirty="0"/>
              <a:t>Enriquecimiento mutuo y espacio de convivencia en un mundo globalizado sin fronteras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C3121-ACC5-526D-DBAB-8C0C59A5C534}"/>
              </a:ext>
            </a:extLst>
          </p:cNvPr>
          <p:cNvSpPr txBox="1"/>
          <p:nvPr/>
        </p:nvSpPr>
        <p:spPr>
          <a:xfrm>
            <a:off x="1093662" y="2254032"/>
            <a:ext cx="9541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dirty="0"/>
              <a:t>LOS VALORES QUE LA INTEGRAN/DESARROLLAN</a:t>
            </a:r>
          </a:p>
          <a:p>
            <a:pPr algn="ctr">
              <a:spcAft>
                <a:spcPts val="600"/>
              </a:spcAft>
            </a:pPr>
            <a:r>
              <a:rPr lang="es-ES" b="1" dirty="0"/>
              <a:t>Los valores de la diversidad (derechos democráticos)</a:t>
            </a:r>
          </a:p>
          <a:p>
            <a:pPr algn="ctr">
              <a:spcAft>
                <a:spcPts val="600"/>
              </a:spcAft>
            </a:pPr>
            <a:r>
              <a:rPr lang="es-ES" dirty="0"/>
              <a:t>Igualdad y equidad, respeto a todas las identidades, justicia universal, reconocimiento y reparación de</a:t>
            </a:r>
          </a:p>
          <a:p>
            <a:pPr algn="ctr">
              <a:spcAft>
                <a:spcPts val="600"/>
              </a:spcAft>
            </a:pPr>
            <a:r>
              <a:rPr lang="es-ES" dirty="0"/>
              <a:t>grupos y comunidades excluidos/as, legitimidad de sistemas culturales y cosmovisiones no</a:t>
            </a:r>
          </a:p>
          <a:p>
            <a:pPr algn="ctr">
              <a:spcAft>
                <a:spcPts val="600"/>
              </a:spcAft>
            </a:pPr>
            <a:r>
              <a:rPr lang="es-ES" dirty="0"/>
              <a:t>occidentales o no dominantes, sostenibilidad de los ecosistemas y acceso universal a los recursos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12D95B04-0413-E45B-DCC1-21467D8383E8}"/>
              </a:ext>
            </a:extLst>
          </p:cNvPr>
          <p:cNvSpPr/>
          <p:nvPr/>
        </p:nvSpPr>
        <p:spPr>
          <a:xfrm rot="5400000">
            <a:off x="5696739" y="-82648"/>
            <a:ext cx="307217" cy="3820479"/>
          </a:xfrm>
          <a:prstGeom prst="rightBrac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errar llave 1">
            <a:extLst>
              <a:ext uri="{FF2B5EF4-FFF2-40B4-BE49-F238E27FC236}">
                <a16:creationId xmlns:a16="http://schemas.microsoft.com/office/drawing/2014/main" id="{BFED30E3-7D1A-71EF-BCF9-EE419BD130F4}"/>
              </a:ext>
            </a:extLst>
          </p:cNvPr>
          <p:cNvSpPr/>
          <p:nvPr/>
        </p:nvSpPr>
        <p:spPr>
          <a:xfrm rot="5400000">
            <a:off x="5696738" y="2555337"/>
            <a:ext cx="307217" cy="3820479"/>
          </a:xfrm>
          <a:prstGeom prst="rightBrac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2506C3-C912-A24A-261D-32A44500DB21}"/>
              </a:ext>
            </a:extLst>
          </p:cNvPr>
          <p:cNvSpPr txBox="1"/>
          <p:nvPr/>
        </p:nvSpPr>
        <p:spPr>
          <a:xfrm>
            <a:off x="2382125" y="4814685"/>
            <a:ext cx="7201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b="1" dirty="0"/>
              <a:t>Construcción de un futuro de convivencia, tolerancia e inclusión</a:t>
            </a:r>
          </a:p>
          <a:p>
            <a:pPr algn="ctr">
              <a:spcAft>
                <a:spcPts val="600"/>
              </a:spcAft>
            </a:pPr>
            <a:r>
              <a:rPr lang="es-ES" b="1" dirty="0"/>
              <a:t>Valores solidarios</a:t>
            </a:r>
          </a:p>
          <a:p>
            <a:pPr algn="ctr">
              <a:spcAft>
                <a:spcPts val="600"/>
              </a:spcAft>
            </a:pPr>
            <a:r>
              <a:rPr lang="es-ES" b="1" dirty="0"/>
              <a:t>Sostenibilidad eco/social</a:t>
            </a:r>
          </a:p>
        </p:txBody>
      </p:sp>
    </p:spTree>
    <p:extLst>
      <p:ext uri="{BB962C8B-B14F-4D97-AF65-F5344CB8AC3E}">
        <p14:creationId xmlns:p14="http://schemas.microsoft.com/office/powerpoint/2010/main" val="234585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EC3F08-5FBF-9BC9-75E2-A1E3A2A63AF0}"/>
              </a:ext>
            </a:extLst>
          </p:cNvPr>
          <p:cNvSpPr txBox="1"/>
          <p:nvPr/>
        </p:nvSpPr>
        <p:spPr>
          <a:xfrm>
            <a:off x="1115849" y="2031816"/>
            <a:ext cx="9640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/>
              <a:t>Museo = espacio de intersección, participación, negociación…</a:t>
            </a:r>
          </a:p>
          <a:p>
            <a:pPr algn="ctr"/>
            <a:r>
              <a:rPr lang="es-ES" sz="2400" dirty="0"/>
              <a:t>PODEROSA HERRAMIENTA COMUNITARIA SOCIAL Y DEMOCRÁTICA</a:t>
            </a:r>
          </a:p>
        </p:txBody>
      </p:sp>
    </p:spTree>
    <p:extLst>
      <p:ext uri="{BB962C8B-B14F-4D97-AF65-F5344CB8AC3E}">
        <p14:creationId xmlns:p14="http://schemas.microsoft.com/office/powerpoint/2010/main" val="138527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EC3F08-5FBF-9BC9-75E2-A1E3A2A63AF0}"/>
              </a:ext>
            </a:extLst>
          </p:cNvPr>
          <p:cNvSpPr txBox="1"/>
          <p:nvPr/>
        </p:nvSpPr>
        <p:spPr>
          <a:xfrm>
            <a:off x="984019" y="2031816"/>
            <a:ext cx="9904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/>
              <a:t>Transformación epistemológica + cambio de paradigma</a:t>
            </a:r>
          </a:p>
          <a:p>
            <a:pPr algn="ctr"/>
            <a:r>
              <a:rPr lang="es-ES" sz="2400" dirty="0"/>
              <a:t>“COGOBERNANZA” = PROYECTOS COLABORATIVOS/COMUNITARIOS</a:t>
            </a:r>
          </a:p>
          <a:p>
            <a:pPr algn="ctr"/>
            <a:r>
              <a:rPr lang="es-ES" sz="2400" dirty="0"/>
              <a:t>Museo mediador = estrategias participativas</a:t>
            </a:r>
          </a:p>
        </p:txBody>
      </p:sp>
    </p:spTree>
    <p:extLst>
      <p:ext uri="{BB962C8B-B14F-4D97-AF65-F5344CB8AC3E}">
        <p14:creationId xmlns:p14="http://schemas.microsoft.com/office/powerpoint/2010/main" val="164442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64522" y="680071"/>
            <a:ext cx="1048934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LÍNEAS DE TRABAJO</a:t>
            </a:r>
          </a:p>
          <a:p>
            <a:pPr algn="ctr"/>
            <a:r>
              <a:rPr lang="es-ES" sz="2400" dirty="0"/>
              <a:t>Transformación sistemática y coherente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Cambio de mentalidad y de metodologías: nueva organización y nuevo statu quo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Posicionamiento ético, declaraciones y transparencia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Nuevas temáticas de interés social: diversidad, géneros, voces silenciadas, </a:t>
            </a:r>
          </a:p>
          <a:p>
            <a:pPr lvl="1"/>
            <a:r>
              <a:rPr lang="es-ES" sz="2400" dirty="0"/>
              <a:t>	migración, memorias colectivas, sostenibilidad…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Exposiciones colaborativas: “Con voz propia”, “Personas que migran…”,</a:t>
            </a:r>
          </a:p>
          <a:p>
            <a:pPr lvl="1"/>
            <a:r>
              <a:rPr lang="es-ES" sz="2400" dirty="0"/>
              <a:t>	“Culturas urbanas”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Instalaciones y proyectos proactivos y “constructivos”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Programas de educación, mediación, participación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Metodologías de evaluación y proposición colectivas (nueva identidad </a:t>
            </a:r>
          </a:p>
          <a:p>
            <a:pPr lvl="1"/>
            <a:r>
              <a:rPr lang="es-ES" sz="2400" dirty="0"/>
              <a:t> y nuevo discurso)</a:t>
            </a:r>
          </a:p>
        </p:txBody>
      </p:sp>
    </p:spTree>
    <p:extLst>
      <p:ext uri="{BB962C8B-B14F-4D97-AF65-F5344CB8AC3E}">
        <p14:creationId xmlns:p14="http://schemas.microsoft.com/office/powerpoint/2010/main" val="122927771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2111</TotalTime>
  <Words>901</Words>
  <Application>Microsoft Office PowerPoint</Application>
  <PresentationFormat>Panorámica</PresentationFormat>
  <Paragraphs>140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MT</vt:lpstr>
      <vt:lpstr>Wingdings</vt:lpstr>
      <vt:lpstr>Galería</vt:lpstr>
      <vt:lpstr>museos E territorio da local ao global… o MNA, un museo comprometido coa diversidadE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Restos humanos en los museos de antropología: entre la ciencia y la ética</dc:title>
  <dc:creator>Fernando Sáez</dc:creator>
  <cp:lastModifiedBy>eugenia insua lacave</cp:lastModifiedBy>
  <cp:revision>109</cp:revision>
  <dcterms:created xsi:type="dcterms:W3CDTF">2021-06-30T18:15:48Z</dcterms:created>
  <dcterms:modified xsi:type="dcterms:W3CDTF">2024-06-05T10:25:59Z</dcterms:modified>
</cp:coreProperties>
</file>