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9" r:id="rId4"/>
    <p:sldId id="258" r:id="rId5"/>
    <p:sldId id="260" r:id="rId6"/>
    <p:sldId id="274" r:id="rId7"/>
    <p:sldId id="272" r:id="rId8"/>
    <p:sldId id="279" r:id="rId9"/>
    <p:sldId id="280" r:id="rId10"/>
    <p:sldId id="261" r:id="rId11"/>
    <p:sldId id="262" r:id="rId12"/>
    <p:sldId id="281" r:id="rId13"/>
    <p:sldId id="264" r:id="rId14"/>
    <p:sldId id="263" r:id="rId15"/>
    <p:sldId id="265" r:id="rId16"/>
    <p:sldId id="276" r:id="rId17"/>
    <p:sldId id="266" r:id="rId18"/>
    <p:sldId id="267" r:id="rId19"/>
    <p:sldId id="268" r:id="rId20"/>
    <p:sldId id="269" r:id="rId21"/>
    <p:sldId id="270" r:id="rId22"/>
    <p:sldId id="271" r:id="rId23"/>
    <p:sldId id="277" r:id="rId24"/>
    <p:sldId id="275" r:id="rId25"/>
    <p:sldId id="278" r:id="rId26"/>
    <p:sldId id="27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BB8A-F244-47D5-808B-4F6221778CF8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DD152-A9CF-416C-9547-E8F4A2FC58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AB30-8F16-48C0-9C92-E9B2C8CEF53A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4974-88D5-4E9F-9955-7E0BD8EF1E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es/espazoAbalar/" TargetMode="External"/><Relationship Id="rId2" Type="http://schemas.openxmlformats.org/officeDocument/2006/relationships/hyperlink" Target="http://www.ceiploreto.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nsaescuela.es/" TargetMode="External"/><Relationship Id="rId5" Type="http://schemas.openxmlformats.org/officeDocument/2006/relationships/hyperlink" Target="https://www.airpano.com/" TargetMode="External"/><Relationship Id="rId4" Type="http://schemas.openxmlformats.org/officeDocument/2006/relationships/hyperlink" Target="https://agueiro.xunta.ga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com/" TargetMode="External"/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_iNHQJDaQo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mailto:sal@edu.xunta.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youtube.com/watch?v=2ont7Ab728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764704"/>
            <a:ext cx="6768751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Curso de iniciación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55776" y="1988840"/>
            <a:ext cx="4032448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E-</a:t>
            </a:r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Dixgal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6 Imagen" descr="portat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3615830" cy="1944216"/>
          </a:xfrm>
          <a:prstGeom prst="rect">
            <a:avLst/>
          </a:prstGeom>
        </p:spPr>
      </p:pic>
      <p:pic>
        <p:nvPicPr>
          <p:cNvPr id="8" name="7 Imagen" descr="desca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672407" cy="194421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499992" y="6093296"/>
            <a:ext cx="4066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Relator: Diego Sal Julio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6165304"/>
            <a:ext cx="3524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17/10/2019 CFR LUGO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8640"/>
            <a:ext cx="447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2.PARTE FÍSICA</a:t>
            </a:r>
            <a:endParaRPr lang="es-E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3138" y="1124744"/>
            <a:ext cx="81600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 FAMILIARIZACIÓN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DO PROFESORADO E ALUMNADO</a:t>
            </a:r>
          </a:p>
          <a:p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CÓ SOFTWARE E CÓ HARDWARE É FUNDAMENTAL.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Flecha izquierda y derecha"/>
          <p:cNvSpPr/>
          <p:nvPr/>
        </p:nvSpPr>
        <p:spPr>
          <a:xfrm>
            <a:off x="3491880" y="2780928"/>
            <a:ext cx="1944216" cy="936104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403648" y="2852936"/>
            <a:ext cx="1619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Tempo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68144" y="2852936"/>
            <a:ext cx="2170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Paciencia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6 Imagen" descr="sudan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645024"/>
            <a:ext cx="1512168" cy="1368152"/>
          </a:xfrm>
          <a:prstGeom prst="rect">
            <a:avLst/>
          </a:prstGeom>
        </p:spPr>
      </p:pic>
      <p:pic>
        <p:nvPicPr>
          <p:cNvPr id="8" name="7 Imagen" descr="relo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645024"/>
            <a:ext cx="1512168" cy="1400471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876920" y="5517232"/>
            <a:ext cx="5608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NON DESESPERAR!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10152" y="332656"/>
            <a:ext cx="3668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Importante!</a:t>
            </a:r>
            <a:endParaRPr lang="es-E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" y="1484784"/>
            <a:ext cx="914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O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profesorado e o alumnado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teñen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que 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coñecer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o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software e o hardware…</a:t>
            </a: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SEN MEDOS</a:t>
            </a: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</a:t>
            </a:r>
          </a:p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SEN VERGOÑA!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3 Imagen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085184"/>
            <a:ext cx="2140299" cy="1512168"/>
          </a:xfrm>
          <a:prstGeom prst="rect">
            <a:avLst/>
          </a:prstGeom>
        </p:spPr>
      </p:pic>
      <p:pic>
        <p:nvPicPr>
          <p:cNvPr id="5" name="4 Imagen" descr="giphy (1)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085184"/>
            <a:ext cx="2160240" cy="149613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8640"/>
            <a:ext cx="774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Software: maqueta Abalar</a:t>
            </a:r>
            <a:endParaRPr lang="es-E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124744"/>
            <a:ext cx="930851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	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Audacity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 editor de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sons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Freemind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: creación de mapas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mentais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	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Xournal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 textos en capas.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Hotpotatoes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: creación de test.</a:t>
            </a: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	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Xogos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xadrez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supertux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…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Shutter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: capturas de pantalla.</a:t>
            </a: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	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Epoptes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 control do alumnado.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Tuxtype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coñecer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o teclado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	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LibreOffice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 paquete ofimática.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3 Imagen" descr="Audacity_Logo_nofilte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67544" cy="467544"/>
          </a:xfrm>
          <a:prstGeom prst="rect">
            <a:avLst/>
          </a:prstGeom>
        </p:spPr>
      </p:pic>
      <p:pic>
        <p:nvPicPr>
          <p:cNvPr id="5" name="4 Imagen" descr="Free_Mi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504056" cy="504056"/>
          </a:xfrm>
          <a:prstGeom prst="rect">
            <a:avLst/>
          </a:prstGeom>
        </p:spPr>
      </p:pic>
      <p:pic>
        <p:nvPicPr>
          <p:cNvPr id="7" name="6 Imagen" descr="71QqU2nd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514490" cy="514490"/>
          </a:xfrm>
          <a:prstGeom prst="rect">
            <a:avLst/>
          </a:prstGeom>
        </p:spPr>
      </p:pic>
      <p:pic>
        <p:nvPicPr>
          <p:cNvPr id="8" name="7 Imagen" descr="descarg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4932155"/>
            <a:ext cx="504056" cy="500890"/>
          </a:xfrm>
          <a:prstGeom prst="rect">
            <a:avLst/>
          </a:prstGeom>
        </p:spPr>
      </p:pic>
      <p:pic>
        <p:nvPicPr>
          <p:cNvPr id="9" name="8 Imagen" descr="imagessad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93096"/>
            <a:ext cx="504056" cy="504056"/>
          </a:xfrm>
          <a:prstGeom prst="rect">
            <a:avLst/>
          </a:prstGeom>
        </p:spPr>
      </p:pic>
      <p:pic>
        <p:nvPicPr>
          <p:cNvPr id="10" name="9 Imagen" descr="hot_potato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068960"/>
            <a:ext cx="520242" cy="532829"/>
          </a:xfrm>
          <a:prstGeom prst="rect">
            <a:avLst/>
          </a:prstGeom>
        </p:spPr>
      </p:pic>
      <p:pic>
        <p:nvPicPr>
          <p:cNvPr id="11" name="10 Imagen" descr="tuxtype-1-6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589240"/>
            <a:ext cx="544803" cy="409029"/>
          </a:xfrm>
          <a:prstGeom prst="rect">
            <a:avLst/>
          </a:prstGeom>
        </p:spPr>
      </p:pic>
      <p:pic>
        <p:nvPicPr>
          <p:cNvPr id="13" name="12 Imagen" descr="xournal-great-note-taking-applicati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2420888"/>
            <a:ext cx="501891" cy="500184"/>
          </a:xfrm>
          <a:prstGeom prst="rect">
            <a:avLst/>
          </a:prstGeom>
        </p:spPr>
      </p:pic>
      <p:pic>
        <p:nvPicPr>
          <p:cNvPr id="12" name="11 Imagen" descr="LibreOffice-logo-b88746cf94ab4e52bc1c43278997d6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6093296"/>
            <a:ext cx="504851" cy="5661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6672"/>
            <a:ext cx="841589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Problema principal no software:</a:t>
            </a:r>
          </a:p>
          <a:p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Que 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alumnado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coñeza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máis</a:t>
            </a:r>
            <a:endParaRPr lang="es-E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que 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mestre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/a.</a:t>
            </a:r>
          </a:p>
          <a:p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Isto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non ten que ser 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 problema…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3356992"/>
            <a:ext cx="7347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Ao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contrario, é algo positivo</a:t>
            </a:r>
          </a:p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para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tod@s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os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membros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3 Imagen" descr="gifs-animados-pulgares-11215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797152"/>
            <a:ext cx="2647950" cy="1828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83819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Principais</a:t>
            </a:r>
            <a:r>
              <a:rPr lang="es-E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problemas que podemos</a:t>
            </a:r>
          </a:p>
          <a:p>
            <a:r>
              <a:rPr lang="es-ES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atopar</a:t>
            </a:r>
            <a:r>
              <a:rPr lang="es-ES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no hardware:</a:t>
            </a:r>
            <a:endParaRPr lang="es-ES" sz="4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124744"/>
            <a:ext cx="616245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s-E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Cable VGA mal conectado.</a:t>
            </a:r>
          </a:p>
          <a:p>
            <a:pPr>
              <a:buFont typeface="Wingdings" pitchFamily="2" charset="2"/>
              <a:buChar char="Ø"/>
            </a:pPr>
            <a:r>
              <a:rPr lang="es-E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Touchpad</a:t>
            </a:r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(rato computador).</a:t>
            </a:r>
          </a:p>
          <a:p>
            <a:pPr>
              <a:buFont typeface="Wingdings" pitchFamily="2" charset="2"/>
              <a:buChar char="Ø"/>
            </a:pP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Clonación equipos.</a:t>
            </a:r>
          </a:p>
          <a:p>
            <a:pPr>
              <a:buFont typeface="Wingdings" pitchFamily="2" charset="2"/>
              <a:buChar char="Ø"/>
            </a:pP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Fallo da rede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wifi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aula.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4 Imagen" descr="71KzKmyXwrL._SY35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653136"/>
            <a:ext cx="1618680" cy="1618680"/>
          </a:xfrm>
          <a:prstGeom prst="rect">
            <a:avLst/>
          </a:prstGeom>
        </p:spPr>
      </p:pic>
      <p:pic>
        <p:nvPicPr>
          <p:cNvPr id="6" name="5 Imagen" descr="71rRDGfyvfL._SL15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653136"/>
            <a:ext cx="1656184" cy="1656184"/>
          </a:xfrm>
          <a:prstGeom prst="rect">
            <a:avLst/>
          </a:prstGeom>
        </p:spPr>
      </p:pic>
      <p:pic>
        <p:nvPicPr>
          <p:cNvPr id="7" name="6 Imagen" descr="a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653136"/>
            <a:ext cx="2389057" cy="165618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88640"/>
            <a:ext cx="4933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Traballo</a:t>
            </a:r>
            <a:r>
              <a:rPr lang="es-ES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5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na</a:t>
            </a:r>
            <a:r>
              <a:rPr lang="es-ES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aula:</a:t>
            </a:r>
            <a:endParaRPr lang="es-E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9531" y="1196752"/>
            <a:ext cx="81547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Tuxtype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coñecer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o teclado.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Botóns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do rato.</a:t>
            </a:r>
            <a:endParaRPr lang="es-E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Explicación elementos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writer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Reprodución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de textos.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Capturas de pantalla.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Redimensionar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imaxes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Pódese </a:t>
            </a:r>
            <a:r>
              <a:rPr lang="es-E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facer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 </a:t>
            </a:r>
            <a:r>
              <a:rPr lang="es-E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xeito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transversal </a:t>
            </a:r>
            <a:r>
              <a:rPr lang="es-E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ou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s-E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hora de libre configuración.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88640"/>
            <a:ext cx="612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Aspecto importante!</a:t>
            </a:r>
            <a:endParaRPr lang="es-E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67701" y="1340768"/>
            <a:ext cx="9306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  Control do </a:t>
            </a:r>
            <a:r>
              <a:rPr lang="es-E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mestre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sobre o alumnado.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2348880"/>
            <a:ext cx="841127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Programa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Epoptes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Todo queda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rexistrado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no </a:t>
            </a:r>
          </a:p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servidor da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Consellería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Nas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explicacións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baixa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 tapa.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4 Imagen" descr="laptop-y-ordenador-portatil-imagen-animada-0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445224"/>
            <a:ext cx="2016224" cy="104241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4951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s-ES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3.PARTE EDITORIAL</a:t>
            </a:r>
            <a:endParaRPr lang="es-ES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196752"/>
            <a:ext cx="58322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Proba, compara, </a:t>
            </a:r>
          </a:p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ata que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che guste</a:t>
            </a:r>
          </a:p>
          <a:p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 te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sintas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relaxad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@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...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24544" y="38610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Pero a libreta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tamén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existe!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4 Imagen" descr="libr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959608"/>
            <a:ext cx="4032448" cy="1898392"/>
          </a:xfrm>
          <a:prstGeom prst="rect">
            <a:avLst/>
          </a:prstGeom>
        </p:spPr>
      </p:pic>
      <p:pic>
        <p:nvPicPr>
          <p:cNvPr id="6" name="5 Imagen" descr="descarga ede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2712301" cy="1008112"/>
          </a:xfrm>
          <a:prstGeom prst="rect">
            <a:avLst/>
          </a:prstGeom>
        </p:spPr>
      </p:pic>
      <p:pic>
        <p:nvPicPr>
          <p:cNvPr id="7" name="6 Imagen" descr="Logo Editorial Plan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36912"/>
            <a:ext cx="2690150" cy="936104"/>
          </a:xfrm>
          <a:prstGeom prst="rect">
            <a:avLst/>
          </a:prstGeom>
        </p:spPr>
      </p:pic>
      <p:pic>
        <p:nvPicPr>
          <p:cNvPr id="9" name="8 Imagen" descr="Logo-Nete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0648"/>
            <a:ext cx="3347864" cy="143353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8964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4.Entorno Virtual de </a:t>
            </a:r>
            <a:r>
              <a:rPr lang="es-ES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Aprendizaxe</a:t>
            </a:r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(EVA)</a:t>
            </a:r>
            <a:endParaRPr lang="es-ES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902797"/>
            <a:ext cx="9348265" cy="49552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Varias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funcións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Manexo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doado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Espazo para que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xordan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novas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aprendizaxes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Recursos e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tarefas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Avaliación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ponderada.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Engadir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UD de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calquer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editorial.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Garda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de ano en ano…¡se fas a copia 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de seguranza!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980728"/>
            <a:ext cx="4045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Características: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4.Entorno Virtual de </a:t>
            </a:r>
            <a:r>
              <a:rPr lang="es-ES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Aprendizaxe</a:t>
            </a:r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(EVA)</a:t>
            </a:r>
            <a:endParaRPr lang="es-ES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011" y="980728"/>
            <a:ext cx="6607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Traballo</a:t>
            </a:r>
            <a:r>
              <a:rPr lang="es-E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na</a:t>
            </a:r>
            <a:r>
              <a:rPr lang="es-E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aula (Actividades):</a:t>
            </a:r>
            <a:endParaRPr lang="es-ES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556792"/>
            <a:ext cx="655750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Tarefas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de todos os tipos.(*)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Cuestionarios.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Talleres.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Glosarios.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Escolla.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Foros.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Banco de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cuestións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Xo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gos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educativos.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99792" y="6396335"/>
            <a:ext cx="78488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*</a:t>
            </a:r>
            <a:r>
              <a:rPr lang="es-E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Comodidade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para a corrección 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PDF.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124744"/>
            <a:ext cx="452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Para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comezar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…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2780928"/>
            <a:ext cx="8613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Un </a:t>
            </a:r>
            <a:r>
              <a:rPr lang="es-E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pensamento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de Albert Einstein: 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5 Imagen" descr="gif ei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4664"/>
            <a:ext cx="2095500" cy="216217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393305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“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Loucura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é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acer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o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mesmo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unha</a:t>
            </a:r>
            <a:endParaRPr lang="es-E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outra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vez esperando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obter</a:t>
            </a:r>
            <a:endParaRPr lang="es-E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esultados diferentes” 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8964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4.Entorno Virtual de </a:t>
            </a:r>
            <a:r>
              <a:rPr lang="es-ES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Aprendizaxe</a:t>
            </a:r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(EVA)</a:t>
            </a:r>
            <a:endParaRPr lang="es-ES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002" y="1052736"/>
            <a:ext cx="6032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Traballo</a:t>
            </a:r>
            <a:r>
              <a:rPr lang="es-E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na</a:t>
            </a:r>
            <a:r>
              <a:rPr lang="es-E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aula (Recursos):</a:t>
            </a:r>
            <a:endParaRPr lang="es-ES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988840"/>
            <a:ext cx="50484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Ficheiros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URL (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Ligazóns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Carpetas.</a:t>
            </a:r>
          </a:p>
          <a:p>
            <a:pPr>
              <a:buFont typeface="Wingdings" pitchFamily="2" charset="2"/>
              <a:buChar char="Ø"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Etiquetas.</a:t>
            </a:r>
          </a:p>
        </p:txBody>
      </p:sp>
      <p:pic>
        <p:nvPicPr>
          <p:cNvPr id="5" name="4 Imagen" descr="es_trabajo_pape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48880"/>
            <a:ext cx="2619375" cy="261937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95536" y="5445225"/>
            <a:ext cx="900100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Ferramenta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de autor: creación de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proxectos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persoais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 Repositorio.</a:t>
            </a: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Outros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recursos para </a:t>
            </a:r>
            <a:r>
              <a:rPr lang="es-E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traballo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na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aula:</a:t>
            </a:r>
            <a:endParaRPr lang="es-ES" sz="40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3586" y="1340768"/>
            <a:ext cx="863448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2"/>
              </a:rPr>
              <a:t>CEIP Loreto: 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actividades interactivas </a:t>
            </a:r>
          </a:p>
          <a:p>
            <a:pPr algn="just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  organizadas como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reforzo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ás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explicacións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3"/>
              </a:rPr>
              <a:t>Espazo Abalar: 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recursos para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profesorado</a:t>
            </a:r>
          </a:p>
          <a:p>
            <a:pPr algn="just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para distintas áreas e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niveis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4"/>
              </a:rPr>
              <a:t>Plataforma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4"/>
              </a:rPr>
              <a:t>Agueiro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4"/>
              </a:rPr>
              <a:t>: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creación e difusión de </a:t>
            </a:r>
          </a:p>
          <a:p>
            <a:pPr algn="just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contidos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de tipo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dixital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-escolar.</a:t>
            </a:r>
            <a:endParaRPr lang="es-E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5"/>
              </a:rPr>
              <a:t>Air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5"/>
              </a:rPr>
              <a:t>Pano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5"/>
              </a:rPr>
              <a:t>: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visualización de fotos e vídeos en 3D.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6"/>
              </a:rPr>
              <a:t>Web  prensa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6"/>
              </a:rPr>
              <a:t>escola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6"/>
              </a:rPr>
              <a:t>: 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web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adicada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ao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traballo</a:t>
            </a:r>
            <a:endParaRPr lang="es-E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just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xornal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dun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xeito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dixital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just">
              <a:buFont typeface="Wingdings" pitchFamily="2" charset="2"/>
              <a:buChar char="Ø"/>
            </a:pP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Outros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recursos para </a:t>
            </a:r>
            <a:r>
              <a:rPr lang="es-E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traballo</a:t>
            </a:r>
            <a:r>
              <a:rPr lang="es-ES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0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s-ES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aula:</a:t>
            </a:r>
            <a:endParaRPr lang="es-ES" sz="40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56792"/>
            <a:ext cx="9144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Scratch</a:t>
            </a:r>
            <a:r>
              <a:rPr lang="es-E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programa 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para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a iniciación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programación.</a:t>
            </a:r>
          </a:p>
          <a:p>
            <a:pPr>
              <a:buFont typeface="Wingdings" pitchFamily="2" charset="2"/>
              <a:buChar char="Ø"/>
            </a:pPr>
            <a:r>
              <a:rPr lang="es-ES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Mblock</a:t>
            </a:r>
            <a:r>
              <a:rPr lang="es-E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programación con robots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2"/>
              </a:rPr>
              <a:t>Tinkercad: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(Probando) programa de </a:t>
            </a:r>
          </a:p>
          <a:p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deseño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 creación de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obxectos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en 3D.</a:t>
            </a:r>
          </a:p>
          <a:p>
            <a:pPr>
              <a:buFont typeface="Wingdings" pitchFamily="2" charset="2"/>
              <a:buChar char="Ø"/>
            </a:pP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3"/>
              </a:rPr>
              <a:t>Kahoot: </a:t>
            </a:r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aplicación para a creación de test.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144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Alberto Royo, profesor de música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de Educación Secundaria e  autor do libro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“Contra la nueva educación”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propón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unhas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interesantes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reflexións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467" y="2204865"/>
            <a:ext cx="8290218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Non </a:t>
            </a:r>
            <a:r>
              <a:rPr lang="es-E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hai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día que cuestione a </a:t>
            </a:r>
            <a:r>
              <a:rPr lang="es-E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miña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forma de </a:t>
            </a:r>
            <a:r>
              <a:rPr lang="es-E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traballar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Analizo o que erra e o que funciona e  </a:t>
            </a:r>
            <a:r>
              <a:rPr lang="es-E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vou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matizando.</a:t>
            </a:r>
          </a:p>
          <a:p>
            <a:pPr algn="just"/>
            <a:r>
              <a:rPr lang="es-E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Ensaio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-erro.</a:t>
            </a:r>
          </a:p>
          <a:p>
            <a:pPr algn="ctr"/>
            <a:endParaRPr lang="es-E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3933056"/>
            <a:ext cx="8424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Sempre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chego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á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mesma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conclusión:</a:t>
            </a:r>
          </a:p>
          <a:p>
            <a:pPr algn="just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Canto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máis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domino un tema, </a:t>
            </a:r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máis</a:t>
            </a:r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alternativas didácticas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xorden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 Polo tanto, debo seguir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estudando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para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ensinar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cada vez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mellor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332656"/>
            <a:ext cx="5362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2"/>
              </a:rPr>
              <a:t>VÍDEO “A TABLET”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776" y="1340768"/>
            <a:ext cx="8002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embrades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 frase do inicio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de Albert Einstein?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3717032"/>
            <a:ext cx="913230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Comprobamos que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temos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que adaptarnos</a:t>
            </a: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unha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sociedade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cambiante. </a:t>
            </a:r>
            <a:endParaRPr lang="es-E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escola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non pode mirar para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outro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lado, </a:t>
            </a:r>
          </a:p>
          <a:p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xa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que debe formar futuros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cidadáns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060848"/>
            <a:ext cx="8994514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s-E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Agora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expresade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vosas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opinións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(positivas e negativas) 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obre o visto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hoxe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endParaRPr lang="es-E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Que vos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pareceu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Como vedes o E-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Dixgal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Como o podemos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mellorar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2 Imagen" descr="Megafono-Gritando-906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520280" cy="2153039"/>
          </a:xfrm>
          <a:prstGeom prst="rect">
            <a:avLst/>
          </a:prstGeom>
        </p:spPr>
      </p:pic>
      <p:pic>
        <p:nvPicPr>
          <p:cNvPr id="4" name="3 Imagen" descr="descarg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2656"/>
            <a:ext cx="2506216" cy="213410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MOITAS GRAZAS </a:t>
            </a:r>
          </a:p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POLA ATENCIÓN E PARTICIPACIÓN!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79712" y="4941168"/>
            <a:ext cx="53008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Contacto: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2"/>
              </a:rPr>
              <a:t>sal@edu.xunta.es</a:t>
            </a:r>
            <a:endParaRPr lang="es-E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1" y="3429000"/>
            <a:ext cx="6658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Calquer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cousa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en que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vos poda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axudar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4 Imagen" descr="05f4bcd264c937e56a7ab8ccc2dcf3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44824"/>
            <a:ext cx="1905000" cy="1905000"/>
          </a:xfrm>
          <a:prstGeom prst="rect">
            <a:avLst/>
          </a:prstGeom>
        </p:spPr>
      </p:pic>
      <p:pic>
        <p:nvPicPr>
          <p:cNvPr id="6" name="5 Imagen" descr="Buri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149080"/>
            <a:ext cx="1866900" cy="1504950"/>
          </a:xfrm>
          <a:prstGeom prst="rect">
            <a:avLst/>
          </a:prstGeom>
        </p:spPr>
      </p:pic>
      <p:pic>
        <p:nvPicPr>
          <p:cNvPr id="7" name="6 Imagen" descr="05f4bcd264c937e56a7ab8ccc2dcf3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5051" y="260648"/>
            <a:ext cx="9249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Partindo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da frase anterior e dos 4 factores: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4941168"/>
            <a:ext cx="9144000" cy="1323439"/>
          </a:xfrm>
          <a:prstGeom prst="rect">
            <a:avLst/>
          </a:prstGeom>
          <a:noFill/>
          <a:ln w="2540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Xorde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necesidade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da 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alfabetización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dixital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escola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!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Flecha cuádruple"/>
          <p:cNvSpPr/>
          <p:nvPr/>
        </p:nvSpPr>
        <p:spPr>
          <a:xfrm>
            <a:off x="3553374" y="1988840"/>
            <a:ext cx="1872208" cy="1656184"/>
          </a:xfrm>
          <a:prstGeom prst="quad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1840" y="1340768"/>
            <a:ext cx="2635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Fenda</a:t>
            </a:r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dixital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69598" y="2420888"/>
            <a:ext cx="2442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Medio rural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37156" y="3573016"/>
            <a:ext cx="21483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Sociedade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22261" y="2492896"/>
            <a:ext cx="2548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Aprendizaxe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20688"/>
            <a:ext cx="6193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Alfabetización </a:t>
            </a:r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dixital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3573016"/>
            <a:ext cx="85266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Habilidade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para localizar, </a:t>
            </a:r>
          </a:p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organizar, entender, analizar</a:t>
            </a:r>
          </a:p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avaliar</a:t>
            </a: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información </a:t>
            </a:r>
          </a:p>
          <a:p>
            <a:r>
              <a:rPr lang="es-E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empregando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tecnoloxía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dixital</a:t>
            </a:r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6 Imagen" descr="giphy (1)sd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069976" cy="2069976"/>
          </a:xfrm>
          <a:prstGeom prst="rect">
            <a:avLst/>
          </a:prstGeom>
        </p:spPr>
      </p:pic>
      <p:pic>
        <p:nvPicPr>
          <p:cNvPr id="8" name="7 Imagen" descr="giphy (1)sd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2069976" cy="2069976"/>
          </a:xfrm>
          <a:prstGeom prst="rect">
            <a:avLst/>
          </a:prstGeom>
        </p:spPr>
      </p:pic>
      <p:pic>
        <p:nvPicPr>
          <p:cNvPr id="9" name="8 Imagen" descr="giphy (1)sd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2069976" cy="206997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3210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Fai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tres anos…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908720"/>
            <a:ext cx="864096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 CEIP As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Nogais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plantexámonos</a:t>
            </a:r>
            <a:endParaRPr lang="es-E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 inclusión no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proxecto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E-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Dixgal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tendo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conta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que a alfabetización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dixital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é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unha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realidade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4077072"/>
            <a:ext cx="81252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Dende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o principio, a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resposta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comunidade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educativa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foi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4 Imagen" descr="whats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341987"/>
            <a:ext cx="3168352" cy="15160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0"/>
            <a:ext cx="80759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proxecto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E-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Dixgal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supón algo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máis</a:t>
            </a:r>
            <a:endParaRPr lang="es-E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que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uns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computadores…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Supón un gran cambio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metodolóxico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 a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introdución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novos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s-E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contidos</a:t>
            </a:r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Flecha izquierda y derecha"/>
          <p:cNvSpPr/>
          <p:nvPr/>
        </p:nvSpPr>
        <p:spPr>
          <a:xfrm>
            <a:off x="3491880" y="3573016"/>
            <a:ext cx="1944216" cy="936104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417112" y="3645024"/>
            <a:ext cx="1619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Tempo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68144" y="3645024"/>
            <a:ext cx="2170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Paciencia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5 Imagen" descr="sudan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437112"/>
            <a:ext cx="2016224" cy="1800200"/>
          </a:xfrm>
          <a:prstGeom prst="rect">
            <a:avLst/>
          </a:prstGeom>
        </p:spPr>
      </p:pic>
      <p:pic>
        <p:nvPicPr>
          <p:cNvPr id="7" name="6 Imagen" descr="relo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437112"/>
            <a:ext cx="2016224" cy="184272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131840" y="2780928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CAMBIO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4685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Todos os cambios son difíciles…</a:t>
            </a:r>
          </a:p>
          <a:p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ero </a:t>
            </a:r>
            <a:r>
              <a:rPr lang="es-E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pensade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que se os </a:t>
            </a:r>
            <a:r>
              <a:rPr lang="es-E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homes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e mulleres do Paleolítico n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on </a:t>
            </a:r>
            <a:r>
              <a:rPr lang="es-E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quixeran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cambiar…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NUNCA aparecería o Neolítico!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95736" y="4941168"/>
            <a:ext cx="5057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2"/>
              </a:rPr>
              <a:t>Vídeo “A </a:t>
            </a:r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2"/>
              </a:rPr>
              <a:t>árbore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hlinkClick r:id="rId2"/>
              </a:rPr>
              <a:t>”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3 Imagen" descr="dif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132856"/>
            <a:ext cx="3379837" cy="257899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cuádruple"/>
          <p:cNvSpPr/>
          <p:nvPr/>
        </p:nvSpPr>
        <p:spPr>
          <a:xfrm>
            <a:off x="2987824" y="2564904"/>
            <a:ext cx="2808312" cy="2592288"/>
          </a:xfrm>
          <a:prstGeom prst="quad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03848" y="3501008"/>
            <a:ext cx="23635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E-DIXGAL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40152" y="3429000"/>
            <a:ext cx="288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SOPORTE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43808" y="5301208"/>
            <a:ext cx="3222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EDITORIAL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07904" y="1556792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EVA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342900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FÍSICA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91680" y="188640"/>
            <a:ext cx="56617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O PROXECTO E-DIXGAL:</a:t>
            </a:r>
          </a:p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4 COMPOÑENETES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33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1.SOPORTE</a:t>
            </a:r>
            <a:endParaRPr lang="es-E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24544" y="1412776"/>
            <a:ext cx="96490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Para as </a:t>
            </a:r>
            <a:r>
              <a:rPr lang="es-E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dúbidas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problemas </a:t>
            </a:r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formación…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30727" y="2636912"/>
            <a:ext cx="89132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Soporte Premium.</a:t>
            </a:r>
          </a:p>
          <a:p>
            <a:pPr>
              <a:buFont typeface="Wingdings" pitchFamily="2" charset="2"/>
              <a:buChar char="ü"/>
            </a:pP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Unidade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Atención a Centros.</a:t>
            </a:r>
          </a:p>
          <a:p>
            <a:pPr>
              <a:buFont typeface="Wingdings" pitchFamily="2" charset="2"/>
              <a:buChar char="ü"/>
            </a:pP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CAFI/CFR.</a:t>
            </a:r>
          </a:p>
          <a:p>
            <a:pPr>
              <a:buFont typeface="Wingdings" pitchFamily="2" charset="2"/>
              <a:buChar char="ü"/>
            </a:pP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Asesor/a Abalar.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Presentación en pantalla (4:3)</PresentationFormat>
  <Paragraphs>172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sal</dc:creator>
  <cp:lastModifiedBy>sal</cp:lastModifiedBy>
  <cp:revision>32</cp:revision>
  <dcterms:created xsi:type="dcterms:W3CDTF">2019-09-18T15:58:06Z</dcterms:created>
  <dcterms:modified xsi:type="dcterms:W3CDTF">2019-09-24T17:35:18Z</dcterms:modified>
</cp:coreProperties>
</file>