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768" r:id="rId1"/>
  </p:sldMasterIdLst>
  <p:sldIdLst>
    <p:sldId id="256" r:id="rId2"/>
    <p:sldId id="266" r:id="rId3"/>
    <p:sldId id="267" r:id="rId4"/>
    <p:sldId id="268" r:id="rId5"/>
    <p:sldId id="269" r:id="rId6"/>
    <p:sldId id="270" r:id="rId7"/>
    <p:sldId id="257" r:id="rId8"/>
    <p:sldId id="258" r:id="rId9"/>
    <p:sldId id="259" r:id="rId10"/>
    <p:sldId id="260" r:id="rId11"/>
    <p:sldId id="261" r:id="rId12"/>
    <p:sldId id="263" r:id="rId13"/>
    <p:sldId id="264" r:id="rId14"/>
    <p:sldId id="265" r:id="rId15"/>
    <p:sldId id="262" r:id="rId16"/>
    <p:sldId id="271" r:id="rId17"/>
    <p:sldId id="272" r:id="rId18"/>
    <p:sldId id="273" r:id="rId19"/>
    <p:sldId id="274" r:id="rId20"/>
    <p:sldId id="275" r:id="rId21"/>
    <p:sldId id="276" r:id="rId22"/>
    <p:sldId id="277" r:id="rId2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4" d="100"/>
          <a:sy n="74" d="100"/>
        </p:scale>
        <p:origin x="-348" y="-90"/>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es-ES"/>
              <a:t>Haga clic para modificar el estilo de título del patrón</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1"/>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editar el estilo de subtítulo del patrón</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chemeClr val="tx1"/>
                </a:solidFill>
                <a:latin typeface="+mn-lt"/>
              </a:defRPr>
            </a:lvl1pPr>
          </a:lstStyle>
          <a:p>
            <a:fld id="{DDA51639-B2D6-4652-B8C3-1B4C224A7BAF}" type="datetimeFigureOut">
              <a:rPr lang="en-US" dirty="0"/>
              <a:t>11/2/2016</a:t>
            </a:fld>
            <a:endParaRPr lang="en-US" dirty="0"/>
          </a:p>
        </p:txBody>
      </p:sp>
      <p:sp>
        <p:nvSpPr>
          <p:cNvPr id="21" name="Footer Placeholder 20"/>
          <p:cNvSpPr>
            <a:spLocks noGrp="1"/>
          </p:cNvSpPr>
          <p:nvPr>
            <p:ph type="ftr" sz="quarter" idx="11"/>
          </p:nvPr>
        </p:nvSpPr>
        <p:spPr>
          <a:xfrm>
            <a:off x="1453896" y="5211060"/>
            <a:ext cx="5905500" cy="228600"/>
          </a:xfrm>
        </p:spPr>
        <p:txBody>
          <a:bodyPr/>
          <a:lstStyle>
            <a:lvl1pPr algn="l">
              <a:defRPr>
                <a:solidFill>
                  <a:schemeClr val="tx1">
                    <a:lumMod val="75000"/>
                    <a:lumOff val="25000"/>
                  </a:schemeClr>
                </a:solidFill>
              </a:defRPr>
            </a:lvl1pPr>
          </a:lstStyle>
          <a:p>
            <a:endParaRPr lang="en-US" dirty="0"/>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fld id="{4FAB73BC-B049-4115-A692-8D63A059BFB8}" type="slidenum">
              <a:rPr lang="en-US" dirty="0"/>
              <a:pPr/>
              <a:t>‹Nº›</a:t>
            </a:fld>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D11A6AA8-A04B-4104-9AE2-BD48D340E27F}" type="datetimeFigureOut">
              <a:rPr lang="en-US" dirty="0"/>
              <a:t>11/2/2016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‹Nº›</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B4E0BF79-FAC6-4A96-8DE1-F7B82E2E1652}" type="datetimeFigureOut">
              <a:rPr lang="en-US" dirty="0"/>
              <a:t>11/2/2016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‹Nº›</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6"/>
          <p:cNvSpPr>
            <a:spLocks noGrp="1"/>
          </p:cNvSpPr>
          <p:nvPr>
            <p:ph type="dt" sz="half" idx="10"/>
          </p:nvPr>
        </p:nvSpPr>
        <p:spPr/>
        <p:txBody>
          <a:bodyPr/>
          <a:lstStyle/>
          <a:p>
            <a:fld id="{82FF5DD9-2C52-442D-92E2-8072C0C3D7CD}" type="datetimeFigureOut">
              <a:rPr lang="en-US" dirty="0"/>
              <a:t>11/2/2016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pPr/>
              <a:t>‹Nº›</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Encabezado de sección">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12192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0"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defRPr sz="1600">
                <a:solidFill>
                  <a:schemeClr val="tx1"/>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Editar el estilo de texto del patrón</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chemeClr val="tx1"/>
                </a:solidFill>
                <a:latin typeface="+mn-lt"/>
                <a:ea typeface="+mn-ea"/>
                <a:cs typeface="+mn-cs"/>
              </a:defRPr>
            </a:lvl1pPr>
          </a:lstStyle>
          <a:p>
            <a:fld id="{C44961B7-6B89-48AB-966F-622E2788EECC}" type="datetimeFigureOut">
              <a:rPr lang="en-US" dirty="0"/>
              <a:t>11/2/2016</a:t>
            </a:fld>
            <a:endParaRPr lang="en-US" dirty="0"/>
          </a:p>
        </p:txBody>
      </p:sp>
      <p:sp>
        <p:nvSpPr>
          <p:cNvPr id="5" name="Footer Placeholder 4"/>
          <p:cNvSpPr>
            <a:spLocks noGrp="1"/>
          </p:cNvSpPr>
          <p:nvPr>
            <p:ph type="ftr" sz="quarter" idx="11"/>
          </p:nvPr>
        </p:nvSpPr>
        <p:spPr>
          <a:xfrm>
            <a:off x="1453553" y="5211060"/>
            <a:ext cx="5907024" cy="228600"/>
          </a:xfrm>
        </p:spPr>
        <p:txBody>
          <a:bodyPr/>
          <a:lstStyle>
            <a:lvl1pPr algn="l">
              <a:defRPr/>
            </a:lvl1pPr>
          </a:lstStyle>
          <a:p>
            <a:endParaRPr lang="en-US" dirty="0"/>
          </a:p>
        </p:txBody>
      </p:sp>
      <p:sp>
        <p:nvSpPr>
          <p:cNvPr id="6" name="Slide Number Placeholder 5"/>
          <p:cNvSpPr>
            <a:spLocks noGrp="1"/>
          </p:cNvSpPr>
          <p:nvPr>
            <p:ph type="sldNum" sz="quarter" idx="12"/>
          </p:nvPr>
        </p:nvSpPr>
        <p:spPr>
          <a:xfrm>
            <a:off x="8604504" y="5211060"/>
            <a:ext cx="2112264" cy="228600"/>
          </a:xfrm>
        </p:spPr>
        <p:txBody>
          <a:bodyPr/>
          <a:lstStyle/>
          <a:p>
            <a:fld id="{4FAB73BC-B049-4115-A692-8D63A059BFB8}" type="slidenum">
              <a:rPr lang="en-US" dirty="0"/>
              <a:t>‹Nº›</a:t>
            </a:fld>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Date Placeholder 4"/>
          <p:cNvSpPr>
            <a:spLocks noGrp="1"/>
          </p:cNvSpPr>
          <p:nvPr>
            <p:ph type="dt" sz="half" idx="10"/>
          </p:nvPr>
        </p:nvSpPr>
        <p:spPr/>
        <p:txBody>
          <a:bodyPr/>
          <a:lstStyle/>
          <a:p>
            <a:fld id="{DBD3D6FB-79CC-4683-A046-BBE785BA1BED}" type="datetimeFigureOut">
              <a:rPr lang="en-US" dirty="0"/>
              <a:t>11/2/2016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t>‹Nº›</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Editar el estilo de texto del patrón</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Editar el estilo de texto del patrón</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6"/>
          <p:cNvSpPr>
            <a:spLocks noGrp="1"/>
          </p:cNvSpPr>
          <p:nvPr>
            <p:ph type="dt" sz="half" idx="10"/>
          </p:nvPr>
        </p:nvSpPr>
        <p:spPr/>
        <p:txBody>
          <a:bodyPr/>
          <a:lstStyle/>
          <a:p>
            <a:fld id="{9512B3E8-48F1-4B23-8498-D8A04A81EC9C}" type="datetimeFigureOut">
              <a:rPr lang="en-US" dirty="0"/>
              <a:t>11/2/2016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t>‹Nº›</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Date Placeholder 2"/>
          <p:cNvSpPr>
            <a:spLocks noGrp="1"/>
          </p:cNvSpPr>
          <p:nvPr>
            <p:ph type="dt" sz="half" idx="10"/>
          </p:nvPr>
        </p:nvSpPr>
        <p:spPr/>
        <p:txBody>
          <a:bodyPr/>
          <a:lstStyle/>
          <a:p>
            <a:fld id="{10B90D90-AA62-404D-A741-635B4370F9CB}" type="datetimeFigureOut">
              <a:rPr lang="en-US" dirty="0"/>
              <a:t>11/2/2016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dirty="0"/>
              <a:t>‹Nº›</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57002E4-6836-46D1-9DBB-3C27C0DD3A89}" type="datetimeFigureOut">
              <a:rPr lang="en-US" dirty="0"/>
              <a:t>11/2/2016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FAB73BC-B049-4115-A692-8D63A059BFB8}" type="slidenum">
              <a:rPr lang="en-US" dirty="0"/>
              <a:t>‹Nº›</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ido con título">
    <p:spTree>
      <p:nvGrpSpPr>
        <p:cNvPr id="1" name=""/>
        <p:cNvGrpSpPr/>
        <p:nvPr/>
      </p:nvGrpSpPr>
      <p:grpSpPr>
        <a:xfrm>
          <a:off x="0" y="0"/>
          <a:ext cx="0" cy="0"/>
          <a:chOff x="0" y="0"/>
          <a:chExt cx="0" cy="0"/>
        </a:xfrm>
      </p:grpSpPr>
      <p:sp>
        <p:nvSpPr>
          <p:cNvPr id="16" name="Rectangle 15"/>
          <p:cNvSpPr/>
          <p:nvPr/>
        </p:nvSpPr>
        <p:spPr>
          <a:xfrm>
            <a:off x="245529" y="237744"/>
            <a:ext cx="8531352"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rgbClr val="FFFFFF"/>
                </a:solidFill>
                <a:effectLst/>
                <a:latin typeface="+mj-lt"/>
                <a:ea typeface="+mn-ea"/>
                <a:cs typeface="+mn-cs"/>
              </a:defRPr>
            </a:lvl1pPr>
          </a:lstStyle>
          <a:p>
            <a:r>
              <a:rPr lang="es-ES"/>
              <a:t>Haga clic para modificar el estilo de título del patrón</a:t>
            </a:r>
            <a:endParaRPr lang="en-US" dirty="0"/>
          </a:p>
        </p:txBody>
      </p:sp>
      <p:sp>
        <p:nvSpPr>
          <p:cNvPr id="3" name="Content Placeholder 2"/>
          <p:cNvSpPr>
            <a:spLocks noGrp="1"/>
          </p:cNvSpPr>
          <p:nvPr>
            <p:ph idx="1"/>
          </p:nvPr>
        </p:nvSpPr>
        <p:spPr>
          <a:xfrm>
            <a:off x="685800" y="609600"/>
            <a:ext cx="7772400" cy="53340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Editar el estilo de texto del patrón</a:t>
            </a:r>
          </a:p>
        </p:txBody>
      </p:sp>
      <p:sp>
        <p:nvSpPr>
          <p:cNvPr id="8" name="Date Placeholder 7"/>
          <p:cNvSpPr>
            <a:spLocks noGrp="1"/>
          </p:cNvSpPr>
          <p:nvPr>
            <p:ph type="dt" sz="half" idx="10"/>
          </p:nvPr>
        </p:nvSpPr>
        <p:spPr/>
        <p:txBody>
          <a:bodyPr/>
          <a:lstStyle/>
          <a:p>
            <a:fld id="{1CF131DD-A141-4471-BCF9-C6073EDD7E20}" type="datetimeFigureOut">
              <a:rPr lang="en-US" dirty="0"/>
              <a:t>11/2/2016</a:t>
            </a:fld>
            <a:endParaRPr lang="en-US" dirty="0"/>
          </a:p>
        </p:txBody>
      </p:sp>
      <p:sp>
        <p:nvSpPr>
          <p:cNvPr id="9" name="Footer Placeholder 8"/>
          <p:cNvSpPr>
            <a:spLocks noGrp="1"/>
          </p:cNvSpPr>
          <p:nvPr>
            <p:ph type="ftr" sz="quarter" idx="11"/>
          </p:nvPr>
        </p:nvSpPr>
        <p:spPr/>
        <p:txBody>
          <a:bodyPr/>
          <a:lstStyle>
            <a:lvl1pPr algn="r">
              <a:defRPr/>
            </a:lvl1pPr>
          </a:lstStyle>
          <a:p>
            <a:endParaRPr lang="en-US" dirty="0"/>
          </a:p>
        </p:txBody>
      </p:sp>
      <p:sp>
        <p:nvSpPr>
          <p:cNvPr id="11" name="Slide Number Placeholder 10"/>
          <p:cNvSpPr>
            <a:spLocks noGrp="1"/>
          </p:cNvSpPr>
          <p:nvPr>
            <p:ph type="sldNum" sz="quarter" idx="12"/>
          </p:nvPr>
        </p:nvSpPr>
        <p:spPr>
          <a:xfrm>
            <a:off x="10393677" y="6223002"/>
            <a:ext cx="1463040" cy="274320"/>
          </a:xfrm>
        </p:spPr>
        <p:txBody>
          <a:bodyPr/>
          <a:lstStyle>
            <a:lvl1pPr>
              <a:defRPr>
                <a:solidFill>
                  <a:srgbClr val="FFFFFF"/>
                </a:solidFill>
              </a:defRPr>
            </a:lvl1pPr>
          </a:lstStyle>
          <a:p>
            <a:fld id="{4FAB73BC-B049-4115-A692-8D63A059BFB8}" type="slidenum">
              <a:rPr lang="en-US" dirty="0"/>
              <a:pPr/>
              <a:t>‹Nº›</a:t>
            </a:fld>
            <a:endParaRPr lang="en-US" dirty="0"/>
          </a:p>
        </p:txBody>
      </p:sp>
      <p:sp>
        <p:nvSpPr>
          <p:cNvPr id="12" name="Rectangle 11"/>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rgbClr val="FFFFFF"/>
                </a:solidFill>
                <a:latin typeface="+mj-lt"/>
              </a:defRPr>
            </a:lvl1pPr>
          </a:lstStyle>
          <a:p>
            <a:r>
              <a:rPr lang="es-ES"/>
              <a:t>Haga clic para modificar el estilo de título del patrón</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dirty="0"/>
              <a:t>Haga clic en el icono para agregar una imagen</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Editar el estilo de texto del patrón</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fld id="{AB334A90-EB03-42F3-8859-2C2B2724C058}" type="datetimeFigureOut">
              <a:rPr lang="en-US" dirty="0"/>
              <a:t>11/2/2016</a:t>
            </a:fld>
            <a:endParaRPr lang="en-US" dirty="0"/>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endParaRPr lang="en-US" dirty="0"/>
          </a:p>
        </p:txBody>
      </p:sp>
      <p:sp>
        <p:nvSpPr>
          <p:cNvPr id="7" name="Slide Number Placeholder 6"/>
          <p:cNvSpPr>
            <a:spLocks noGrp="1"/>
          </p:cNvSpPr>
          <p:nvPr>
            <p:ph type="sldNum" sz="quarter" idx="12"/>
          </p:nvPr>
        </p:nvSpPr>
        <p:spPr>
          <a:xfrm>
            <a:off x="10396728" y="6227064"/>
            <a:ext cx="1463040" cy="274320"/>
          </a:xfrm>
        </p:spPr>
        <p:txBody>
          <a:bodyPr/>
          <a:lstStyle>
            <a:lvl1pPr>
              <a:defRPr>
                <a:solidFill>
                  <a:srgbClr val="FFFFFF"/>
                </a:solidFill>
              </a:defRPr>
            </a:lvl1pPr>
          </a:lstStyle>
          <a:p>
            <a:fld id="{4FAB73BC-B049-4115-A692-8D63A059BFB8}" type="slidenum">
              <a:rPr lang="en-US" dirty="0"/>
              <a:pPr/>
              <a:t>‹Nº›</a:t>
            </a:fld>
            <a:endParaRPr lang="en-US" dirty="0"/>
          </a:p>
        </p:txBody>
      </p:sp>
      <p:sp>
        <p:nvSpPr>
          <p:cNvPr id="10" name="Rectangle 9"/>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2"/>
          </p:nvPr>
        </p:nvSpPr>
        <p:spPr>
          <a:xfrm>
            <a:off x="274320" y="6307672"/>
            <a:ext cx="2743200" cy="274320"/>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fld id="{CBC48EC7-AF6A-48D3-8284-14BACBEBDD84}" type="datetimeFigureOut">
              <a:rPr lang="en-US" dirty="0"/>
              <a:t>11/2/2016</a:t>
            </a:fld>
            <a:endParaRPr lang="en-US" dirty="0"/>
          </a:p>
        </p:txBody>
      </p:sp>
      <p:sp>
        <p:nvSpPr>
          <p:cNvPr id="5" name="Footer Placeholder 4"/>
          <p:cNvSpPr>
            <a:spLocks noGrp="1"/>
          </p:cNvSpPr>
          <p:nvPr>
            <p:ph type="ftr" sz="quarter" idx="3"/>
          </p:nvPr>
        </p:nvSpPr>
        <p:spPr>
          <a:xfrm>
            <a:off x="3489960" y="6307672"/>
            <a:ext cx="5212080" cy="274320"/>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endParaRPr lang="en-US" dirty="0"/>
          </a:p>
        </p:txBody>
      </p:sp>
      <p:sp>
        <p:nvSpPr>
          <p:cNvPr id="6" name="Slide Number Placeholder 5"/>
          <p:cNvSpPr>
            <a:spLocks noGrp="1"/>
          </p:cNvSpPr>
          <p:nvPr>
            <p:ph type="sldNum" sz="quarter" idx="4"/>
          </p:nvPr>
        </p:nvSpPr>
        <p:spPr>
          <a:xfrm>
            <a:off x="10469880" y="6307672"/>
            <a:ext cx="1463040" cy="27432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fld id="{4FAB73BC-B049-4115-A692-8D63A059BFB8}" type="slidenum">
              <a:rPr lang="en-US" dirty="0"/>
              <a:pPr/>
              <a:t>‹Nº›</a:t>
            </a:fld>
            <a:endParaRPr lang="en-US" dirty="0"/>
          </a:p>
        </p:txBody>
      </p:sp>
    </p:spTree>
  </p:cSld>
  <p:clrMap bg1="lt1" tx1="dk1" bg2="lt2" tx2="dk2" accent1="accent1" accent2="accent2" accent3="accent3" accent4="accent4" accent5="accent5" accent6="accent6" hlink="hlink" folHlink="folHlink"/>
  <p:sldLayoutIdLst>
    <p:sldLayoutId id="2147483769" r:id="rId1"/>
    <p:sldLayoutId id="2147483770" r:id="rId2"/>
    <p:sldLayoutId id="2147483771" r:id="rId3"/>
    <p:sldLayoutId id="2147483772" r:id="rId4"/>
    <p:sldLayoutId id="2147483773" r:id="rId5"/>
    <p:sldLayoutId id="2147483774" r:id="rId6"/>
    <p:sldLayoutId id="2147483775" r:id="rId7"/>
    <p:sldLayoutId id="2147483776" r:id="rId8"/>
    <p:sldLayoutId id="2147483777" r:id="rId9"/>
    <p:sldLayoutId id="2147483778" r:id="rId10"/>
    <p:sldLayoutId id="2147483779" r:id="rId11"/>
  </p:sldLayoutIdLst>
  <p:hf sldNum="0" hdr="0" ftr="0" dt="0"/>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p:txBody>
          <a:bodyPr/>
          <a:lstStyle/>
          <a:p>
            <a:r>
              <a:rPr lang="en-GB" dirty="0"/>
              <a:t>Loud</a:t>
            </a:r>
            <a:r>
              <a:rPr lang="es-ES" dirty="0"/>
              <a:t> &amp; PROUD</a:t>
            </a:r>
            <a:endParaRPr lang="en-GB" dirty="0"/>
          </a:p>
        </p:txBody>
      </p:sp>
      <p:sp>
        <p:nvSpPr>
          <p:cNvPr id="3" name="Subtítulo 2"/>
          <p:cNvSpPr>
            <a:spLocks noGrp="1"/>
          </p:cNvSpPr>
          <p:nvPr>
            <p:ph type="subTitle" idx="1"/>
          </p:nvPr>
        </p:nvSpPr>
        <p:spPr/>
        <p:txBody>
          <a:bodyPr/>
          <a:lstStyle/>
          <a:p>
            <a:r>
              <a:rPr lang="es-ES" dirty="0"/>
              <a:t>SESSION 2</a:t>
            </a:r>
            <a:endParaRPr lang="en-GB" dirty="0"/>
          </a:p>
        </p:txBody>
      </p:sp>
    </p:spTree>
    <p:extLst>
      <p:ext uri="{BB962C8B-B14F-4D97-AF65-F5344CB8AC3E}">
        <p14:creationId xmlns:p14="http://schemas.microsoft.com/office/powerpoint/2010/main" val="81540020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n-GB" dirty="0"/>
              <a:t>It’s Story </a:t>
            </a:r>
            <a:r>
              <a:rPr lang="es-ES" dirty="0"/>
              <a:t>Time. </a:t>
            </a:r>
            <a:r>
              <a:rPr lang="en-GB" dirty="0"/>
              <a:t>Middle</a:t>
            </a:r>
            <a:r>
              <a:rPr lang="es-ES" dirty="0"/>
              <a:t> </a:t>
            </a:r>
            <a:r>
              <a:rPr lang="en-GB" dirty="0"/>
              <a:t>Primary</a:t>
            </a:r>
          </a:p>
        </p:txBody>
      </p:sp>
      <p:sp>
        <p:nvSpPr>
          <p:cNvPr id="3" name="Marcador de contenido 2"/>
          <p:cNvSpPr>
            <a:spLocks noGrp="1"/>
          </p:cNvSpPr>
          <p:nvPr>
            <p:ph idx="1"/>
          </p:nvPr>
        </p:nvSpPr>
        <p:spPr/>
        <p:txBody>
          <a:bodyPr/>
          <a:lstStyle/>
          <a:p>
            <a:r>
              <a:rPr lang="en-GB" dirty="0"/>
              <a:t>Introducing nursery rhyme characters to older primary students.</a:t>
            </a:r>
          </a:p>
          <a:p>
            <a:r>
              <a:rPr lang="en-GB" i="1" dirty="0"/>
              <a:t>Each Peach Pear Plum </a:t>
            </a:r>
            <a:r>
              <a:rPr lang="en-GB" dirty="0"/>
              <a:t>is an excellent book for enhancing pronunciation in the classroom. </a:t>
            </a:r>
          </a:p>
          <a:p>
            <a:r>
              <a:rPr lang="en-GB" dirty="0"/>
              <a:t>You can stress vowels and consonants.</a:t>
            </a:r>
          </a:p>
          <a:p>
            <a:r>
              <a:rPr lang="en-GB" dirty="0"/>
              <a:t>Get the students to become familiar with the characters in the book</a:t>
            </a:r>
            <a:r>
              <a:rPr lang="es-ES" dirty="0"/>
              <a:t>.</a:t>
            </a:r>
            <a:endParaRPr lang="en-GB" dirty="0"/>
          </a:p>
          <a:p>
            <a:r>
              <a:rPr lang="en-GB" dirty="0"/>
              <a:t>Then read through it.</a:t>
            </a:r>
          </a:p>
          <a:p>
            <a:r>
              <a:rPr lang="en-GB" dirty="0"/>
              <a:t>Now</a:t>
            </a:r>
            <a:r>
              <a:rPr lang="es-ES" dirty="0"/>
              <a:t> </a:t>
            </a:r>
            <a:r>
              <a:rPr lang="en-GB" dirty="0"/>
              <a:t>place the flash cards on the table and read again asking a student to take the card of the character you are reading about and asking the student to find said character in the picture</a:t>
            </a:r>
            <a:r>
              <a:rPr lang="es-ES" dirty="0"/>
              <a:t>.</a:t>
            </a:r>
          </a:p>
          <a:p>
            <a:r>
              <a:rPr lang="en-GB" dirty="0"/>
              <a:t>Get the students to take turns in reading and instructing another student to do the same thing</a:t>
            </a:r>
            <a:r>
              <a:rPr lang="es-ES" dirty="0"/>
              <a:t>.</a:t>
            </a:r>
            <a:endParaRPr lang="en-GB" dirty="0"/>
          </a:p>
        </p:txBody>
      </p:sp>
    </p:spTree>
    <p:extLst>
      <p:ext uri="{BB962C8B-B14F-4D97-AF65-F5344CB8AC3E}">
        <p14:creationId xmlns:p14="http://schemas.microsoft.com/office/powerpoint/2010/main" val="275273012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fontScale="90000"/>
          </a:bodyPr>
          <a:lstStyle/>
          <a:p>
            <a:r>
              <a:rPr lang="en-GB" dirty="0"/>
              <a:t>It’s Story time. Higher Primary &amp; Secondary</a:t>
            </a:r>
          </a:p>
        </p:txBody>
      </p:sp>
      <p:sp>
        <p:nvSpPr>
          <p:cNvPr id="3" name="Marcador de contenido 2"/>
          <p:cNvSpPr>
            <a:spLocks noGrp="1"/>
          </p:cNvSpPr>
          <p:nvPr>
            <p:ph idx="1"/>
          </p:nvPr>
        </p:nvSpPr>
        <p:spPr/>
        <p:txBody>
          <a:bodyPr/>
          <a:lstStyle/>
          <a:p>
            <a:r>
              <a:rPr lang="en-GB" dirty="0"/>
              <a:t>Now an activity for higher primary (6P) and secondary.</a:t>
            </a:r>
          </a:p>
          <a:p>
            <a:r>
              <a:rPr lang="en-GB" dirty="0"/>
              <a:t>Do and Understand is an excellent resource book for the classroom.</a:t>
            </a:r>
          </a:p>
          <a:p>
            <a:r>
              <a:rPr lang="en-GB" dirty="0"/>
              <a:t>It has many stories that can be used in the classroom for creative writing and speaking.</a:t>
            </a:r>
          </a:p>
          <a:p>
            <a:r>
              <a:rPr lang="en-GB" dirty="0"/>
              <a:t>Students put the story in order and then tell it. </a:t>
            </a:r>
          </a:p>
          <a:p>
            <a:r>
              <a:rPr lang="en-GB" dirty="0"/>
              <a:t>If students are not very fluent, you an give them the story already in order and get them just to tell it with a sentence per picture.</a:t>
            </a:r>
          </a:p>
          <a:p>
            <a:r>
              <a:rPr lang="en-GB" dirty="0"/>
              <a:t>Now let’s play.</a:t>
            </a:r>
          </a:p>
          <a:p>
            <a:endParaRPr lang="es-ES" dirty="0"/>
          </a:p>
          <a:p>
            <a:endParaRPr lang="en-GB" dirty="0"/>
          </a:p>
        </p:txBody>
      </p:sp>
    </p:spTree>
    <p:extLst>
      <p:ext uri="{BB962C8B-B14F-4D97-AF65-F5344CB8AC3E}">
        <p14:creationId xmlns:p14="http://schemas.microsoft.com/office/powerpoint/2010/main" val="425989474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n-GB" dirty="0"/>
              <a:t>Action words for primary</a:t>
            </a:r>
          </a:p>
        </p:txBody>
      </p:sp>
      <p:sp>
        <p:nvSpPr>
          <p:cNvPr id="3" name="Marcador de contenido 2"/>
          <p:cNvSpPr>
            <a:spLocks noGrp="1"/>
          </p:cNvSpPr>
          <p:nvPr>
            <p:ph idx="1"/>
          </p:nvPr>
        </p:nvSpPr>
        <p:spPr/>
        <p:txBody>
          <a:bodyPr>
            <a:normAutofit lnSpcReduction="10000"/>
          </a:bodyPr>
          <a:lstStyle/>
          <a:p>
            <a:r>
              <a:rPr lang="es-ES" dirty="0"/>
              <a:t>No </a:t>
            </a:r>
            <a:r>
              <a:rPr lang="en-GB" dirty="0"/>
              <a:t>student likes the Word “verb” :O!!!!</a:t>
            </a:r>
          </a:p>
          <a:p>
            <a:r>
              <a:rPr lang="en-GB" dirty="0"/>
              <a:t>But use action words and every thing changes </a:t>
            </a:r>
            <a:r>
              <a:rPr lang="en-GB" dirty="0">
                <a:sym typeface="Wingdings" panose="05000000000000000000" pitchFamily="2" charset="2"/>
              </a:rPr>
              <a:t></a:t>
            </a:r>
          </a:p>
          <a:p>
            <a:r>
              <a:rPr lang="en-GB" dirty="0">
                <a:sym typeface="Wingdings" panose="05000000000000000000" pitchFamily="2" charset="2"/>
              </a:rPr>
              <a:t>For primary the best thing is to find or make flash  cards of actions.</a:t>
            </a:r>
          </a:p>
          <a:p>
            <a:r>
              <a:rPr lang="en-GB" dirty="0">
                <a:sym typeface="Wingdings" panose="05000000000000000000" pitchFamily="2" charset="2"/>
              </a:rPr>
              <a:t>Start with the daily routines action words.</a:t>
            </a:r>
          </a:p>
          <a:p>
            <a:r>
              <a:rPr lang="en-GB" dirty="0">
                <a:sym typeface="Wingdings" panose="05000000000000000000" pitchFamily="2" charset="2"/>
              </a:rPr>
              <a:t>For students it will be really easy to identify them as they have already been using them.</a:t>
            </a:r>
          </a:p>
          <a:p>
            <a:r>
              <a:rPr lang="en-GB" dirty="0">
                <a:sym typeface="Wingdings" panose="05000000000000000000" pitchFamily="2" charset="2"/>
              </a:rPr>
              <a:t>Get them to make sentences with the flash cards.</a:t>
            </a:r>
          </a:p>
          <a:p>
            <a:r>
              <a:rPr lang="en-GB" dirty="0">
                <a:sym typeface="Wingdings" panose="05000000000000000000" pitchFamily="2" charset="2"/>
              </a:rPr>
              <a:t>Interchange the subject. I, you, he , she, etc.…</a:t>
            </a:r>
          </a:p>
          <a:p>
            <a:r>
              <a:rPr lang="en-GB" dirty="0">
                <a:sym typeface="Wingdings" panose="05000000000000000000" pitchFamily="2" charset="2"/>
              </a:rPr>
              <a:t>This way they get to see the change in the third person.</a:t>
            </a:r>
          </a:p>
          <a:p>
            <a:r>
              <a:rPr lang="en-GB" dirty="0" smtClean="0">
                <a:sym typeface="Wingdings" panose="05000000000000000000" pitchFamily="2" charset="2"/>
              </a:rPr>
              <a:t>After, </a:t>
            </a:r>
            <a:r>
              <a:rPr lang="en-GB" dirty="0">
                <a:sym typeface="Wingdings" panose="05000000000000000000" pitchFamily="2" charset="2"/>
              </a:rPr>
              <a:t>simply follow up with exercises </a:t>
            </a:r>
            <a:r>
              <a:rPr lang="en-GB" dirty="0" smtClean="0">
                <a:sym typeface="Wingdings" panose="05000000000000000000" pitchFamily="2" charset="2"/>
              </a:rPr>
              <a:t>from </a:t>
            </a:r>
            <a:r>
              <a:rPr lang="en-GB" dirty="0">
                <a:sym typeface="Wingdings" panose="05000000000000000000" pitchFamily="2" charset="2"/>
              </a:rPr>
              <a:t>your class activity book or other worksheets you may have.</a:t>
            </a:r>
          </a:p>
          <a:p>
            <a:endParaRPr lang="en-GB" dirty="0"/>
          </a:p>
        </p:txBody>
      </p:sp>
    </p:spTree>
    <p:extLst>
      <p:ext uri="{BB962C8B-B14F-4D97-AF65-F5344CB8AC3E}">
        <p14:creationId xmlns:p14="http://schemas.microsoft.com/office/powerpoint/2010/main" val="293861219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n-GB" dirty="0"/>
              <a:t>Pronunciation.</a:t>
            </a:r>
          </a:p>
        </p:txBody>
      </p:sp>
      <p:sp>
        <p:nvSpPr>
          <p:cNvPr id="3" name="Marcador de contenido 2"/>
          <p:cNvSpPr>
            <a:spLocks noGrp="1"/>
          </p:cNvSpPr>
          <p:nvPr>
            <p:ph idx="1"/>
          </p:nvPr>
        </p:nvSpPr>
        <p:spPr/>
        <p:txBody>
          <a:bodyPr/>
          <a:lstStyle/>
          <a:p>
            <a:r>
              <a:rPr lang="en-GB" dirty="0"/>
              <a:t>Getting students to speak properly is very hard.</a:t>
            </a:r>
          </a:p>
          <a:p>
            <a:r>
              <a:rPr lang="en-GB" dirty="0"/>
              <a:t>More and more new teaching skills are used.</a:t>
            </a:r>
          </a:p>
          <a:p>
            <a:r>
              <a:rPr lang="en-GB" dirty="0"/>
              <a:t>Phonics are the thing nowadays for </a:t>
            </a:r>
            <a:r>
              <a:rPr lang="en-GB" dirty="0" smtClean="0"/>
              <a:t>young </a:t>
            </a:r>
            <a:r>
              <a:rPr lang="en-GB" dirty="0"/>
              <a:t>learners.</a:t>
            </a:r>
          </a:p>
          <a:p>
            <a:r>
              <a:rPr lang="en-GB" dirty="0"/>
              <a:t>However for teachers these activities can be challenging.</a:t>
            </a:r>
          </a:p>
          <a:p>
            <a:r>
              <a:rPr lang="en-GB" dirty="0"/>
              <a:t>The best option is to follow a worksheet as the one given out here</a:t>
            </a:r>
          </a:p>
          <a:p>
            <a:endParaRPr lang="en-GB" dirty="0"/>
          </a:p>
        </p:txBody>
      </p:sp>
    </p:spTree>
    <p:extLst>
      <p:ext uri="{BB962C8B-B14F-4D97-AF65-F5344CB8AC3E}">
        <p14:creationId xmlns:p14="http://schemas.microsoft.com/office/powerpoint/2010/main" val="330249488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fontScale="90000"/>
          </a:bodyPr>
          <a:lstStyle/>
          <a:p>
            <a:r>
              <a:rPr lang="en-GB" dirty="0"/>
              <a:t>Let’s play with irregular verbs for Secondary</a:t>
            </a:r>
          </a:p>
        </p:txBody>
      </p:sp>
      <p:sp>
        <p:nvSpPr>
          <p:cNvPr id="3" name="Marcador de contenido 2"/>
          <p:cNvSpPr>
            <a:spLocks noGrp="1"/>
          </p:cNvSpPr>
          <p:nvPr>
            <p:ph idx="1"/>
          </p:nvPr>
        </p:nvSpPr>
        <p:spPr/>
        <p:txBody>
          <a:bodyPr/>
          <a:lstStyle/>
          <a:p>
            <a:r>
              <a:rPr lang="en-GB" dirty="0"/>
              <a:t>Teaching irregular verbs the traditional way is a punishment for any human being.</a:t>
            </a:r>
          </a:p>
          <a:p>
            <a:r>
              <a:rPr lang="en-GB" dirty="0"/>
              <a:t>Alternative for me has always been with cards.</a:t>
            </a:r>
          </a:p>
          <a:p>
            <a:r>
              <a:rPr lang="en-GB" dirty="0"/>
              <a:t>Make cards with the infinitive form and the past simple</a:t>
            </a:r>
          </a:p>
          <a:p>
            <a:r>
              <a:rPr lang="en-GB" dirty="0"/>
              <a:t>Get them to pair them off.</a:t>
            </a:r>
          </a:p>
          <a:p>
            <a:r>
              <a:rPr lang="en-GB" dirty="0"/>
              <a:t>Get them to make sentences with the past simple</a:t>
            </a:r>
          </a:p>
          <a:p>
            <a:r>
              <a:rPr lang="en-GB" dirty="0"/>
              <a:t>Once </a:t>
            </a:r>
            <a:r>
              <a:rPr lang="en-GB" dirty="0" smtClean="0"/>
              <a:t>they </a:t>
            </a:r>
            <a:r>
              <a:rPr lang="en-GB" dirty="0"/>
              <a:t>have mastered the past simple introduce the past participle.</a:t>
            </a:r>
          </a:p>
          <a:p>
            <a:r>
              <a:rPr lang="en-GB" dirty="0"/>
              <a:t>Now get a student to make a simple sentence with the present. Get a student to turn it </a:t>
            </a:r>
            <a:r>
              <a:rPr lang="en-GB" dirty="0" smtClean="0"/>
              <a:t>into the </a:t>
            </a:r>
            <a:r>
              <a:rPr lang="en-GB" dirty="0"/>
              <a:t>past simple then another to use the past participle.</a:t>
            </a:r>
          </a:p>
          <a:p>
            <a:r>
              <a:rPr lang="en-GB" dirty="0"/>
              <a:t>Repeat as often as you want in class. Follow up with general exercises.</a:t>
            </a:r>
          </a:p>
        </p:txBody>
      </p:sp>
    </p:spTree>
    <p:extLst>
      <p:ext uri="{BB962C8B-B14F-4D97-AF65-F5344CB8AC3E}">
        <p14:creationId xmlns:p14="http://schemas.microsoft.com/office/powerpoint/2010/main" val="162159870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n-GB" dirty="0"/>
              <a:t>Creative writing for secondary </a:t>
            </a:r>
            <a:r>
              <a:rPr lang="es-ES" dirty="0"/>
              <a:t>I.</a:t>
            </a:r>
            <a:endParaRPr lang="en-GB" dirty="0"/>
          </a:p>
        </p:txBody>
      </p:sp>
      <p:sp>
        <p:nvSpPr>
          <p:cNvPr id="3" name="Marcador de contenido 2"/>
          <p:cNvSpPr>
            <a:spLocks noGrp="1"/>
          </p:cNvSpPr>
          <p:nvPr>
            <p:ph idx="1"/>
          </p:nvPr>
        </p:nvSpPr>
        <p:spPr/>
        <p:txBody>
          <a:bodyPr/>
          <a:lstStyle/>
          <a:p>
            <a:r>
              <a:rPr lang="es-ES" dirty="0"/>
              <a:t>Use a </a:t>
            </a:r>
            <a:r>
              <a:rPr lang="en-GB" dirty="0"/>
              <a:t>title and ask students to brain storm for 5 minutes only</a:t>
            </a:r>
          </a:p>
          <a:p>
            <a:r>
              <a:rPr lang="en-GB" dirty="0"/>
              <a:t>Get them to write at least 10 words on the board.</a:t>
            </a:r>
          </a:p>
          <a:p>
            <a:r>
              <a:rPr lang="en-GB" dirty="0"/>
              <a:t>Now give them exactly ten minutes to make up a story.</a:t>
            </a:r>
          </a:p>
          <a:p>
            <a:r>
              <a:rPr lang="en-GB" dirty="0"/>
              <a:t>Make it more complicated by determining the tense of the story</a:t>
            </a:r>
          </a:p>
          <a:p>
            <a:r>
              <a:rPr lang="en-GB" dirty="0"/>
              <a:t>Or, make them write it in reported speech if you have already seen this in class</a:t>
            </a:r>
            <a:r>
              <a:rPr lang="es-ES" dirty="0"/>
              <a:t>.</a:t>
            </a:r>
          </a:p>
          <a:p>
            <a:endParaRPr lang="en-GB" dirty="0"/>
          </a:p>
        </p:txBody>
      </p:sp>
    </p:spTree>
    <p:extLst>
      <p:ext uri="{BB962C8B-B14F-4D97-AF65-F5344CB8AC3E}">
        <p14:creationId xmlns:p14="http://schemas.microsoft.com/office/powerpoint/2010/main" val="360646402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n-GB" dirty="0"/>
              <a:t>Creative writing for secondary </a:t>
            </a:r>
            <a:r>
              <a:rPr lang="es-ES" dirty="0"/>
              <a:t>II. </a:t>
            </a:r>
            <a:endParaRPr lang="en-GB" dirty="0"/>
          </a:p>
        </p:txBody>
      </p:sp>
      <p:sp>
        <p:nvSpPr>
          <p:cNvPr id="3" name="Marcador de contenido 2"/>
          <p:cNvSpPr>
            <a:spLocks noGrp="1"/>
          </p:cNvSpPr>
          <p:nvPr>
            <p:ph idx="1"/>
          </p:nvPr>
        </p:nvSpPr>
        <p:spPr/>
        <p:txBody>
          <a:bodyPr/>
          <a:lstStyle/>
          <a:p>
            <a:r>
              <a:rPr lang="en-GB" dirty="0"/>
              <a:t>This next activity is taken from the </a:t>
            </a:r>
            <a:r>
              <a:rPr lang="es-ES" dirty="0"/>
              <a:t>British Council </a:t>
            </a:r>
            <a:r>
              <a:rPr lang="en-GB" dirty="0"/>
              <a:t>web site</a:t>
            </a:r>
            <a:r>
              <a:rPr lang="es-ES" dirty="0"/>
              <a:t>. </a:t>
            </a:r>
            <a:r>
              <a:rPr lang="en-GB" dirty="0"/>
              <a:t>Author: </a:t>
            </a:r>
          </a:p>
          <a:p>
            <a:pPr marL="0" indent="0">
              <a:buNone/>
            </a:pPr>
            <a:r>
              <a:rPr lang="en-GB" dirty="0"/>
              <a:t>Nik Peachey</a:t>
            </a:r>
          </a:p>
          <a:p>
            <a:r>
              <a:rPr lang="en-GB" dirty="0"/>
              <a:t>Listening</a:t>
            </a:r>
            <a:r>
              <a:rPr lang="es-ES" dirty="0"/>
              <a:t> </a:t>
            </a:r>
            <a:r>
              <a:rPr lang="en-GB" dirty="0"/>
              <a:t>Part:</a:t>
            </a:r>
          </a:p>
          <a:p>
            <a:pPr lvl="1"/>
            <a:r>
              <a:rPr lang="en-GB" dirty="0"/>
              <a:t>Ask the students to draw the face of a person in the top right-hand corner of the page.</a:t>
            </a:r>
          </a:p>
          <a:p>
            <a:pPr lvl="1"/>
            <a:r>
              <a:rPr lang="en-GB" dirty="0"/>
              <a:t>Once they've done this ask them to give the person a name.</a:t>
            </a:r>
          </a:p>
          <a:p>
            <a:pPr lvl="1"/>
            <a:r>
              <a:rPr lang="en-GB" dirty="0"/>
              <a:t>Then on the top left of the page ask them to write five adjectives to describe the person's appearance.</a:t>
            </a:r>
          </a:p>
          <a:p>
            <a:pPr lvl="1"/>
            <a:r>
              <a:rPr lang="en-GB" dirty="0"/>
              <a:t>Next ask them to write five more adjectives to describe the person's character.</a:t>
            </a:r>
          </a:p>
          <a:p>
            <a:pPr lvl="1"/>
            <a:r>
              <a:rPr lang="en-GB" dirty="0"/>
              <a:t>After they've done this ask the students to write three things that the person likes doing.</a:t>
            </a:r>
          </a:p>
          <a:p>
            <a:pPr lvl="1"/>
            <a:r>
              <a:rPr lang="en-GB" dirty="0"/>
              <a:t>Then ask them to write who the person lives with.</a:t>
            </a:r>
          </a:p>
          <a:p>
            <a:pPr lvl="1"/>
            <a:r>
              <a:rPr lang="en-GB" dirty="0"/>
              <a:t>In this way they build up a character profile for the person they are going to write about.</a:t>
            </a:r>
          </a:p>
          <a:p>
            <a:pPr lvl="1"/>
            <a:endParaRPr lang="en-GB" dirty="0"/>
          </a:p>
        </p:txBody>
      </p:sp>
    </p:spTree>
    <p:extLst>
      <p:ext uri="{BB962C8B-B14F-4D97-AF65-F5344CB8AC3E}">
        <p14:creationId xmlns:p14="http://schemas.microsoft.com/office/powerpoint/2010/main" val="408586312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n-GB" dirty="0"/>
              <a:t>Creative writing for secondary </a:t>
            </a:r>
            <a:r>
              <a:rPr lang="es-ES" dirty="0"/>
              <a:t>II.</a:t>
            </a:r>
            <a:endParaRPr lang="en-GB" dirty="0"/>
          </a:p>
        </p:txBody>
      </p:sp>
      <p:sp>
        <p:nvSpPr>
          <p:cNvPr id="3" name="Marcador de contenido 2"/>
          <p:cNvSpPr>
            <a:spLocks noGrp="1"/>
          </p:cNvSpPr>
          <p:nvPr>
            <p:ph idx="1"/>
          </p:nvPr>
        </p:nvSpPr>
        <p:spPr/>
        <p:txBody>
          <a:bodyPr>
            <a:normAutofit fontScale="92500"/>
          </a:bodyPr>
          <a:lstStyle/>
          <a:p>
            <a:r>
              <a:rPr lang="en-GB" dirty="0"/>
              <a:t>Writing part:</a:t>
            </a:r>
          </a:p>
          <a:p>
            <a:pPr lvl="1"/>
            <a:r>
              <a:rPr lang="en-GB" dirty="0"/>
              <a:t>Now dictate the following sentence to your students: 'It was a dark and stormy night and'. Stop at this point and ask them to write in the name of the person they have drawn and followed by the word 'was'.</a:t>
            </a:r>
          </a:p>
          <a:p>
            <a:pPr lvl="1"/>
            <a:r>
              <a:rPr lang="en-GB" dirty="0"/>
              <a:t>Then ask the students to complete the sentence from their imagination and add one more sentence.</a:t>
            </a:r>
          </a:p>
          <a:p>
            <a:pPr lvl="1"/>
            <a:r>
              <a:rPr lang="en-GB" dirty="0"/>
              <a:t>Once all the students have added a sentence to their stories, get them to stop and pass the paper to the pair on their right (this means that every pair of students now has a new character).</a:t>
            </a:r>
          </a:p>
          <a:p>
            <a:pPr lvl="1"/>
            <a:r>
              <a:rPr lang="en-GB" dirty="0"/>
              <a:t>The students then read through the information and the beginning of the story and then add one more sentence to it.</a:t>
            </a:r>
          </a:p>
          <a:p>
            <a:pPr lvl="1"/>
            <a:r>
              <a:rPr lang="en-GB" dirty="0"/>
              <a:t>Once they've done this you ask them once more to pass the paper to the next pair on their right. Continue to do this with each pair of students adding a sentence to each story, gradually building up each story as the papers are passed around the class.</a:t>
            </a:r>
          </a:p>
          <a:p>
            <a:pPr lvl="1"/>
            <a:r>
              <a:rPr lang="en-GB" dirty="0"/>
              <a:t>Continue with this until you decide that the students are starting to lose interest or have written enough and then tell them to finish the story.</a:t>
            </a:r>
          </a:p>
          <a:p>
            <a:endParaRPr lang="en-GB" dirty="0"/>
          </a:p>
        </p:txBody>
      </p:sp>
    </p:spTree>
    <p:extLst>
      <p:ext uri="{BB962C8B-B14F-4D97-AF65-F5344CB8AC3E}">
        <p14:creationId xmlns:p14="http://schemas.microsoft.com/office/powerpoint/2010/main" val="234560269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n-GB" dirty="0"/>
              <a:t>Creative writing for secondary </a:t>
            </a:r>
            <a:r>
              <a:rPr lang="es-ES" dirty="0"/>
              <a:t>II.</a:t>
            </a:r>
            <a:endParaRPr lang="en-GB" dirty="0"/>
          </a:p>
        </p:txBody>
      </p:sp>
      <p:sp>
        <p:nvSpPr>
          <p:cNvPr id="3" name="Marcador de contenido 2"/>
          <p:cNvSpPr>
            <a:spLocks noGrp="1"/>
          </p:cNvSpPr>
          <p:nvPr>
            <p:ph idx="1"/>
          </p:nvPr>
        </p:nvSpPr>
        <p:spPr/>
        <p:txBody>
          <a:bodyPr/>
          <a:lstStyle/>
          <a:p>
            <a:r>
              <a:rPr lang="en-GB" dirty="0"/>
              <a:t>Follow up:</a:t>
            </a:r>
          </a:p>
          <a:p>
            <a:pPr lvl="1"/>
            <a:r>
              <a:rPr lang="en-GB" dirty="0"/>
              <a:t>Once all the stories are complete there are a number of follow up options you can try.</a:t>
            </a:r>
          </a:p>
          <a:p>
            <a:pPr lvl="1"/>
            <a:r>
              <a:rPr lang="en-GB" dirty="0"/>
              <a:t>Put the stories up around the class and get the students to read them all and decide which is best.</a:t>
            </a:r>
          </a:p>
          <a:p>
            <a:pPr lvl="1"/>
            <a:r>
              <a:rPr lang="en-GB" dirty="0"/>
              <a:t>Give each pair of students a story and get them to try to find and correct errors.</a:t>
            </a:r>
          </a:p>
          <a:p>
            <a:pPr lvl="1"/>
            <a:r>
              <a:rPr lang="en-GB" dirty="0"/>
              <a:t>Get the students to write the stories up on a computer and the ask them to add more description and detail to the stories.</a:t>
            </a:r>
          </a:p>
          <a:p>
            <a:pPr lvl="1"/>
            <a:r>
              <a:rPr lang="en-GB" dirty="0"/>
              <a:t>This activity is fun and creative and has always worked well for me both with adults and younger students.</a:t>
            </a:r>
          </a:p>
          <a:p>
            <a:endParaRPr lang="en-GB" dirty="0"/>
          </a:p>
        </p:txBody>
      </p:sp>
    </p:spTree>
    <p:extLst>
      <p:ext uri="{BB962C8B-B14F-4D97-AF65-F5344CB8AC3E}">
        <p14:creationId xmlns:p14="http://schemas.microsoft.com/office/powerpoint/2010/main" val="21630361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a:t>Dual </a:t>
            </a:r>
            <a:r>
              <a:rPr lang="en-GB" dirty="0"/>
              <a:t>Dictation.</a:t>
            </a:r>
          </a:p>
        </p:txBody>
      </p:sp>
      <p:sp>
        <p:nvSpPr>
          <p:cNvPr id="3" name="Marcador de contenido 2"/>
          <p:cNvSpPr>
            <a:spLocks noGrp="1"/>
          </p:cNvSpPr>
          <p:nvPr>
            <p:ph idx="1"/>
          </p:nvPr>
        </p:nvSpPr>
        <p:spPr/>
        <p:txBody>
          <a:bodyPr>
            <a:normAutofit lnSpcReduction="10000"/>
          </a:bodyPr>
          <a:lstStyle/>
          <a:p>
            <a:pPr marL="0" indent="0">
              <a:buNone/>
            </a:pPr>
            <a:r>
              <a:rPr lang="es-ES" dirty="0"/>
              <a:t>British Council </a:t>
            </a:r>
            <a:r>
              <a:rPr lang="en-GB" dirty="0"/>
              <a:t>Website. Author </a:t>
            </a:r>
            <a:r>
              <a:rPr lang="es-ES" dirty="0"/>
              <a:t>Kate Joyce</a:t>
            </a:r>
            <a:endParaRPr lang="en-GB" dirty="0"/>
          </a:p>
          <a:p>
            <a:r>
              <a:rPr lang="en-GB" dirty="0"/>
              <a:t>Dual dictation</a:t>
            </a:r>
            <a:br>
              <a:rPr lang="en-GB" dirty="0"/>
            </a:br>
            <a:endParaRPr lang="en-GB" dirty="0"/>
          </a:p>
          <a:p>
            <a:pPr lvl="1"/>
            <a:r>
              <a:rPr lang="en-GB" dirty="0"/>
              <a:t>Ask students to get into pairs to write a dialogue. When student A is speaking, student B should write down what they are saying and vice versa. When they have finished the conversation, they should check what each other has written and put the two sides of the conversation together. You could then ask students to perform their dialogues again to the rest of the class, or to swap with other pairs.</a:t>
            </a:r>
            <a:br>
              <a:rPr lang="en-GB" dirty="0"/>
            </a:br>
            <a:r>
              <a:rPr lang="en-GB" dirty="0"/>
              <a:t>This activity works best if you give students a theme or role-play, e.g. </a:t>
            </a:r>
            <a:br>
              <a:rPr lang="en-GB" dirty="0"/>
            </a:br>
            <a:r>
              <a:rPr lang="en-GB" dirty="0"/>
              <a:t>A conversation between friends about holidays</a:t>
            </a:r>
          </a:p>
          <a:p>
            <a:pPr lvl="1"/>
            <a:r>
              <a:rPr lang="en-GB" dirty="0"/>
              <a:t>An argument between siblings</a:t>
            </a:r>
          </a:p>
          <a:p>
            <a:pPr lvl="1"/>
            <a:r>
              <a:rPr lang="en-GB" dirty="0"/>
              <a:t>An interview with a famous person</a:t>
            </a:r>
          </a:p>
          <a:p>
            <a:pPr lvl="1"/>
            <a:r>
              <a:rPr lang="en-GB" dirty="0"/>
              <a:t>A scene from a film</a:t>
            </a:r>
          </a:p>
          <a:p>
            <a:pPr lvl="1"/>
            <a:r>
              <a:rPr lang="es-ES" dirty="0" err="1"/>
              <a:t>Now</a:t>
            </a:r>
            <a:r>
              <a:rPr lang="es-ES" dirty="0"/>
              <a:t> </a:t>
            </a:r>
            <a:r>
              <a:rPr lang="es-ES" dirty="0" err="1"/>
              <a:t>let’s</a:t>
            </a:r>
            <a:r>
              <a:rPr lang="es-ES" dirty="0"/>
              <a:t> do </a:t>
            </a:r>
            <a:r>
              <a:rPr lang="es-ES" dirty="0" err="1"/>
              <a:t>it!</a:t>
            </a:r>
            <a:endParaRPr lang="en-GB" dirty="0"/>
          </a:p>
          <a:p>
            <a:endParaRPr lang="en-GB" dirty="0"/>
          </a:p>
        </p:txBody>
      </p:sp>
    </p:spTree>
    <p:extLst>
      <p:ext uri="{BB962C8B-B14F-4D97-AF65-F5344CB8AC3E}">
        <p14:creationId xmlns:p14="http://schemas.microsoft.com/office/powerpoint/2010/main" val="301939776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n-GB" dirty="0"/>
              <a:t>Introduction</a:t>
            </a:r>
          </a:p>
        </p:txBody>
      </p:sp>
      <p:sp>
        <p:nvSpPr>
          <p:cNvPr id="3" name="Marcador de contenido 2"/>
          <p:cNvSpPr>
            <a:spLocks noGrp="1"/>
          </p:cNvSpPr>
          <p:nvPr>
            <p:ph idx="1"/>
          </p:nvPr>
        </p:nvSpPr>
        <p:spPr/>
        <p:txBody>
          <a:bodyPr/>
          <a:lstStyle/>
          <a:p>
            <a:r>
              <a:rPr lang="en-GB" dirty="0"/>
              <a:t>In session two we will be looking at how to develop a set of materials from one topic. We will be using simple ideas to create interesting activities for the class.</a:t>
            </a:r>
          </a:p>
          <a:p>
            <a:endParaRPr lang="en-GB" dirty="0"/>
          </a:p>
        </p:txBody>
      </p:sp>
    </p:spTree>
    <p:extLst>
      <p:ext uri="{BB962C8B-B14F-4D97-AF65-F5344CB8AC3E}">
        <p14:creationId xmlns:p14="http://schemas.microsoft.com/office/powerpoint/2010/main" val="114984117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n-GB" dirty="0"/>
              <a:t>The Think Tank </a:t>
            </a:r>
            <a:r>
              <a:rPr lang="es-ES" dirty="0"/>
              <a:t>II.</a:t>
            </a:r>
            <a:endParaRPr lang="en-GB" dirty="0"/>
          </a:p>
        </p:txBody>
      </p:sp>
      <p:sp>
        <p:nvSpPr>
          <p:cNvPr id="3" name="Marcador de contenido 2"/>
          <p:cNvSpPr>
            <a:spLocks noGrp="1"/>
          </p:cNvSpPr>
          <p:nvPr>
            <p:ph idx="1"/>
          </p:nvPr>
        </p:nvSpPr>
        <p:spPr/>
        <p:txBody>
          <a:bodyPr/>
          <a:lstStyle/>
          <a:p>
            <a:r>
              <a:rPr lang="es-ES" dirty="0"/>
              <a:t>CREATING A PRESENTATION FOR CLASS.</a:t>
            </a:r>
          </a:p>
          <a:p>
            <a:endParaRPr lang="es-ES" dirty="0"/>
          </a:p>
          <a:p>
            <a:pPr lvl="1"/>
            <a:r>
              <a:rPr lang="en-GB" dirty="0"/>
              <a:t>Students should choose a topic the really like. It can be a hobby or a favourite sport.</a:t>
            </a:r>
          </a:p>
          <a:p>
            <a:pPr lvl="1"/>
            <a:r>
              <a:rPr lang="en-GB" dirty="0"/>
              <a:t>Then use the same template for the Think Tank activity.</a:t>
            </a:r>
          </a:p>
          <a:p>
            <a:pPr lvl="1"/>
            <a:r>
              <a:rPr lang="en-GB" dirty="0"/>
              <a:t>Ask them to expand.</a:t>
            </a:r>
          </a:p>
          <a:p>
            <a:pPr lvl="1"/>
            <a:r>
              <a:rPr lang="en-GB" dirty="0"/>
              <a:t>Get them to design a poster on the topic with pictures and small text prompts.</a:t>
            </a:r>
          </a:p>
          <a:p>
            <a:pPr lvl="1"/>
            <a:r>
              <a:rPr lang="en-GB" dirty="0"/>
              <a:t>Now get them to present it to the class.</a:t>
            </a:r>
          </a:p>
          <a:p>
            <a:pPr lvl="1"/>
            <a:r>
              <a:rPr lang="en-GB" dirty="0"/>
              <a:t>This is used in Trinity GESEs from level 4 onward</a:t>
            </a:r>
            <a:r>
              <a:rPr lang="es-ES" dirty="0"/>
              <a:t>.</a:t>
            </a:r>
          </a:p>
          <a:p>
            <a:pPr lvl="1"/>
            <a:endParaRPr lang="en-GB" dirty="0"/>
          </a:p>
        </p:txBody>
      </p:sp>
    </p:spTree>
    <p:extLst>
      <p:ext uri="{BB962C8B-B14F-4D97-AF65-F5344CB8AC3E}">
        <p14:creationId xmlns:p14="http://schemas.microsoft.com/office/powerpoint/2010/main" val="210232267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n-GB" dirty="0"/>
              <a:t>Your suggestions</a:t>
            </a:r>
          </a:p>
        </p:txBody>
      </p:sp>
      <p:sp>
        <p:nvSpPr>
          <p:cNvPr id="3" name="Marcador de contenido 2"/>
          <p:cNvSpPr>
            <a:spLocks noGrp="1"/>
          </p:cNvSpPr>
          <p:nvPr>
            <p:ph idx="1"/>
          </p:nvPr>
        </p:nvSpPr>
        <p:spPr/>
        <p:txBody>
          <a:bodyPr/>
          <a:lstStyle/>
          <a:p>
            <a:r>
              <a:rPr lang="en-GB" dirty="0"/>
              <a:t>Most of you have asked about:</a:t>
            </a:r>
          </a:p>
          <a:p>
            <a:pPr marL="342900" indent="-342900">
              <a:buFont typeface="+mj-lt"/>
              <a:buAutoNum type="arabicPeriod"/>
            </a:pPr>
            <a:r>
              <a:rPr lang="en-GB" dirty="0"/>
              <a:t>Resources and websites </a:t>
            </a:r>
          </a:p>
          <a:p>
            <a:pPr marL="342900" indent="-342900">
              <a:buFont typeface="+mj-lt"/>
              <a:buAutoNum type="arabicPeriod"/>
            </a:pPr>
            <a:r>
              <a:rPr lang="en-GB" dirty="0"/>
              <a:t>How</a:t>
            </a:r>
            <a:r>
              <a:rPr lang="es-ES" dirty="0"/>
              <a:t> </a:t>
            </a:r>
            <a:r>
              <a:rPr lang="en-GB" dirty="0"/>
              <a:t>teaching</a:t>
            </a:r>
            <a:r>
              <a:rPr lang="es-ES" dirty="0"/>
              <a:t> has </a:t>
            </a:r>
            <a:r>
              <a:rPr lang="en-GB" dirty="0"/>
              <a:t>changed</a:t>
            </a:r>
          </a:p>
          <a:p>
            <a:pPr marL="342900" indent="-342900">
              <a:buFont typeface="+mj-lt"/>
              <a:buAutoNum type="arabicPeriod"/>
            </a:pPr>
            <a:r>
              <a:rPr lang="en-GB" dirty="0"/>
              <a:t>Ongoing</a:t>
            </a:r>
            <a:r>
              <a:rPr lang="es-ES" dirty="0"/>
              <a:t> training</a:t>
            </a:r>
          </a:p>
          <a:p>
            <a:pPr marL="342900" indent="-342900">
              <a:buFont typeface="+mj-lt"/>
              <a:buAutoNum type="arabicPeriod"/>
            </a:pPr>
            <a:r>
              <a:rPr lang="en-GB" dirty="0"/>
              <a:t>How to get the most out of my environment to teach children English</a:t>
            </a:r>
          </a:p>
        </p:txBody>
      </p:sp>
    </p:spTree>
    <p:extLst>
      <p:ext uri="{BB962C8B-B14F-4D97-AF65-F5344CB8AC3E}">
        <p14:creationId xmlns:p14="http://schemas.microsoft.com/office/powerpoint/2010/main" val="424622207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a:t>Time </a:t>
            </a:r>
            <a:r>
              <a:rPr lang="en-GB" dirty="0"/>
              <a:t>Out</a:t>
            </a:r>
          </a:p>
        </p:txBody>
      </p:sp>
      <p:sp>
        <p:nvSpPr>
          <p:cNvPr id="3" name="Marcador de contenido 2"/>
          <p:cNvSpPr>
            <a:spLocks noGrp="1"/>
          </p:cNvSpPr>
          <p:nvPr>
            <p:ph idx="1"/>
          </p:nvPr>
        </p:nvSpPr>
        <p:spPr/>
        <p:txBody>
          <a:bodyPr/>
          <a:lstStyle/>
          <a:p>
            <a:r>
              <a:rPr lang="en-GB" dirty="0"/>
              <a:t>That’s all folks</a:t>
            </a:r>
            <a:r>
              <a:rPr lang="es-ES" dirty="0"/>
              <a:t>!</a:t>
            </a:r>
          </a:p>
          <a:p>
            <a:r>
              <a:rPr lang="es-ES" dirty="0">
                <a:sym typeface="Wingdings" panose="05000000000000000000" pitchFamily="2" charset="2"/>
              </a:rPr>
              <a:t></a:t>
            </a:r>
            <a:endParaRPr lang="en-GB" dirty="0"/>
          </a:p>
        </p:txBody>
      </p:sp>
    </p:spTree>
    <p:extLst>
      <p:ext uri="{BB962C8B-B14F-4D97-AF65-F5344CB8AC3E}">
        <p14:creationId xmlns:p14="http://schemas.microsoft.com/office/powerpoint/2010/main" val="144492222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n-GB" dirty="0"/>
              <a:t>Primary</a:t>
            </a:r>
          </a:p>
        </p:txBody>
      </p:sp>
      <p:sp>
        <p:nvSpPr>
          <p:cNvPr id="3" name="Marcador de contenido 2"/>
          <p:cNvSpPr>
            <a:spLocks noGrp="1"/>
          </p:cNvSpPr>
          <p:nvPr>
            <p:ph idx="1"/>
          </p:nvPr>
        </p:nvSpPr>
        <p:spPr/>
        <p:txBody>
          <a:bodyPr/>
          <a:lstStyle/>
          <a:p>
            <a:r>
              <a:rPr lang="en-GB" dirty="0"/>
              <a:t>For primary we will be looking at a topic alongside books that relate to said topic.  We will be adding songs and rhymes. In most cases, traditional rhymes are the best to get little children singing in class. Rhyming helps develop pronunciation, and rhymes lead to stories…</a:t>
            </a:r>
          </a:p>
          <a:p>
            <a:endParaRPr lang="en-GB" dirty="0"/>
          </a:p>
        </p:txBody>
      </p:sp>
    </p:spTree>
    <p:extLst>
      <p:ext uri="{BB962C8B-B14F-4D97-AF65-F5344CB8AC3E}">
        <p14:creationId xmlns:p14="http://schemas.microsoft.com/office/powerpoint/2010/main" val="133745031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n-GB" dirty="0"/>
              <a:t>Secondary</a:t>
            </a:r>
          </a:p>
        </p:txBody>
      </p:sp>
      <p:sp>
        <p:nvSpPr>
          <p:cNvPr id="3" name="Marcador de contenido 2"/>
          <p:cNvSpPr>
            <a:spLocks noGrp="1"/>
          </p:cNvSpPr>
          <p:nvPr>
            <p:ph idx="1"/>
          </p:nvPr>
        </p:nvSpPr>
        <p:spPr/>
        <p:txBody>
          <a:bodyPr/>
          <a:lstStyle/>
          <a:p>
            <a:r>
              <a:rPr lang="en-GB" dirty="0"/>
              <a:t>For secondary we want to get them understanding and creating. For this we will use creative writing and active listening skills. We will follow up on </a:t>
            </a:r>
            <a:r>
              <a:rPr lang="en-GB" i="1" dirty="0"/>
              <a:t>The Think Tank: All about me,</a:t>
            </a:r>
            <a:r>
              <a:rPr lang="en-GB" dirty="0"/>
              <a:t> from session 1 and see how we can use it with other topics.</a:t>
            </a:r>
          </a:p>
          <a:p>
            <a:endParaRPr lang="en-GB" dirty="0"/>
          </a:p>
        </p:txBody>
      </p:sp>
    </p:spTree>
    <p:extLst>
      <p:ext uri="{BB962C8B-B14F-4D97-AF65-F5344CB8AC3E}">
        <p14:creationId xmlns:p14="http://schemas.microsoft.com/office/powerpoint/2010/main" val="163183814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n-GB" dirty="0"/>
              <a:t>Pronunciation</a:t>
            </a:r>
          </a:p>
        </p:txBody>
      </p:sp>
      <p:sp>
        <p:nvSpPr>
          <p:cNvPr id="3" name="Marcador de contenido 2"/>
          <p:cNvSpPr>
            <a:spLocks noGrp="1"/>
          </p:cNvSpPr>
          <p:nvPr>
            <p:ph idx="1"/>
          </p:nvPr>
        </p:nvSpPr>
        <p:spPr/>
        <p:txBody>
          <a:bodyPr/>
          <a:lstStyle/>
          <a:p>
            <a:r>
              <a:rPr lang="en-GB" dirty="0"/>
              <a:t>Pronunciation is vital and we so love it when students know their </a:t>
            </a:r>
            <a:r>
              <a:rPr lang="en-GB" dirty="0" err="1"/>
              <a:t>oo</a:t>
            </a:r>
            <a:r>
              <a:rPr lang="en-GB" dirty="0"/>
              <a:t> and </a:t>
            </a:r>
            <a:r>
              <a:rPr lang="en-GB" dirty="0" err="1"/>
              <a:t>ee</a:t>
            </a:r>
            <a:r>
              <a:rPr lang="en-GB" dirty="0"/>
              <a:t> and their </a:t>
            </a:r>
            <a:r>
              <a:rPr lang="en-GB" dirty="0" err="1"/>
              <a:t>ts</a:t>
            </a:r>
            <a:r>
              <a:rPr lang="en-GB" dirty="0"/>
              <a:t> and ds. We will look at activities that can help us with this. Stress on the g and h in English versus Spanish, for instance. </a:t>
            </a:r>
          </a:p>
          <a:p>
            <a:endParaRPr lang="en-GB" dirty="0"/>
          </a:p>
        </p:txBody>
      </p:sp>
    </p:spTree>
    <p:extLst>
      <p:ext uri="{BB962C8B-B14F-4D97-AF65-F5344CB8AC3E}">
        <p14:creationId xmlns:p14="http://schemas.microsoft.com/office/powerpoint/2010/main" val="227917061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n-GB" dirty="0"/>
              <a:t>Let’s Start</a:t>
            </a:r>
            <a:r>
              <a:rPr lang="es-ES" dirty="0"/>
              <a:t>.</a:t>
            </a:r>
            <a:endParaRPr lang="en-GB" dirty="0"/>
          </a:p>
        </p:txBody>
      </p:sp>
      <p:sp>
        <p:nvSpPr>
          <p:cNvPr id="3" name="Marcador de contenido 2"/>
          <p:cNvSpPr>
            <a:spLocks noGrp="1"/>
          </p:cNvSpPr>
          <p:nvPr>
            <p:ph idx="1"/>
          </p:nvPr>
        </p:nvSpPr>
        <p:spPr/>
        <p:txBody>
          <a:bodyPr/>
          <a:lstStyle/>
          <a:p>
            <a:r>
              <a:rPr lang="en-GB" dirty="0"/>
              <a:t>These are just a handful of activities among a million. I have concentrated on these because they have helped me resolve problems in class. I have used my own learning experience when thinking about these sessions. </a:t>
            </a:r>
            <a:r>
              <a:rPr lang="en-GB" i="1" dirty="0"/>
              <a:t>How did we do this at school? </a:t>
            </a:r>
            <a:endParaRPr lang="en-GB" dirty="0"/>
          </a:p>
          <a:p>
            <a:r>
              <a:rPr lang="en-GB" dirty="0"/>
              <a:t>My end goal is that at the end of this course, teachers will have at least picked up a few ideas and will be able to use them in class. </a:t>
            </a:r>
          </a:p>
          <a:p>
            <a:endParaRPr lang="en-GB" dirty="0"/>
          </a:p>
        </p:txBody>
      </p:sp>
    </p:spTree>
    <p:extLst>
      <p:ext uri="{BB962C8B-B14F-4D97-AF65-F5344CB8AC3E}">
        <p14:creationId xmlns:p14="http://schemas.microsoft.com/office/powerpoint/2010/main" val="401048378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p:txBody>
          <a:bodyPr/>
          <a:lstStyle/>
          <a:p>
            <a:r>
              <a:rPr lang="es-ES" dirty="0"/>
              <a:t>TOPICS FOR ACTIVITIES</a:t>
            </a:r>
            <a:endParaRPr lang="en-GB" dirty="0"/>
          </a:p>
        </p:txBody>
      </p:sp>
      <p:sp>
        <p:nvSpPr>
          <p:cNvPr id="5" name="Marcador de contenido 4"/>
          <p:cNvSpPr>
            <a:spLocks noGrp="1"/>
          </p:cNvSpPr>
          <p:nvPr>
            <p:ph idx="1"/>
          </p:nvPr>
        </p:nvSpPr>
        <p:spPr/>
        <p:txBody>
          <a:bodyPr/>
          <a:lstStyle/>
          <a:p>
            <a:r>
              <a:rPr lang="en-GB" dirty="0"/>
              <a:t>Introducing topics to develop activities for the class.</a:t>
            </a:r>
          </a:p>
          <a:p>
            <a:pPr lvl="1"/>
            <a:r>
              <a:rPr lang="en-GB" dirty="0"/>
              <a:t>Autumn</a:t>
            </a:r>
          </a:p>
          <a:p>
            <a:pPr lvl="1"/>
            <a:r>
              <a:rPr lang="en-GB" dirty="0"/>
              <a:t>Body parts</a:t>
            </a:r>
          </a:p>
          <a:p>
            <a:pPr lvl="1"/>
            <a:r>
              <a:rPr lang="en-GB" dirty="0"/>
              <a:t>Food</a:t>
            </a:r>
          </a:p>
          <a:p>
            <a:pPr lvl="1"/>
            <a:endParaRPr lang="es-ES" dirty="0"/>
          </a:p>
          <a:p>
            <a:pPr lvl="1"/>
            <a:r>
              <a:rPr lang="es-ES" dirty="0" err="1"/>
              <a:t>Now</a:t>
            </a:r>
            <a:r>
              <a:rPr lang="es-ES" dirty="0"/>
              <a:t> can </a:t>
            </a:r>
            <a:r>
              <a:rPr lang="es-ES" dirty="0" err="1"/>
              <a:t>you</a:t>
            </a:r>
            <a:r>
              <a:rPr lang="es-ES" dirty="0"/>
              <a:t> </a:t>
            </a:r>
            <a:r>
              <a:rPr lang="es-ES" dirty="0" err="1"/>
              <a:t>give</a:t>
            </a:r>
            <a:r>
              <a:rPr lang="es-ES" dirty="0"/>
              <a:t> me ideas ?</a:t>
            </a:r>
          </a:p>
          <a:p>
            <a:pPr lvl="1"/>
            <a:endParaRPr lang="es-ES" dirty="0"/>
          </a:p>
          <a:p>
            <a:pPr marL="274320" lvl="1" indent="0">
              <a:buNone/>
            </a:pPr>
            <a:endParaRPr lang="en-GB" dirty="0"/>
          </a:p>
        </p:txBody>
      </p:sp>
    </p:spTree>
    <p:extLst>
      <p:ext uri="{BB962C8B-B14F-4D97-AF65-F5344CB8AC3E}">
        <p14:creationId xmlns:p14="http://schemas.microsoft.com/office/powerpoint/2010/main" val="242334765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n-GB" dirty="0"/>
              <a:t>It’s Story Time!</a:t>
            </a:r>
          </a:p>
        </p:txBody>
      </p:sp>
      <p:sp>
        <p:nvSpPr>
          <p:cNvPr id="3" name="Marcador de contenido 2"/>
          <p:cNvSpPr>
            <a:spLocks noGrp="1"/>
          </p:cNvSpPr>
          <p:nvPr>
            <p:ph idx="1"/>
          </p:nvPr>
        </p:nvSpPr>
        <p:spPr/>
        <p:txBody>
          <a:bodyPr/>
          <a:lstStyle/>
          <a:p>
            <a:r>
              <a:rPr lang="en-GB" dirty="0"/>
              <a:t>How to get the most out of a story. </a:t>
            </a:r>
          </a:p>
          <a:p>
            <a:pPr lvl="1"/>
            <a:r>
              <a:rPr lang="en-GB" dirty="0"/>
              <a:t>Choose a book</a:t>
            </a:r>
            <a:r>
              <a:rPr lang="es-ES" dirty="0"/>
              <a:t>.</a:t>
            </a:r>
          </a:p>
          <a:p>
            <a:pPr lvl="1"/>
            <a:r>
              <a:rPr lang="en-GB" dirty="0"/>
              <a:t>Read through it.</a:t>
            </a:r>
          </a:p>
          <a:p>
            <a:pPr lvl="1"/>
            <a:r>
              <a:rPr lang="en-GB" dirty="0"/>
              <a:t>Identify topic</a:t>
            </a:r>
          </a:p>
          <a:p>
            <a:pPr lvl="1"/>
            <a:r>
              <a:rPr lang="en-GB" dirty="0"/>
              <a:t>Identify characters</a:t>
            </a:r>
            <a:r>
              <a:rPr lang="es-ES" dirty="0"/>
              <a:t> </a:t>
            </a:r>
            <a:endParaRPr lang="en-GB" dirty="0"/>
          </a:p>
          <a:p>
            <a:pPr lvl="1"/>
            <a:r>
              <a:rPr lang="en-GB" dirty="0"/>
              <a:t>Start your resource </a:t>
            </a:r>
            <a:r>
              <a:rPr lang="es-ES" dirty="0"/>
              <a:t>pack.</a:t>
            </a:r>
          </a:p>
          <a:p>
            <a:pPr lvl="1"/>
            <a:endParaRPr lang="en-GB" dirty="0"/>
          </a:p>
          <a:p>
            <a:pPr lvl="1"/>
            <a:endParaRPr lang="es-ES" dirty="0"/>
          </a:p>
          <a:p>
            <a:pPr lvl="1"/>
            <a:endParaRPr lang="es-ES" dirty="0"/>
          </a:p>
          <a:p>
            <a:endParaRPr lang="es-ES" dirty="0"/>
          </a:p>
        </p:txBody>
      </p:sp>
    </p:spTree>
    <p:extLst>
      <p:ext uri="{BB962C8B-B14F-4D97-AF65-F5344CB8AC3E}">
        <p14:creationId xmlns:p14="http://schemas.microsoft.com/office/powerpoint/2010/main" val="106685657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en-GB" dirty="0"/>
              <a:t>It’s Story Time. Early Primary</a:t>
            </a:r>
          </a:p>
        </p:txBody>
      </p:sp>
      <p:sp>
        <p:nvSpPr>
          <p:cNvPr id="3" name="Marcador de contenido 2"/>
          <p:cNvSpPr>
            <a:spLocks noGrp="1"/>
          </p:cNvSpPr>
          <p:nvPr>
            <p:ph idx="1"/>
          </p:nvPr>
        </p:nvSpPr>
        <p:spPr/>
        <p:txBody>
          <a:bodyPr/>
          <a:lstStyle/>
          <a:p>
            <a:r>
              <a:rPr lang="es-ES" dirty="0"/>
              <a:t>A </a:t>
            </a:r>
            <a:r>
              <a:rPr lang="en-GB" dirty="0"/>
              <a:t>resource pack is easy to develop. All you need to do is use traditional tools.</a:t>
            </a:r>
          </a:p>
          <a:p>
            <a:r>
              <a:rPr lang="en-GB" dirty="0"/>
              <a:t>For early primary, start with easy picture flashcards of the characters in the book.</a:t>
            </a:r>
          </a:p>
          <a:p>
            <a:r>
              <a:rPr lang="en-GB" dirty="0"/>
              <a:t>Identify the characters with the flashcards before you read the story.</a:t>
            </a:r>
          </a:p>
          <a:p>
            <a:r>
              <a:rPr lang="en-GB" dirty="0"/>
              <a:t>Then proceed to read and act out the story.</a:t>
            </a:r>
          </a:p>
          <a:p>
            <a:r>
              <a:rPr lang="en-GB" dirty="0"/>
              <a:t>Motions are very important.</a:t>
            </a:r>
          </a:p>
          <a:p>
            <a:r>
              <a:rPr lang="en-GB" dirty="0"/>
              <a:t>Get the students to participate. Repetition of the same sentence is very important.</a:t>
            </a:r>
          </a:p>
          <a:p>
            <a:r>
              <a:rPr lang="es-ES" dirty="0"/>
              <a:t>Stress </a:t>
            </a:r>
            <a:r>
              <a:rPr lang="en-GB" dirty="0"/>
              <a:t>the</a:t>
            </a:r>
            <a:r>
              <a:rPr lang="es-ES" dirty="0"/>
              <a:t> </a:t>
            </a:r>
            <a:r>
              <a:rPr lang="en-GB" dirty="0"/>
              <a:t>topic</a:t>
            </a:r>
            <a:r>
              <a:rPr lang="es-ES" dirty="0"/>
              <a:t> of </a:t>
            </a:r>
            <a:r>
              <a:rPr lang="en-GB" dirty="0"/>
              <a:t>the story to the students</a:t>
            </a:r>
            <a:r>
              <a:rPr lang="es-ES" dirty="0"/>
              <a:t>.</a:t>
            </a:r>
          </a:p>
          <a:p>
            <a:r>
              <a:rPr lang="en-GB" dirty="0"/>
              <a:t>Now</a:t>
            </a:r>
            <a:r>
              <a:rPr lang="es-ES" dirty="0"/>
              <a:t> </a:t>
            </a:r>
            <a:r>
              <a:rPr lang="en-GB" dirty="0"/>
              <a:t>give them a colour dictation of said characters.</a:t>
            </a:r>
          </a:p>
          <a:p>
            <a:r>
              <a:rPr lang="en-GB" dirty="0"/>
              <a:t>Let’s</a:t>
            </a:r>
            <a:r>
              <a:rPr lang="es-ES" dirty="0"/>
              <a:t> look at </a:t>
            </a:r>
            <a:r>
              <a:rPr lang="en-GB" dirty="0"/>
              <a:t>the activity so you can see the whole picture</a:t>
            </a:r>
          </a:p>
          <a:p>
            <a:endParaRPr lang="en-GB" dirty="0"/>
          </a:p>
          <a:p>
            <a:endParaRPr lang="es-ES" dirty="0"/>
          </a:p>
          <a:p>
            <a:pPr marL="0" indent="0">
              <a:buNone/>
            </a:pPr>
            <a:endParaRPr lang="en-GB" dirty="0"/>
          </a:p>
        </p:txBody>
      </p:sp>
    </p:spTree>
    <p:extLst>
      <p:ext uri="{BB962C8B-B14F-4D97-AF65-F5344CB8AC3E}">
        <p14:creationId xmlns:p14="http://schemas.microsoft.com/office/powerpoint/2010/main" val="23060740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
  <a:themeElements>
    <a:clrScheme name="Savon">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Savon">
      <a:majorFont>
        <a:latin typeface="Century Gothic"/>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xmlns="" name="Savon" id="{1306E473-ED32-493B-A2D0-240A757EDD34}" vid="{C20BADFE-D095-436F-9677-9264042809F0}"/>
    </a:ext>
  </a:extLst>
</a:theme>
</file>

<file path=docProps/app.xml><?xml version="1.0" encoding="utf-8"?>
<Properties xmlns="http://schemas.openxmlformats.org/officeDocument/2006/extended-properties" xmlns:vt="http://schemas.openxmlformats.org/officeDocument/2006/docPropsVTypes">
  <Template>TM03457510[[fn=Savon]]</Template>
  <TotalTime>253</TotalTime>
  <Words>1477</Words>
  <Application>Microsoft Office PowerPoint</Application>
  <PresentationFormat>Personalizado</PresentationFormat>
  <Paragraphs>138</Paragraphs>
  <Slides>22</Slides>
  <Notes>0</Notes>
  <HiddenSlides>0</HiddenSlides>
  <MMClips>0</MMClips>
  <ScaleCrop>false</ScaleCrop>
  <HeadingPairs>
    <vt:vector size="4" baseType="variant">
      <vt:variant>
        <vt:lpstr>Tema</vt:lpstr>
      </vt:variant>
      <vt:variant>
        <vt:i4>1</vt:i4>
      </vt:variant>
      <vt:variant>
        <vt:lpstr>Títulos de diapositiva</vt:lpstr>
      </vt:variant>
      <vt:variant>
        <vt:i4>22</vt:i4>
      </vt:variant>
    </vt:vector>
  </HeadingPairs>
  <TitlesOfParts>
    <vt:vector size="23" baseType="lpstr">
      <vt:lpstr>Savon</vt:lpstr>
      <vt:lpstr>Loud &amp; PROUD</vt:lpstr>
      <vt:lpstr>Introduction</vt:lpstr>
      <vt:lpstr>Primary</vt:lpstr>
      <vt:lpstr>Secondary</vt:lpstr>
      <vt:lpstr>Pronunciation</vt:lpstr>
      <vt:lpstr>Let’s Start.</vt:lpstr>
      <vt:lpstr>TOPICS FOR ACTIVITIES</vt:lpstr>
      <vt:lpstr>It’s Story Time!</vt:lpstr>
      <vt:lpstr>It’s Story Time. Early Primary</vt:lpstr>
      <vt:lpstr>It’s Story Time. Middle Primary</vt:lpstr>
      <vt:lpstr>It’s Story time. Higher Primary &amp; Secondary</vt:lpstr>
      <vt:lpstr>Action words for primary</vt:lpstr>
      <vt:lpstr>Pronunciation.</vt:lpstr>
      <vt:lpstr>Let’s play with irregular verbs for Secondary</vt:lpstr>
      <vt:lpstr>Creative writing for secondary I.</vt:lpstr>
      <vt:lpstr>Creative writing for secondary II. </vt:lpstr>
      <vt:lpstr>Creative writing for secondary II.</vt:lpstr>
      <vt:lpstr>Creative writing for secondary II.</vt:lpstr>
      <vt:lpstr>Dual Dictation.</vt:lpstr>
      <vt:lpstr>The Think Tank II.</vt:lpstr>
      <vt:lpstr>Your suggestions</vt:lpstr>
      <vt:lpstr>Time Out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Loud &amp; PROUD</dc:title>
  <dc:creator>belen</dc:creator>
  <cp:lastModifiedBy>Usuario</cp:lastModifiedBy>
  <cp:revision>15</cp:revision>
  <dcterms:created xsi:type="dcterms:W3CDTF">2016-11-01T20:07:19Z</dcterms:created>
  <dcterms:modified xsi:type="dcterms:W3CDTF">2016-11-02T18:34:46Z</dcterms:modified>
</cp:coreProperties>
</file>