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60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053E7-E29C-4361-BA8D-DCBBD7716CF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F5D6FC0-4914-4D93-97FC-CC49E70C9895}">
      <dgm:prSet phldrT="[Texto]"/>
      <dgm:spPr/>
      <dgm:t>
        <a:bodyPr/>
        <a:lstStyle/>
        <a:p>
          <a:r>
            <a:rPr lang="en-GB" noProof="0" dirty="0"/>
            <a:t>All About Me</a:t>
          </a:r>
        </a:p>
      </dgm:t>
    </dgm:pt>
    <dgm:pt modelId="{AE32159A-92C3-4EF0-99DD-579DE08B9370}" type="parTrans" cxnId="{4089671E-C602-4CEB-AFC5-3E5FEB6048C7}">
      <dgm:prSet/>
      <dgm:spPr/>
      <dgm:t>
        <a:bodyPr/>
        <a:lstStyle/>
        <a:p>
          <a:endParaRPr lang="es-ES"/>
        </a:p>
      </dgm:t>
    </dgm:pt>
    <dgm:pt modelId="{F71BB80E-430F-46ED-BB6F-5F29534A8C6A}" type="sibTrans" cxnId="{4089671E-C602-4CEB-AFC5-3E5FEB6048C7}">
      <dgm:prSet/>
      <dgm:spPr/>
      <dgm:t>
        <a:bodyPr/>
        <a:lstStyle/>
        <a:p>
          <a:endParaRPr lang="es-ES"/>
        </a:p>
      </dgm:t>
    </dgm:pt>
    <dgm:pt modelId="{C207803C-0AE1-489B-9B02-CE7126FE5075}">
      <dgm:prSet phldrT="[Texto]"/>
      <dgm:spPr/>
      <dgm:t>
        <a:bodyPr/>
        <a:lstStyle/>
        <a:p>
          <a:r>
            <a:rPr lang="en-GB" noProof="0" dirty="0"/>
            <a:t>School</a:t>
          </a:r>
        </a:p>
      </dgm:t>
    </dgm:pt>
    <dgm:pt modelId="{B9F94334-F677-4335-B07C-0C2B80E43FB6}" type="parTrans" cxnId="{68D21670-A9D7-426A-A7EE-7F2E9DEB257F}">
      <dgm:prSet/>
      <dgm:spPr/>
      <dgm:t>
        <a:bodyPr/>
        <a:lstStyle/>
        <a:p>
          <a:endParaRPr lang="es-ES"/>
        </a:p>
      </dgm:t>
    </dgm:pt>
    <dgm:pt modelId="{F38CF310-21A8-4767-9B28-7225B0CA5076}" type="sibTrans" cxnId="{68D21670-A9D7-426A-A7EE-7F2E9DEB257F}">
      <dgm:prSet/>
      <dgm:spPr/>
      <dgm:t>
        <a:bodyPr/>
        <a:lstStyle/>
        <a:p>
          <a:endParaRPr lang="es-ES"/>
        </a:p>
      </dgm:t>
    </dgm:pt>
    <dgm:pt modelId="{175BCA36-478F-4497-917A-8D580C5BBCC2}">
      <dgm:prSet phldrT="[Texto]"/>
      <dgm:spPr/>
      <dgm:t>
        <a:bodyPr/>
        <a:lstStyle/>
        <a:p>
          <a:r>
            <a:rPr lang="es-ES" dirty="0"/>
            <a:t>Hobbies</a:t>
          </a:r>
        </a:p>
      </dgm:t>
    </dgm:pt>
    <dgm:pt modelId="{D8E5A196-6651-474E-8F32-E1497C44A91F}" type="parTrans" cxnId="{A9894AC7-3D67-4629-BF5C-A35E9C3D84BF}">
      <dgm:prSet/>
      <dgm:spPr/>
      <dgm:t>
        <a:bodyPr/>
        <a:lstStyle/>
        <a:p>
          <a:endParaRPr lang="es-ES"/>
        </a:p>
      </dgm:t>
    </dgm:pt>
    <dgm:pt modelId="{06F5C9B1-7A6B-4D7C-AD1A-5AA961EAE868}" type="sibTrans" cxnId="{A9894AC7-3D67-4629-BF5C-A35E9C3D84BF}">
      <dgm:prSet/>
      <dgm:spPr/>
      <dgm:t>
        <a:bodyPr/>
        <a:lstStyle/>
        <a:p>
          <a:endParaRPr lang="es-ES"/>
        </a:p>
      </dgm:t>
    </dgm:pt>
    <dgm:pt modelId="{7EA4710B-9C86-49E3-9399-693C2821F392}">
      <dgm:prSet phldrT="[Texto]"/>
      <dgm:spPr/>
      <dgm:t>
        <a:bodyPr/>
        <a:lstStyle/>
        <a:p>
          <a:r>
            <a:rPr lang="es-ES" dirty="0"/>
            <a:t>Friends</a:t>
          </a:r>
        </a:p>
      </dgm:t>
    </dgm:pt>
    <dgm:pt modelId="{6D34333D-541F-4CAD-B328-1888F5A8D499}" type="parTrans" cxnId="{CB89BEF7-0368-4FBE-9602-BC875959E2B0}">
      <dgm:prSet/>
      <dgm:spPr/>
      <dgm:t>
        <a:bodyPr/>
        <a:lstStyle/>
        <a:p>
          <a:endParaRPr lang="es-ES"/>
        </a:p>
      </dgm:t>
    </dgm:pt>
    <dgm:pt modelId="{8D69F57B-F79B-443B-80AC-FE3E7D1ABF4C}" type="sibTrans" cxnId="{CB89BEF7-0368-4FBE-9602-BC875959E2B0}">
      <dgm:prSet/>
      <dgm:spPr/>
      <dgm:t>
        <a:bodyPr/>
        <a:lstStyle/>
        <a:p>
          <a:endParaRPr lang="es-ES"/>
        </a:p>
      </dgm:t>
    </dgm:pt>
    <dgm:pt modelId="{3DE77ED1-FB22-4ED1-965D-2900F07AEA51}">
      <dgm:prSet phldrT="[Texto]"/>
      <dgm:spPr/>
      <dgm:t>
        <a:bodyPr/>
        <a:lstStyle/>
        <a:p>
          <a:r>
            <a:rPr lang="en-GB" noProof="0" dirty="0"/>
            <a:t>Family</a:t>
          </a:r>
        </a:p>
      </dgm:t>
    </dgm:pt>
    <dgm:pt modelId="{5000D88C-05B8-4E1E-9D7C-59F6758EDBB0}" type="parTrans" cxnId="{9C01C3C9-3463-4508-A3C5-25592C1C73A9}">
      <dgm:prSet/>
      <dgm:spPr/>
      <dgm:t>
        <a:bodyPr/>
        <a:lstStyle/>
        <a:p>
          <a:endParaRPr lang="es-ES"/>
        </a:p>
      </dgm:t>
    </dgm:pt>
    <dgm:pt modelId="{39F196E8-E20F-443F-9BD8-B4943573FBDF}" type="sibTrans" cxnId="{9C01C3C9-3463-4508-A3C5-25592C1C73A9}">
      <dgm:prSet/>
      <dgm:spPr/>
      <dgm:t>
        <a:bodyPr/>
        <a:lstStyle/>
        <a:p>
          <a:endParaRPr lang="es-ES"/>
        </a:p>
      </dgm:t>
    </dgm:pt>
    <dgm:pt modelId="{F9E535E5-63DD-4B22-B79C-58D5B5854A69}" type="pres">
      <dgm:prSet presAssocID="{50E053E7-E29C-4361-BA8D-DCBBD7716CF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20D2CF7-7F1A-439C-A45D-D7D80C57A7F8}" type="pres">
      <dgm:prSet presAssocID="{BF5D6FC0-4914-4D93-97FC-CC49E70C9895}" presName="centerShape" presStyleLbl="node0" presStyleIdx="0" presStyleCnt="1" custScaleX="137454" custScaleY="122984"/>
      <dgm:spPr/>
    </dgm:pt>
    <dgm:pt modelId="{D23AC926-4223-4227-8A5D-E1B18D12AC14}" type="pres">
      <dgm:prSet presAssocID="{C207803C-0AE1-489B-9B02-CE7126FE5075}" presName="node" presStyleLbl="node1" presStyleIdx="0" presStyleCnt="4" custScaleX="123451" custScaleY="122175">
        <dgm:presLayoutVars>
          <dgm:bulletEnabled val="1"/>
        </dgm:presLayoutVars>
      </dgm:prSet>
      <dgm:spPr/>
    </dgm:pt>
    <dgm:pt modelId="{41FF0B54-A4AE-4933-8C02-588E3A0AA254}" type="pres">
      <dgm:prSet presAssocID="{C207803C-0AE1-489B-9B02-CE7126FE5075}" presName="dummy" presStyleCnt="0"/>
      <dgm:spPr/>
    </dgm:pt>
    <dgm:pt modelId="{2D7F25EE-8957-42A6-A51E-C832A849CE08}" type="pres">
      <dgm:prSet presAssocID="{F38CF310-21A8-4767-9B28-7225B0CA5076}" presName="sibTrans" presStyleLbl="sibTrans2D1" presStyleIdx="0" presStyleCnt="4"/>
      <dgm:spPr/>
    </dgm:pt>
    <dgm:pt modelId="{723F35C2-146B-4D89-91A9-967897BD9EA3}" type="pres">
      <dgm:prSet presAssocID="{175BCA36-478F-4497-917A-8D580C5BBCC2}" presName="node" presStyleLbl="node1" presStyleIdx="1" presStyleCnt="4" custScaleX="127195" custScaleY="134906">
        <dgm:presLayoutVars>
          <dgm:bulletEnabled val="1"/>
        </dgm:presLayoutVars>
      </dgm:prSet>
      <dgm:spPr/>
    </dgm:pt>
    <dgm:pt modelId="{19F6841E-06BD-47F7-A1E4-302A7E48AFFD}" type="pres">
      <dgm:prSet presAssocID="{175BCA36-478F-4497-917A-8D580C5BBCC2}" presName="dummy" presStyleCnt="0"/>
      <dgm:spPr/>
    </dgm:pt>
    <dgm:pt modelId="{1B19AFAF-92E5-4048-8681-2FADA3B24290}" type="pres">
      <dgm:prSet presAssocID="{06F5C9B1-7A6B-4D7C-AD1A-5AA961EAE868}" presName="sibTrans" presStyleLbl="sibTrans2D1" presStyleIdx="1" presStyleCnt="4"/>
      <dgm:spPr/>
    </dgm:pt>
    <dgm:pt modelId="{AA0C6D67-6330-44E7-97A2-A69728B370F2}" type="pres">
      <dgm:prSet presAssocID="{7EA4710B-9C86-49E3-9399-693C2821F392}" presName="node" presStyleLbl="node1" presStyleIdx="2" presStyleCnt="4" custScaleX="126357" custScaleY="130685">
        <dgm:presLayoutVars>
          <dgm:bulletEnabled val="1"/>
        </dgm:presLayoutVars>
      </dgm:prSet>
      <dgm:spPr/>
    </dgm:pt>
    <dgm:pt modelId="{67BC67FB-4656-490B-9B40-0A9F5D2C6F83}" type="pres">
      <dgm:prSet presAssocID="{7EA4710B-9C86-49E3-9399-693C2821F392}" presName="dummy" presStyleCnt="0"/>
      <dgm:spPr/>
    </dgm:pt>
    <dgm:pt modelId="{C754050D-CBA4-424A-A22D-162861D32931}" type="pres">
      <dgm:prSet presAssocID="{8D69F57B-F79B-443B-80AC-FE3E7D1ABF4C}" presName="sibTrans" presStyleLbl="sibTrans2D1" presStyleIdx="2" presStyleCnt="4"/>
      <dgm:spPr/>
    </dgm:pt>
    <dgm:pt modelId="{BD8B0559-0F92-43D0-A24B-011A7A0AA5CA}" type="pres">
      <dgm:prSet presAssocID="{3DE77ED1-FB22-4ED1-965D-2900F07AEA51}" presName="node" presStyleLbl="node1" presStyleIdx="3" presStyleCnt="4" custScaleX="142847" custScaleY="119612">
        <dgm:presLayoutVars>
          <dgm:bulletEnabled val="1"/>
        </dgm:presLayoutVars>
      </dgm:prSet>
      <dgm:spPr/>
    </dgm:pt>
    <dgm:pt modelId="{0B782727-FA13-47AB-8FE0-A6E4C385E041}" type="pres">
      <dgm:prSet presAssocID="{3DE77ED1-FB22-4ED1-965D-2900F07AEA51}" presName="dummy" presStyleCnt="0"/>
      <dgm:spPr/>
    </dgm:pt>
    <dgm:pt modelId="{1E7D73ED-5085-4E53-B158-3E48C686E705}" type="pres">
      <dgm:prSet presAssocID="{39F196E8-E20F-443F-9BD8-B4943573FBDF}" presName="sibTrans" presStyleLbl="sibTrans2D1" presStyleIdx="3" presStyleCnt="4"/>
      <dgm:spPr/>
    </dgm:pt>
  </dgm:ptLst>
  <dgm:cxnLst>
    <dgm:cxn modelId="{9ECF9E73-9501-48E0-9029-C2DEAA06CE7C}" type="presOf" srcId="{C207803C-0AE1-489B-9B02-CE7126FE5075}" destId="{D23AC926-4223-4227-8A5D-E1B18D12AC14}" srcOrd="0" destOrd="0" presId="urn:microsoft.com/office/officeart/2005/8/layout/radial6"/>
    <dgm:cxn modelId="{B4EABE4C-6A68-43A1-8B19-B3BEC99734CC}" type="presOf" srcId="{8D69F57B-F79B-443B-80AC-FE3E7D1ABF4C}" destId="{C754050D-CBA4-424A-A22D-162861D32931}" srcOrd="0" destOrd="0" presId="urn:microsoft.com/office/officeart/2005/8/layout/radial6"/>
    <dgm:cxn modelId="{D817FA7D-B8DF-4B5C-8EA3-04B9715950A9}" type="presOf" srcId="{39F196E8-E20F-443F-9BD8-B4943573FBDF}" destId="{1E7D73ED-5085-4E53-B158-3E48C686E705}" srcOrd="0" destOrd="0" presId="urn:microsoft.com/office/officeart/2005/8/layout/radial6"/>
    <dgm:cxn modelId="{FC9F79D7-CCB6-43EF-A0E6-841C1352842E}" type="presOf" srcId="{06F5C9B1-7A6B-4D7C-AD1A-5AA961EAE868}" destId="{1B19AFAF-92E5-4048-8681-2FADA3B24290}" srcOrd="0" destOrd="0" presId="urn:microsoft.com/office/officeart/2005/8/layout/radial6"/>
    <dgm:cxn modelId="{A9894AC7-3D67-4629-BF5C-A35E9C3D84BF}" srcId="{BF5D6FC0-4914-4D93-97FC-CC49E70C9895}" destId="{175BCA36-478F-4497-917A-8D580C5BBCC2}" srcOrd="1" destOrd="0" parTransId="{D8E5A196-6651-474E-8F32-E1497C44A91F}" sibTransId="{06F5C9B1-7A6B-4D7C-AD1A-5AA961EAE868}"/>
    <dgm:cxn modelId="{4460C05E-08BC-4FF5-BA52-A16B3660D48E}" type="presOf" srcId="{175BCA36-478F-4497-917A-8D580C5BBCC2}" destId="{723F35C2-146B-4D89-91A9-967897BD9EA3}" srcOrd="0" destOrd="0" presId="urn:microsoft.com/office/officeart/2005/8/layout/radial6"/>
    <dgm:cxn modelId="{62ACB48A-62AE-4BF4-8FE8-5A7C5FE5483B}" type="presOf" srcId="{F38CF310-21A8-4767-9B28-7225B0CA5076}" destId="{2D7F25EE-8957-42A6-A51E-C832A849CE08}" srcOrd="0" destOrd="0" presId="urn:microsoft.com/office/officeart/2005/8/layout/radial6"/>
    <dgm:cxn modelId="{B6055D8F-6D8E-482A-B2FB-C439B017F8E7}" type="presOf" srcId="{3DE77ED1-FB22-4ED1-965D-2900F07AEA51}" destId="{BD8B0559-0F92-43D0-A24B-011A7A0AA5CA}" srcOrd="0" destOrd="0" presId="urn:microsoft.com/office/officeart/2005/8/layout/radial6"/>
    <dgm:cxn modelId="{8083F6A0-6EB7-4915-ABC3-DDFFD20CFC5B}" type="presOf" srcId="{7EA4710B-9C86-49E3-9399-693C2821F392}" destId="{AA0C6D67-6330-44E7-97A2-A69728B370F2}" srcOrd="0" destOrd="0" presId="urn:microsoft.com/office/officeart/2005/8/layout/radial6"/>
    <dgm:cxn modelId="{9C01C3C9-3463-4508-A3C5-25592C1C73A9}" srcId="{BF5D6FC0-4914-4D93-97FC-CC49E70C9895}" destId="{3DE77ED1-FB22-4ED1-965D-2900F07AEA51}" srcOrd="3" destOrd="0" parTransId="{5000D88C-05B8-4E1E-9D7C-59F6758EDBB0}" sibTransId="{39F196E8-E20F-443F-9BD8-B4943573FBDF}"/>
    <dgm:cxn modelId="{05C95047-00D1-4D12-9C2E-124070DAF870}" type="presOf" srcId="{50E053E7-E29C-4361-BA8D-DCBBD7716CF8}" destId="{F9E535E5-63DD-4B22-B79C-58D5B5854A69}" srcOrd="0" destOrd="0" presId="urn:microsoft.com/office/officeart/2005/8/layout/radial6"/>
    <dgm:cxn modelId="{4089671E-C602-4CEB-AFC5-3E5FEB6048C7}" srcId="{50E053E7-E29C-4361-BA8D-DCBBD7716CF8}" destId="{BF5D6FC0-4914-4D93-97FC-CC49E70C9895}" srcOrd="0" destOrd="0" parTransId="{AE32159A-92C3-4EF0-99DD-579DE08B9370}" sibTransId="{F71BB80E-430F-46ED-BB6F-5F29534A8C6A}"/>
    <dgm:cxn modelId="{68D21670-A9D7-426A-A7EE-7F2E9DEB257F}" srcId="{BF5D6FC0-4914-4D93-97FC-CC49E70C9895}" destId="{C207803C-0AE1-489B-9B02-CE7126FE5075}" srcOrd="0" destOrd="0" parTransId="{B9F94334-F677-4335-B07C-0C2B80E43FB6}" sibTransId="{F38CF310-21A8-4767-9B28-7225B0CA5076}"/>
    <dgm:cxn modelId="{AE1F20F8-C18A-4D5F-B293-2134326AE66D}" type="presOf" srcId="{BF5D6FC0-4914-4D93-97FC-CC49E70C9895}" destId="{720D2CF7-7F1A-439C-A45D-D7D80C57A7F8}" srcOrd="0" destOrd="0" presId="urn:microsoft.com/office/officeart/2005/8/layout/radial6"/>
    <dgm:cxn modelId="{CB89BEF7-0368-4FBE-9602-BC875959E2B0}" srcId="{BF5D6FC0-4914-4D93-97FC-CC49E70C9895}" destId="{7EA4710B-9C86-49E3-9399-693C2821F392}" srcOrd="2" destOrd="0" parTransId="{6D34333D-541F-4CAD-B328-1888F5A8D499}" sibTransId="{8D69F57B-F79B-443B-80AC-FE3E7D1ABF4C}"/>
    <dgm:cxn modelId="{F112708C-8C47-4A63-8E98-14E2E1CB6DE2}" type="presParOf" srcId="{F9E535E5-63DD-4B22-B79C-58D5B5854A69}" destId="{720D2CF7-7F1A-439C-A45D-D7D80C57A7F8}" srcOrd="0" destOrd="0" presId="urn:microsoft.com/office/officeart/2005/8/layout/radial6"/>
    <dgm:cxn modelId="{0FBEC186-BB7C-4278-9E5D-74BB03751B2E}" type="presParOf" srcId="{F9E535E5-63DD-4B22-B79C-58D5B5854A69}" destId="{D23AC926-4223-4227-8A5D-E1B18D12AC14}" srcOrd="1" destOrd="0" presId="urn:microsoft.com/office/officeart/2005/8/layout/radial6"/>
    <dgm:cxn modelId="{4C4F95DC-0013-43F7-9184-0A28EED689F0}" type="presParOf" srcId="{F9E535E5-63DD-4B22-B79C-58D5B5854A69}" destId="{41FF0B54-A4AE-4933-8C02-588E3A0AA254}" srcOrd="2" destOrd="0" presId="urn:microsoft.com/office/officeart/2005/8/layout/radial6"/>
    <dgm:cxn modelId="{D1604D70-0D8B-47E4-91E3-210E53889CA8}" type="presParOf" srcId="{F9E535E5-63DD-4B22-B79C-58D5B5854A69}" destId="{2D7F25EE-8957-42A6-A51E-C832A849CE08}" srcOrd="3" destOrd="0" presId="urn:microsoft.com/office/officeart/2005/8/layout/radial6"/>
    <dgm:cxn modelId="{902DED2D-D695-43C6-920D-08E283293AB2}" type="presParOf" srcId="{F9E535E5-63DD-4B22-B79C-58D5B5854A69}" destId="{723F35C2-146B-4D89-91A9-967897BD9EA3}" srcOrd="4" destOrd="0" presId="urn:microsoft.com/office/officeart/2005/8/layout/radial6"/>
    <dgm:cxn modelId="{C2A3FB19-4A3C-46E5-A361-1C95161C60F5}" type="presParOf" srcId="{F9E535E5-63DD-4B22-B79C-58D5B5854A69}" destId="{19F6841E-06BD-47F7-A1E4-302A7E48AFFD}" srcOrd="5" destOrd="0" presId="urn:microsoft.com/office/officeart/2005/8/layout/radial6"/>
    <dgm:cxn modelId="{5F70B04A-0CF8-4ED2-9740-54D575B1D193}" type="presParOf" srcId="{F9E535E5-63DD-4B22-B79C-58D5B5854A69}" destId="{1B19AFAF-92E5-4048-8681-2FADA3B24290}" srcOrd="6" destOrd="0" presId="urn:microsoft.com/office/officeart/2005/8/layout/radial6"/>
    <dgm:cxn modelId="{3E567E43-233A-4A25-9105-486675CFFF08}" type="presParOf" srcId="{F9E535E5-63DD-4B22-B79C-58D5B5854A69}" destId="{AA0C6D67-6330-44E7-97A2-A69728B370F2}" srcOrd="7" destOrd="0" presId="urn:microsoft.com/office/officeart/2005/8/layout/radial6"/>
    <dgm:cxn modelId="{96023472-3358-463D-869D-42C035046E24}" type="presParOf" srcId="{F9E535E5-63DD-4B22-B79C-58D5B5854A69}" destId="{67BC67FB-4656-490B-9B40-0A9F5D2C6F83}" srcOrd="8" destOrd="0" presId="urn:microsoft.com/office/officeart/2005/8/layout/radial6"/>
    <dgm:cxn modelId="{D7F17592-420C-4F9D-A9A1-D5F30B2272D0}" type="presParOf" srcId="{F9E535E5-63DD-4B22-B79C-58D5B5854A69}" destId="{C754050D-CBA4-424A-A22D-162861D32931}" srcOrd="9" destOrd="0" presId="urn:microsoft.com/office/officeart/2005/8/layout/radial6"/>
    <dgm:cxn modelId="{8FD19D95-2BC2-4643-AA36-2BD9A9624BFF}" type="presParOf" srcId="{F9E535E5-63DD-4B22-B79C-58D5B5854A69}" destId="{BD8B0559-0F92-43D0-A24B-011A7A0AA5CA}" srcOrd="10" destOrd="0" presId="urn:microsoft.com/office/officeart/2005/8/layout/radial6"/>
    <dgm:cxn modelId="{E4CC37D5-413E-42D6-8AA0-C8E53DF99F64}" type="presParOf" srcId="{F9E535E5-63DD-4B22-B79C-58D5B5854A69}" destId="{0B782727-FA13-47AB-8FE0-A6E4C385E041}" srcOrd="11" destOrd="0" presId="urn:microsoft.com/office/officeart/2005/8/layout/radial6"/>
    <dgm:cxn modelId="{A43539E7-7DDF-4C31-A599-C3879221B901}" type="presParOf" srcId="{F9E535E5-63DD-4B22-B79C-58D5B5854A69}" destId="{1E7D73ED-5085-4E53-B158-3E48C686E7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D73ED-5085-4E53-B158-3E48C686E705}">
      <dsp:nvSpPr>
        <dsp:cNvPr id="0" name=""/>
        <dsp:cNvSpPr/>
      </dsp:nvSpPr>
      <dsp:spPr>
        <a:xfrm>
          <a:off x="3082941" y="442441"/>
          <a:ext cx="3094199" cy="3094199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54050D-CBA4-424A-A22D-162861D32931}">
      <dsp:nvSpPr>
        <dsp:cNvPr id="0" name=""/>
        <dsp:cNvSpPr/>
      </dsp:nvSpPr>
      <dsp:spPr>
        <a:xfrm>
          <a:off x="3082941" y="442441"/>
          <a:ext cx="3094199" cy="3094199"/>
        </a:xfrm>
        <a:prstGeom prst="blockArc">
          <a:avLst>
            <a:gd name="adj1" fmla="val 5400000"/>
            <a:gd name="adj2" fmla="val 108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19AFAF-92E5-4048-8681-2FADA3B24290}">
      <dsp:nvSpPr>
        <dsp:cNvPr id="0" name=""/>
        <dsp:cNvSpPr/>
      </dsp:nvSpPr>
      <dsp:spPr>
        <a:xfrm>
          <a:off x="3082941" y="442441"/>
          <a:ext cx="3094199" cy="3094199"/>
        </a:xfrm>
        <a:prstGeom prst="blockArc">
          <a:avLst>
            <a:gd name="adj1" fmla="val 0"/>
            <a:gd name="adj2" fmla="val 54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F25EE-8957-42A6-A51E-C832A849CE08}">
      <dsp:nvSpPr>
        <dsp:cNvPr id="0" name=""/>
        <dsp:cNvSpPr/>
      </dsp:nvSpPr>
      <dsp:spPr>
        <a:xfrm>
          <a:off x="3082941" y="442441"/>
          <a:ext cx="3094199" cy="3094199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0D2CF7-7F1A-439C-A45D-D7D80C57A7F8}">
      <dsp:nvSpPr>
        <dsp:cNvPr id="0" name=""/>
        <dsp:cNvSpPr/>
      </dsp:nvSpPr>
      <dsp:spPr>
        <a:xfrm>
          <a:off x="3651715" y="1114205"/>
          <a:ext cx="1956650" cy="1750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noProof="0" dirty="0"/>
            <a:t>All About Me</a:t>
          </a:r>
        </a:p>
      </dsp:txBody>
      <dsp:txXfrm>
        <a:off x="3938260" y="1370585"/>
        <a:ext cx="1383560" cy="1237910"/>
      </dsp:txXfrm>
    </dsp:sp>
    <dsp:sp modelId="{D23AC926-4223-4227-8A5D-E1B18D12AC14}">
      <dsp:nvSpPr>
        <dsp:cNvPr id="0" name=""/>
        <dsp:cNvSpPr/>
      </dsp:nvSpPr>
      <dsp:spPr>
        <a:xfrm>
          <a:off x="4014979" y="-130390"/>
          <a:ext cx="1230122" cy="12174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School</a:t>
          </a:r>
        </a:p>
      </dsp:txBody>
      <dsp:txXfrm>
        <a:off x="4195126" y="47895"/>
        <a:ext cx="869828" cy="860838"/>
      </dsp:txXfrm>
    </dsp:sp>
    <dsp:sp modelId="{723F35C2-146B-4D89-91A9-967897BD9EA3}">
      <dsp:nvSpPr>
        <dsp:cNvPr id="0" name=""/>
        <dsp:cNvSpPr/>
      </dsp:nvSpPr>
      <dsp:spPr>
        <a:xfrm>
          <a:off x="5507553" y="1317408"/>
          <a:ext cx="1267429" cy="1344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Hobbies</a:t>
          </a:r>
        </a:p>
      </dsp:txBody>
      <dsp:txXfrm>
        <a:off x="5693164" y="1514271"/>
        <a:ext cx="896207" cy="950539"/>
      </dsp:txXfrm>
    </dsp:sp>
    <dsp:sp modelId="{AA0C6D67-6330-44E7-97A2-A69728B370F2}">
      <dsp:nvSpPr>
        <dsp:cNvPr id="0" name=""/>
        <dsp:cNvSpPr/>
      </dsp:nvSpPr>
      <dsp:spPr>
        <a:xfrm>
          <a:off x="4000501" y="2849666"/>
          <a:ext cx="1259079" cy="1302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Friends</a:t>
          </a:r>
        </a:p>
      </dsp:txBody>
      <dsp:txXfrm>
        <a:off x="4184889" y="3040370"/>
        <a:ext cx="890303" cy="920797"/>
      </dsp:txXfrm>
    </dsp:sp>
    <dsp:sp modelId="{BD8B0559-0F92-43D0-A24B-011A7A0AA5CA}">
      <dsp:nvSpPr>
        <dsp:cNvPr id="0" name=""/>
        <dsp:cNvSpPr/>
      </dsp:nvSpPr>
      <dsp:spPr>
        <a:xfrm>
          <a:off x="2407116" y="1393606"/>
          <a:ext cx="1423393" cy="11918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noProof="0" dirty="0"/>
            <a:t>Family</a:t>
          </a:r>
        </a:p>
      </dsp:txBody>
      <dsp:txXfrm>
        <a:off x="2615567" y="1568151"/>
        <a:ext cx="1006491" cy="842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823843"/>
          </a:xfrm>
        </p:spPr>
        <p:txBody>
          <a:bodyPr/>
          <a:lstStyle/>
          <a:p>
            <a:r>
              <a:rPr lang="en-GB" dirty="0"/>
              <a:t>Teachers</a:t>
            </a:r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5806" y="1431235"/>
            <a:ext cx="5455596" cy="3710608"/>
          </a:xfrm>
        </p:spPr>
      </p:pic>
      <p:sp>
        <p:nvSpPr>
          <p:cNvPr id="10" name="Marcador de texto 9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GB" sz="2800" b="1" i="1" dirty="0"/>
              <a:t>Teachers get tired.</a:t>
            </a:r>
            <a:br>
              <a:rPr lang="en-GB" sz="2800" b="1" i="1" dirty="0"/>
            </a:br>
            <a:r>
              <a:rPr lang="en-GB" sz="2800" b="1" i="1" dirty="0"/>
              <a:t>teachers get stressed.</a:t>
            </a:r>
            <a:br>
              <a:rPr lang="en-GB" sz="2800" b="1" i="1" dirty="0"/>
            </a:br>
            <a:r>
              <a:rPr lang="en-GB" sz="2800" b="1" i="1" dirty="0"/>
              <a:t>teachers get laughed at</a:t>
            </a:r>
            <a:br>
              <a:rPr lang="en-GB" sz="2800" b="1" i="1" dirty="0"/>
            </a:br>
            <a:r>
              <a:rPr lang="en-GB" sz="2800" b="1" i="1" dirty="0"/>
              <a:t>sitting on a desk!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96409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3. </a:t>
            </a:r>
            <a:r>
              <a:rPr lang="en-GB" dirty="0"/>
              <a:t>First Day. Get the ball rolling.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First day nerves for all including teacher…</a:t>
            </a:r>
          </a:p>
          <a:p>
            <a:pPr marL="0" indent="0">
              <a:buNone/>
            </a:pPr>
            <a:r>
              <a:rPr lang="en-GB" dirty="0"/>
              <a:t>A ball is a great toy for both young and older.</a:t>
            </a:r>
          </a:p>
          <a:p>
            <a:pPr marL="0" indent="0">
              <a:buNone/>
            </a:pPr>
            <a:r>
              <a:rPr lang="en-GB" dirty="0"/>
              <a:t>A ball can make a big difference.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Do a brief introduction about the class and what you intend to achieve with them.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Tell them you are going to throw the ball to a student and he/she has to tell the class something about themselves. You can start with yourself…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So let’s get started!!!!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5680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4. </a:t>
            </a:r>
            <a:r>
              <a:rPr lang="en-GB" dirty="0"/>
              <a:t>Blind Man’s Bluff memory game </a:t>
            </a:r>
            <a:br>
              <a:rPr lang="en-GB" dirty="0"/>
            </a:br>
            <a:endParaRPr lang="en-GB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Now that we have started with the ball the next step is to see how much they remember about their class mates.</a:t>
            </a:r>
          </a:p>
          <a:p>
            <a:r>
              <a:rPr lang="en-GB" dirty="0"/>
              <a:t>Take out a blindfold </a:t>
            </a:r>
          </a:p>
          <a:p>
            <a:r>
              <a:rPr lang="en-GB" dirty="0"/>
              <a:t>Ask for a volunteer</a:t>
            </a:r>
          </a:p>
          <a:p>
            <a:r>
              <a:rPr lang="en-GB" dirty="0"/>
              <a:t>Then blindfold the student and ask a question about a fellow student.</a:t>
            </a:r>
          </a:p>
          <a:p>
            <a:r>
              <a:rPr lang="en-GB" dirty="0"/>
              <a:t>Get other students to ask them what they are wearing or where in the classroom they are sitting.</a:t>
            </a:r>
          </a:p>
          <a:p>
            <a:r>
              <a:rPr lang="en-GB" dirty="0"/>
              <a:t>Go on to ask if they can remember the colour of their hair, etc.</a:t>
            </a:r>
          </a:p>
          <a:p>
            <a:r>
              <a:rPr lang="en-GB" dirty="0"/>
              <a:t>After two questions change the student. This way they all get a turn.</a:t>
            </a:r>
          </a:p>
          <a:p>
            <a:r>
              <a:rPr lang="en-GB" dirty="0"/>
              <a:t>The blindfold helps them concentrate and they don’t have to see the rest of the class. </a:t>
            </a:r>
          </a:p>
          <a:p>
            <a:pPr algn="ctr"/>
            <a:r>
              <a:rPr lang="en-GB" dirty="0"/>
              <a:t>Now let’s try this out!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35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5. </a:t>
            </a:r>
            <a:r>
              <a:rPr lang="en-GB" dirty="0"/>
              <a:t>Let’s Bingo!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bingo is a great class game.</a:t>
            </a:r>
          </a:p>
          <a:p>
            <a:r>
              <a:rPr lang="en-GB" dirty="0"/>
              <a:t>Bingo is a great vocabulary builder</a:t>
            </a:r>
          </a:p>
          <a:p>
            <a:r>
              <a:rPr lang="en-GB" dirty="0"/>
              <a:t>Bingo is a great grammar assistant in class.</a:t>
            </a:r>
          </a:p>
          <a:p>
            <a:r>
              <a:rPr lang="en-GB" dirty="0"/>
              <a:t>When you say the word Bingo, children simply light up.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For primary simply use images. At this stage we are doing the class bingo about me.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Choose images that illustrate birthday, favourite colour, food, clothes, etc.…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1 and 2P cannot engage in complete questions but they can ask name, favourite colour, etc.…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Get them to go through the class and ask fellow students.</a:t>
            </a:r>
          </a:p>
          <a:p>
            <a:pPr marL="0" indent="0">
              <a:buNone/>
            </a:pPr>
            <a:endParaRPr lang="en-GB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9456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5. </a:t>
            </a:r>
            <a:r>
              <a:rPr lang="es-ES" dirty="0" err="1"/>
              <a:t>Let’s</a:t>
            </a:r>
            <a:r>
              <a:rPr lang="es-ES" dirty="0"/>
              <a:t> Bingo!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5. The first to complete the chart shouts bingo.</a:t>
            </a:r>
          </a:p>
          <a:p>
            <a:r>
              <a:rPr lang="en-GB" dirty="0"/>
              <a:t>6.  If you have a big class, divide in two groups. Get each student to ask a question to other team and so on and so forth until there is a winner.</a:t>
            </a:r>
          </a:p>
          <a:p>
            <a:r>
              <a:rPr lang="en-GB" dirty="0"/>
              <a:t>7. For secondary, you can have a bingo like the template I have passed out. Make sure you pre teach question asking, or simply revise as they are simple questions. Follow previous instructions.</a:t>
            </a:r>
          </a:p>
          <a:p>
            <a:r>
              <a:rPr lang="en-GB" dirty="0"/>
              <a:t>8. As a follow up for secondary get students to revert bingo ask them to fill in with the questions. Use blank template for this.</a:t>
            </a:r>
          </a:p>
          <a:p>
            <a:r>
              <a:rPr lang="en-GB" dirty="0"/>
              <a:t>9. Now think of how you can use this for another topic, say food, transport, daily routines, etc.…</a:t>
            </a:r>
          </a:p>
          <a:p>
            <a:pPr algn="ctr"/>
            <a:r>
              <a:rPr lang="en-GB" dirty="0"/>
              <a:t>Now for a test run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8442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6. </a:t>
            </a:r>
            <a:r>
              <a:rPr lang="en-GB" dirty="0"/>
              <a:t>All About Me (Primary)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activity is aimed at helping children give personal information.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Start with the template given and do this as a group activity.</a:t>
            </a:r>
          </a:p>
          <a:p>
            <a:pPr marL="0" indent="0">
              <a:buNone/>
            </a:pPr>
            <a:r>
              <a:rPr lang="en-GB" dirty="0"/>
              <a:t>What’s your name?</a:t>
            </a:r>
          </a:p>
          <a:p>
            <a:pPr marL="0" indent="0">
              <a:buNone/>
            </a:pPr>
            <a:r>
              <a:rPr lang="en-GB" dirty="0"/>
              <a:t>What’s your favourite colour?</a:t>
            </a:r>
          </a:p>
          <a:p>
            <a:pPr marL="0" indent="0">
              <a:buNone/>
            </a:pPr>
            <a:r>
              <a:rPr lang="en-GB" dirty="0"/>
              <a:t>Family</a:t>
            </a:r>
          </a:p>
          <a:p>
            <a:pPr marL="0" indent="0">
              <a:buNone/>
            </a:pPr>
            <a:r>
              <a:rPr lang="en-GB" dirty="0"/>
              <a:t>What’s your favourite animal?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Elipse 3"/>
          <p:cNvSpPr/>
          <p:nvPr/>
        </p:nvSpPr>
        <p:spPr>
          <a:xfrm>
            <a:off x="6493564" y="3485984"/>
            <a:ext cx="2305879" cy="1390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All About me</a:t>
            </a:r>
          </a:p>
        </p:txBody>
      </p:sp>
    </p:spTree>
    <p:extLst>
      <p:ext uri="{BB962C8B-B14F-4D97-AF65-F5344CB8AC3E}">
        <p14:creationId xmlns:p14="http://schemas.microsoft.com/office/powerpoint/2010/main" val="3338378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7. </a:t>
            </a:r>
            <a:r>
              <a:rPr lang="es-ES" dirty="0" err="1"/>
              <a:t>Think</a:t>
            </a:r>
            <a:r>
              <a:rPr lang="es-ES" dirty="0"/>
              <a:t> </a:t>
            </a:r>
            <a:r>
              <a:rPr lang="es-ES" dirty="0" err="1"/>
              <a:t>Tank</a:t>
            </a:r>
            <a:r>
              <a:rPr lang="es-ES" dirty="0"/>
              <a:t>.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Me (</a:t>
            </a:r>
            <a:r>
              <a:rPr lang="es-ES" dirty="0" err="1"/>
              <a:t>Secondary</a:t>
            </a:r>
            <a:r>
              <a:rPr lang="es-ES" dirty="0"/>
              <a:t>)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158805"/>
              </p:ext>
            </p:extLst>
          </p:nvPr>
        </p:nvGraphicFramePr>
        <p:xfrm>
          <a:off x="1943100" y="2014194"/>
          <a:ext cx="9182100" cy="4021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9776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7. </a:t>
            </a:r>
            <a:r>
              <a:rPr lang="en-GB" dirty="0"/>
              <a:t>Think Tank. All About Me</a:t>
            </a:r>
            <a:br>
              <a:rPr lang="en-GB" dirty="0"/>
            </a:br>
            <a:r>
              <a:rPr lang="en-GB" dirty="0"/>
              <a:t>(Secondary)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template will help children elaborate on their personal information.</a:t>
            </a:r>
          </a:p>
          <a:p>
            <a:r>
              <a:rPr lang="en-GB" dirty="0"/>
              <a:t>Get them to add points to their chart in each area.</a:t>
            </a:r>
          </a:p>
          <a:p>
            <a:r>
              <a:rPr lang="en-GB" dirty="0"/>
              <a:t>Always encourage the use of simple sentences. </a:t>
            </a:r>
          </a:p>
          <a:p>
            <a:r>
              <a:rPr lang="en-GB" dirty="0"/>
              <a:t>Simple sentences leave less room for mistakes, thus leading to self assurance and improvement of self esteem when using a foreign language.</a:t>
            </a:r>
          </a:p>
          <a:p>
            <a:r>
              <a:rPr lang="en-GB" dirty="0"/>
              <a:t>Our aim is to get them to tell us about what they have written down.</a:t>
            </a:r>
          </a:p>
          <a:p>
            <a:r>
              <a:rPr lang="en-GB" dirty="0"/>
              <a:t>Start off by asking questions. Then get the rest of the class to follow your lead.</a:t>
            </a:r>
          </a:p>
          <a:p>
            <a:r>
              <a:rPr lang="en-GB" dirty="0"/>
              <a:t>Remember our aim is to improve oral skills. So a simple yes and no reply is more than one word, it means the student has understood the question.</a:t>
            </a:r>
          </a:p>
          <a:p>
            <a:r>
              <a:rPr lang="en-GB" dirty="0"/>
              <a:t>Therefore, our goal has been achieved.</a:t>
            </a:r>
          </a:p>
          <a:p>
            <a:endParaRPr lang="es-ES" dirty="0"/>
          </a:p>
        </p:txBody>
      </p:sp>
      <p:sp>
        <p:nvSpPr>
          <p:cNvPr id="4" name="Cara sonriente 3"/>
          <p:cNvSpPr/>
          <p:nvPr/>
        </p:nvSpPr>
        <p:spPr>
          <a:xfrm>
            <a:off x="5918200" y="5359400"/>
            <a:ext cx="5334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558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8. </a:t>
            </a:r>
            <a:r>
              <a:rPr lang="en-GB" dirty="0"/>
              <a:t>Word Categories Stopwatch</a:t>
            </a:r>
            <a:r>
              <a:rPr lang="es-ES" dirty="0"/>
              <a:t>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Many a time a teacher thinks on how they can reinforce vocabulary, action words, adjectives, adverbs, etc.</a:t>
            </a:r>
          </a:p>
          <a:p>
            <a:r>
              <a:rPr lang="en-GB" dirty="0"/>
              <a:t>Word categories could be a way to do this.</a:t>
            </a:r>
          </a:p>
          <a:p>
            <a:r>
              <a:rPr lang="en-GB" dirty="0"/>
              <a:t>Get your older students in groups of two or bigger if the class is big. Say, groups of four.</a:t>
            </a:r>
          </a:p>
          <a:p>
            <a:r>
              <a:rPr lang="en-GB" dirty="0"/>
              <a:t>Give them a sheet like the template or simply a plain piece of paper and divide it in four areas.</a:t>
            </a:r>
          </a:p>
          <a:p>
            <a:r>
              <a:rPr lang="en-GB" dirty="0"/>
              <a:t>Give each area a heading/ category</a:t>
            </a:r>
          </a:p>
          <a:p>
            <a:r>
              <a:rPr lang="en-GB" dirty="0"/>
              <a:t>Give them five minutes to get at least five words in each category.</a:t>
            </a:r>
          </a:p>
          <a:p>
            <a:r>
              <a:rPr lang="en-GB" dirty="0"/>
              <a:t>Repeat with another set if you want.</a:t>
            </a:r>
          </a:p>
          <a:p>
            <a:r>
              <a:rPr lang="en-GB" dirty="0"/>
              <a:t>Get each team to pick a word from each category and make four sentences.</a:t>
            </a:r>
          </a:p>
          <a:p>
            <a:pPr algn="ctr"/>
            <a:r>
              <a:rPr lang="en-GB" dirty="0"/>
              <a:t>Now let’s put this into practice</a:t>
            </a:r>
            <a:r>
              <a:rPr lang="es-ES" dirty="0">
                <a:sym typeface="Wingdings" panose="05000000000000000000" pitchFamily="2" charset="2"/>
              </a:rPr>
              <a:t>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2920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9. </a:t>
            </a:r>
            <a:r>
              <a:rPr lang="en-GB" dirty="0"/>
              <a:t>Incredible Stories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older secondary students, get them to create a story that includes words from their categories.</a:t>
            </a:r>
          </a:p>
          <a:p>
            <a:r>
              <a:rPr lang="en-GB" dirty="0"/>
              <a:t>Encourage incredible stories. Give an example.</a:t>
            </a:r>
          </a:p>
          <a:p>
            <a:r>
              <a:rPr lang="en-GB" dirty="0"/>
              <a:t>They must then read them out loud to the class. </a:t>
            </a:r>
          </a:p>
          <a:p>
            <a:r>
              <a:rPr lang="en-GB" dirty="0"/>
              <a:t>This leads to active reading in class.</a:t>
            </a:r>
          </a:p>
          <a:p>
            <a:r>
              <a:rPr lang="en-GB" dirty="0"/>
              <a:t>Get the class to give opinions about the stories.</a:t>
            </a:r>
          </a:p>
          <a:p>
            <a:pPr algn="ctr"/>
            <a:r>
              <a:rPr lang="en-GB" dirty="0"/>
              <a:t>Let’s try this out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  <a:p>
            <a:pPr algn="ctr"/>
            <a:endParaRPr lang="es-ES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8327" y="2806700"/>
            <a:ext cx="2694112" cy="359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731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10. Time </a:t>
            </a:r>
            <a:r>
              <a:rPr lang="en-GB" dirty="0"/>
              <a:t>Out</a:t>
            </a:r>
            <a:r>
              <a:rPr lang="es-ES" dirty="0"/>
              <a:t> </a:t>
            </a:r>
            <a:r>
              <a:rPr lang="en-GB" dirty="0"/>
              <a:t>for Feedback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/>
          <a:lstStyle/>
          <a:p>
            <a:r>
              <a:rPr lang="en-GB" dirty="0"/>
              <a:t>Again a blank canvas for you to fill</a:t>
            </a:r>
            <a:r>
              <a:rPr lang="es-ES" dirty="0"/>
              <a:t>. </a:t>
            </a:r>
            <a:r>
              <a:rPr lang="es-ES" dirty="0">
                <a:sym typeface="Wingdings" panose="05000000000000000000" pitchFamily="2" charset="2"/>
              </a:rPr>
              <a:t>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9100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2000" b="1" dirty="0">
                <a:solidFill>
                  <a:schemeClr val="tx1"/>
                </a:solidFill>
              </a:rPr>
              <a:t>LOUD AND PROUD….</a:t>
            </a:r>
            <a:r>
              <a:rPr lang="es-ES" sz="1000" b="1" dirty="0">
                <a:solidFill>
                  <a:schemeClr val="tx1"/>
                </a:solidFill>
              </a:rPr>
              <a:t>OUT OF THE BOX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75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That’s all for now</a:t>
            </a:r>
            <a:r>
              <a:rPr lang="es-ES" dirty="0"/>
              <a:t>…</a:t>
            </a:r>
          </a:p>
        </p:txBody>
      </p:sp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4584700" y="2091263"/>
            <a:ext cx="2946400" cy="25908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C00000"/>
                </a:solidFill>
              </a:rPr>
              <a:t>Thank </a:t>
            </a:r>
            <a:r>
              <a:rPr lang="en-GB" sz="1200" dirty="0"/>
              <a:t> you </a:t>
            </a:r>
          </a:p>
        </p:txBody>
      </p:sp>
    </p:spTree>
    <p:extLst>
      <p:ext uri="{BB962C8B-B14F-4D97-AF65-F5344CB8AC3E}">
        <p14:creationId xmlns:p14="http://schemas.microsoft.com/office/powerpoint/2010/main" val="168406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Session</a:t>
            </a:r>
            <a:r>
              <a:rPr lang="es-ES" dirty="0"/>
              <a:t> 1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Loud &amp; Proud Introduction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What do you want to achieve?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First day. Get the ball rolling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Blind Man’s Bluff memory game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Let’s Bingo!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All About Me (Primary)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The think Tank. </a:t>
            </a:r>
            <a:r>
              <a:rPr lang="en-GB" i="1" dirty="0"/>
              <a:t>All About Me (Secondary)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Word categories stopwatch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Incredible Stories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Time Out for feedback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1062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1.Loud &amp; </a:t>
            </a:r>
            <a:r>
              <a:rPr lang="en-GB" dirty="0"/>
              <a:t>Proud Introduction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Loud &amp; Proud is aimed at focussing and encouraging speaking in the classroom.</a:t>
            </a:r>
          </a:p>
          <a:p>
            <a:r>
              <a:rPr lang="en-GB" dirty="0"/>
              <a:t>Oral Skills among students of English as a foreign language is quite a challenge.</a:t>
            </a:r>
          </a:p>
          <a:p>
            <a:r>
              <a:rPr lang="en-GB" dirty="0"/>
              <a:t>This is due to many factors but perhaps the most significant is class size.</a:t>
            </a:r>
          </a:p>
          <a:p>
            <a:r>
              <a:rPr lang="en-GB" dirty="0"/>
              <a:t>Teachers often ask themselves …</a:t>
            </a:r>
          </a:p>
          <a:p>
            <a:pPr algn="ctr"/>
            <a:r>
              <a:rPr lang="en-GB" sz="2800" dirty="0"/>
              <a:t>What do we do with a class of thirty?????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328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1. </a:t>
            </a:r>
            <a:r>
              <a:rPr lang="en-GB" dirty="0"/>
              <a:t>Loud &amp; Proud Introduction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answer is not always easy and many a time the teacher reverts to a written exercise.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231" y="2676939"/>
            <a:ext cx="5889144" cy="4316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70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1. </a:t>
            </a:r>
            <a:r>
              <a:rPr lang="es-ES" dirty="0" err="1"/>
              <a:t>Loud</a:t>
            </a:r>
            <a:r>
              <a:rPr lang="es-ES" dirty="0"/>
              <a:t> &amp; </a:t>
            </a:r>
            <a:r>
              <a:rPr lang="es-ES" dirty="0" err="1"/>
              <a:t>Proud</a:t>
            </a:r>
            <a:r>
              <a:rPr lang="es-ES" dirty="0"/>
              <a:t> </a:t>
            </a:r>
            <a:r>
              <a:rPr lang="es-ES" dirty="0" err="1"/>
              <a:t>Introduction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GB" dirty="0"/>
              <a:t>Listening's and videos are a great resource for hearing and so increasing their capability to understand different sounds, pronunciation…</a:t>
            </a:r>
          </a:p>
          <a:p>
            <a:pPr marL="617220" lvl="1" indent="-342900">
              <a:buFont typeface="+mj-lt"/>
              <a:buAutoNum type="arabicPeriod"/>
            </a:pPr>
            <a:r>
              <a:rPr lang="en-GB" dirty="0"/>
              <a:t>But What about speaking?</a:t>
            </a:r>
          </a:p>
          <a:p>
            <a:pPr marL="617220" lvl="1" indent="-342900">
              <a:buFont typeface="+mj-lt"/>
              <a:buAutoNum type="arabicPeriod"/>
            </a:pPr>
            <a:r>
              <a:rPr lang="en-GB" dirty="0"/>
              <a:t>How can we get them to practice?</a:t>
            </a:r>
          </a:p>
          <a:p>
            <a:pPr marL="617220" lvl="1" indent="-342900">
              <a:buFont typeface="+mj-lt"/>
              <a:buAutoNum type="arabicPeriod"/>
            </a:pPr>
            <a:r>
              <a:rPr lang="en-GB" dirty="0"/>
              <a:t>Feel less conscious about speaking in a foreign language?</a:t>
            </a:r>
          </a:p>
          <a:p>
            <a:pPr marL="274320" lvl="1" indent="0">
              <a:buNone/>
            </a:pPr>
            <a:endParaRPr lang="en-GB" dirty="0"/>
          </a:p>
          <a:p>
            <a:pPr marL="274320" lvl="1" indent="0">
              <a:buNone/>
            </a:pPr>
            <a:r>
              <a:rPr lang="en-GB" dirty="0"/>
              <a:t>Many students are reluctant to talk out loud in their mother tongue, let alone in a foreign one.</a:t>
            </a:r>
          </a:p>
          <a:p>
            <a:pPr marL="274320" lvl="1" indent="0"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140" y="4705576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386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1. </a:t>
            </a:r>
            <a:r>
              <a:rPr lang="en-GB" dirty="0"/>
              <a:t>Loud &amp; Proud Introduction.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sessions of Loud &amp; Proud will try to give a response to this question and with the response ideas to put into practice. </a:t>
            </a:r>
          </a:p>
          <a:p>
            <a:r>
              <a:rPr lang="en-GB" dirty="0"/>
              <a:t>In order for the sessions to be effective, we will be doing all the exercises to see how the teachers take to them and at the same time have a test run </a:t>
            </a:r>
            <a:r>
              <a:rPr lang="en-GB" dirty="0">
                <a:sym typeface="Wingdings" panose="05000000000000000000" pitchFamily="2" charset="2"/>
              </a:rPr>
              <a:t></a:t>
            </a:r>
          </a:p>
          <a:p>
            <a:r>
              <a:rPr lang="en-GB" dirty="0"/>
              <a:t>The sessions will cover both primary and secondary levels.</a:t>
            </a:r>
          </a:p>
          <a:p>
            <a:r>
              <a:rPr lang="en-GB" dirty="0"/>
              <a:t>In session 1 we will concentrate on activities to break the ice in class. They can be used at the beginning of the school year or after the term has already started.</a:t>
            </a:r>
          </a:p>
          <a:p>
            <a:r>
              <a:rPr lang="en-GB" dirty="0"/>
              <a:t>A great idea is to go back after a whole term and do a refresher’s class on these activities. This helps students revise what they have learnt and it helps the teacher see the improvement achieved.</a:t>
            </a:r>
          </a:p>
        </p:txBody>
      </p:sp>
    </p:spTree>
    <p:extLst>
      <p:ext uri="{BB962C8B-B14F-4D97-AF65-F5344CB8AC3E}">
        <p14:creationId xmlns:p14="http://schemas.microsoft.com/office/powerpoint/2010/main" val="372645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Loud &amp; Proud Introduction</a:t>
            </a:r>
            <a:r>
              <a:rPr lang="es-ES" dirty="0"/>
              <a:t>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activities will get the Little ones excited and ready to play, whilst they will break the silence barrier with the older ones.</a:t>
            </a:r>
          </a:p>
          <a:p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8972" y="2728799"/>
            <a:ext cx="4633460" cy="308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7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2.What do </a:t>
            </a:r>
            <a:r>
              <a:rPr lang="en-GB" dirty="0"/>
              <a:t>you want to achieve</a:t>
            </a:r>
            <a:r>
              <a:rPr lang="es-ES" dirty="0"/>
              <a:t>?</a:t>
            </a:r>
            <a:br>
              <a:rPr lang="es-ES" dirty="0"/>
            </a:b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000" dirty="0"/>
              <a:t>This space is blank for you to fill in </a:t>
            </a:r>
            <a:r>
              <a:rPr lang="en-GB" sz="2000" dirty="0">
                <a:sym typeface="Wingdings" panose="05000000000000000000" pitchFamily="2" charset="2"/>
              </a:rPr>
              <a:t>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0779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180</TotalTime>
  <Words>1308</Words>
  <Application>Microsoft Office PowerPoint</Application>
  <PresentationFormat>Panorámica</PresentationFormat>
  <Paragraphs>117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Century Gothic</vt:lpstr>
      <vt:lpstr>Garamond</vt:lpstr>
      <vt:lpstr>Wingdings</vt:lpstr>
      <vt:lpstr>Savon</vt:lpstr>
      <vt:lpstr>Teachers</vt:lpstr>
      <vt:lpstr>LOUD AND PROUD….OUT OF THE BOX</vt:lpstr>
      <vt:lpstr>Session 1</vt:lpstr>
      <vt:lpstr>1.Loud &amp; Proud Introduction</vt:lpstr>
      <vt:lpstr>1. Loud &amp; Proud Introduction</vt:lpstr>
      <vt:lpstr>1. Loud &amp; Proud Introduction</vt:lpstr>
      <vt:lpstr>1. Loud &amp; Proud Introduction.</vt:lpstr>
      <vt:lpstr>Loud &amp; Proud Introduction.</vt:lpstr>
      <vt:lpstr>2.What do you want to achieve? </vt:lpstr>
      <vt:lpstr>3. First Day. Get the ball rolling.</vt:lpstr>
      <vt:lpstr>4. Blind Man’s Bluff memory game  </vt:lpstr>
      <vt:lpstr>5. Let’s Bingo!</vt:lpstr>
      <vt:lpstr>5. Let’s Bingo!</vt:lpstr>
      <vt:lpstr>6. All About Me (Primary) </vt:lpstr>
      <vt:lpstr>7. Think Tank. All About Me (Secondary)</vt:lpstr>
      <vt:lpstr>7. Think Tank. All About Me (Secondary)</vt:lpstr>
      <vt:lpstr>8. Word Categories Stopwatch.</vt:lpstr>
      <vt:lpstr>9. Incredible Stories</vt:lpstr>
      <vt:lpstr>10. Time Out for Feedback</vt:lpstr>
      <vt:lpstr>Thank 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LOUD AND PROUD….OUT OF THE BOX</dc:title>
  <dc:creator>belen</dc:creator>
  <cp:lastModifiedBy>belen</cp:lastModifiedBy>
  <cp:revision>28</cp:revision>
  <dcterms:created xsi:type="dcterms:W3CDTF">2016-10-25T18:15:08Z</dcterms:created>
  <dcterms:modified xsi:type="dcterms:W3CDTF">2016-10-26T14:04:13Z</dcterms:modified>
</cp:coreProperties>
</file>