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6"/>
  </p:notesMasterIdLst>
  <p:sldIdLst>
    <p:sldId id="256" r:id="rId2"/>
    <p:sldId id="450" r:id="rId3"/>
    <p:sldId id="428" r:id="rId4"/>
    <p:sldId id="429" r:id="rId5"/>
    <p:sldId id="430" r:id="rId6"/>
    <p:sldId id="431" r:id="rId7"/>
    <p:sldId id="432" r:id="rId8"/>
    <p:sldId id="448" r:id="rId9"/>
    <p:sldId id="393" r:id="rId10"/>
    <p:sldId id="444" r:id="rId11"/>
    <p:sldId id="442" r:id="rId12"/>
    <p:sldId id="449" r:id="rId13"/>
    <p:sldId id="395" r:id="rId14"/>
    <p:sldId id="400" r:id="rId15"/>
    <p:sldId id="396" r:id="rId16"/>
    <p:sldId id="398" r:id="rId17"/>
    <p:sldId id="403" r:id="rId18"/>
    <p:sldId id="405" r:id="rId19"/>
    <p:sldId id="406" r:id="rId20"/>
    <p:sldId id="399" r:id="rId21"/>
    <p:sldId id="445" r:id="rId22"/>
    <p:sldId id="401" r:id="rId23"/>
    <p:sldId id="447" r:id="rId24"/>
    <p:sldId id="416" r:id="rId25"/>
    <p:sldId id="415" r:id="rId26"/>
    <p:sldId id="452" r:id="rId27"/>
    <p:sldId id="453" r:id="rId28"/>
    <p:sldId id="454" r:id="rId29"/>
    <p:sldId id="455" r:id="rId30"/>
    <p:sldId id="439" r:id="rId31"/>
    <p:sldId id="441" r:id="rId32"/>
    <p:sldId id="446" r:id="rId33"/>
    <p:sldId id="440" r:id="rId34"/>
    <p:sldId id="451" r:id="rId35"/>
    <p:sldId id="43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17" r:id="rId44"/>
    <p:sldId id="436" r:id="rId45"/>
    <p:sldId id="435" r:id="rId46"/>
    <p:sldId id="382" r:id="rId47"/>
    <p:sldId id="362" r:id="rId48"/>
    <p:sldId id="358" r:id="rId49"/>
    <p:sldId id="318" r:id="rId50"/>
    <p:sldId id="378" r:id="rId51"/>
    <p:sldId id="392" r:id="rId52"/>
    <p:sldId id="425" r:id="rId53"/>
    <p:sldId id="426" r:id="rId54"/>
    <p:sldId id="427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-2034" y="6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09C0-20C2-4AD7-800C-DE5A502192D6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1AE0-251F-4959-B470-8AB6EE96F14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excited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doing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subjects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Art , </a:t>
            </a:r>
            <a:r>
              <a:rPr lang="es-ES" dirty="0" err="1" smtClean="0"/>
              <a:t>Music</a:t>
            </a:r>
            <a:r>
              <a:rPr lang="es-ES" dirty="0" smtClean="0"/>
              <a:t> and </a:t>
            </a:r>
            <a:r>
              <a:rPr lang="es-ES" dirty="0" err="1" smtClean="0"/>
              <a:t>Sciences</a:t>
            </a:r>
            <a:r>
              <a:rPr lang="es-ES" dirty="0" smtClean="0"/>
              <a:t> in </a:t>
            </a:r>
            <a:r>
              <a:rPr lang="es-ES" dirty="0" err="1" smtClean="0"/>
              <a:t>English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break free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paper-based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and </a:t>
            </a:r>
            <a:r>
              <a:rPr lang="es-ES" dirty="0" err="1" smtClean="0"/>
              <a:t>word</a:t>
            </a:r>
            <a:r>
              <a:rPr lang="es-ES" dirty="0" smtClean="0"/>
              <a:t> </a:t>
            </a:r>
            <a:r>
              <a:rPr lang="es-ES" dirty="0" err="1" smtClean="0"/>
              <a:t>lists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advantage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opportunity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a </a:t>
            </a:r>
            <a:r>
              <a:rPr lang="es-ES" dirty="0" err="1" smtClean="0"/>
              <a:t>subject</a:t>
            </a:r>
            <a:r>
              <a:rPr lang="es-ES" dirty="0" smtClean="0"/>
              <a:t> more </a:t>
            </a:r>
            <a:r>
              <a:rPr lang="es-ES" dirty="0" err="1" smtClean="0"/>
              <a:t>interesting</a:t>
            </a:r>
            <a:r>
              <a:rPr lang="es-ES" dirty="0" smtClean="0"/>
              <a:t> and </a:t>
            </a:r>
            <a:r>
              <a:rPr lang="es-ES" dirty="0" err="1" smtClean="0"/>
              <a:t>English</a:t>
            </a:r>
            <a:r>
              <a:rPr lang="es-ES" dirty="0" smtClean="0"/>
              <a:t> more </a:t>
            </a:r>
            <a:r>
              <a:rPr lang="es-ES" dirty="0" err="1" smtClean="0"/>
              <a:t>alive</a:t>
            </a:r>
            <a:r>
              <a:rPr lang="es-ES" dirty="0" smtClean="0"/>
              <a:t>?  </a:t>
            </a:r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aren’t</a:t>
            </a:r>
            <a:r>
              <a:rPr lang="es-ES" dirty="0" smtClean="0"/>
              <a:t> </a:t>
            </a:r>
            <a:r>
              <a:rPr lang="es-ES" dirty="0" err="1" smtClean="0"/>
              <a:t>careful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decrease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enthusiasm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both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First</a:t>
            </a:r>
            <a:r>
              <a:rPr lang="es-ES" dirty="0" smtClean="0"/>
              <a:t>: </a:t>
            </a:r>
            <a:r>
              <a:rPr lang="es-ES" dirty="0" err="1" smtClean="0"/>
              <a:t>animals</a:t>
            </a:r>
            <a:r>
              <a:rPr lang="es-ES" baseline="0" dirty="0" smtClean="0"/>
              <a:t> are in </a:t>
            </a:r>
            <a:r>
              <a:rPr lang="es-ES" baseline="0" dirty="0" err="1" smtClean="0"/>
              <a:t>your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classroom</a:t>
            </a:r>
            <a:r>
              <a:rPr lang="es-ES" baseline="0" dirty="0" smtClean="0"/>
              <a:t> and oral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?  Use of </a:t>
            </a:r>
            <a:r>
              <a:rPr lang="es-ES" baseline="0" dirty="0" err="1" smtClean="0"/>
              <a:t>realia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stuffed</a:t>
            </a:r>
            <a:r>
              <a:rPr lang="es-ES" baseline="0" dirty="0" smtClean="0"/>
              <a:t> armadillo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shown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two</a:t>
            </a:r>
            <a:r>
              <a:rPr lang="es-ES" baseline="0" dirty="0" smtClean="0"/>
              <a:t> minutes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hidden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away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draw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memory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connnections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characteristics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lives</a:t>
            </a:r>
            <a:r>
              <a:rPr lang="es-ES" baseline="0" dirty="0" smtClean="0"/>
              <a:t>.  A </a:t>
            </a:r>
            <a:r>
              <a:rPr lang="es-ES" baseline="0" dirty="0" err="1" smtClean="0"/>
              <a:t>comparison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her</a:t>
            </a:r>
            <a:r>
              <a:rPr lang="es-ES" baseline="0" dirty="0" smtClean="0"/>
              <a:t> and a </a:t>
            </a:r>
            <a:r>
              <a:rPr lang="es-ES" baseline="0" dirty="0" err="1" smtClean="0"/>
              <a:t>turtle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Try </a:t>
            </a:r>
            <a:r>
              <a:rPr lang="es-ES" dirty="0" err="1" smtClean="0"/>
              <a:t>them</a:t>
            </a:r>
            <a:r>
              <a:rPr lang="es-ES" dirty="0" smtClean="0"/>
              <a:t> and </a:t>
            </a:r>
            <a:r>
              <a:rPr lang="es-ES" dirty="0" err="1" smtClean="0"/>
              <a:t>say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more </a:t>
            </a:r>
            <a:r>
              <a:rPr lang="es-ES" baseline="0" dirty="0" err="1" smtClean="0"/>
              <a:t>creative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HOTY,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HOT,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orange</a:t>
            </a:r>
            <a:r>
              <a:rPr lang="es-ES" baseline="0" dirty="0" smtClean="0"/>
              <a:t> and,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both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</a:t>
            </a:r>
            <a:r>
              <a:rPr lang="es-ES" dirty="0" smtClean="0"/>
              <a:t>… </a:t>
            </a:r>
            <a:r>
              <a:rPr lang="es-ES" dirty="0" err="1" smtClean="0"/>
              <a:t>Jigsaw</a:t>
            </a:r>
            <a:r>
              <a:rPr lang="es-ES" baseline="0" dirty="0" smtClean="0"/>
              <a:t> = </a:t>
            </a:r>
            <a:r>
              <a:rPr lang="es-ES" baseline="0" dirty="0" err="1" smtClean="0"/>
              <a:t>elephants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brainteasers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dino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cards</a:t>
            </a:r>
            <a:r>
              <a:rPr lang="es-ES" baseline="0" dirty="0" smtClean="0"/>
              <a:t>= </a:t>
            </a:r>
            <a:r>
              <a:rPr lang="es-ES" baseline="0" dirty="0" err="1" smtClean="0"/>
              <a:t>take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two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similar (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cannot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repeat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sentence</a:t>
            </a:r>
            <a:r>
              <a:rPr lang="es-ES" baseline="0" dirty="0" smtClean="0"/>
              <a:t>), </a:t>
            </a:r>
            <a:r>
              <a:rPr lang="es-ES" baseline="0" dirty="0" err="1" smtClean="0"/>
              <a:t>Declan’s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game</a:t>
            </a:r>
            <a:r>
              <a:rPr lang="es-ES" baseline="0" dirty="0" smtClean="0"/>
              <a:t> = </a:t>
            </a:r>
            <a:r>
              <a:rPr lang="es-ES" baseline="0" dirty="0" err="1" smtClean="0"/>
              <a:t>read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facts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“</a:t>
            </a:r>
            <a:r>
              <a:rPr lang="es-ES" baseline="0" dirty="0" err="1" smtClean="0"/>
              <a:t>Penguins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dive</a:t>
            </a:r>
            <a:r>
              <a:rPr lang="es-ES" baseline="0" dirty="0" smtClean="0"/>
              <a:t> ten metres”  y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blah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blah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blah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instead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turns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estimating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See</a:t>
            </a:r>
            <a:r>
              <a:rPr lang="en-GB" baseline="0" dirty="0" smtClean="0"/>
              <a:t> something here?  What activity is this from?   Similarities....Top ones= easy.  Bottom = less so.  Language?  Making it more difficult = why, seeing trends after doing a complete exercise (some are similar in appearance; others for function).  Game with random cards: find relationships.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E27F-ACE6-4FD2-867C-70876A1264C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More...we start to see the relationship between form and function, an important aspect of</a:t>
            </a:r>
            <a:r>
              <a:rPr lang="en-GB" baseline="0" dirty="0" smtClean="0"/>
              <a:t> Art, Science and Design/Technology.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E27F-ACE6-4FD2-867C-70876A1264C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Coins</a:t>
            </a:r>
            <a:r>
              <a:rPr lang="es-ES" dirty="0" smtClean="0"/>
              <a:t>: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warmers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related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coins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ask</a:t>
            </a:r>
            <a:r>
              <a:rPr lang="es-ES" baseline="0" dirty="0" smtClean="0"/>
              <a:t> yes/no </a:t>
            </a:r>
            <a:r>
              <a:rPr lang="es-ES" baseline="0" dirty="0" err="1" smtClean="0"/>
              <a:t>questions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guess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much</a:t>
            </a:r>
            <a:r>
              <a:rPr lang="es-ES" baseline="0" dirty="0" smtClean="0"/>
              <a:t>/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coins</a:t>
            </a:r>
            <a:r>
              <a:rPr lang="es-ES" baseline="0" dirty="0" smtClean="0"/>
              <a:t> in a bag and do </a:t>
            </a:r>
            <a:r>
              <a:rPr lang="es-ES" baseline="0" dirty="0" err="1" smtClean="0"/>
              <a:t>surveys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spending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habits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Brainstorm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characteristics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coins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examine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test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hypotheses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report</a:t>
            </a:r>
            <a:r>
              <a:rPr lang="es-ES" baseline="0" dirty="0" smtClean="0"/>
              <a:t> back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strange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coins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Talk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customs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coins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Sandie</a:t>
            </a:r>
            <a:r>
              <a:rPr lang="es-ES" dirty="0" smtClean="0"/>
              <a:t> </a:t>
            </a:r>
            <a:r>
              <a:rPr lang="es-ES" dirty="0" err="1" smtClean="0"/>
              <a:t>Morao’s</a:t>
            </a:r>
            <a:r>
              <a:rPr lang="es-ES" dirty="0" smtClean="0"/>
              <a:t> blog, Picture </a:t>
            </a:r>
            <a:r>
              <a:rPr lang="es-ES" dirty="0" err="1" smtClean="0"/>
              <a:t>Books</a:t>
            </a:r>
            <a:r>
              <a:rPr lang="es-ES" dirty="0" smtClean="0"/>
              <a:t> in ELT, </a:t>
            </a:r>
            <a:r>
              <a:rPr lang="es-ES" dirty="0" err="1" smtClean="0"/>
              <a:t>deals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resource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including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Secondary</a:t>
            </a:r>
            <a:r>
              <a:rPr lang="es-ES" baseline="0" dirty="0" smtClean="0"/>
              <a:t>. </a:t>
            </a:r>
            <a:r>
              <a:rPr lang="es-ES" dirty="0" err="1" smtClean="0"/>
              <a:t>Stories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 </a:t>
            </a:r>
            <a:r>
              <a:rPr lang="es-ES" dirty="0" err="1" smtClean="0"/>
              <a:t>shaggy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difference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action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noise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substituted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teams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guess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are; </a:t>
            </a:r>
            <a:r>
              <a:rPr lang="es-ES" baseline="0" dirty="0" err="1" smtClean="0"/>
              <a:t>next</a:t>
            </a:r>
            <a:r>
              <a:rPr lang="es-ES" baseline="0" dirty="0" smtClean="0"/>
              <a:t> line </a:t>
            </a:r>
            <a:r>
              <a:rPr lang="es-ES" baseline="0" dirty="0" err="1" smtClean="0"/>
              <a:t>begins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un/</a:t>
            </a:r>
            <a:r>
              <a:rPr lang="es-ES" baseline="0" dirty="0" err="1" smtClean="0"/>
              <a:t>fortunately</a:t>
            </a:r>
            <a:r>
              <a:rPr lang="es-ES" baseline="0" dirty="0" smtClean="0"/>
              <a:t>/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;  </a:t>
            </a:r>
            <a:r>
              <a:rPr lang="es-ES" baseline="0" dirty="0" err="1" smtClean="0"/>
              <a:t>told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perspective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characters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objects</a:t>
            </a:r>
            <a:r>
              <a:rPr lang="es-ES" baseline="0" dirty="0" smtClean="0"/>
              <a:t>.</a:t>
            </a:r>
            <a:r>
              <a:rPr lang="es-ES" dirty="0" smtClean="0"/>
              <a:t>    </a:t>
            </a:r>
            <a:r>
              <a:rPr lang="es-ES" dirty="0" err="1" smtClean="0"/>
              <a:t>Manipulating</a:t>
            </a:r>
            <a:r>
              <a:rPr lang="es-ES" dirty="0" smtClean="0"/>
              <a:t> </a:t>
            </a:r>
            <a:r>
              <a:rPr lang="es-ES" dirty="0" err="1" smtClean="0"/>
              <a:t>papers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ages</a:t>
            </a:r>
            <a:r>
              <a:rPr lang="es-ES" baseline="0" dirty="0" smtClean="0"/>
              <a:t>: cause and </a:t>
            </a:r>
            <a:r>
              <a:rPr lang="es-ES" baseline="0" dirty="0" err="1" smtClean="0"/>
              <a:t>effect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cut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fold</a:t>
            </a:r>
            <a:r>
              <a:rPr lang="es-ES" baseline="0" dirty="0" smtClean="0"/>
              <a:t>, compare and </a:t>
            </a:r>
            <a:r>
              <a:rPr lang="es-ES" baseline="0" dirty="0" err="1" smtClean="0"/>
              <a:t>contrast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running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summaries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running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dictations</a:t>
            </a:r>
            <a:r>
              <a:rPr lang="es-ES" baseline="0" dirty="0" smtClean="0"/>
              <a:t>…  </a:t>
            </a:r>
            <a:r>
              <a:rPr lang="es-ES" baseline="0" dirty="0" err="1" smtClean="0"/>
              <a:t>Instead</a:t>
            </a:r>
            <a:r>
              <a:rPr lang="es-ES" baseline="0" dirty="0" smtClean="0"/>
              <a:t> of a </a:t>
            </a:r>
            <a:r>
              <a:rPr lang="es-ES" baseline="0" dirty="0" err="1" smtClean="0"/>
              <a:t>picture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dictation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teacher</a:t>
            </a:r>
            <a:r>
              <a:rPr lang="es-ES" baseline="0" dirty="0" smtClean="0"/>
              <a:t> describes a </a:t>
            </a:r>
            <a:r>
              <a:rPr lang="es-ES" baseline="0" dirty="0" err="1" smtClean="0"/>
              <a:t>scene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listen. 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represent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in Art </a:t>
            </a:r>
            <a:r>
              <a:rPr lang="es-ES" baseline="0" dirty="0" err="1" smtClean="0"/>
              <a:t>class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justify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choice</a:t>
            </a:r>
            <a:r>
              <a:rPr lang="es-ES" baseline="0" dirty="0" smtClean="0"/>
              <a:t> of material and </a:t>
            </a:r>
            <a:r>
              <a:rPr lang="es-ES" baseline="0" dirty="0" err="1" smtClean="0"/>
              <a:t>composition</a:t>
            </a:r>
            <a:r>
              <a:rPr lang="es-ES" baseline="0" dirty="0" smtClean="0"/>
              <a:t> (Marion Richardson).  </a:t>
            </a:r>
            <a:r>
              <a:rPr lang="es-ES" baseline="0" dirty="0" err="1" smtClean="0"/>
              <a:t>Represent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scientific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processes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words</a:t>
            </a:r>
            <a:r>
              <a:rPr lang="es-ES" baseline="0" dirty="0" smtClean="0"/>
              <a:t> and drama </a:t>
            </a:r>
            <a:r>
              <a:rPr lang="es-ES" baseline="0" dirty="0" err="1" smtClean="0"/>
              <a:t>sketches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Young </a:t>
            </a:r>
            <a:r>
              <a:rPr lang="es-ES" dirty="0" err="1" smtClean="0"/>
              <a:t>people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examples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creativity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street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grafitti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fashion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decoration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traditional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products</a:t>
            </a:r>
            <a:r>
              <a:rPr lang="es-ES" baseline="0" dirty="0" smtClean="0"/>
              <a:t> re-</a:t>
            </a:r>
            <a:r>
              <a:rPr lang="es-ES" baseline="0" dirty="0" err="1" smtClean="0"/>
              <a:t>thought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graphic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arts</a:t>
            </a:r>
            <a:r>
              <a:rPr lang="es-ES" baseline="0" dirty="0" smtClean="0"/>
              <a:t>…and </a:t>
            </a:r>
            <a:r>
              <a:rPr lang="es-ES" baseline="0" dirty="0" err="1" smtClean="0"/>
              <a:t>say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thought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Realia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serve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ages</a:t>
            </a:r>
            <a:r>
              <a:rPr lang="es-ES" baseline="0" dirty="0" smtClean="0"/>
              <a:t> and bridges </a:t>
            </a:r>
            <a:r>
              <a:rPr lang="es-ES" baseline="0" dirty="0" err="1" smtClean="0"/>
              <a:t>creativity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analytical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skills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1: </a:t>
            </a:r>
            <a:r>
              <a:rPr lang="es-ES" baseline="0" dirty="0" err="1" smtClean="0"/>
              <a:t>feeling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wrapped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napkins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drawing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touch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2: </a:t>
            </a:r>
            <a:r>
              <a:rPr lang="es-ES" baseline="0" dirty="0" err="1" smtClean="0"/>
              <a:t>looking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household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items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items</a:t>
            </a:r>
            <a:r>
              <a:rPr lang="es-ES" baseline="0" dirty="0" smtClean="0"/>
              <a:t>) and </a:t>
            </a:r>
            <a:r>
              <a:rPr lang="es-ES" baseline="0" dirty="0" err="1" smtClean="0"/>
              <a:t>guessing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function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activity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listening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unseen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objects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clock</a:t>
            </a:r>
            <a:r>
              <a:rPr lang="es-ES" baseline="0" dirty="0" smtClean="0"/>
              <a:t>, a hotel </a:t>
            </a:r>
            <a:r>
              <a:rPr lang="es-ES" baseline="0" dirty="0" err="1" smtClean="0"/>
              <a:t>bell</a:t>
            </a:r>
            <a:r>
              <a:rPr lang="es-ES" baseline="0" dirty="0" smtClean="0"/>
              <a:t>, a </a:t>
            </a:r>
            <a:r>
              <a:rPr lang="es-ES" baseline="0" dirty="0" err="1" smtClean="0"/>
              <a:t>plastic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dinosaur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roars</a:t>
            </a:r>
            <a:r>
              <a:rPr lang="es-ES" baseline="0" dirty="0" smtClean="0"/>
              <a:t> and a </a:t>
            </a:r>
            <a:r>
              <a:rPr lang="es-ES" baseline="0" dirty="0" err="1" smtClean="0"/>
              <a:t>music</a:t>
            </a:r>
            <a:r>
              <a:rPr lang="es-ES" baseline="0" dirty="0" smtClean="0"/>
              <a:t> box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drawing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unseen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Older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attempt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describe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shape</a:t>
            </a:r>
            <a:r>
              <a:rPr lang="es-ES" baseline="0" dirty="0" smtClean="0"/>
              <a:t>, material, </a:t>
            </a:r>
            <a:r>
              <a:rPr lang="es-ES" baseline="0" dirty="0" err="1" smtClean="0"/>
              <a:t>size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After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revealed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pupils</a:t>
            </a:r>
            <a:r>
              <a:rPr lang="es-ES" baseline="0" dirty="0" smtClean="0"/>
              <a:t>/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common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.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More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and </a:t>
            </a:r>
            <a:r>
              <a:rPr lang="es-ES" dirty="0" err="1" smtClean="0"/>
              <a:t>unexpected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Find</a:t>
            </a:r>
            <a:r>
              <a:rPr lang="es-ES" dirty="0" smtClean="0"/>
              <a:t> a </a:t>
            </a:r>
            <a:r>
              <a:rPr lang="es-ES" dirty="0" err="1" smtClean="0"/>
              <a:t>relationship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LINGUISTIC </a:t>
            </a:r>
            <a:r>
              <a:rPr lang="es-ES" dirty="0" err="1" smtClean="0"/>
              <a:t>to</a:t>
            </a:r>
            <a:r>
              <a:rPr lang="es-ES" baseline="0" dirty="0" smtClean="0"/>
              <a:t> drive home a </a:t>
            </a:r>
            <a:r>
              <a:rPr lang="es-ES" baseline="0" dirty="0" err="1" smtClean="0"/>
              <a:t>grammar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point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across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subjects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Show </a:t>
            </a:r>
            <a:r>
              <a:rPr lang="es-ES" dirty="0" err="1" smtClean="0"/>
              <a:t>how</a:t>
            </a:r>
            <a:r>
              <a:rPr lang="es-ES" dirty="0" smtClean="0"/>
              <a:t> a </a:t>
            </a:r>
            <a:r>
              <a:rPr lang="es-ES" dirty="0" err="1" smtClean="0"/>
              <a:t>slinky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 as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>.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Maybe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YouTube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advert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teams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pupils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rearrange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classroom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Slinky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walk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classroom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go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floor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Simplicity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scant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resources</a:t>
            </a:r>
            <a:r>
              <a:rPr lang="es-ES" baseline="0" dirty="0" smtClean="0"/>
              <a:t> = </a:t>
            </a:r>
            <a:r>
              <a:rPr lang="es-ES" baseline="0" dirty="0" err="1" smtClean="0"/>
              <a:t>resourcefulness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</a:t>
            </a:r>
            <a:r>
              <a:rPr lang="es-ES" baseline="0" dirty="0" smtClean="0"/>
              <a:t> of STEM and </a:t>
            </a:r>
            <a:r>
              <a:rPr lang="es-ES" baseline="0" dirty="0" err="1" smtClean="0"/>
              <a:t>something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learners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older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learners</a:t>
            </a:r>
            <a:r>
              <a:rPr lang="es-ES" baseline="0" dirty="0" smtClean="0"/>
              <a:t> lose.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trends</a:t>
            </a:r>
            <a:r>
              <a:rPr lang="es-ES" dirty="0" smtClean="0"/>
              <a:t> in </a:t>
            </a:r>
            <a:r>
              <a:rPr lang="es-ES" dirty="0" err="1" smtClean="0"/>
              <a:t>pronunciation</a:t>
            </a:r>
            <a:r>
              <a:rPr lang="es-ES" dirty="0" smtClean="0"/>
              <a:t>: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syllable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eaten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cha-cha-cha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syllable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big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little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sound</a:t>
            </a:r>
            <a:r>
              <a:rPr lang="es-ES" dirty="0" smtClean="0"/>
              <a:t>. 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rule.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Here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riddles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help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consolidate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concepts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pupils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aware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everyday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language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reappears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technical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concepts</a:t>
            </a:r>
            <a:r>
              <a:rPr lang="es-ES" baseline="0" dirty="0" smtClean="0"/>
              <a:t>. 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shows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equivalents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L1s.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Example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riddles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challenge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assumptions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put</a:t>
            </a:r>
            <a:r>
              <a:rPr lang="es-ES" baseline="0" dirty="0" smtClean="0"/>
              <a:t> red </a:t>
            </a:r>
            <a:r>
              <a:rPr lang="es-ES" baseline="0" dirty="0" err="1" smtClean="0"/>
              <a:t>herrings</a:t>
            </a:r>
            <a:r>
              <a:rPr lang="es-ES" baseline="0" dirty="0" smtClean="0"/>
              <a:t> in.  I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appendix</a:t>
            </a:r>
            <a:r>
              <a:rPr lang="es-ES" baseline="0" dirty="0" smtClean="0"/>
              <a:t> of my </a:t>
            </a:r>
            <a:r>
              <a:rPr lang="es-ES" baseline="0" dirty="0" err="1" smtClean="0"/>
              <a:t>handout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longer</a:t>
            </a:r>
            <a:r>
              <a:rPr lang="es-ES" baseline="0" dirty="0" smtClean="0"/>
              <a:t> animal </a:t>
            </a:r>
            <a:r>
              <a:rPr lang="es-ES" baseline="0" dirty="0" err="1" smtClean="0"/>
              <a:t>riddle</a:t>
            </a:r>
            <a:r>
              <a:rPr lang="es-ES" baseline="0" dirty="0" smtClean="0"/>
              <a:t>)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audience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consider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themselves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scaffold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task</a:t>
            </a:r>
            <a:r>
              <a:rPr lang="es-ES" baseline="0" dirty="0" smtClean="0"/>
              <a:t> so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pupils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learn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in a </a:t>
            </a:r>
            <a:r>
              <a:rPr lang="es-ES" baseline="0" dirty="0" err="1" smtClean="0"/>
              <a:t>systematic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way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Can’t</a:t>
            </a:r>
            <a:r>
              <a:rPr lang="es-ES" dirty="0" smtClean="0"/>
              <a:t> </a:t>
            </a:r>
            <a:r>
              <a:rPr lang="es-ES" dirty="0" err="1" smtClean="0"/>
              <a:t>resist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do </a:t>
            </a:r>
            <a:r>
              <a:rPr lang="es-ES" dirty="0" err="1" smtClean="0"/>
              <a:t>it</a:t>
            </a:r>
            <a:r>
              <a:rPr lang="es-ES" dirty="0" smtClean="0"/>
              <a:t>. 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why</a:t>
            </a:r>
            <a:r>
              <a:rPr lang="es-ES" dirty="0" smtClean="0"/>
              <a:t>.  </a:t>
            </a:r>
            <a:r>
              <a:rPr lang="es-ES" dirty="0" err="1" smtClean="0"/>
              <a:t>Justify</a:t>
            </a:r>
            <a:r>
              <a:rPr lang="es-ES" dirty="0" smtClean="0"/>
              <a:t>.  Use </a:t>
            </a:r>
            <a:r>
              <a:rPr lang="es-ES" dirty="0" err="1" smtClean="0"/>
              <a:t>communication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r>
              <a:rPr lang="es-ES" dirty="0" smtClean="0"/>
              <a:t>: I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dairy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I can </a:t>
            </a:r>
            <a:r>
              <a:rPr lang="es-ES" dirty="0" err="1" smtClean="0"/>
              <a:t>say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milk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classifying</a:t>
            </a:r>
            <a:r>
              <a:rPr lang="es-ES" dirty="0" smtClean="0"/>
              <a:t>.  </a:t>
            </a:r>
            <a:r>
              <a:rPr lang="es-ES" dirty="0" err="1" smtClean="0"/>
              <a:t>Alternatives</a:t>
            </a:r>
            <a:r>
              <a:rPr lang="es-ES" dirty="0" smtClean="0"/>
              <a:t>….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Need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challenge</a:t>
            </a:r>
            <a:r>
              <a:rPr lang="es-ES" baseline="0" dirty="0" smtClean="0"/>
              <a:t>?  </a:t>
            </a:r>
            <a:r>
              <a:rPr lang="es-ES" baseline="0" dirty="0" err="1" smtClean="0"/>
              <a:t>Don’t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pupils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categories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Classify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down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scale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categorise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Alternatively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cards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get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found</a:t>
            </a:r>
            <a:r>
              <a:rPr lang="es-ES" dirty="0" smtClean="0"/>
              <a:t> in Art, </a:t>
            </a:r>
            <a:r>
              <a:rPr lang="es-ES" dirty="0" err="1" smtClean="0"/>
              <a:t>Technology</a:t>
            </a:r>
            <a:r>
              <a:rPr lang="es-ES" dirty="0" smtClean="0"/>
              <a:t>, </a:t>
            </a:r>
            <a:r>
              <a:rPr lang="es-ES" dirty="0" err="1" smtClean="0"/>
              <a:t>Science</a:t>
            </a:r>
            <a:r>
              <a:rPr lang="es-ES" dirty="0" smtClean="0"/>
              <a:t> and </a:t>
            </a:r>
            <a:r>
              <a:rPr lang="es-ES" dirty="0" err="1" smtClean="0"/>
              <a:t>Language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classes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Here</a:t>
            </a:r>
            <a:r>
              <a:rPr lang="es-ES" dirty="0" smtClean="0"/>
              <a:t>,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sketchbook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more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ideas </a:t>
            </a:r>
            <a:r>
              <a:rPr lang="es-ES" baseline="0" dirty="0" err="1" smtClean="0"/>
              <a:t>book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subjects</a:t>
            </a:r>
            <a:r>
              <a:rPr lang="es-ES" baseline="0" dirty="0" smtClean="0"/>
              <a:t>: a </a:t>
            </a:r>
            <a:r>
              <a:rPr lang="es-ES" baseline="0" dirty="0" err="1" smtClean="0"/>
              <a:t>diary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observation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planning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book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Technology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Science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Art.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Converting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English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a </a:t>
            </a:r>
            <a:r>
              <a:rPr lang="es-ES" dirty="0" err="1" smtClean="0"/>
              <a:t>gallery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stroll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and complete a </a:t>
            </a:r>
            <a:r>
              <a:rPr lang="es-ES" baseline="0" dirty="0" err="1" smtClean="0"/>
              <a:t>survey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can match </a:t>
            </a:r>
            <a:r>
              <a:rPr lang="es-ES" baseline="0" dirty="0" err="1" smtClean="0"/>
              <a:t>music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picture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</a:t>
            </a:r>
            <a:r>
              <a:rPr lang="en-GB" dirty="0" err="1" smtClean="0"/>
              <a:t>Robbinson’s</a:t>
            </a:r>
            <a:r>
              <a:rPr lang="en-GB" baseline="0" dirty="0" smtClean="0"/>
              <a:t> example about all the uses of a paperclip.  How do we keep it up?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Hmmmm</a:t>
            </a:r>
            <a:r>
              <a:rPr lang="es-ES" dirty="0" smtClean="0"/>
              <a:t>…I </a:t>
            </a:r>
            <a:r>
              <a:rPr lang="es-ES" dirty="0" err="1" smtClean="0"/>
              <a:t>saw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in a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serviced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British</a:t>
            </a:r>
            <a:r>
              <a:rPr lang="es-ES" baseline="0" dirty="0" smtClean="0"/>
              <a:t> Council. 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chromatography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experiments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splashing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M&amp;Ms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nonpermanent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felt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tips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Hmmm.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Oh!  </a:t>
            </a:r>
            <a:r>
              <a:rPr lang="es-ES" dirty="0" err="1" smtClean="0"/>
              <a:t>It’s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bird’s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perspective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read</a:t>
            </a:r>
            <a:r>
              <a:rPr lang="es-ES" baseline="0" dirty="0" smtClean="0"/>
              <a:t> </a:t>
            </a:r>
            <a:r>
              <a:rPr lang="es-ES" u="sng" baseline="0" dirty="0" smtClean="0"/>
              <a:t>Zoom</a:t>
            </a:r>
            <a:r>
              <a:rPr lang="es-ES" u="none" baseline="0" dirty="0" smtClean="0"/>
              <a:t>, </a:t>
            </a:r>
            <a:r>
              <a:rPr lang="es-ES" u="none" baseline="0" dirty="0" err="1" smtClean="0"/>
              <a:t>which</a:t>
            </a:r>
            <a:r>
              <a:rPr lang="es-ES" u="none" baseline="0" dirty="0" smtClean="0"/>
              <a:t> </a:t>
            </a:r>
            <a:r>
              <a:rPr lang="es-ES" u="none" baseline="0" dirty="0" err="1" smtClean="0"/>
              <a:t>toy</a:t>
            </a:r>
            <a:r>
              <a:rPr lang="es-ES" u="none" baseline="0" dirty="0" smtClean="0"/>
              <a:t> </a:t>
            </a:r>
            <a:r>
              <a:rPr lang="es-ES" u="none" baseline="0" dirty="0" err="1" smtClean="0"/>
              <a:t>with</a:t>
            </a:r>
            <a:r>
              <a:rPr lang="es-ES" u="none" baseline="0" dirty="0" smtClean="0"/>
              <a:t> </a:t>
            </a:r>
            <a:r>
              <a:rPr lang="es-ES" u="none" baseline="0" dirty="0" err="1" smtClean="0"/>
              <a:t>perspectives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Changing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perspectives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helps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box.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Nice scheme.  Then there’s the idea that the top might be</a:t>
            </a:r>
            <a:r>
              <a:rPr lang="en-GB" baseline="0" dirty="0" smtClean="0"/>
              <a:t> divided into two (next slide).  A pupil may be creative (refer to pupil Sergio’s booklet) , but not logical, and vice versa.  But we can all learn how to be one or the other.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E27F-ACE6-4FD2-867C-70876A1264C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actually</a:t>
            </a:r>
            <a:r>
              <a:rPr lang="es-ES" dirty="0" smtClean="0"/>
              <a:t> </a:t>
            </a: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parallel</a:t>
            </a:r>
            <a:r>
              <a:rPr lang="es-ES" baseline="0" dirty="0" smtClean="0"/>
              <a:t> HOTS.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7499-CBF0-497C-8BA3-31A34E4481D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baseline="0" dirty="0" smtClean="0"/>
              <a:t> =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black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white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options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therefore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time and </a:t>
            </a:r>
            <a:r>
              <a:rPr lang="es-ES" baseline="0" dirty="0" err="1" smtClean="0"/>
              <a:t>give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confidence</a:t>
            </a:r>
            <a:r>
              <a:rPr lang="es-ES" baseline="0" dirty="0" smtClean="0"/>
              <a:t>; new </a:t>
            </a:r>
            <a:r>
              <a:rPr lang="es-ES" baseline="0" dirty="0" err="1" smtClean="0"/>
              <a:t>eyes</a:t>
            </a:r>
            <a:r>
              <a:rPr lang="es-ES" baseline="0" dirty="0" smtClean="0"/>
              <a:t>= can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examples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scaffolding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reference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talking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through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before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letting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alone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angles</a:t>
            </a:r>
            <a:r>
              <a:rPr lang="es-ES" baseline="0" dirty="0" smtClean="0"/>
              <a:t>= </a:t>
            </a:r>
            <a:r>
              <a:rPr lang="es-ES" baseline="0" dirty="0" err="1" smtClean="0"/>
              <a:t>problem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solving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technique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freedom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terms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knowledge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structure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confidence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patience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experiment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modify</a:t>
            </a:r>
            <a:r>
              <a:rPr lang="es-ES" baseline="0" dirty="0" smtClean="0"/>
              <a:t>; new role </a:t>
            </a:r>
            <a:r>
              <a:rPr lang="es-ES" baseline="0" dirty="0" err="1" smtClean="0"/>
              <a:t>away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transmission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teacher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facilitator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may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comfort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zone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Guess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 are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probably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9572B-267A-4A12-91E2-EE32C3603595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hirley%20ellis%20the%20clapping%20song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The%20four%20dimensions%20of%20curiosity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opcorn%20Original%20Song.wm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web3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LINKY%20TOY%20COMMERCIAL%201962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SLINKY%20Chair%20Made%20From%20Recycled%20Cardboard%5b1%5d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treet.jpg" TargetMode="External"/><Relationship Id="rId2" Type="http://schemas.openxmlformats.org/officeDocument/2006/relationships/hyperlink" Target="loose%20parts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street3.mp4" TargetMode="External"/><Relationship Id="rId4" Type="http://schemas.openxmlformats.org/officeDocument/2006/relationships/hyperlink" Target="tube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IMG_20160309_080017%20(2)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IMG_20160309_080325%20(4)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Foldables.pdf" TargetMode="External"/><Relationship Id="rId3" Type="http://schemas.openxmlformats.org/officeDocument/2006/relationships/hyperlink" Target="St%20George%20and%20the%20Dragon.wmv" TargetMode="External"/><Relationship Id="rId7" Type="http://schemas.openxmlformats.org/officeDocument/2006/relationships/hyperlink" Target="The%20Red%20Tree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This%20Is%20The%20House%20That%20Jack%20Built%20Video%5b1%5d.wmv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classroom.jpg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Mo4PandD.avi" TargetMode="External"/><Relationship Id="rId9" Type="http://schemas.openxmlformats.org/officeDocument/2006/relationships/hyperlink" Target="Red%20Ribbon%20Week%20%202014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lassroom.jpg" TargetMode="External"/><Relationship Id="rId2" Type="http://schemas.openxmlformats.org/officeDocument/2006/relationships/hyperlink" Target="flow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ruitsuit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duck.jpg" TargetMode="External"/><Relationship Id="rId3" Type="http://schemas.openxmlformats.org/officeDocument/2006/relationships/hyperlink" Target="donkey.jpg" TargetMode="External"/><Relationship Id="rId7" Type="http://schemas.openxmlformats.org/officeDocument/2006/relationships/hyperlink" Target="plates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drinks.jpg" TargetMode="External"/><Relationship Id="rId5" Type="http://schemas.openxmlformats.org/officeDocument/2006/relationships/hyperlink" Target="blinds.jpg" TargetMode="External"/><Relationship Id="rId4" Type="http://schemas.openxmlformats.org/officeDocument/2006/relationships/hyperlink" Target="dress.jpg" TargetMode="External"/><Relationship Id="rId9" Type="http://schemas.openxmlformats.org/officeDocument/2006/relationships/hyperlink" Target="graf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Going%20to%20School%20in%20a%20Mud%20Desert%20(How%20Some%20Children%20Go%20To%20School%20in%20India%20Gujarati)%20Trailer.wm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600" dirty="0" err="1" smtClean="0">
                <a:solidFill>
                  <a:schemeClr val="accent6"/>
                </a:solidFill>
              </a:rPr>
              <a:t>Think</a:t>
            </a:r>
            <a:r>
              <a:rPr lang="es-ES" sz="6600" dirty="0" smtClean="0">
                <a:solidFill>
                  <a:schemeClr val="accent6"/>
                </a:solidFill>
              </a:rPr>
              <a:t> </a:t>
            </a:r>
            <a:r>
              <a:rPr lang="es-ES" sz="9600" baseline="30000" dirty="0" err="1" smtClean="0">
                <a:solidFill>
                  <a:schemeClr val="accent6"/>
                </a:solidFill>
              </a:rPr>
              <a:t>o</a:t>
            </a:r>
            <a:r>
              <a:rPr lang="es-ES" sz="6600" dirty="0" err="1" smtClean="0">
                <a:solidFill>
                  <a:schemeClr val="accent6"/>
                </a:solidFill>
              </a:rPr>
              <a:t>ut</a:t>
            </a:r>
            <a:r>
              <a:rPr lang="es-ES" sz="6600" dirty="0" smtClean="0">
                <a:solidFill>
                  <a:schemeClr val="accent6"/>
                </a:solidFill>
              </a:rPr>
              <a:t> of </a:t>
            </a:r>
            <a:r>
              <a:rPr lang="es-ES" sz="6600" dirty="0" err="1" smtClean="0">
                <a:solidFill>
                  <a:schemeClr val="accent6"/>
                </a:solidFill>
              </a:rPr>
              <a:t>the</a:t>
            </a:r>
            <a:r>
              <a:rPr lang="es-ES" sz="6600" dirty="0" smtClean="0">
                <a:solidFill>
                  <a:schemeClr val="accent6"/>
                </a:solidFill>
              </a:rPr>
              <a:t> box</a:t>
            </a:r>
            <a:br>
              <a:rPr lang="es-ES" sz="6600" dirty="0" smtClean="0">
                <a:solidFill>
                  <a:schemeClr val="accent6"/>
                </a:solidFill>
              </a:rPr>
            </a:br>
            <a:r>
              <a:rPr lang="en-US" sz="1000" dirty="0" err="1" smtClean="0">
                <a:solidFill>
                  <a:schemeClr val="accent6"/>
                </a:solidFill>
                <a:hlinkClick r:id="rId3" action="ppaction://hlinkfile"/>
              </a:rPr>
              <a:t>shirley</a:t>
            </a:r>
            <a:r>
              <a:rPr lang="en-US" sz="1000" dirty="0" smtClean="0">
                <a:solidFill>
                  <a:schemeClr val="accent6"/>
                </a:solidFill>
                <a:hlinkClick r:id="rId3" action="ppaction://hlinkfile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hlinkClick r:id="rId3" action="ppaction://hlinkfile"/>
              </a:rPr>
              <a:t>ellis</a:t>
            </a:r>
            <a:r>
              <a:rPr lang="en-US" sz="1000" dirty="0" smtClean="0">
                <a:solidFill>
                  <a:schemeClr val="accent6"/>
                </a:solidFill>
                <a:hlinkClick r:id="rId3" action="ppaction://hlinkfile"/>
              </a:rPr>
              <a:t> the clapping song.wmv</a:t>
            </a:r>
            <a:endParaRPr lang="es-ES" sz="6600" dirty="0">
              <a:solidFill>
                <a:schemeClr val="accent6"/>
              </a:solidFill>
              <a:latin typeface="Impact" pitchFamily="34" charset="0"/>
            </a:endParaRPr>
          </a:p>
        </p:txBody>
      </p:sp>
      <p:pic>
        <p:nvPicPr>
          <p:cNvPr id="5" name="4 Imagen" descr="https://scontent-mad1-1.xx.fbcdn.net/v/t1.0-9/13321617_1046877765400099_1824651575296492035_n.jpg?oh=aea264d1b5c73cbe87cb4d017184c7e1&amp;oe=5892D66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48680"/>
            <a:ext cx="4608512" cy="38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>
                <a:solidFill>
                  <a:srgbClr val="00B050"/>
                </a:solidFill>
              </a:rPr>
              <a:t>Start</a:t>
            </a:r>
            <a:r>
              <a:rPr lang="es-ES" sz="4000" dirty="0" smtClean="0">
                <a:solidFill>
                  <a:srgbClr val="00B050"/>
                </a:solidFill>
              </a:rPr>
              <a:t> at </a:t>
            </a:r>
            <a:r>
              <a:rPr lang="es-ES" sz="4000" dirty="0" err="1" smtClean="0">
                <a:solidFill>
                  <a:srgbClr val="00B050"/>
                </a:solidFill>
              </a:rPr>
              <a:t>the</a:t>
            </a:r>
            <a:r>
              <a:rPr lang="es-ES" sz="4000" dirty="0" smtClean="0">
                <a:solidFill>
                  <a:srgbClr val="00B050"/>
                </a:solidFill>
              </a:rPr>
              <a:t> </a:t>
            </a:r>
            <a:r>
              <a:rPr lang="es-ES" sz="4000" dirty="0" err="1" smtClean="0">
                <a:solidFill>
                  <a:srgbClr val="00B050"/>
                </a:solidFill>
              </a:rPr>
              <a:t>end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r>
              <a:rPr lang="es-ES" sz="4000" dirty="0" smtClean="0">
                <a:solidFill>
                  <a:srgbClr val="00B050"/>
                </a:solidFill>
              </a:rPr>
              <a:t>of </a:t>
            </a:r>
            <a:r>
              <a:rPr lang="es-ES" sz="4000" dirty="0" err="1" smtClean="0">
                <a:solidFill>
                  <a:srgbClr val="00B050"/>
                </a:solidFill>
              </a:rPr>
              <a:t>the</a:t>
            </a:r>
            <a:r>
              <a:rPr lang="es-ES" sz="4000" dirty="0" smtClean="0">
                <a:solidFill>
                  <a:srgbClr val="00B050"/>
                </a:solidFill>
              </a:rPr>
              <a:t> HOTS </a:t>
            </a:r>
            <a:r>
              <a:rPr lang="es-ES" sz="4000" dirty="0" err="1" smtClean="0">
                <a:solidFill>
                  <a:srgbClr val="00B050"/>
                </a:solidFill>
              </a:rPr>
              <a:t>journey</a:t>
            </a:r>
            <a:endParaRPr lang="es-ES" sz="4000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http://farm4.staticflickr.com/3663/3431233355_8970220598_o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solidFill>
                  <a:srgbClr val="00B050"/>
                </a:solidFill>
              </a:rPr>
              <a:t>Is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creativity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important</a:t>
            </a:r>
            <a:r>
              <a:rPr lang="es-ES" dirty="0" smtClean="0">
                <a:solidFill>
                  <a:srgbClr val="00B050"/>
                </a:solidFill>
              </a:rPr>
              <a:t>?</a:t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  <a:hlinkClick r:id="rId2" action="ppaction://hlinkfile"/>
              </a:rPr>
              <a:t>The four dimensions of curiosity.wmv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Imagen relacionad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00200"/>
            <a:ext cx="7920879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3 Marcador de contenido" descr="No automatic alt text available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And </a:t>
            </a:r>
            <a:r>
              <a:rPr lang="es-ES" dirty="0" err="1" smtClean="0">
                <a:solidFill>
                  <a:srgbClr val="00B050"/>
                </a:solidFill>
              </a:rPr>
              <a:t>by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asking</a:t>
            </a:r>
            <a:r>
              <a:rPr lang="es-ES" dirty="0" smtClean="0">
                <a:solidFill>
                  <a:srgbClr val="00B050"/>
                </a:solidFill>
              </a:rPr>
              <a:t> a </a:t>
            </a:r>
            <a:r>
              <a:rPr lang="es-ES" dirty="0" err="1" smtClean="0">
                <a:solidFill>
                  <a:srgbClr val="00B050"/>
                </a:solidFill>
              </a:rPr>
              <a:t>question</a:t>
            </a:r>
            <a:r>
              <a:rPr lang="es-ES" dirty="0" smtClean="0">
                <a:solidFill>
                  <a:srgbClr val="00B050"/>
                </a:solidFill>
              </a:rPr>
              <a:t>…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3600" dirty="0" smtClean="0">
                <a:solidFill>
                  <a:srgbClr val="00B050"/>
                </a:solidFill>
              </a:rPr>
              <a:t>Are </a:t>
            </a:r>
            <a:r>
              <a:rPr lang="es-ES" sz="3600" dirty="0" err="1" smtClean="0">
                <a:solidFill>
                  <a:srgbClr val="00B050"/>
                </a:solidFill>
              </a:rPr>
              <a:t>there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parallels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between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creativity</a:t>
            </a:r>
            <a:r>
              <a:rPr lang="es-ES" sz="3600" dirty="0" smtClean="0">
                <a:solidFill>
                  <a:srgbClr val="00B050"/>
                </a:solidFill>
              </a:rPr>
              <a:t> and </a:t>
            </a:r>
            <a:r>
              <a:rPr lang="es-ES" sz="3600" dirty="0" err="1" smtClean="0">
                <a:solidFill>
                  <a:srgbClr val="00B050"/>
                </a:solidFill>
              </a:rPr>
              <a:t>the</a:t>
            </a:r>
            <a:r>
              <a:rPr lang="es-ES" sz="3600" dirty="0" smtClean="0">
                <a:solidFill>
                  <a:srgbClr val="00B050"/>
                </a:solidFill>
              </a:rPr>
              <a:t> HOTS </a:t>
            </a:r>
            <a:r>
              <a:rPr lang="es-ES" sz="3600" dirty="0" err="1" smtClean="0">
                <a:solidFill>
                  <a:srgbClr val="00B050"/>
                </a:solidFill>
              </a:rPr>
              <a:t>leading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to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evaluation</a:t>
            </a:r>
            <a:r>
              <a:rPr lang="es-ES" sz="3600" dirty="0" smtClean="0">
                <a:solidFill>
                  <a:srgbClr val="00B050"/>
                </a:solidFill>
              </a:rPr>
              <a:t>?</a:t>
            </a:r>
            <a:r>
              <a:rPr lang="es-ES" sz="3600" dirty="0" smtClean="0">
                <a:solidFill>
                  <a:srgbClr val="00B0F0"/>
                </a:solidFill>
              </a:rPr>
              <a:t> </a:t>
            </a:r>
            <a:endParaRPr lang="es-ES" sz="36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Right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environment</a:t>
            </a:r>
            <a:r>
              <a:rPr lang="es-ES" dirty="0" smtClean="0">
                <a:solidFill>
                  <a:srgbClr val="00B0F0"/>
                </a:solidFill>
              </a:rPr>
              <a:t>		 New </a:t>
            </a:r>
            <a:r>
              <a:rPr lang="es-ES" dirty="0" err="1" smtClean="0">
                <a:solidFill>
                  <a:srgbClr val="00B0F0"/>
                </a:solidFill>
              </a:rPr>
              <a:t>eyes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Examples</a:t>
            </a:r>
            <a:r>
              <a:rPr lang="es-ES" dirty="0" smtClean="0">
                <a:solidFill>
                  <a:srgbClr val="00B0F0"/>
                </a:solidFill>
              </a:rPr>
              <a:t> &amp; </a:t>
            </a:r>
            <a:r>
              <a:rPr lang="es-ES" dirty="0" err="1" smtClean="0">
                <a:solidFill>
                  <a:srgbClr val="00B0F0"/>
                </a:solidFill>
              </a:rPr>
              <a:t>scaffolding</a:t>
            </a:r>
            <a:r>
              <a:rPr lang="es-ES" dirty="0" smtClean="0">
                <a:solidFill>
                  <a:srgbClr val="00B0F0"/>
                </a:solidFill>
              </a:rPr>
              <a:t> 	 	</a:t>
            </a:r>
            <a:r>
              <a:rPr lang="es-ES" dirty="0" err="1" smtClean="0">
                <a:solidFill>
                  <a:srgbClr val="00B0F0"/>
                </a:solidFill>
              </a:rPr>
              <a:t>Multiple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angles</a:t>
            </a:r>
            <a:endParaRPr lang="es-ES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Freedom</a:t>
            </a:r>
            <a:r>
              <a:rPr lang="es-ES" dirty="0" smtClean="0">
                <a:solidFill>
                  <a:srgbClr val="00B0F0"/>
                </a:solidFill>
              </a:rPr>
              <a:t> in discipline 		</a:t>
            </a:r>
            <a:r>
              <a:rPr lang="es-ES" dirty="0" err="1" smtClean="0">
                <a:solidFill>
                  <a:srgbClr val="00B0F0"/>
                </a:solidFill>
              </a:rPr>
              <a:t>Confidence</a:t>
            </a:r>
            <a:r>
              <a:rPr lang="es-ES" dirty="0" smtClean="0">
                <a:solidFill>
                  <a:srgbClr val="00B0F0"/>
                </a:solidFill>
              </a:rPr>
              <a:t>, </a:t>
            </a:r>
            <a:r>
              <a:rPr lang="es-ES" dirty="0" err="1" smtClean="0">
                <a:solidFill>
                  <a:srgbClr val="00B0F0"/>
                </a:solidFill>
              </a:rPr>
              <a:t>patience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Teacher</a:t>
            </a:r>
            <a:r>
              <a:rPr lang="es-ES" dirty="0" smtClean="0">
                <a:solidFill>
                  <a:srgbClr val="00B0F0"/>
                </a:solidFill>
              </a:rPr>
              <a:t> training </a:t>
            </a:r>
            <a:r>
              <a:rPr lang="es-ES" dirty="0" err="1" smtClean="0">
                <a:solidFill>
                  <a:srgbClr val="00B0F0"/>
                </a:solidFill>
              </a:rPr>
              <a:t>to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change</a:t>
            </a:r>
            <a:r>
              <a:rPr lang="es-ES" dirty="0" smtClean="0">
                <a:solidFill>
                  <a:srgbClr val="00B0F0"/>
                </a:solidFill>
              </a:rPr>
              <a:t> chip, </a:t>
            </a:r>
            <a:r>
              <a:rPr lang="es-ES" dirty="0" err="1" smtClean="0">
                <a:solidFill>
                  <a:srgbClr val="00B0F0"/>
                </a:solidFill>
              </a:rPr>
              <a:t>influence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by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example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TOPICS IN COMMON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7030A0"/>
                </a:solidFill>
              </a:rPr>
              <a:t>Food</a:t>
            </a: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err="1" smtClean="0">
                <a:solidFill>
                  <a:srgbClr val="7030A0"/>
                </a:solidFill>
              </a:rPr>
              <a:t>Animals</a:t>
            </a:r>
            <a:endParaRPr lang="es-ES" dirty="0" smtClean="0">
              <a:solidFill>
                <a:srgbClr val="7030A0"/>
              </a:solidFill>
            </a:endParaRP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err="1" smtClean="0">
                <a:solidFill>
                  <a:srgbClr val="7030A0"/>
                </a:solidFill>
              </a:rPr>
              <a:t>School</a:t>
            </a:r>
            <a:endParaRPr lang="es-ES" dirty="0" smtClean="0">
              <a:solidFill>
                <a:srgbClr val="7030A0"/>
              </a:solidFill>
            </a:endParaRPr>
          </a:p>
          <a:p>
            <a:endParaRPr lang="es-ES" dirty="0" smtClean="0">
              <a:solidFill>
                <a:srgbClr val="7030A0"/>
              </a:solidFill>
            </a:endParaRPr>
          </a:p>
          <a:p>
            <a:r>
              <a:rPr lang="es-ES" dirty="0" err="1" smtClean="0">
                <a:solidFill>
                  <a:srgbClr val="7030A0"/>
                </a:solidFill>
              </a:rPr>
              <a:t>Ourselves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3 Marcador de contenido" descr="http://t3.gstatic.com/images?q=tbn:ANd9GcS5Rvslgj-WL28iJtvvj09sqYKT8VQ5-j8QwoGoiO6FkFhocCCqpA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7030A0"/>
                </a:solidFill>
              </a:rPr>
              <a:t>Activity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one</a:t>
            </a:r>
            <a:r>
              <a:rPr lang="es-ES" dirty="0" smtClean="0">
                <a:solidFill>
                  <a:srgbClr val="7030A0"/>
                </a:solidFill>
              </a:rPr>
              <a:t>: Ay Carmela!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Observe and </a:t>
            </a:r>
            <a:r>
              <a:rPr lang="es-ES" dirty="0" err="1" smtClean="0">
                <a:solidFill>
                  <a:srgbClr val="00B050"/>
                </a:solidFill>
              </a:rPr>
              <a:t>draw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7030A0"/>
                </a:solidFill>
              </a:rPr>
              <a:t>Describe &amp; </a:t>
            </a:r>
          </a:p>
          <a:p>
            <a:pPr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7030A0"/>
                </a:solidFill>
              </a:rPr>
              <a:t>draw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conclusions</a:t>
            </a: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Compare and </a:t>
            </a:r>
            <a:r>
              <a:rPr lang="es-ES" dirty="0" err="1" smtClean="0">
                <a:solidFill>
                  <a:srgbClr val="00B050"/>
                </a:solidFill>
              </a:rPr>
              <a:t>contrast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dirty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s-ES" dirty="0" smtClean="0">
                <a:solidFill>
                  <a:srgbClr val="7030A0"/>
                </a:solidFill>
              </a:rPr>
              <a:t>Imagine: </a:t>
            </a:r>
            <a:r>
              <a:rPr lang="es-ES" dirty="0" err="1" smtClean="0">
                <a:solidFill>
                  <a:srgbClr val="7030A0"/>
                </a:solidFill>
              </a:rPr>
              <a:t>her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routine</a:t>
            </a:r>
            <a:r>
              <a:rPr lang="es-ES" dirty="0" smtClean="0">
                <a:solidFill>
                  <a:srgbClr val="7030A0"/>
                </a:solidFill>
              </a:rPr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es-ES" dirty="0" err="1" smtClean="0">
                <a:solidFill>
                  <a:srgbClr val="7030A0"/>
                </a:solidFill>
              </a:rPr>
              <a:t>how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she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got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to</a:t>
            </a:r>
            <a:r>
              <a:rPr lang="es-ES" dirty="0" smtClean="0">
                <a:solidFill>
                  <a:srgbClr val="7030A0"/>
                </a:solidFill>
              </a:rPr>
              <a:t> Galicia: </a:t>
            </a:r>
            <a:r>
              <a:rPr lang="es-ES" i="1" dirty="0" smtClean="0">
                <a:solidFill>
                  <a:srgbClr val="00B050"/>
                </a:solidFill>
              </a:rPr>
              <a:t>He </a:t>
            </a:r>
            <a:r>
              <a:rPr lang="es-ES" i="1" dirty="0" err="1" smtClean="0">
                <a:solidFill>
                  <a:srgbClr val="00B050"/>
                </a:solidFill>
              </a:rPr>
              <a:t>opened</a:t>
            </a:r>
            <a:r>
              <a:rPr lang="es-ES" i="1" dirty="0" smtClean="0">
                <a:solidFill>
                  <a:srgbClr val="00B050"/>
                </a:solidFill>
              </a:rPr>
              <a:t> </a:t>
            </a:r>
            <a:r>
              <a:rPr lang="es-ES" i="1" dirty="0" err="1" smtClean="0">
                <a:solidFill>
                  <a:srgbClr val="00B050"/>
                </a:solidFill>
              </a:rPr>
              <a:t>the</a:t>
            </a:r>
            <a:r>
              <a:rPr lang="es-ES" i="1" dirty="0" smtClean="0">
                <a:solidFill>
                  <a:srgbClr val="00B050"/>
                </a:solidFill>
              </a:rPr>
              <a:t> bag and </a:t>
            </a:r>
            <a:r>
              <a:rPr lang="es-ES" i="1" dirty="0" err="1" smtClean="0">
                <a:solidFill>
                  <a:srgbClr val="00B050"/>
                </a:solidFill>
              </a:rPr>
              <a:t>was</a:t>
            </a:r>
            <a:r>
              <a:rPr lang="es-ES" i="1" dirty="0" smtClean="0">
                <a:solidFill>
                  <a:srgbClr val="00B050"/>
                </a:solidFill>
              </a:rPr>
              <a:t> </a:t>
            </a:r>
            <a:r>
              <a:rPr lang="es-ES" i="1" dirty="0" err="1" smtClean="0">
                <a:solidFill>
                  <a:srgbClr val="00B050"/>
                </a:solidFill>
              </a:rPr>
              <a:t>shocked</a:t>
            </a:r>
            <a:r>
              <a:rPr lang="es-ES" i="1" dirty="0" smtClean="0">
                <a:solidFill>
                  <a:srgbClr val="00B050"/>
                </a:solidFill>
              </a:rPr>
              <a:t>! </a:t>
            </a:r>
            <a:endParaRPr lang="es-ES" i="1" dirty="0">
              <a:solidFill>
                <a:srgbClr val="00B050"/>
              </a:solidFill>
            </a:endParaRPr>
          </a:p>
        </p:txBody>
      </p:sp>
      <p:pic>
        <p:nvPicPr>
          <p:cNvPr id="4" name="3 Imagen" descr="https://scontent-mad1-1.xx.fbcdn.net/v/t1.0-0/p296x100/13062385_1028635597224316_7955533958990288147_n.jpg?oh=541df6d0f75d6805d44054056e18c48d&amp;oe=588F15F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168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Other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beastie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activities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Elephant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jigsaw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listening</a:t>
            </a:r>
            <a:r>
              <a:rPr lang="es-ES" dirty="0" smtClean="0">
                <a:solidFill>
                  <a:srgbClr val="0070C0"/>
                </a:solidFill>
              </a:rPr>
              <a:t>     </a:t>
            </a:r>
            <a:r>
              <a:rPr lang="es-ES" dirty="0" err="1" smtClean="0">
                <a:solidFill>
                  <a:srgbClr val="0070C0"/>
                </a:solidFill>
              </a:rPr>
              <a:t>Body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part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parallels</a:t>
            </a: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0070C0"/>
                </a:solidFill>
              </a:rPr>
              <a:t>Animal </a:t>
            </a:r>
            <a:r>
              <a:rPr lang="es-ES" dirty="0" err="1" smtClean="0">
                <a:solidFill>
                  <a:srgbClr val="0070C0"/>
                </a:solidFill>
              </a:rPr>
              <a:t>brainteasers</a:t>
            </a:r>
            <a:r>
              <a:rPr lang="es-ES" dirty="0" smtClean="0">
                <a:solidFill>
                  <a:srgbClr val="0070C0"/>
                </a:solidFill>
              </a:rPr>
              <a:t>	       Animal </a:t>
            </a:r>
            <a:r>
              <a:rPr lang="es-ES" dirty="0" err="1" smtClean="0">
                <a:solidFill>
                  <a:srgbClr val="0070C0"/>
                </a:solidFill>
              </a:rPr>
              <a:t>popcorn</a:t>
            </a: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1700" dirty="0" smtClean="0">
              <a:solidFill>
                <a:srgbClr val="0070C0"/>
              </a:solidFill>
              <a:hlinkClick r:id="rId3" action="ppaction://hlinkfile"/>
            </a:endParaRPr>
          </a:p>
          <a:p>
            <a:pPr>
              <a:buNone/>
            </a:pPr>
            <a:r>
              <a:rPr lang="es-ES" sz="1500" dirty="0" err="1" smtClean="0">
                <a:solidFill>
                  <a:srgbClr val="0070C0"/>
                </a:solidFill>
                <a:hlinkClick r:id="rId3" action="ppaction://hlinkfile"/>
              </a:rPr>
              <a:t>Popcorn</a:t>
            </a:r>
            <a:r>
              <a:rPr lang="es-ES" sz="1500" dirty="0" smtClean="0">
                <a:solidFill>
                  <a:srgbClr val="0070C0"/>
                </a:solidFill>
                <a:hlinkClick r:id="rId3" action="ppaction://hlinkfile"/>
              </a:rPr>
              <a:t> Original Song.wmv</a:t>
            </a:r>
            <a:endParaRPr lang="es-ES" sz="1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Dino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card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game</a:t>
            </a:r>
            <a:r>
              <a:rPr lang="es-ES" dirty="0" smtClean="0">
                <a:solidFill>
                  <a:srgbClr val="0070C0"/>
                </a:solidFill>
              </a:rPr>
              <a:t>		Little Red </a:t>
            </a:r>
            <a:r>
              <a:rPr lang="es-ES" dirty="0" err="1" smtClean="0">
                <a:solidFill>
                  <a:srgbClr val="0070C0"/>
                </a:solidFill>
              </a:rPr>
              <a:t>Riding</a:t>
            </a:r>
            <a:r>
              <a:rPr lang="es-ES" dirty="0" smtClean="0">
                <a:solidFill>
                  <a:srgbClr val="0070C0"/>
                </a:solidFill>
              </a:rPr>
              <a:t> Hood in…	</a:t>
            </a:r>
            <a:r>
              <a:rPr lang="es-ES" sz="1500" dirty="0" smtClean="0">
                <a:solidFill>
                  <a:srgbClr val="0070C0"/>
                </a:solidFill>
                <a:hlinkClick r:id="rId4" action="ppaction://hlinkfile"/>
              </a:rPr>
              <a:t>web3.MP4</a:t>
            </a: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What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if</a:t>
            </a:r>
            <a:r>
              <a:rPr lang="es-ES" dirty="0" smtClean="0">
                <a:solidFill>
                  <a:srgbClr val="0070C0"/>
                </a:solidFill>
              </a:rPr>
              <a:t>…			</a:t>
            </a:r>
            <a:r>
              <a:rPr lang="es-ES" dirty="0" err="1" smtClean="0">
                <a:solidFill>
                  <a:srgbClr val="0070C0"/>
                </a:solidFill>
              </a:rPr>
              <a:t>Declan’s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game</a:t>
            </a:r>
            <a:r>
              <a:rPr lang="es-ES" dirty="0" smtClean="0">
                <a:solidFill>
                  <a:srgbClr val="0070C0"/>
                </a:solidFill>
              </a:rPr>
              <a:t>	</a:t>
            </a:r>
            <a:r>
              <a:rPr lang="es-ES" dirty="0" smtClean="0"/>
              <a:t>			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Explain the relationship...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3 Marcador de contenido" descr="http://batbox.org/bat-drawing.gif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2813298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 descr="http://www.craftideas.info/assets/images/Umbrella_Pattern_3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2706221" cy="225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school.discoveryeducation.com/clipart/images/h-helmet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16832"/>
            <a:ext cx="2610597" cy="249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t3.gstatic.com/images?q=tbn:ANd9GcSsUzgQM5pThM2mUl0c65LMk6Wxu8bLMM-f9zTQk80OWWqtHrJv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916832"/>
            <a:ext cx="2326131" cy="212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sz="3200" dirty="0" smtClean="0"/>
              <a:t>                              and? </a:t>
            </a:r>
            <a:endParaRPr lang="en-GB" sz="3200" dirty="0"/>
          </a:p>
        </p:txBody>
      </p:sp>
      <p:pic>
        <p:nvPicPr>
          <p:cNvPr id="4" name="3 Imagen" descr="http://www.timtim.com/public/images/drawings/large/Pump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2227468" cy="20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hillsboro.k12.mo.us/faculty/link_robin/intestine2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5807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Marcador de contenido" descr="Coloring page fire hose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0808"/>
            <a:ext cx="1584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cf.ydcdn.net/1.0.0.22/images/science/hear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437112"/>
            <a:ext cx="2550833" cy="205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What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if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Imagine Carmela has 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7030A0"/>
                </a:solidFill>
              </a:rPr>
              <a:t>long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legs</a:t>
            </a: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smtClean="0">
                <a:solidFill>
                  <a:srgbClr val="7030A0"/>
                </a:solidFill>
              </a:rPr>
              <a:t>a </a:t>
            </a:r>
            <a:r>
              <a:rPr lang="es-ES" sz="3200" dirty="0" err="1" smtClean="0">
                <a:solidFill>
                  <a:srgbClr val="7030A0"/>
                </a:solidFill>
              </a:rPr>
              <a:t>turtle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shell</a:t>
            </a: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smtClean="0">
                <a:solidFill>
                  <a:srgbClr val="7030A0"/>
                </a:solidFill>
              </a:rPr>
              <a:t>a </a:t>
            </a:r>
            <a:r>
              <a:rPr lang="es-ES" sz="3200" dirty="0" err="1" smtClean="0">
                <a:solidFill>
                  <a:srgbClr val="7030A0"/>
                </a:solidFill>
              </a:rPr>
              <a:t>big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mouth</a:t>
            </a: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Imagine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7030A0"/>
                </a:solidFill>
              </a:rPr>
              <a:t>a polar </a:t>
            </a:r>
            <a:r>
              <a:rPr lang="es-ES" sz="2800" dirty="0" err="1" smtClean="0">
                <a:solidFill>
                  <a:srgbClr val="7030A0"/>
                </a:solidFill>
              </a:rPr>
              <a:t>bear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moves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to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the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dessert</a:t>
            </a:r>
            <a:endParaRPr lang="es-ES" sz="2800" dirty="0" smtClean="0">
              <a:solidFill>
                <a:srgbClr val="7030A0"/>
              </a:solidFill>
            </a:endParaRPr>
          </a:p>
          <a:p>
            <a:endParaRPr lang="es-ES" sz="2800" dirty="0" smtClean="0">
              <a:solidFill>
                <a:srgbClr val="7030A0"/>
              </a:solidFill>
            </a:endParaRPr>
          </a:p>
          <a:p>
            <a:r>
              <a:rPr lang="es-ES" sz="2800" dirty="0" smtClean="0">
                <a:solidFill>
                  <a:srgbClr val="7030A0"/>
                </a:solidFill>
              </a:rPr>
              <a:t>a </a:t>
            </a:r>
            <a:r>
              <a:rPr lang="es-ES" sz="2800" dirty="0" err="1" smtClean="0">
                <a:solidFill>
                  <a:srgbClr val="7030A0"/>
                </a:solidFill>
              </a:rPr>
              <a:t>camel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moves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to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the</a:t>
            </a:r>
            <a:r>
              <a:rPr lang="es-ES" sz="2800" dirty="0" smtClean="0">
                <a:solidFill>
                  <a:srgbClr val="7030A0"/>
                </a:solidFill>
              </a:rPr>
              <a:t> North Pole</a:t>
            </a:r>
          </a:p>
          <a:p>
            <a:endParaRPr lang="es-ES" sz="2800" dirty="0" smtClean="0">
              <a:solidFill>
                <a:srgbClr val="7030A0"/>
              </a:solidFill>
            </a:endParaRPr>
          </a:p>
          <a:p>
            <a:r>
              <a:rPr lang="es-ES" sz="2800" dirty="0" err="1" smtClean="0">
                <a:solidFill>
                  <a:srgbClr val="7030A0"/>
                </a:solidFill>
              </a:rPr>
              <a:t>your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cat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goes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from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your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house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to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the</a:t>
            </a:r>
            <a:r>
              <a:rPr lang="es-ES" sz="2800" dirty="0" smtClean="0">
                <a:solidFill>
                  <a:srgbClr val="7030A0"/>
                </a:solidFill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street</a:t>
            </a:r>
            <a:endParaRPr lang="es-E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A </a:t>
            </a:r>
            <a:r>
              <a:rPr lang="es-ES" dirty="0" err="1" smtClean="0">
                <a:solidFill>
                  <a:srgbClr val="0070C0"/>
                </a:solidFill>
              </a:rPr>
              <a:t>Slinky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4400" dirty="0" err="1" smtClean="0">
                <a:solidFill>
                  <a:srgbClr val="00B050"/>
                </a:solidFill>
              </a:rPr>
              <a:t>Problem</a:t>
            </a:r>
            <a:r>
              <a:rPr lang="es-ES" sz="4400" dirty="0" smtClean="0">
                <a:solidFill>
                  <a:srgbClr val="00B050"/>
                </a:solidFill>
              </a:rPr>
              <a:t> </a:t>
            </a:r>
            <a:r>
              <a:rPr lang="es-ES" sz="4400" dirty="0" err="1" smtClean="0">
                <a:solidFill>
                  <a:srgbClr val="00B050"/>
                </a:solidFill>
              </a:rPr>
              <a:t>solving</a:t>
            </a:r>
            <a:r>
              <a:rPr lang="es-ES" sz="4400" dirty="0" smtClean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endParaRPr lang="es-ES" sz="4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4400" dirty="0" err="1" smtClean="0">
                <a:solidFill>
                  <a:srgbClr val="00B050"/>
                </a:solidFill>
              </a:rPr>
              <a:t>Make</a:t>
            </a:r>
            <a:r>
              <a:rPr lang="es-ES" sz="4400" dirty="0" smtClean="0">
                <a:solidFill>
                  <a:srgbClr val="00B050"/>
                </a:solidFill>
              </a:rPr>
              <a:t> </a:t>
            </a:r>
            <a:r>
              <a:rPr lang="es-ES" sz="4400" dirty="0" err="1" smtClean="0">
                <a:solidFill>
                  <a:srgbClr val="00B050"/>
                </a:solidFill>
              </a:rPr>
              <a:t>it</a:t>
            </a:r>
            <a:r>
              <a:rPr lang="es-ES" sz="4400" dirty="0" smtClean="0">
                <a:solidFill>
                  <a:srgbClr val="00B050"/>
                </a:solidFill>
              </a:rPr>
              <a:t> </a:t>
            </a:r>
            <a:r>
              <a:rPr lang="es-ES" sz="4400" dirty="0" err="1" smtClean="0">
                <a:solidFill>
                  <a:srgbClr val="00B050"/>
                </a:solidFill>
              </a:rPr>
              <a:t>walk</a:t>
            </a:r>
            <a:r>
              <a:rPr lang="es-ES" sz="4400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s-ES" sz="4400" dirty="0" smtClean="0">
              <a:solidFill>
                <a:srgbClr val="00B050"/>
              </a:solidFill>
              <a:hlinkClick r:id="rId3" action="ppaction://hlinkfile"/>
            </a:endParaRPr>
          </a:p>
          <a:p>
            <a:pPr>
              <a:buNone/>
            </a:pPr>
            <a:r>
              <a:rPr lang="es-ES" sz="1100" dirty="0" smtClean="0">
                <a:solidFill>
                  <a:srgbClr val="00B050"/>
                </a:solidFill>
                <a:hlinkClick r:id="rId3" action="ppaction://hlinkfile"/>
              </a:rPr>
              <a:t>SLINKY TOY COMMERCIAL 1962.wmv</a:t>
            </a:r>
            <a:endParaRPr lang="es-ES" sz="4400" dirty="0" smtClean="0">
              <a:solidFill>
                <a:srgbClr val="00B050"/>
              </a:solidFill>
              <a:hlinkClick r:id="rId4" action="ppaction://hlinkfile"/>
            </a:endParaRPr>
          </a:p>
          <a:p>
            <a:pPr>
              <a:buNone/>
            </a:pPr>
            <a:r>
              <a:rPr lang="es-ES" sz="2000" dirty="0" err="1" smtClean="0">
                <a:solidFill>
                  <a:srgbClr val="00B050"/>
                </a:solidFill>
                <a:hlinkClick r:id="rId4" action="ppaction://hlinkfile"/>
              </a:rPr>
              <a:t>Slinky</a:t>
            </a:r>
            <a:r>
              <a:rPr lang="es-ES" sz="2000" dirty="0" smtClean="0">
                <a:solidFill>
                  <a:srgbClr val="00B050"/>
                </a:solidFill>
                <a:hlinkClick r:id="rId4" action="ppaction://hlinkfile"/>
              </a:rPr>
              <a:t> + </a:t>
            </a:r>
            <a:r>
              <a:rPr lang="es-ES" sz="2000" dirty="0" err="1" smtClean="0">
                <a:solidFill>
                  <a:srgbClr val="00B050"/>
                </a:solidFill>
                <a:hlinkClick r:id="rId4" action="ppaction://hlinkfile"/>
              </a:rPr>
              <a:t>Escalator</a:t>
            </a:r>
            <a:r>
              <a:rPr lang="es-ES" sz="2000" dirty="0" smtClean="0">
                <a:solidFill>
                  <a:srgbClr val="00B050"/>
                </a:solidFill>
                <a:hlinkClick r:id="rId4" action="ppaction://hlinkfile"/>
              </a:rPr>
              <a:t> = WIN[1].</a:t>
            </a:r>
            <a:r>
              <a:rPr lang="es-ES" sz="2000" dirty="0" err="1" smtClean="0">
                <a:solidFill>
                  <a:srgbClr val="00B050"/>
                </a:solidFill>
                <a:hlinkClick r:id="rId4" action="ppaction://hlinkfile"/>
              </a:rPr>
              <a:t>wmv</a:t>
            </a:r>
            <a:r>
              <a:rPr lang="en-US" sz="2000" dirty="0" smtClean="0">
                <a:solidFill>
                  <a:srgbClr val="00B050"/>
                </a:solidFill>
                <a:hlinkClick r:id="rId4" action="ppaction://hlinkfile"/>
              </a:rPr>
              <a:t>S</a:t>
            </a:r>
          </a:p>
          <a:p>
            <a:pPr>
              <a:buNone/>
            </a:pPr>
            <a:endParaRPr lang="en-US" sz="2000" dirty="0" smtClean="0">
              <a:solidFill>
                <a:srgbClr val="00B050"/>
              </a:solidFill>
              <a:hlinkClick r:id="rId4" action="ppaction://hlinkfile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hlinkClick r:id="rId4" action="ppaction://hlinkfile"/>
              </a:rPr>
              <a:t>LINKY Chair Made From Recycled Cardboard[1]</a:t>
            </a:r>
            <a:r>
              <a:rPr lang="en-US" sz="2000" dirty="0" smtClean="0">
                <a:solidFill>
                  <a:srgbClr val="00B050"/>
                </a:solidFill>
                <a:hlinkClick r:id="rId4" action="ppaction://hlinkfile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hlinkClick r:id="rId4" action="ppaction://hlinkfile"/>
              </a:rPr>
              <a:t>wmv</a:t>
            </a:r>
            <a:endParaRPr lang="es-ES" sz="4400" dirty="0">
              <a:solidFill>
                <a:srgbClr val="00B050"/>
              </a:solidFill>
            </a:endParaRPr>
          </a:p>
        </p:txBody>
      </p:sp>
      <p:pic>
        <p:nvPicPr>
          <p:cNvPr id="5" name="4 Imagen" descr="https://scontent-mad1-1.xx.fbcdn.net/v/t1.0-0/p296x100/12994423_1021013837986492_5206774452909711655_n.jpg?oh=75e3841a115796c909f4c7a00a5ec6c7&amp;oe=588BFB9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84784"/>
            <a:ext cx="318261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What</a:t>
            </a:r>
            <a:r>
              <a:rPr lang="es-ES" dirty="0" smtClean="0">
                <a:solidFill>
                  <a:srgbClr val="0070C0"/>
                </a:solidFill>
              </a:rPr>
              <a:t> can </a:t>
            </a:r>
            <a:r>
              <a:rPr lang="es-ES" dirty="0" err="1" smtClean="0">
                <a:solidFill>
                  <a:srgbClr val="0070C0"/>
                </a:solidFill>
              </a:rPr>
              <a:t>we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see</a:t>
            </a:r>
            <a:r>
              <a:rPr lang="es-ES" dirty="0" smtClean="0">
                <a:solidFill>
                  <a:srgbClr val="0070C0"/>
                </a:solidFill>
              </a:rPr>
              <a:t>?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>
                <a:solidFill>
                  <a:srgbClr val="00B050"/>
                </a:solidFill>
              </a:rPr>
              <a:t>Not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one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answer</a:t>
            </a:r>
            <a:r>
              <a:rPr lang="es-ES" dirty="0" smtClean="0">
                <a:solidFill>
                  <a:srgbClr val="00B050"/>
                </a:solidFill>
              </a:rPr>
              <a:t>		</a:t>
            </a:r>
            <a:r>
              <a:rPr lang="es-ES" dirty="0" err="1" smtClean="0">
                <a:solidFill>
                  <a:srgbClr val="00B050"/>
                </a:solidFill>
              </a:rPr>
              <a:t>Practice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needed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Compare and </a:t>
            </a:r>
            <a:r>
              <a:rPr lang="es-ES" dirty="0" err="1" smtClean="0">
                <a:solidFill>
                  <a:srgbClr val="00B050"/>
                </a:solidFill>
              </a:rPr>
              <a:t>contrast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different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levels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50"/>
                </a:solidFill>
              </a:rPr>
              <a:t>Models</a:t>
            </a:r>
            <a:r>
              <a:rPr lang="es-ES" dirty="0" smtClean="0">
                <a:solidFill>
                  <a:srgbClr val="00B050"/>
                </a:solidFill>
              </a:rPr>
              <a:t>: </a:t>
            </a:r>
            <a:r>
              <a:rPr lang="es-ES" dirty="0" err="1" smtClean="0">
                <a:solidFill>
                  <a:srgbClr val="00B050"/>
                </a:solidFill>
              </a:rPr>
              <a:t>What</a:t>
            </a:r>
            <a:r>
              <a:rPr lang="es-ES" dirty="0" smtClean="0">
                <a:solidFill>
                  <a:srgbClr val="00B050"/>
                </a:solidFill>
              </a:rPr>
              <a:t> a </a:t>
            </a:r>
            <a:r>
              <a:rPr lang="es-ES" dirty="0" err="1" smtClean="0">
                <a:solidFill>
                  <a:srgbClr val="00B050"/>
                </a:solidFill>
              </a:rPr>
              <a:t>Good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One</a:t>
            </a:r>
            <a:r>
              <a:rPr lang="es-ES" dirty="0" smtClean="0">
                <a:solidFill>
                  <a:srgbClr val="00B050"/>
                </a:solidFill>
              </a:rPr>
              <a:t> Look </a:t>
            </a:r>
            <a:r>
              <a:rPr lang="es-ES" dirty="0" err="1" smtClean="0">
                <a:solidFill>
                  <a:srgbClr val="00B050"/>
                </a:solidFill>
              </a:rPr>
              <a:t>Like</a:t>
            </a:r>
            <a:r>
              <a:rPr lang="es-ES" dirty="0" smtClean="0">
                <a:solidFill>
                  <a:srgbClr val="00B050"/>
                </a:solidFill>
              </a:rPr>
              <a:t>  (WAGOLL)</a:t>
            </a:r>
          </a:p>
          <a:p>
            <a:pPr>
              <a:buNone/>
            </a:pPr>
            <a:endParaRPr lang="es-E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50"/>
                </a:solidFill>
              </a:rPr>
              <a:t>Multidisciplinary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Our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grandparents</a:t>
            </a:r>
            <a:r>
              <a:rPr lang="es-ES" dirty="0" smtClean="0">
                <a:solidFill>
                  <a:srgbClr val="00B050"/>
                </a:solidFill>
              </a:rPr>
              <a:t>’ </a:t>
            </a:r>
            <a:r>
              <a:rPr lang="es-ES" dirty="0" err="1" smtClean="0">
                <a:solidFill>
                  <a:srgbClr val="00B050"/>
                </a:solidFill>
              </a:rPr>
              <a:t>toys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hlinkClick r:id="rId2" action="ppaction://hlinkfile"/>
              </a:rPr>
              <a:t>loose</a:t>
            </a:r>
            <a:r>
              <a:rPr lang="es-ES" dirty="0" smtClean="0">
                <a:hlinkClick r:id="rId2" action="ppaction://hlinkfile"/>
              </a:rPr>
              <a:t> parts.wmv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rgbClr val="00B0F0"/>
                </a:solidFill>
                <a:hlinkClick r:id="rId3" action="ppaction://hlinkfile"/>
              </a:rPr>
              <a:t>street.jpg</a:t>
            </a:r>
            <a:r>
              <a:rPr lang="es-ES" dirty="0" smtClean="0">
                <a:solidFill>
                  <a:srgbClr val="00B0F0"/>
                </a:solidFill>
              </a:rPr>
              <a:t>  plus </a:t>
            </a:r>
            <a:r>
              <a:rPr lang="es-ES" dirty="0" smtClean="0">
                <a:solidFill>
                  <a:srgbClr val="00B0F0"/>
                </a:solidFill>
                <a:hlinkClick r:id="rId4" action="ppaction://hlinkfile"/>
              </a:rPr>
              <a:t>tube.jpg</a:t>
            </a:r>
            <a:r>
              <a:rPr lang="es-ES" dirty="0" smtClean="0">
                <a:solidFill>
                  <a:srgbClr val="00B0F0"/>
                </a:solidFill>
              </a:rPr>
              <a:t>  plus  </a:t>
            </a:r>
            <a:r>
              <a:rPr lang="es-ES" dirty="0" err="1" smtClean="0">
                <a:solidFill>
                  <a:srgbClr val="00B0F0"/>
                </a:solidFill>
              </a:rPr>
              <a:t>one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child</a:t>
            </a:r>
            <a:r>
              <a:rPr lang="es-ES" dirty="0" smtClean="0">
                <a:solidFill>
                  <a:srgbClr val="00B0F0"/>
                </a:solidFill>
              </a:rPr>
              <a:t>  = </a:t>
            </a:r>
          </a:p>
          <a:p>
            <a:pPr>
              <a:buNone/>
            </a:pPr>
            <a:r>
              <a:rPr lang="es-ES" dirty="0" smtClean="0">
                <a:solidFill>
                  <a:srgbClr val="00B0F0"/>
                </a:solidFill>
              </a:rPr>
              <a:t>a </a:t>
            </a:r>
            <a:r>
              <a:rPr lang="es-ES" dirty="0" err="1" smtClean="0">
                <a:solidFill>
                  <a:srgbClr val="00B0F0"/>
                </a:solidFill>
              </a:rPr>
              <a:t>lovely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experience</a:t>
            </a:r>
            <a:r>
              <a:rPr lang="es-ES" dirty="0" smtClean="0">
                <a:solidFill>
                  <a:srgbClr val="00B0F0"/>
                </a:solidFill>
              </a:rPr>
              <a:t>/a </a:t>
            </a:r>
            <a:r>
              <a:rPr lang="es-ES" dirty="0" err="1" smtClean="0">
                <a:solidFill>
                  <a:srgbClr val="00B0F0"/>
                </a:solidFill>
              </a:rPr>
              <a:t>Physics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experiment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smtClean="0">
                <a:solidFill>
                  <a:srgbClr val="00B0F0"/>
                </a:solidFill>
              </a:rPr>
              <a:t>!</a:t>
            </a:r>
          </a:p>
          <a:p>
            <a:pPr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smtClean="0">
                <a:solidFill>
                  <a:srgbClr val="00B0F0"/>
                </a:solidFill>
              </a:rPr>
              <a:t> </a:t>
            </a:r>
            <a:r>
              <a:rPr lang="es-ES" dirty="0" smtClean="0">
                <a:solidFill>
                  <a:srgbClr val="00B0F0"/>
                </a:solidFill>
                <a:hlinkClick r:id="rId5" action="ppaction://hlinkfile"/>
              </a:rPr>
              <a:t>street3.mp4</a:t>
            </a:r>
            <a:endParaRPr lang="es-ES" dirty="0" smtClean="0">
              <a:solidFill>
                <a:srgbClr val="00B0F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7030A0"/>
                </a:solidFill>
              </a:rPr>
              <a:t>From</a:t>
            </a:r>
            <a:r>
              <a:rPr lang="es-ES" dirty="0" smtClean="0">
                <a:solidFill>
                  <a:srgbClr val="7030A0"/>
                </a:solidFill>
              </a:rPr>
              <a:t> STEM </a:t>
            </a:r>
            <a:r>
              <a:rPr lang="es-ES" dirty="0" err="1" smtClean="0">
                <a:solidFill>
                  <a:srgbClr val="7030A0"/>
                </a:solidFill>
              </a:rPr>
              <a:t>to</a:t>
            </a:r>
            <a:r>
              <a:rPr lang="es-ES" dirty="0" smtClean="0">
                <a:solidFill>
                  <a:srgbClr val="7030A0"/>
                </a:solidFill>
              </a:rPr>
              <a:t> STEAM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4000" dirty="0" smtClean="0">
                <a:solidFill>
                  <a:srgbClr val="00B0F0"/>
                </a:solidFill>
              </a:rPr>
              <a:t>A </a:t>
            </a:r>
            <a:r>
              <a:rPr lang="es-ES" sz="4000" dirty="0" err="1" smtClean="0">
                <a:solidFill>
                  <a:srgbClr val="00B0F0"/>
                </a:solidFill>
              </a:rPr>
              <a:t>story</a:t>
            </a:r>
            <a:r>
              <a:rPr lang="es-ES" sz="4000" dirty="0" smtClean="0">
                <a:solidFill>
                  <a:srgbClr val="00B0F0"/>
                </a:solidFill>
              </a:rPr>
              <a:t>: </a:t>
            </a:r>
            <a:r>
              <a:rPr lang="es-ES" sz="4000" dirty="0" err="1" smtClean="0">
                <a:solidFill>
                  <a:srgbClr val="00B0F0"/>
                </a:solidFill>
              </a:rPr>
              <a:t>Mamouth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 err="1" smtClean="0">
                <a:solidFill>
                  <a:srgbClr val="00B0F0"/>
                </a:solidFill>
              </a:rPr>
              <a:t>sinking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 err="1" smtClean="0">
                <a:solidFill>
                  <a:srgbClr val="00B0F0"/>
                </a:solidFill>
              </a:rPr>
              <a:t>on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 err="1" smtClean="0">
                <a:solidFill>
                  <a:srgbClr val="00B0F0"/>
                </a:solidFill>
              </a:rPr>
              <a:t>raft</a:t>
            </a:r>
            <a:r>
              <a:rPr lang="es-ES" sz="4000" dirty="0" smtClean="0">
                <a:solidFill>
                  <a:srgbClr val="00B0F0"/>
                </a:solidFill>
              </a:rPr>
              <a:t> (</a:t>
            </a:r>
            <a:r>
              <a:rPr lang="es-ES" sz="4000" u="sng" dirty="0" err="1" smtClean="0">
                <a:solidFill>
                  <a:srgbClr val="00B0F0"/>
                </a:solidFill>
              </a:rPr>
              <a:t>The</a:t>
            </a:r>
            <a:r>
              <a:rPr lang="es-ES" sz="4000" u="sng" dirty="0" smtClean="0">
                <a:solidFill>
                  <a:srgbClr val="00B0F0"/>
                </a:solidFill>
              </a:rPr>
              <a:t> </a:t>
            </a:r>
            <a:r>
              <a:rPr lang="es-ES" sz="4000" u="sng" dirty="0" err="1" smtClean="0">
                <a:solidFill>
                  <a:srgbClr val="00B0F0"/>
                </a:solidFill>
              </a:rPr>
              <a:t>Way</a:t>
            </a:r>
            <a:r>
              <a:rPr lang="es-ES" sz="4000" u="sng" dirty="0" smtClean="0">
                <a:solidFill>
                  <a:srgbClr val="00B0F0"/>
                </a:solidFill>
              </a:rPr>
              <a:t> </a:t>
            </a:r>
            <a:r>
              <a:rPr lang="es-ES" sz="4000" u="sng" dirty="0" err="1" smtClean="0">
                <a:solidFill>
                  <a:srgbClr val="00B0F0"/>
                </a:solidFill>
              </a:rPr>
              <a:t>Things</a:t>
            </a:r>
            <a:r>
              <a:rPr lang="es-ES" sz="4000" u="sng" dirty="0" smtClean="0">
                <a:solidFill>
                  <a:srgbClr val="00B0F0"/>
                </a:solidFill>
              </a:rPr>
              <a:t> </a:t>
            </a:r>
            <a:r>
              <a:rPr lang="es-ES" sz="4000" u="sng" dirty="0" err="1" smtClean="0">
                <a:solidFill>
                  <a:srgbClr val="00B0F0"/>
                </a:solidFill>
              </a:rPr>
              <a:t>Work</a:t>
            </a:r>
            <a:r>
              <a:rPr lang="es-ES" sz="4000" dirty="0" smtClean="0">
                <a:solidFill>
                  <a:srgbClr val="00B0F0"/>
                </a:solidFill>
              </a:rPr>
              <a:t>) </a:t>
            </a:r>
          </a:p>
          <a:p>
            <a:pPr>
              <a:buNone/>
            </a:pPr>
            <a:endParaRPr lang="es-ES" sz="4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sz="4000" dirty="0" smtClean="0">
                <a:solidFill>
                  <a:srgbClr val="00B0F0"/>
                </a:solidFill>
              </a:rPr>
              <a:t>A </a:t>
            </a:r>
            <a:r>
              <a:rPr lang="es-ES" sz="4000" dirty="0" err="1" smtClean="0">
                <a:solidFill>
                  <a:srgbClr val="00B0F0"/>
                </a:solidFill>
              </a:rPr>
              <a:t>problem</a:t>
            </a:r>
            <a:r>
              <a:rPr lang="es-ES" sz="4000" dirty="0" smtClean="0">
                <a:solidFill>
                  <a:srgbClr val="00B0F0"/>
                </a:solidFill>
              </a:rPr>
              <a:t>: </a:t>
            </a:r>
            <a:r>
              <a:rPr lang="es-ES" sz="4000" dirty="0" err="1" smtClean="0">
                <a:solidFill>
                  <a:srgbClr val="00B0F0"/>
                </a:solidFill>
              </a:rPr>
              <a:t>take</a:t>
            </a:r>
            <a:r>
              <a:rPr lang="es-ES" sz="4000" dirty="0" smtClean="0">
                <a:solidFill>
                  <a:srgbClr val="00B0F0"/>
                </a:solidFill>
              </a:rPr>
              <a:t> a </a:t>
            </a:r>
            <a:r>
              <a:rPr lang="es-ES" sz="4000" dirty="0" err="1" smtClean="0">
                <a:solidFill>
                  <a:srgbClr val="00B0F0"/>
                </a:solidFill>
              </a:rPr>
              <a:t>lump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es-ES" sz="4000" dirty="0" smtClean="0">
                <a:solidFill>
                  <a:srgbClr val="00B0F0"/>
                </a:solidFill>
              </a:rPr>
              <a:t>of </a:t>
            </a:r>
            <a:r>
              <a:rPr lang="es-ES" sz="4000" dirty="0" err="1" smtClean="0">
                <a:solidFill>
                  <a:srgbClr val="00B0F0"/>
                </a:solidFill>
              </a:rPr>
              <a:t>playdough</a:t>
            </a:r>
            <a:r>
              <a:rPr lang="es-ES" sz="4000" dirty="0" smtClean="0">
                <a:solidFill>
                  <a:srgbClr val="00B0F0"/>
                </a:solidFill>
              </a:rPr>
              <a:t> and </a:t>
            </a:r>
            <a:r>
              <a:rPr lang="es-ES" sz="4000" dirty="0" err="1" smtClean="0">
                <a:solidFill>
                  <a:srgbClr val="00B0F0"/>
                </a:solidFill>
              </a:rPr>
              <a:t>make</a:t>
            </a:r>
            <a:r>
              <a:rPr lang="es-ES" sz="4000" dirty="0" smtClean="0">
                <a:solidFill>
                  <a:srgbClr val="00B0F0"/>
                </a:solidFill>
              </a:rPr>
              <a:t> a</a:t>
            </a:r>
          </a:p>
          <a:p>
            <a:pPr>
              <a:buNone/>
            </a:pPr>
            <a:r>
              <a:rPr lang="es-ES" sz="4000" dirty="0" err="1" smtClean="0">
                <a:solidFill>
                  <a:srgbClr val="00B0F0"/>
                </a:solidFill>
              </a:rPr>
              <a:t>vessel</a:t>
            </a:r>
            <a:r>
              <a:rPr lang="es-ES" sz="4000" dirty="0" smtClean="0">
                <a:solidFill>
                  <a:srgbClr val="00B0F0"/>
                </a:solidFill>
              </a:rPr>
              <a:t>.  </a:t>
            </a:r>
            <a:r>
              <a:rPr lang="es-ES" sz="4000" dirty="0" err="1" smtClean="0">
                <a:solidFill>
                  <a:srgbClr val="00B0F0"/>
                </a:solidFill>
              </a:rPr>
              <a:t>Predictions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 err="1" smtClean="0">
                <a:solidFill>
                  <a:srgbClr val="00B0F0"/>
                </a:solidFill>
              </a:rPr>
              <a:t>made</a:t>
            </a:r>
            <a:r>
              <a:rPr lang="es-ES" sz="4000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r>
              <a:rPr lang="es-ES" sz="4000" dirty="0" err="1" smtClean="0">
                <a:solidFill>
                  <a:srgbClr val="00B0F0"/>
                </a:solidFill>
              </a:rPr>
              <a:t>Different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 err="1" smtClean="0">
                <a:solidFill>
                  <a:srgbClr val="00B0F0"/>
                </a:solidFill>
              </a:rPr>
              <a:t>solutions</a:t>
            </a:r>
            <a:r>
              <a:rPr lang="es-ES" sz="4000" dirty="0" smtClean="0">
                <a:solidFill>
                  <a:srgbClr val="00B0F0"/>
                </a:solidFill>
              </a:rPr>
              <a:t> </a:t>
            </a:r>
            <a:r>
              <a:rPr lang="es-ES" sz="4000" dirty="0" err="1" smtClean="0">
                <a:solidFill>
                  <a:srgbClr val="00B0F0"/>
                </a:solidFill>
              </a:rPr>
              <a:t>tested</a:t>
            </a:r>
            <a:endParaRPr lang="es-ES" sz="4000" dirty="0">
              <a:solidFill>
                <a:srgbClr val="00B0F0"/>
              </a:solidFill>
            </a:endParaRPr>
          </a:p>
        </p:txBody>
      </p:sp>
      <p:pic>
        <p:nvPicPr>
          <p:cNvPr id="4" name="3 Imagen" descr="Resultado de imagen para IMAGE THE WAY THINGS WORK MAMMOT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873345" cy="23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Coins</a:t>
            </a:r>
            <a:r>
              <a:rPr lang="es-ES" dirty="0" smtClean="0">
                <a:solidFill>
                  <a:srgbClr val="00B050"/>
                </a:solidFill>
              </a:rPr>
              <a:t>: </a:t>
            </a:r>
            <a:r>
              <a:rPr lang="es-ES" dirty="0" err="1" smtClean="0">
                <a:solidFill>
                  <a:srgbClr val="00B050"/>
                </a:solidFill>
              </a:rPr>
              <a:t>Surprise</a:t>
            </a:r>
            <a:r>
              <a:rPr lang="es-ES" dirty="0" smtClean="0">
                <a:solidFill>
                  <a:srgbClr val="00B050"/>
                </a:solidFill>
              </a:rPr>
              <a:t>!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Resultado de imagen de square coins of the worl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68786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eurocoins.co.uk/images/2002europattern1eurooobv240n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93005" cy="26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CuadroTexto"/>
          <p:cNvSpPr txBox="1"/>
          <p:nvPr/>
        </p:nvSpPr>
        <p:spPr>
          <a:xfrm>
            <a:off x="558348" y="246511"/>
            <a:ext cx="789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s-ES" sz="6000" dirty="0" err="1" smtClean="0">
                <a:solidFill>
                  <a:srgbClr val="00B050"/>
                </a:solidFill>
              </a:rPr>
              <a:t>Coins</a:t>
            </a:r>
            <a:endParaRPr lang="es-ES" sz="6000" dirty="0">
              <a:solidFill>
                <a:srgbClr val="00B05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35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None/>
            </a:pP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3" action="ppaction://hlinkfile"/>
              </a:rPr>
              <a:t>IMG_20160309_080017 (2).</a:t>
            </a:r>
            <a:r>
              <a:rPr lang="es-ES" dirty="0" err="1" smtClean="0">
                <a:hlinkClick r:id="rId3" action="ppaction://hlinkfile"/>
              </a:rPr>
              <a:t>jpg</a:t>
            </a:r>
            <a:endParaRPr lang="es-ES" dirty="0" smtClean="0"/>
          </a:p>
          <a:p>
            <a:pPr>
              <a:buNone/>
            </a:pPr>
            <a:endParaRPr lang="es-ES" dirty="0" smtClean="0">
              <a:hlinkClick r:id="rId4" action="ppaction://hlinkfile"/>
            </a:endParaRPr>
          </a:p>
          <a:p>
            <a:pPr>
              <a:buNone/>
            </a:pPr>
            <a:r>
              <a:rPr lang="es-ES" dirty="0" smtClean="0">
                <a:hlinkClick r:id="rId4" action="ppaction://hlinkfile"/>
              </a:rPr>
              <a:t>IMG_20160309_080325 (4).</a:t>
            </a:r>
            <a:r>
              <a:rPr lang="es-ES" dirty="0" err="1" smtClean="0">
                <a:hlinkClick r:id="rId4" action="ppaction://hlinkfile"/>
              </a:rPr>
              <a:t>jpg</a:t>
            </a:r>
            <a:endParaRPr lang="es-ES" dirty="0"/>
          </a:p>
        </p:txBody>
      </p:sp>
      <p:pic>
        <p:nvPicPr>
          <p:cNvPr id="9" name="8 Imagen" descr="Edward VIII 1937 Halfpenn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5472608" cy="20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79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Not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too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far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from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English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600" dirty="0" err="1" smtClean="0">
                <a:solidFill>
                  <a:srgbClr val="00B050"/>
                </a:solidFill>
              </a:rPr>
              <a:t>Telling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stories</a:t>
            </a:r>
            <a:r>
              <a:rPr lang="es-ES" sz="3600" dirty="0" smtClean="0">
                <a:solidFill>
                  <a:srgbClr val="00B050"/>
                </a:solidFill>
              </a:rPr>
              <a:t>/</a:t>
            </a:r>
            <a:r>
              <a:rPr lang="es-ES" sz="3600" dirty="0" err="1" smtClean="0">
                <a:solidFill>
                  <a:srgbClr val="00B050"/>
                </a:solidFill>
              </a:rPr>
              <a:t>Adding</a:t>
            </a:r>
            <a:r>
              <a:rPr lang="es-ES" sz="3600" dirty="0" smtClean="0">
                <a:solidFill>
                  <a:srgbClr val="00B050"/>
                </a:solidFill>
              </a:rPr>
              <a:t> a twist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hlinkClick r:id="rId3" action="ppaction://hlinkfile"/>
              </a:rPr>
              <a:t>St George and the Dragon.wmv</a:t>
            </a:r>
            <a:r>
              <a:rPr lang="en-US" sz="2000" dirty="0" smtClean="0">
                <a:solidFill>
                  <a:srgbClr val="00B050"/>
                </a:solidFill>
              </a:rPr>
              <a:t>		</a:t>
            </a:r>
            <a:endParaRPr lang="es-ES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2000" dirty="0" smtClean="0">
                <a:hlinkClick r:id="rId4" action="ppaction://hlinkfile"/>
              </a:rPr>
              <a:t>Mo4PandD.avi</a:t>
            </a:r>
            <a:r>
              <a:rPr lang="es-ES" sz="2000" dirty="0" smtClean="0"/>
              <a:t>	</a:t>
            </a:r>
            <a:r>
              <a:rPr lang="es-ES" sz="2000" dirty="0" smtClean="0">
                <a:hlinkClick r:id="rId5" action="ppaction://hlinkfile"/>
              </a:rPr>
              <a:t>classroom.jpg</a:t>
            </a:r>
            <a:r>
              <a:rPr lang="es-ES" sz="2000" dirty="0" smtClean="0"/>
              <a:t>	</a:t>
            </a:r>
          </a:p>
          <a:p>
            <a:pPr>
              <a:buNone/>
            </a:pPr>
            <a:r>
              <a:rPr lang="en-US" sz="2000" dirty="0" smtClean="0">
                <a:hlinkClick r:id="rId6" action="ppaction://hlinkfile"/>
              </a:rPr>
              <a:t>This Is The House That Jack Built Video[1].</a:t>
            </a:r>
            <a:r>
              <a:rPr lang="en-US" sz="2000" dirty="0" err="1" smtClean="0">
                <a:hlinkClick r:id="rId6" action="ppaction://hlinkfile"/>
              </a:rPr>
              <a:t>wmv</a:t>
            </a:r>
            <a:r>
              <a:rPr lang="en-US" sz="2000" dirty="0" smtClean="0"/>
              <a:t>     </a:t>
            </a:r>
            <a:r>
              <a:rPr lang="en-US" sz="2000" dirty="0" smtClean="0">
                <a:hlinkClick r:id="rId7" action="ppaction://hlinkfile"/>
              </a:rPr>
              <a:t>The Red Tree.wmv</a:t>
            </a:r>
            <a:r>
              <a:rPr lang="es-ES" sz="2000" dirty="0" smtClean="0"/>
              <a:t>	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3600" dirty="0" err="1" smtClean="0">
                <a:solidFill>
                  <a:srgbClr val="00B050"/>
                </a:solidFill>
              </a:rPr>
              <a:t>Manipulating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paper</a:t>
            </a:r>
            <a:r>
              <a:rPr lang="es-ES" sz="3600" dirty="0" smtClean="0">
                <a:solidFill>
                  <a:srgbClr val="00B050"/>
                </a:solidFill>
              </a:rPr>
              <a:t>:  </a:t>
            </a:r>
            <a:r>
              <a:rPr lang="es-ES" sz="3600" dirty="0" err="1" smtClean="0">
                <a:solidFill>
                  <a:srgbClr val="00B050"/>
                </a:solidFill>
              </a:rPr>
              <a:t>folding</a:t>
            </a:r>
            <a:r>
              <a:rPr lang="es-ES" sz="3600" dirty="0" smtClean="0">
                <a:solidFill>
                  <a:srgbClr val="00B050"/>
                </a:solidFill>
              </a:rPr>
              <a:t> and </a:t>
            </a:r>
            <a:r>
              <a:rPr lang="es-ES" sz="3600" dirty="0" err="1" smtClean="0">
                <a:solidFill>
                  <a:srgbClr val="00B050"/>
                </a:solidFill>
              </a:rPr>
              <a:t>cutting</a:t>
            </a:r>
            <a:r>
              <a:rPr lang="es-ES" sz="3600" dirty="0" smtClean="0">
                <a:solidFill>
                  <a:srgbClr val="00B050"/>
                </a:solidFill>
              </a:rPr>
              <a:t>  </a:t>
            </a:r>
          </a:p>
          <a:p>
            <a:pPr>
              <a:buNone/>
            </a:pPr>
            <a:r>
              <a:rPr lang="es-ES" sz="2600" dirty="0" smtClean="0">
                <a:solidFill>
                  <a:srgbClr val="00B050"/>
                </a:solidFill>
                <a:hlinkClick r:id="rId8" action="ppaction://hlinkfile"/>
              </a:rPr>
              <a:t>Foldables.pdf</a:t>
            </a:r>
            <a:endParaRPr lang="es-ES" sz="2600" dirty="0" smtClean="0">
              <a:solidFill>
                <a:srgbClr val="00B050"/>
              </a:solidFill>
            </a:endParaRPr>
          </a:p>
          <a:p>
            <a:endParaRPr lang="es-ES" sz="3600" dirty="0" smtClean="0">
              <a:solidFill>
                <a:srgbClr val="00B050"/>
              </a:solidFill>
            </a:endParaRPr>
          </a:p>
          <a:p>
            <a:r>
              <a:rPr lang="es-ES" sz="3600" dirty="0" err="1" smtClean="0">
                <a:solidFill>
                  <a:srgbClr val="00B050"/>
                </a:solidFill>
              </a:rPr>
              <a:t>Using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other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devices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err="1" smtClean="0">
                <a:solidFill>
                  <a:srgbClr val="00B050"/>
                </a:solidFill>
              </a:rPr>
              <a:t>like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our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voice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err="1" smtClean="0">
                <a:solidFill>
                  <a:srgbClr val="00B050"/>
                </a:solidFill>
              </a:rPr>
              <a:t>inner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eye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err="1" smtClean="0">
                <a:solidFill>
                  <a:srgbClr val="00B050"/>
                </a:solidFill>
              </a:rPr>
              <a:t>senses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err="1" smtClean="0">
                <a:solidFill>
                  <a:srgbClr val="00B050"/>
                </a:solidFill>
              </a:rPr>
              <a:t>movement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err="1" smtClean="0">
                <a:solidFill>
                  <a:srgbClr val="0070C0"/>
                </a:solidFill>
                <a:latin typeface="MingLiU" pitchFamily="49" charset="-120"/>
                <a:ea typeface="MingLiU" pitchFamily="49" charset="-120"/>
              </a:rPr>
              <a:t>e</a:t>
            </a:r>
            <a:r>
              <a:rPr lang="es-ES" sz="3600" dirty="0" err="1" smtClean="0">
                <a:solidFill>
                  <a:srgbClr val="00B050"/>
                </a:solidFill>
                <a:latin typeface="Baskerville Old Face" pitchFamily="18" charset="0"/>
              </a:rPr>
              <a:t>m</a:t>
            </a:r>
            <a:r>
              <a:rPr lang="es-ES" sz="3600" dirty="0" err="1" smtClean="0">
                <a:solidFill>
                  <a:srgbClr val="FF0000"/>
                </a:solidFill>
              </a:rPr>
              <a:t>o</a:t>
            </a:r>
            <a:r>
              <a:rPr lang="es-ES" sz="3600" dirty="0" err="1" smtClean="0">
                <a:solidFill>
                  <a:srgbClr val="00B050"/>
                </a:solidFill>
                <a:latin typeface="Bodoni MT Black" pitchFamily="18" charset="0"/>
              </a:rPr>
              <a:t>t</a:t>
            </a:r>
            <a:r>
              <a:rPr lang="es-ES" sz="3600" dirty="0" err="1" smtClean="0">
                <a:solidFill>
                  <a:srgbClr val="00B050"/>
                </a:solidFill>
              </a:rPr>
              <a:t>i</a:t>
            </a:r>
            <a:r>
              <a:rPr lang="es-ES" sz="4000" baseline="30000" dirty="0" err="1" smtClean="0">
                <a:solidFill>
                  <a:srgbClr val="00B050"/>
                </a:solidFill>
              </a:rPr>
              <a:t>o</a:t>
            </a:r>
            <a:r>
              <a:rPr lang="es-ES" sz="3600" dirty="0" err="1" smtClean="0">
                <a:solidFill>
                  <a:srgbClr val="7030A0"/>
                </a:solidFill>
              </a:rPr>
              <a:t>n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s-ES" sz="2200" dirty="0" smtClean="0">
                <a:solidFill>
                  <a:srgbClr val="00B050"/>
                </a:solidFill>
                <a:hlinkClick r:id="rId9" action="ppaction://hlinkfile"/>
              </a:rPr>
              <a:t>Red </a:t>
            </a:r>
            <a:r>
              <a:rPr lang="es-ES" sz="2200" dirty="0" err="1" smtClean="0">
                <a:solidFill>
                  <a:srgbClr val="00B050"/>
                </a:solidFill>
                <a:hlinkClick r:id="rId9" action="ppaction://hlinkfile"/>
              </a:rPr>
              <a:t>Ribbon</a:t>
            </a:r>
            <a:r>
              <a:rPr lang="es-ES" sz="2200" dirty="0" smtClean="0">
                <a:solidFill>
                  <a:srgbClr val="00B050"/>
                </a:solidFill>
                <a:hlinkClick r:id="rId9" action="ppaction://hlinkfile"/>
              </a:rPr>
              <a:t> </a:t>
            </a:r>
            <a:r>
              <a:rPr lang="es-ES" sz="2200" dirty="0" err="1" smtClean="0">
                <a:solidFill>
                  <a:srgbClr val="00B050"/>
                </a:solidFill>
                <a:hlinkClick r:id="rId9" action="ppaction://hlinkfile"/>
              </a:rPr>
              <a:t>Week</a:t>
            </a:r>
            <a:r>
              <a:rPr lang="es-ES" sz="2200" dirty="0" smtClean="0">
                <a:solidFill>
                  <a:srgbClr val="00B050"/>
                </a:solidFill>
                <a:hlinkClick r:id="rId9" action="ppaction://hlinkfile"/>
              </a:rPr>
              <a:t>  2014.wmv</a:t>
            </a:r>
            <a:r>
              <a:rPr lang="es-ES" sz="2200" dirty="0" smtClean="0">
                <a:solidFill>
                  <a:srgbClr val="00B050"/>
                </a:solidFill>
              </a:rPr>
              <a:t> </a:t>
            </a:r>
            <a:endParaRPr lang="es-ES" sz="2200" dirty="0">
              <a:solidFill>
                <a:srgbClr val="00B050"/>
              </a:solidFill>
            </a:endParaRPr>
          </a:p>
        </p:txBody>
      </p:sp>
      <p:pic>
        <p:nvPicPr>
          <p:cNvPr id="4" name="3 Imagen" descr="https://images-na.ssl-images-amazon.com/images/I/51fTDShX5hL._SX486_BO1,204,203,200_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692696"/>
            <a:ext cx="1619672" cy="18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Product Details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204460"/>
            <a:ext cx="1653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No automatic alt text available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No automatic alt text available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728980"/>
            <a:ext cx="5400040" cy="54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No automatic alt text available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728980"/>
            <a:ext cx="5400040" cy="54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No automatic alt text available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>
                <a:solidFill>
                  <a:srgbClr val="00B050"/>
                </a:solidFill>
              </a:rPr>
              <a:t>Start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with</a:t>
            </a:r>
            <a:r>
              <a:rPr lang="es-ES" sz="4800" dirty="0" smtClean="0">
                <a:solidFill>
                  <a:srgbClr val="00B050"/>
                </a:solidFill>
              </a:rPr>
              <a:t> a </a:t>
            </a:r>
            <a:r>
              <a:rPr lang="es-ES" sz="4800" dirty="0" err="1" smtClean="0">
                <a:solidFill>
                  <a:srgbClr val="00B050"/>
                </a:solidFill>
              </a:rPr>
              <a:t>journey</a:t>
            </a:r>
            <a:endParaRPr lang="es-ES" sz="4800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point zero bi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6600" dirty="0" err="1" smtClean="0">
                <a:solidFill>
                  <a:srgbClr val="00B050"/>
                </a:solidFill>
              </a:rPr>
              <a:t>Slipping</a:t>
            </a:r>
            <a:r>
              <a:rPr lang="es-ES" sz="6600" dirty="0" smtClean="0">
                <a:solidFill>
                  <a:srgbClr val="00B050"/>
                </a:solidFill>
              </a:rPr>
              <a:t> HOTS </a:t>
            </a:r>
            <a:r>
              <a:rPr lang="es-ES" sz="6600" dirty="0" err="1" smtClean="0">
                <a:solidFill>
                  <a:srgbClr val="00B050"/>
                </a:solidFill>
              </a:rPr>
              <a:t>into</a:t>
            </a:r>
            <a:r>
              <a:rPr lang="es-ES" sz="6600" dirty="0" smtClean="0">
                <a:solidFill>
                  <a:srgbClr val="00B050"/>
                </a:solidFill>
              </a:rPr>
              <a:t> </a:t>
            </a:r>
            <a:r>
              <a:rPr lang="es-ES" sz="6600" dirty="0" err="1" smtClean="0">
                <a:solidFill>
                  <a:srgbClr val="00B050"/>
                </a:solidFill>
              </a:rPr>
              <a:t>your</a:t>
            </a:r>
            <a:r>
              <a:rPr lang="es-ES" sz="6600" dirty="0" smtClean="0">
                <a:solidFill>
                  <a:srgbClr val="00B050"/>
                </a:solidFill>
              </a:rPr>
              <a:t> </a:t>
            </a:r>
            <a:r>
              <a:rPr lang="es-ES" sz="6600" dirty="0" err="1" smtClean="0">
                <a:solidFill>
                  <a:srgbClr val="00B050"/>
                </a:solidFill>
              </a:rPr>
              <a:t>teaching</a:t>
            </a:r>
            <a:endParaRPr lang="es-ES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Which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way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will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you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go</a:t>
            </a:r>
            <a:r>
              <a:rPr lang="es-ES" dirty="0" smtClean="0">
                <a:solidFill>
                  <a:srgbClr val="0070C0"/>
                </a:solidFill>
              </a:rPr>
              <a:t>?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A </a:t>
            </a:r>
            <a:r>
              <a:rPr lang="es-ES" dirty="0" err="1" smtClean="0">
                <a:solidFill>
                  <a:srgbClr val="00B050"/>
                </a:solidFill>
              </a:rPr>
              <a:t>little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by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Adding</a:t>
            </a:r>
            <a:r>
              <a:rPr lang="es-ES" dirty="0" smtClean="0">
                <a:solidFill>
                  <a:srgbClr val="00B0F0"/>
                </a:solidFill>
              </a:rPr>
              <a:t> twists </a:t>
            </a:r>
            <a:r>
              <a:rPr lang="es-ES" dirty="0" err="1" smtClean="0">
                <a:solidFill>
                  <a:srgbClr val="00B0F0"/>
                </a:solidFill>
              </a:rPr>
              <a:t>to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typical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activities</a:t>
            </a:r>
            <a:r>
              <a:rPr lang="es-ES" dirty="0" smtClean="0">
                <a:solidFill>
                  <a:srgbClr val="00B0F0"/>
                </a:solidFill>
              </a:rPr>
              <a:t>: </a:t>
            </a:r>
            <a:r>
              <a:rPr lang="es-ES" dirty="0" err="1" smtClean="0">
                <a:solidFill>
                  <a:srgbClr val="00B0F0"/>
                </a:solidFill>
              </a:rPr>
              <a:t>finish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the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story</a:t>
            </a:r>
            <a:r>
              <a:rPr lang="es-ES" dirty="0" smtClean="0">
                <a:solidFill>
                  <a:srgbClr val="00B0F0"/>
                </a:solidFill>
              </a:rPr>
              <a:t>, </a:t>
            </a:r>
            <a:r>
              <a:rPr lang="es-ES" dirty="0" err="1" smtClean="0">
                <a:solidFill>
                  <a:srgbClr val="00B0F0"/>
                </a:solidFill>
              </a:rPr>
              <a:t>change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the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subject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Scaffolding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to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support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pupils</a:t>
            </a:r>
            <a:r>
              <a:rPr lang="es-ES" dirty="0" smtClean="0">
                <a:solidFill>
                  <a:srgbClr val="00B0F0"/>
                </a:solidFill>
              </a:rPr>
              <a:t>/</a:t>
            </a:r>
            <a:r>
              <a:rPr lang="es-ES" dirty="0" err="1" smtClean="0">
                <a:solidFill>
                  <a:srgbClr val="00B0F0"/>
                </a:solidFill>
              </a:rPr>
              <a:t>Ss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with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something</a:t>
            </a:r>
            <a:r>
              <a:rPr lang="es-ES" dirty="0" smtClean="0">
                <a:solidFill>
                  <a:srgbClr val="00B0F0"/>
                </a:solidFill>
              </a:rPr>
              <a:t> new: </a:t>
            </a:r>
            <a:r>
              <a:rPr lang="es-ES" dirty="0" err="1" smtClean="0">
                <a:solidFill>
                  <a:srgbClr val="00B0F0"/>
                </a:solidFill>
              </a:rPr>
              <a:t>with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models</a:t>
            </a:r>
            <a:r>
              <a:rPr lang="es-ES" dirty="0" smtClean="0">
                <a:solidFill>
                  <a:srgbClr val="00B0F0"/>
                </a:solidFill>
              </a:rPr>
              <a:t>, </a:t>
            </a:r>
            <a:r>
              <a:rPr lang="es-ES" dirty="0" err="1" smtClean="0">
                <a:solidFill>
                  <a:srgbClr val="00B0F0"/>
                </a:solidFill>
              </a:rPr>
              <a:t>options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Taking</a:t>
            </a:r>
            <a:r>
              <a:rPr lang="es-ES" dirty="0" smtClean="0">
                <a:solidFill>
                  <a:srgbClr val="00B0F0"/>
                </a:solidFill>
              </a:rPr>
              <a:t> a </a:t>
            </a:r>
            <a:r>
              <a:rPr lang="es-ES" dirty="0" err="1" smtClean="0">
                <a:solidFill>
                  <a:srgbClr val="00B0F0"/>
                </a:solidFill>
              </a:rPr>
              <a:t>multidisplinary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or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multisensual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approach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A </a:t>
            </a:r>
            <a:r>
              <a:rPr lang="es-ES" dirty="0" err="1" smtClean="0">
                <a:solidFill>
                  <a:srgbClr val="00B050"/>
                </a:solidFill>
              </a:rPr>
              <a:t>lot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by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Doing</a:t>
            </a:r>
            <a:r>
              <a:rPr lang="es-ES" dirty="0" smtClean="0">
                <a:solidFill>
                  <a:srgbClr val="00B0F0"/>
                </a:solidFill>
              </a:rPr>
              <a:t> a full-</a:t>
            </a:r>
            <a:r>
              <a:rPr lang="es-ES" dirty="0" err="1" smtClean="0">
                <a:solidFill>
                  <a:srgbClr val="00B0F0"/>
                </a:solidFill>
              </a:rPr>
              <a:t>blown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project</a:t>
            </a:r>
            <a:r>
              <a:rPr lang="es-ES" dirty="0" smtClean="0">
                <a:solidFill>
                  <a:srgbClr val="00B0F0"/>
                </a:solidFill>
              </a:rPr>
              <a:t>: </a:t>
            </a:r>
            <a:r>
              <a:rPr lang="es-ES" dirty="0" err="1" smtClean="0">
                <a:solidFill>
                  <a:srgbClr val="00B0F0"/>
                </a:solidFill>
              </a:rPr>
              <a:t>find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examples</a:t>
            </a:r>
            <a:r>
              <a:rPr lang="es-ES" dirty="0" smtClean="0">
                <a:solidFill>
                  <a:srgbClr val="00B0F0"/>
                </a:solidFill>
              </a:rPr>
              <a:t> of </a:t>
            </a:r>
            <a:r>
              <a:rPr lang="es-ES" dirty="0" err="1" smtClean="0">
                <a:solidFill>
                  <a:srgbClr val="00B0F0"/>
                </a:solidFill>
              </a:rPr>
              <a:t>creativity</a:t>
            </a:r>
            <a:r>
              <a:rPr lang="es-ES" dirty="0" smtClean="0">
                <a:solidFill>
                  <a:srgbClr val="00B0F0"/>
                </a:solidFill>
              </a:rPr>
              <a:t> in </a:t>
            </a:r>
            <a:r>
              <a:rPr lang="es-ES" dirty="0" err="1" smtClean="0">
                <a:solidFill>
                  <a:srgbClr val="00B0F0"/>
                </a:solidFill>
              </a:rPr>
              <a:t>the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community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Looking</a:t>
            </a:r>
            <a:r>
              <a:rPr lang="es-ES" dirty="0" smtClean="0">
                <a:solidFill>
                  <a:srgbClr val="00B0F0"/>
                </a:solidFill>
              </a:rPr>
              <a:t> at and </a:t>
            </a:r>
            <a:r>
              <a:rPr lang="es-ES" dirty="0" err="1" smtClean="0">
                <a:solidFill>
                  <a:srgbClr val="00B0F0"/>
                </a:solidFill>
              </a:rPr>
              <a:t>talk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about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what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the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word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means</a:t>
            </a: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F0"/>
                </a:solidFill>
              </a:rPr>
              <a:t>Celebrating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examples</a:t>
            </a:r>
            <a:r>
              <a:rPr lang="es-ES" dirty="0" smtClean="0">
                <a:solidFill>
                  <a:srgbClr val="00B0F0"/>
                </a:solidFill>
              </a:rPr>
              <a:t> of </a:t>
            </a:r>
            <a:r>
              <a:rPr lang="es-ES" dirty="0" err="1" smtClean="0">
                <a:solidFill>
                  <a:srgbClr val="00B0F0"/>
                </a:solidFill>
              </a:rPr>
              <a:t>creativity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among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students</a:t>
            </a:r>
            <a:r>
              <a:rPr lang="es-ES" dirty="0" smtClean="0">
                <a:solidFill>
                  <a:srgbClr val="00B0F0"/>
                </a:solidFill>
              </a:rPr>
              <a:t> and </a:t>
            </a:r>
            <a:r>
              <a:rPr lang="es-ES" dirty="0" err="1" smtClean="0">
                <a:solidFill>
                  <a:srgbClr val="00B0F0"/>
                </a:solidFill>
              </a:rPr>
              <a:t>staff</a:t>
            </a:r>
            <a:r>
              <a:rPr lang="es-ES" dirty="0" smtClean="0">
                <a:solidFill>
                  <a:srgbClr val="00B0F0"/>
                </a:solidFill>
              </a:rPr>
              <a:t>, as </a:t>
            </a:r>
            <a:r>
              <a:rPr lang="es-ES" dirty="0" err="1" smtClean="0">
                <a:solidFill>
                  <a:srgbClr val="00B0F0"/>
                </a:solidFill>
              </a:rPr>
              <a:t>well</a:t>
            </a:r>
            <a:r>
              <a:rPr lang="es-ES" dirty="0" smtClean="0">
                <a:solidFill>
                  <a:srgbClr val="00B0F0"/>
                </a:solidFill>
              </a:rPr>
              <a:t> as </a:t>
            </a:r>
            <a:r>
              <a:rPr lang="es-ES" dirty="0" err="1" smtClean="0">
                <a:solidFill>
                  <a:srgbClr val="00B0F0"/>
                </a:solidFill>
              </a:rPr>
              <a:t>outside</a:t>
            </a:r>
            <a:r>
              <a:rPr lang="es-ES" dirty="0" smtClean="0">
                <a:solidFill>
                  <a:srgbClr val="00B0F0"/>
                </a:solidFill>
              </a:rPr>
              <a:t> in </a:t>
            </a:r>
            <a:r>
              <a:rPr lang="es-ES" dirty="0" err="1" smtClean="0">
                <a:solidFill>
                  <a:srgbClr val="00B0F0"/>
                </a:solidFill>
              </a:rPr>
              <a:t>the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community</a:t>
            </a:r>
            <a:endParaRPr lang="es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</a:rPr>
              <a:t>Going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dirty="0" err="1" smtClean="0">
                <a:solidFill>
                  <a:srgbClr val="00B0F0"/>
                </a:solidFill>
              </a:rPr>
              <a:t>small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err="1" smtClean="0">
                <a:solidFill>
                  <a:srgbClr val="7030A0"/>
                </a:solidFill>
              </a:rPr>
              <a:t>Assessment</a:t>
            </a:r>
            <a:r>
              <a:rPr lang="es-ES" dirty="0" smtClean="0">
                <a:solidFill>
                  <a:srgbClr val="7030A0"/>
                </a:solidFill>
              </a:rPr>
              <a:t>   </a:t>
            </a:r>
          </a:p>
          <a:p>
            <a:pPr>
              <a:buNone/>
            </a:pPr>
            <a:r>
              <a:rPr lang="es-ES" dirty="0" smtClean="0">
                <a:hlinkClick r:id="rId2" action="ppaction://hlinkfile"/>
              </a:rPr>
              <a:t>flower.pdf</a:t>
            </a:r>
            <a:endParaRPr lang="es-ES" dirty="0" smtClean="0"/>
          </a:p>
          <a:p>
            <a:pPr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7030A0"/>
                </a:solidFill>
              </a:rPr>
              <a:t>Something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unexpected</a:t>
            </a:r>
            <a:r>
              <a:rPr lang="es-ES" dirty="0" smtClean="0">
                <a:solidFill>
                  <a:srgbClr val="7030A0"/>
                </a:solidFill>
              </a:rPr>
              <a:t> in a </a:t>
            </a:r>
            <a:r>
              <a:rPr lang="es-ES" dirty="0" err="1" smtClean="0">
                <a:solidFill>
                  <a:srgbClr val="7030A0"/>
                </a:solidFill>
              </a:rPr>
              <a:t>pic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dictation</a:t>
            </a: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dirty="0" smtClean="0">
                <a:hlinkClick r:id="rId3" action="ppaction://hlinkfile"/>
              </a:rPr>
              <a:t>classroom.jpg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solidFill>
                  <a:srgbClr val="7030A0"/>
                </a:solidFill>
              </a:rPr>
              <a:t>Memorable </a:t>
            </a:r>
            <a:r>
              <a:rPr lang="es-ES" dirty="0" err="1" smtClean="0">
                <a:solidFill>
                  <a:srgbClr val="7030A0"/>
                </a:solidFill>
              </a:rPr>
              <a:t>pronunciation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tricks</a:t>
            </a: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dirty="0" smtClean="0">
                <a:hlinkClick r:id="rId4" action="ppaction://hlinkfile"/>
              </a:rPr>
              <a:t>fruitsuit.pdf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Big: </a:t>
            </a:r>
            <a:r>
              <a:rPr lang="es-ES" dirty="0" err="1" smtClean="0">
                <a:solidFill>
                  <a:srgbClr val="00B050"/>
                </a:solidFill>
              </a:rPr>
              <a:t>Creativity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on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the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Street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hlinkClick r:id="rId3" action="ppaction://hlinkfile"/>
              </a:rPr>
              <a:t>donkey.jpg</a:t>
            </a:r>
            <a:endParaRPr lang="es-ES" dirty="0" smtClean="0"/>
          </a:p>
          <a:p>
            <a:r>
              <a:rPr lang="es-ES" dirty="0" smtClean="0">
                <a:hlinkClick r:id="rId4" action="ppaction://hlinkfile"/>
              </a:rPr>
              <a:t>dress.jpg</a:t>
            </a:r>
            <a:endParaRPr lang="es-ES" dirty="0" smtClean="0"/>
          </a:p>
          <a:p>
            <a:r>
              <a:rPr lang="es-ES" dirty="0" smtClean="0">
                <a:hlinkClick r:id="rId5" action="ppaction://hlinkfile"/>
              </a:rPr>
              <a:t>blinds.jpg</a:t>
            </a:r>
            <a:endParaRPr lang="es-ES" dirty="0" smtClean="0"/>
          </a:p>
          <a:p>
            <a:r>
              <a:rPr lang="es-ES" dirty="0" smtClean="0">
                <a:hlinkClick r:id="rId6" action="ppaction://hlinkfile"/>
              </a:rPr>
              <a:t>drinks.jpg</a:t>
            </a:r>
            <a:r>
              <a:rPr lang="es-ES" dirty="0" smtClean="0"/>
              <a:t>                </a:t>
            </a:r>
            <a:endParaRPr lang="es-ES" dirty="0" smtClean="0">
              <a:hlinkClick r:id="rId7" action="ppaction://hlinkfile"/>
            </a:endParaRPr>
          </a:p>
          <a:p>
            <a:r>
              <a:rPr lang="es-ES" dirty="0" smtClean="0">
                <a:hlinkClick r:id="rId7" action="ppaction://hlinkfile"/>
              </a:rPr>
              <a:t>plates.jpg</a:t>
            </a:r>
            <a:r>
              <a:rPr lang="es-ES" dirty="0" smtClean="0"/>
              <a:t>         </a:t>
            </a:r>
          </a:p>
          <a:p>
            <a:r>
              <a:rPr lang="es-ES" dirty="0" smtClean="0"/>
              <a:t> </a:t>
            </a:r>
            <a:r>
              <a:rPr lang="es-ES" dirty="0" smtClean="0">
                <a:hlinkClick r:id="rId8" action="ppaction://hlinkfile"/>
              </a:rPr>
              <a:t>duck.jpg</a:t>
            </a:r>
            <a:endParaRPr lang="es-ES" dirty="0" smtClean="0"/>
          </a:p>
          <a:p>
            <a:r>
              <a:rPr lang="es-ES" dirty="0" smtClean="0">
                <a:hlinkClick r:id="rId9" action="ppaction://hlinkfile"/>
              </a:rPr>
              <a:t>graf.jpg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Multisensory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warmers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4800" dirty="0" err="1" smtClean="0">
                <a:solidFill>
                  <a:srgbClr val="002060"/>
                </a:solidFill>
              </a:rPr>
              <a:t>Take</a:t>
            </a:r>
            <a:r>
              <a:rPr lang="es-ES" sz="4800" dirty="0" smtClean="0">
                <a:solidFill>
                  <a:srgbClr val="002060"/>
                </a:solidFill>
              </a:rPr>
              <a:t> </a:t>
            </a:r>
            <a:r>
              <a:rPr lang="es-ES" sz="4800" dirty="0" err="1" smtClean="0">
                <a:solidFill>
                  <a:srgbClr val="002060"/>
                </a:solidFill>
              </a:rPr>
              <a:t>an</a:t>
            </a:r>
            <a:r>
              <a:rPr lang="es-ES" sz="4800" dirty="0" smtClean="0">
                <a:solidFill>
                  <a:srgbClr val="002060"/>
                </a:solidFill>
              </a:rPr>
              <a:t> </a:t>
            </a:r>
            <a:r>
              <a:rPr lang="es-ES" sz="4800" dirty="0" err="1" smtClean="0">
                <a:solidFill>
                  <a:srgbClr val="002060"/>
                </a:solidFill>
              </a:rPr>
              <a:t>object</a:t>
            </a:r>
            <a:r>
              <a:rPr lang="es-ES" sz="4800" dirty="0" smtClean="0">
                <a:solidFill>
                  <a:srgbClr val="002060"/>
                </a:solidFill>
              </a:rPr>
              <a:t> and… </a:t>
            </a:r>
          </a:p>
          <a:p>
            <a:pPr>
              <a:buNone/>
            </a:pPr>
            <a:endParaRPr lang="es-ES" sz="4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sz="4400" dirty="0" err="1" smtClean="0">
                <a:solidFill>
                  <a:srgbClr val="002060"/>
                </a:solidFill>
              </a:rPr>
              <a:t>feel</a:t>
            </a:r>
            <a:r>
              <a:rPr lang="es-ES" sz="4400" dirty="0" smtClean="0">
                <a:solidFill>
                  <a:srgbClr val="002060"/>
                </a:solidFill>
              </a:rPr>
              <a:t> </a:t>
            </a:r>
            <a:r>
              <a:rPr lang="es-ES" sz="4400" dirty="0" err="1" smtClean="0">
                <a:solidFill>
                  <a:srgbClr val="002060"/>
                </a:solidFill>
              </a:rPr>
              <a:t>it</a:t>
            </a:r>
            <a:endParaRPr lang="es-ES" sz="4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sz="4400" dirty="0" smtClean="0">
                <a:solidFill>
                  <a:srgbClr val="002060"/>
                </a:solidFill>
              </a:rPr>
              <a:t>listen </a:t>
            </a:r>
            <a:r>
              <a:rPr lang="es-ES" sz="4400" dirty="0" err="1" smtClean="0">
                <a:solidFill>
                  <a:srgbClr val="002060"/>
                </a:solidFill>
              </a:rPr>
              <a:t>to</a:t>
            </a:r>
            <a:r>
              <a:rPr lang="es-ES" sz="4400" dirty="0" smtClean="0">
                <a:solidFill>
                  <a:srgbClr val="002060"/>
                </a:solidFill>
              </a:rPr>
              <a:t> </a:t>
            </a:r>
            <a:r>
              <a:rPr lang="es-ES" sz="4400" dirty="0" err="1" smtClean="0">
                <a:solidFill>
                  <a:srgbClr val="002060"/>
                </a:solidFill>
              </a:rPr>
              <a:t>it</a:t>
            </a:r>
            <a:endParaRPr lang="es-ES" sz="4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sz="4400" dirty="0" smtClean="0">
                <a:solidFill>
                  <a:srgbClr val="002060"/>
                </a:solidFill>
              </a:rPr>
              <a:t>observe </a:t>
            </a:r>
            <a:r>
              <a:rPr lang="es-ES" sz="4400" dirty="0" err="1" smtClean="0">
                <a:solidFill>
                  <a:srgbClr val="002060"/>
                </a:solidFill>
              </a:rPr>
              <a:t>it</a:t>
            </a:r>
            <a:endParaRPr lang="es-ES" sz="4400" dirty="0">
              <a:solidFill>
                <a:srgbClr val="002060"/>
              </a:solidFill>
            </a:endParaRPr>
          </a:p>
        </p:txBody>
      </p:sp>
      <p:pic>
        <p:nvPicPr>
          <p:cNvPr id="4" name="3 Imagen" descr="http://3.bp.blogspot.com/-5kqX_96HlpI/TZiyVCbI2KI/AAAAAAAABAY/2DwKfdpsPJc/s400/hand_pri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86058"/>
            <a:ext cx="1404934" cy="13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3.bp.blogspot.com/-5kqX_96HlpI/TZiyVCbI2KI/AAAAAAAABAY/2DwKfdpsPJc/s400/hand_pri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1404934" cy="13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3.bp.blogspot.com/-5kqX_96HlpI/TZiyVCbI2KI/AAAAAAAABAY/2DwKfdpsPJc/s400/hand_pri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81128"/>
            <a:ext cx="1404934" cy="13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>
                <a:solidFill>
                  <a:srgbClr val="00B050"/>
                </a:solidFill>
              </a:rPr>
              <a:t>Classify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these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objects</a:t>
            </a:r>
            <a:endParaRPr lang="es-ES" sz="4800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http://s3-eu-west-1.amazonaws.com/checkthis.com/asset/509acec6d5c02202000002e8/509acec6d5c02202000002e8-medium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encrypted-tbn2.gstatic.com/images?q=tbn:ANd9GcTiSk00LmH_LlhVd-gpXrQ9TtEvGqrqfyvw0NNyBcNuH3ZBc9L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12787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liveandlearn.com/shop/images/products/secondary/7741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4668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ww.thetraditionaltoybox.co.uk/ekmps/shops/traditionaltoy/images/hape-childs-green-wooden-toy-cooker-play-gourmet-chef-kitchen-2086-p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25144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images.geant-beaux-arts.fr/out/pictures/details/2/pboxx-pixelboxx-63394/ciseauxpourenfantsec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959102"/>
            <a:ext cx="1528439" cy="189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pngimg.com/upload/fork_PNG3064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429000"/>
            <a:ext cx="1162050" cy="154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upload.wikimedia.org/wikipedia/commons/e/e0/Red_pencil_sharpene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501008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www.kadoee.com/media/catalog/product/cache/1/image/9df78eab33525d08d6e5fb8d27136e95/a/n/ankabut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068960"/>
            <a:ext cx="1363216" cy="17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://www.mustknowhow.com/wp-content/uploads/2011/04/1518_Chrome_Door_Stop-300x27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4653136"/>
            <a:ext cx="1454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ww.bakeify.com/media/catalog/product/cache/1/image/9df78eab33525d08d6e5fb8d27136e95/g/i/gingerbread-man-cookie-cutter-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1772816"/>
            <a:ext cx="1296144" cy="18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What</a:t>
            </a:r>
            <a:r>
              <a:rPr lang="es-ES" dirty="0" smtClean="0">
                <a:solidFill>
                  <a:srgbClr val="00B050"/>
                </a:solidFill>
              </a:rPr>
              <a:t> do </a:t>
            </a:r>
            <a:r>
              <a:rPr lang="es-ES" dirty="0" err="1" smtClean="0">
                <a:solidFill>
                  <a:srgbClr val="00B050"/>
                </a:solidFill>
              </a:rPr>
              <a:t>they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have</a:t>
            </a:r>
            <a:r>
              <a:rPr lang="es-ES" dirty="0" smtClean="0">
                <a:solidFill>
                  <a:srgbClr val="00B050"/>
                </a:solidFill>
              </a:rPr>
              <a:t> in </a:t>
            </a:r>
            <a:r>
              <a:rPr lang="es-ES" dirty="0" err="1" smtClean="0">
                <a:solidFill>
                  <a:srgbClr val="00B050"/>
                </a:solidFill>
              </a:rPr>
              <a:t>common</a:t>
            </a:r>
            <a:r>
              <a:rPr lang="es-ES" dirty="0" smtClean="0">
                <a:solidFill>
                  <a:srgbClr val="00B050"/>
                </a:solidFill>
              </a:rPr>
              <a:t>?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http://thinkinginenglish.files.wordpress.com/2010/03/trousers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212274" cy="244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sciencenc.com/event-help/Eye-Protection/goggles%20indirect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2052945" cy="234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promo-wholesale.com/Upfiles/Prod_m/Amazing-Safety-Scissors_200908171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72816"/>
            <a:ext cx="2952328" cy="23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ww.bourjois.co.uk/var/storage/images/catalog/makeup/accessories/all_accessories/tweezers/9047-1-fre-FR/tweezer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432" y="4653136"/>
            <a:ext cx="47631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71451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</a:rPr>
              <a:t>And </a:t>
            </a:r>
            <a:r>
              <a:rPr lang="es-ES" sz="3600" dirty="0" err="1" smtClean="0">
                <a:solidFill>
                  <a:srgbClr val="00B050"/>
                </a:solidFill>
              </a:rPr>
              <a:t>if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you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want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them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to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speak</a:t>
            </a:r>
            <a:r>
              <a:rPr lang="es-ES" sz="3600" dirty="0" smtClean="0">
                <a:solidFill>
                  <a:srgbClr val="00B050"/>
                </a:solidFill>
              </a:rPr>
              <a:t>…</a:t>
            </a:r>
            <a:endParaRPr lang="es-ES" sz="36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sz="3200" i="1" dirty="0" smtClean="0"/>
          </a:p>
          <a:p>
            <a:pPr>
              <a:buNone/>
            </a:pPr>
            <a:endParaRPr lang="es-ES" sz="32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i="1" dirty="0" err="1" smtClean="0">
                <a:solidFill>
                  <a:srgbClr val="00B050"/>
                </a:solidFill>
              </a:rPr>
              <a:t>secondary</a:t>
            </a:r>
            <a:r>
              <a:rPr lang="es-ES" sz="3200" i="1" dirty="0" smtClean="0">
                <a:solidFill>
                  <a:srgbClr val="00B050"/>
                </a:solidFill>
              </a:rPr>
              <a:t>, </a:t>
            </a:r>
            <a:r>
              <a:rPr lang="es-ES" sz="3200" i="1" dirty="0" err="1" smtClean="0">
                <a:solidFill>
                  <a:srgbClr val="00B050"/>
                </a:solidFill>
              </a:rPr>
              <a:t>laboratory</a:t>
            </a:r>
            <a:endParaRPr lang="es-ES" sz="3200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sz="32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i="1" dirty="0" smtClean="0">
                <a:solidFill>
                  <a:srgbClr val="00B050"/>
                </a:solidFill>
              </a:rPr>
              <a:t>diagonal, </a:t>
            </a:r>
            <a:r>
              <a:rPr lang="es-ES" sz="3200" i="1" dirty="0" err="1" smtClean="0">
                <a:solidFill>
                  <a:srgbClr val="00B050"/>
                </a:solidFill>
              </a:rPr>
              <a:t>rectangle</a:t>
            </a:r>
            <a:r>
              <a:rPr lang="es-ES" sz="3200" i="1" dirty="0" smtClean="0">
                <a:solidFill>
                  <a:srgbClr val="00B050"/>
                </a:solidFill>
              </a:rPr>
              <a:t>, </a:t>
            </a:r>
            <a:r>
              <a:rPr lang="es-ES" sz="3200" i="1" dirty="0" err="1" smtClean="0">
                <a:solidFill>
                  <a:srgbClr val="00B050"/>
                </a:solidFill>
              </a:rPr>
              <a:t>industry</a:t>
            </a:r>
            <a:endParaRPr lang="es-ES" sz="3200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sz="32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i="1" dirty="0" err="1" smtClean="0">
                <a:solidFill>
                  <a:srgbClr val="00B050"/>
                </a:solidFill>
              </a:rPr>
              <a:t>surface</a:t>
            </a:r>
            <a:r>
              <a:rPr lang="es-ES" sz="3200" i="1" dirty="0" smtClean="0">
                <a:solidFill>
                  <a:srgbClr val="00B050"/>
                </a:solidFill>
              </a:rPr>
              <a:t>, </a:t>
            </a:r>
            <a:r>
              <a:rPr lang="es-ES" sz="3200" i="1" dirty="0" err="1" smtClean="0">
                <a:solidFill>
                  <a:srgbClr val="00B050"/>
                </a:solidFill>
              </a:rPr>
              <a:t>mountain</a:t>
            </a:r>
            <a:r>
              <a:rPr lang="es-ES" sz="3200" i="1" dirty="0" smtClean="0">
                <a:solidFill>
                  <a:srgbClr val="00B050"/>
                </a:solidFill>
              </a:rPr>
              <a:t>, </a:t>
            </a:r>
            <a:r>
              <a:rPr lang="es-ES" sz="3200" i="1" dirty="0" err="1" smtClean="0">
                <a:solidFill>
                  <a:srgbClr val="00B050"/>
                </a:solidFill>
              </a:rPr>
              <a:t>pencil</a:t>
            </a:r>
            <a:endParaRPr lang="es-ES" sz="3200" i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0" y="2492896"/>
            <a:ext cx="25003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s-ES" sz="4000" dirty="0" err="1" smtClean="0">
                <a:solidFill>
                  <a:srgbClr val="0070C0"/>
                </a:solidFill>
              </a:rPr>
              <a:t>I’ve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got</a:t>
            </a:r>
            <a:r>
              <a:rPr lang="es-ES" sz="4000" dirty="0" smtClean="0">
                <a:solidFill>
                  <a:srgbClr val="0070C0"/>
                </a:solidFill>
              </a:rPr>
              <a:t> a </a:t>
            </a:r>
            <a:r>
              <a:rPr lang="es-ES" sz="4000" dirty="0" err="1" smtClean="0">
                <a:solidFill>
                  <a:srgbClr val="0070C0"/>
                </a:solidFill>
              </a:rPr>
              <a:t>mouth</a:t>
            </a:r>
            <a:r>
              <a:rPr lang="es-ES" sz="4000" dirty="0" smtClean="0">
                <a:solidFill>
                  <a:srgbClr val="0070C0"/>
                </a:solidFill>
              </a:rPr>
              <a:t>, </a:t>
            </a:r>
            <a:r>
              <a:rPr lang="es-ES" sz="4000" dirty="0" err="1" smtClean="0">
                <a:solidFill>
                  <a:srgbClr val="0070C0"/>
                </a:solidFill>
              </a:rPr>
              <a:t>but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I’m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not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an</a:t>
            </a:r>
            <a:r>
              <a:rPr lang="es-ES" sz="4000" dirty="0" smtClean="0">
                <a:solidFill>
                  <a:srgbClr val="0070C0"/>
                </a:solidFill>
              </a:rPr>
              <a:t> animal.</a:t>
            </a:r>
          </a:p>
          <a:p>
            <a:pPr>
              <a:lnSpc>
                <a:spcPct val="150000"/>
              </a:lnSpc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I can </a:t>
            </a:r>
            <a:r>
              <a:rPr lang="es-ES" sz="4000" dirty="0" err="1" smtClean="0">
                <a:solidFill>
                  <a:srgbClr val="0070C0"/>
                </a:solidFill>
              </a:rPr>
              <a:t>run</a:t>
            </a:r>
            <a:r>
              <a:rPr lang="es-ES" sz="4000" dirty="0" smtClean="0">
                <a:solidFill>
                  <a:srgbClr val="0070C0"/>
                </a:solidFill>
              </a:rPr>
              <a:t>, </a:t>
            </a:r>
            <a:r>
              <a:rPr lang="es-ES" sz="4000" dirty="0" err="1" smtClean="0">
                <a:solidFill>
                  <a:srgbClr val="0070C0"/>
                </a:solidFill>
              </a:rPr>
              <a:t>but</a:t>
            </a:r>
            <a:r>
              <a:rPr lang="es-ES" sz="4000" dirty="0" smtClean="0">
                <a:solidFill>
                  <a:srgbClr val="0070C0"/>
                </a:solidFill>
              </a:rPr>
              <a:t> I </a:t>
            </a:r>
            <a:r>
              <a:rPr lang="es-ES" sz="4000" dirty="0" err="1" smtClean="0">
                <a:solidFill>
                  <a:srgbClr val="0070C0"/>
                </a:solidFill>
              </a:rPr>
              <a:t>haven’t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got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legs</a:t>
            </a:r>
            <a:r>
              <a:rPr lang="es-ES" sz="4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4000" dirty="0" smtClean="0"/>
          </a:p>
          <a:p>
            <a:pPr>
              <a:lnSpc>
                <a:spcPct val="150000"/>
              </a:lnSpc>
              <a:buNone/>
            </a:pPr>
            <a:endParaRPr lang="es-ES" sz="4000" dirty="0" smtClean="0"/>
          </a:p>
          <a:p>
            <a:pPr>
              <a:lnSpc>
                <a:spcPct val="150000"/>
              </a:lnSpc>
              <a:buNone/>
            </a:pPr>
            <a:endParaRPr lang="es-ES" sz="4000" dirty="0" smtClean="0"/>
          </a:p>
          <a:p>
            <a:pPr>
              <a:lnSpc>
                <a:spcPct val="150000"/>
              </a:lnSpc>
              <a:buNone/>
            </a:pPr>
            <a:r>
              <a:rPr lang="es-ES" sz="4000" dirty="0" err="1" smtClean="0">
                <a:solidFill>
                  <a:srgbClr val="0070C0"/>
                </a:solidFill>
              </a:rPr>
              <a:t>I’ve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got</a:t>
            </a:r>
            <a:r>
              <a:rPr lang="es-ES" sz="4000" dirty="0" smtClean="0">
                <a:solidFill>
                  <a:srgbClr val="0070C0"/>
                </a:solidFill>
              </a:rPr>
              <a:t> a </a:t>
            </a:r>
            <a:r>
              <a:rPr lang="es-ES" sz="4000" dirty="0" err="1" smtClean="0">
                <a:solidFill>
                  <a:srgbClr val="0070C0"/>
                </a:solidFill>
              </a:rPr>
              <a:t>face</a:t>
            </a:r>
            <a:r>
              <a:rPr lang="es-ES" sz="4000" dirty="0" smtClean="0">
                <a:solidFill>
                  <a:srgbClr val="0070C0"/>
                </a:solidFill>
              </a:rPr>
              <a:t> and </a:t>
            </a:r>
            <a:r>
              <a:rPr lang="es-ES" sz="4000" dirty="0" err="1" smtClean="0">
                <a:solidFill>
                  <a:srgbClr val="0070C0"/>
                </a:solidFill>
              </a:rPr>
              <a:t>hands</a:t>
            </a:r>
            <a:r>
              <a:rPr lang="es-ES" sz="4000" dirty="0" smtClean="0">
                <a:solidFill>
                  <a:srgbClr val="0070C0"/>
                </a:solidFill>
              </a:rPr>
              <a:t>, </a:t>
            </a:r>
            <a:r>
              <a:rPr lang="es-ES" sz="4000" dirty="0" err="1" smtClean="0">
                <a:solidFill>
                  <a:srgbClr val="0070C0"/>
                </a:solidFill>
              </a:rPr>
              <a:t>but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I’m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not</a:t>
            </a:r>
            <a:r>
              <a:rPr lang="es-ES" sz="4000" dirty="0" smtClean="0">
                <a:solidFill>
                  <a:srgbClr val="0070C0"/>
                </a:solidFill>
              </a:rPr>
              <a:t> a </a:t>
            </a:r>
            <a:r>
              <a:rPr lang="es-ES" sz="4000" dirty="0" err="1" smtClean="0">
                <a:solidFill>
                  <a:srgbClr val="0070C0"/>
                </a:solidFill>
              </a:rPr>
              <a:t>person</a:t>
            </a:r>
            <a:r>
              <a:rPr lang="es-ES" sz="4000" dirty="0" smtClean="0">
                <a:solidFill>
                  <a:srgbClr val="0070C0"/>
                </a:solidFill>
              </a:rPr>
              <a:t>. </a:t>
            </a:r>
            <a:endParaRPr lang="es-ES" sz="4000" dirty="0">
              <a:solidFill>
                <a:srgbClr val="0070C0"/>
              </a:solidFill>
            </a:endParaRPr>
          </a:p>
        </p:txBody>
      </p:sp>
      <p:pic>
        <p:nvPicPr>
          <p:cNvPr id="4" name="3 Imagen" descr="Inch Clutha and the river mout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2"/>
            <a:ext cx="2304256" cy="2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footballer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an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accident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field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went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hospital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see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a doctor.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doctor and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footballer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mother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but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weren’t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6">
                    <a:lumMod val="75000"/>
                  </a:schemeClr>
                </a:solidFill>
              </a:rPr>
              <a:t>brothers</a:t>
            </a:r>
            <a:r>
              <a:rPr lang="es-ES" sz="3600" dirty="0" smtClean="0">
                <a:solidFill>
                  <a:srgbClr val="0070C0"/>
                </a:solidFill>
              </a:rPr>
              <a:t>.  </a:t>
            </a:r>
            <a:endParaRPr lang="es-E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rd i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My </a:t>
            </a:r>
            <a:r>
              <a:rPr lang="es-ES" dirty="0" err="1" smtClean="0">
                <a:solidFill>
                  <a:srgbClr val="00B050"/>
                </a:solidFill>
              </a:rPr>
              <a:t>niece’s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favourite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s-ES" sz="4400" dirty="0" err="1" smtClean="0">
                <a:solidFill>
                  <a:srgbClr val="00B050"/>
                </a:solidFill>
              </a:rPr>
              <a:t>What´s</a:t>
            </a:r>
            <a:r>
              <a:rPr lang="es-ES" sz="4400" dirty="0" smtClean="0">
                <a:solidFill>
                  <a:srgbClr val="00B050"/>
                </a:solidFill>
              </a:rPr>
              <a:t> Beethoven </a:t>
            </a:r>
            <a:r>
              <a:rPr lang="es-ES" sz="4400" dirty="0" err="1" smtClean="0">
                <a:solidFill>
                  <a:srgbClr val="00B050"/>
                </a:solidFill>
              </a:rPr>
              <a:t>doing</a:t>
            </a:r>
            <a:r>
              <a:rPr lang="es-ES" sz="4400" dirty="0" smtClean="0">
                <a:solidFill>
                  <a:srgbClr val="00B050"/>
                </a:solidFill>
              </a:rPr>
              <a:t> in </a:t>
            </a:r>
            <a:r>
              <a:rPr lang="es-ES" sz="4400" dirty="0" err="1" smtClean="0">
                <a:solidFill>
                  <a:srgbClr val="00B050"/>
                </a:solidFill>
              </a:rPr>
              <a:t>his</a:t>
            </a:r>
            <a:r>
              <a:rPr lang="es-ES" sz="4400" dirty="0" smtClean="0">
                <a:solidFill>
                  <a:srgbClr val="00B050"/>
                </a:solidFill>
              </a:rPr>
              <a:t> </a:t>
            </a:r>
            <a:r>
              <a:rPr lang="es-ES" sz="4400" dirty="0" err="1" smtClean="0">
                <a:solidFill>
                  <a:srgbClr val="00B050"/>
                </a:solidFill>
              </a:rPr>
              <a:t>tomb</a:t>
            </a:r>
            <a:r>
              <a:rPr lang="es-ES" sz="4400" dirty="0" smtClean="0">
                <a:solidFill>
                  <a:srgbClr val="00B050"/>
                </a:solidFill>
              </a:rPr>
              <a:t>?</a:t>
            </a:r>
          </a:p>
          <a:p>
            <a:pPr>
              <a:lnSpc>
                <a:spcPct val="150000"/>
              </a:lnSpc>
              <a:buNone/>
            </a:pPr>
            <a:endParaRPr lang="es-ES" sz="44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sz="4400" dirty="0" err="1" smtClean="0">
                <a:solidFill>
                  <a:srgbClr val="00B050"/>
                </a:solidFill>
              </a:rPr>
              <a:t>Decomposing</a:t>
            </a:r>
            <a:r>
              <a:rPr lang="es-ES" sz="4400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Odd-</a:t>
            </a:r>
            <a:r>
              <a:rPr lang="es-ES" strike="sngStrike" dirty="0" err="1" smtClean="0">
                <a:solidFill>
                  <a:srgbClr val="00B050"/>
                </a:solidFill>
              </a:rPr>
              <a:t>man</a:t>
            </a:r>
            <a:r>
              <a:rPr lang="es-ES" dirty="0" err="1" smtClean="0">
                <a:solidFill>
                  <a:srgbClr val="00B050"/>
                </a:solidFill>
              </a:rPr>
              <a:t>-one-out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200" dirty="0" smtClean="0">
                <a:solidFill>
                  <a:srgbClr val="7030A0"/>
                </a:solidFill>
              </a:rPr>
              <a:t>Apple – </a:t>
            </a:r>
            <a:r>
              <a:rPr lang="es-ES" sz="3200" dirty="0" err="1" smtClean="0">
                <a:solidFill>
                  <a:srgbClr val="7030A0"/>
                </a:solidFill>
              </a:rPr>
              <a:t>carrot</a:t>
            </a:r>
            <a:r>
              <a:rPr lang="es-ES" sz="3200" dirty="0" smtClean="0">
                <a:solidFill>
                  <a:srgbClr val="7030A0"/>
                </a:solidFill>
              </a:rPr>
              <a:t> – </a:t>
            </a:r>
            <a:r>
              <a:rPr lang="es-ES" sz="3200" dirty="0" err="1" smtClean="0">
                <a:solidFill>
                  <a:srgbClr val="7030A0"/>
                </a:solidFill>
              </a:rPr>
              <a:t>pear</a:t>
            </a:r>
            <a:r>
              <a:rPr lang="es-ES" sz="3200" dirty="0" smtClean="0">
                <a:solidFill>
                  <a:srgbClr val="7030A0"/>
                </a:solidFill>
              </a:rPr>
              <a:t> – banana</a:t>
            </a: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7030A0"/>
                </a:solidFill>
              </a:rPr>
              <a:t>Cheese</a:t>
            </a:r>
            <a:r>
              <a:rPr lang="es-ES" sz="3200" dirty="0" smtClean="0">
                <a:solidFill>
                  <a:srgbClr val="7030A0"/>
                </a:solidFill>
              </a:rPr>
              <a:t> – yogurt – banana – yogurt </a:t>
            </a: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7030A0"/>
                </a:solidFill>
              </a:rPr>
              <a:t>Bed</a:t>
            </a:r>
            <a:r>
              <a:rPr lang="es-ES" sz="3200" dirty="0" smtClean="0">
                <a:solidFill>
                  <a:srgbClr val="7030A0"/>
                </a:solidFill>
              </a:rPr>
              <a:t> – </a:t>
            </a:r>
            <a:r>
              <a:rPr lang="es-ES" sz="3200" dirty="0" err="1" smtClean="0">
                <a:solidFill>
                  <a:srgbClr val="7030A0"/>
                </a:solidFill>
              </a:rPr>
              <a:t>cooker</a:t>
            </a:r>
            <a:r>
              <a:rPr lang="es-ES" sz="3200" dirty="0" smtClean="0">
                <a:solidFill>
                  <a:srgbClr val="7030A0"/>
                </a:solidFill>
              </a:rPr>
              <a:t> – </a:t>
            </a:r>
            <a:r>
              <a:rPr lang="es-ES" sz="3200" dirty="0" err="1" smtClean="0">
                <a:solidFill>
                  <a:srgbClr val="7030A0"/>
                </a:solidFill>
              </a:rPr>
              <a:t>cupboard</a:t>
            </a:r>
            <a:r>
              <a:rPr lang="es-ES" sz="3200" dirty="0" smtClean="0">
                <a:solidFill>
                  <a:srgbClr val="7030A0"/>
                </a:solidFill>
              </a:rPr>
              <a:t> – </a:t>
            </a:r>
            <a:r>
              <a:rPr lang="es-ES" sz="3200" dirty="0" err="1" smtClean="0">
                <a:solidFill>
                  <a:srgbClr val="7030A0"/>
                </a:solidFill>
              </a:rPr>
              <a:t>sink</a:t>
            </a: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7030A0"/>
                </a:solidFill>
              </a:rPr>
              <a:t>Cheese</a:t>
            </a:r>
            <a:r>
              <a:rPr lang="es-ES" sz="3200" dirty="0" smtClean="0">
                <a:solidFill>
                  <a:srgbClr val="7030A0"/>
                </a:solidFill>
              </a:rPr>
              <a:t> cake – pizza – </a:t>
            </a:r>
            <a:r>
              <a:rPr lang="es-ES" sz="3200" dirty="0" err="1" smtClean="0">
                <a:solidFill>
                  <a:srgbClr val="7030A0"/>
                </a:solidFill>
              </a:rPr>
              <a:t>hot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dog</a:t>
            </a:r>
            <a:r>
              <a:rPr lang="es-ES" sz="3200" dirty="0" smtClean="0">
                <a:solidFill>
                  <a:srgbClr val="7030A0"/>
                </a:solidFill>
              </a:rPr>
              <a:t> – ice </a:t>
            </a:r>
            <a:r>
              <a:rPr lang="es-ES" sz="3200" dirty="0" err="1" smtClean="0">
                <a:solidFill>
                  <a:srgbClr val="7030A0"/>
                </a:solidFill>
              </a:rPr>
              <a:t>cream</a:t>
            </a:r>
            <a:endParaRPr lang="es-E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Huh</a:t>
            </a:r>
            <a:r>
              <a:rPr lang="es-ES" dirty="0" smtClean="0">
                <a:solidFill>
                  <a:srgbClr val="00B050"/>
                </a:solidFill>
              </a:rPr>
              <a:t>?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day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hemisphere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year</a:t>
            </a:r>
            <a:r>
              <a:rPr lang="es-ES" dirty="0" smtClean="0">
                <a:solidFill>
                  <a:srgbClr val="0070C0"/>
                </a:solidFill>
              </a:rPr>
              <a:t>   flat     </a:t>
            </a:r>
            <a:r>
              <a:rPr lang="es-ES" dirty="0" err="1" smtClean="0">
                <a:solidFill>
                  <a:srgbClr val="0070C0"/>
                </a:solidFill>
              </a:rPr>
              <a:t>street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planet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island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town</a:t>
            </a:r>
            <a:r>
              <a:rPr lang="es-ES" dirty="0" smtClean="0">
                <a:solidFill>
                  <a:srgbClr val="0070C0"/>
                </a:solidFill>
              </a:rPr>
              <a:t>     </a:t>
            </a:r>
            <a:r>
              <a:rPr lang="es-ES" dirty="0" err="1" smtClean="0">
                <a:solidFill>
                  <a:srgbClr val="0070C0"/>
                </a:solidFill>
              </a:rPr>
              <a:t>hour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letter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mountain</a:t>
            </a:r>
            <a:r>
              <a:rPr lang="es-ES" dirty="0" smtClean="0">
                <a:solidFill>
                  <a:srgbClr val="0070C0"/>
                </a:solidFill>
              </a:rPr>
              <a:t>   sea  </a:t>
            </a:r>
            <a:r>
              <a:rPr lang="es-ES" dirty="0" err="1" smtClean="0">
                <a:solidFill>
                  <a:srgbClr val="0070C0"/>
                </a:solidFill>
              </a:rPr>
              <a:t>second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hill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droplet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forest</a:t>
            </a:r>
            <a:r>
              <a:rPr lang="es-ES" dirty="0" smtClean="0">
                <a:solidFill>
                  <a:srgbClr val="0070C0"/>
                </a:solidFill>
              </a:rPr>
              <a:t>     </a:t>
            </a:r>
            <a:r>
              <a:rPr lang="es-ES" dirty="0" err="1" smtClean="0">
                <a:solidFill>
                  <a:srgbClr val="0070C0"/>
                </a:solidFill>
              </a:rPr>
              <a:t>isle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word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lake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jungle</a:t>
            </a: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state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village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drop</a:t>
            </a:r>
            <a:r>
              <a:rPr lang="es-ES" dirty="0" smtClean="0">
                <a:solidFill>
                  <a:srgbClr val="0070C0"/>
                </a:solidFill>
              </a:rPr>
              <a:t>      </a:t>
            </a:r>
            <a:r>
              <a:rPr lang="es-ES" dirty="0" err="1" smtClean="0">
                <a:solidFill>
                  <a:srgbClr val="0070C0"/>
                </a:solidFill>
              </a:rPr>
              <a:t>paragraph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valley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rainforest</a:t>
            </a: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province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r>
              <a:rPr lang="es-ES" dirty="0" err="1" smtClean="0">
                <a:solidFill>
                  <a:srgbClr val="0070C0"/>
                </a:solidFill>
              </a:rPr>
              <a:t>ocean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pond</a:t>
            </a:r>
            <a:r>
              <a:rPr lang="es-ES" dirty="0" smtClean="0">
                <a:solidFill>
                  <a:srgbClr val="0070C0"/>
                </a:solidFill>
              </a:rPr>
              <a:t>    </a:t>
            </a:r>
            <a:r>
              <a:rPr lang="es-ES" dirty="0" err="1" smtClean="0">
                <a:solidFill>
                  <a:srgbClr val="0070C0"/>
                </a:solidFill>
              </a:rPr>
              <a:t>hour</a:t>
            </a:r>
            <a:r>
              <a:rPr lang="es-ES" dirty="0" smtClean="0">
                <a:solidFill>
                  <a:srgbClr val="0070C0"/>
                </a:solidFill>
              </a:rPr>
              <a:t>     </a:t>
            </a:r>
            <a:r>
              <a:rPr lang="es-ES" dirty="0" err="1" smtClean="0">
                <a:solidFill>
                  <a:srgbClr val="0070C0"/>
                </a:solidFill>
              </a:rPr>
              <a:t>month</a:t>
            </a:r>
            <a:r>
              <a:rPr lang="es-ES" dirty="0" smtClean="0">
                <a:solidFill>
                  <a:srgbClr val="0070C0"/>
                </a:solidFill>
              </a:rPr>
              <a:t>   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7030A0"/>
                </a:solidFill>
              </a:rPr>
              <a:t>Looking</a:t>
            </a:r>
            <a:r>
              <a:rPr lang="es-ES" dirty="0" smtClean="0">
                <a:solidFill>
                  <a:srgbClr val="7030A0"/>
                </a:solidFill>
              </a:rPr>
              <a:t> at </a:t>
            </a:r>
            <a:r>
              <a:rPr lang="es-ES" dirty="0" smtClean="0">
                <a:solidFill>
                  <a:srgbClr val="00206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R</a:t>
            </a:r>
            <a:r>
              <a:rPr lang="es-ES" dirty="0" smtClean="0">
                <a:solidFill>
                  <a:srgbClr val="FF0000"/>
                </a:solidFill>
              </a:rPr>
              <a:t>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4000" dirty="0" err="1" smtClean="0">
                <a:solidFill>
                  <a:srgbClr val="7030A0"/>
                </a:solidFill>
              </a:rPr>
              <a:t>Representing</a:t>
            </a:r>
            <a:r>
              <a:rPr lang="es-ES" sz="4000" dirty="0" smtClean="0">
                <a:solidFill>
                  <a:srgbClr val="7030A0"/>
                </a:solidFill>
              </a:rPr>
              <a:t> </a:t>
            </a:r>
            <a:r>
              <a:rPr lang="es-ES" sz="4000" dirty="0" err="1" smtClean="0">
                <a:solidFill>
                  <a:srgbClr val="7030A0"/>
                </a:solidFill>
              </a:rPr>
              <a:t>vocab</a:t>
            </a:r>
            <a:endParaRPr lang="es-ES" sz="4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sz="4000" dirty="0" err="1" smtClean="0">
                <a:solidFill>
                  <a:srgbClr val="7030A0"/>
                </a:solidFill>
              </a:rPr>
              <a:t>Using</a:t>
            </a:r>
            <a:r>
              <a:rPr lang="es-ES" sz="4000" dirty="0" smtClean="0">
                <a:solidFill>
                  <a:srgbClr val="7030A0"/>
                </a:solidFill>
              </a:rPr>
              <a:t> </a:t>
            </a:r>
            <a:r>
              <a:rPr lang="es-ES" sz="4000" dirty="0" err="1" smtClean="0">
                <a:solidFill>
                  <a:srgbClr val="7030A0"/>
                </a:solidFill>
              </a:rPr>
              <a:t>picture</a:t>
            </a:r>
            <a:r>
              <a:rPr lang="es-ES" sz="4000" dirty="0" smtClean="0">
                <a:solidFill>
                  <a:srgbClr val="7030A0"/>
                </a:solidFill>
              </a:rPr>
              <a:t> </a:t>
            </a:r>
            <a:r>
              <a:rPr lang="es-ES" sz="4000" dirty="0" err="1" smtClean="0">
                <a:solidFill>
                  <a:srgbClr val="7030A0"/>
                </a:solidFill>
              </a:rPr>
              <a:t>prompts</a:t>
            </a:r>
            <a:r>
              <a:rPr lang="es-ES" sz="4000" dirty="0" smtClean="0">
                <a:solidFill>
                  <a:srgbClr val="7030A0"/>
                </a:solidFill>
              </a:rPr>
              <a:t> and </a:t>
            </a:r>
            <a:r>
              <a:rPr lang="es-ES" sz="4000" dirty="0" err="1" smtClean="0">
                <a:solidFill>
                  <a:srgbClr val="7030A0"/>
                </a:solidFill>
              </a:rPr>
              <a:t>books</a:t>
            </a:r>
            <a:endParaRPr lang="es-ES" sz="4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sz="4000" dirty="0" err="1" smtClean="0">
                <a:solidFill>
                  <a:srgbClr val="7030A0"/>
                </a:solidFill>
              </a:rPr>
              <a:t>Discussing</a:t>
            </a:r>
            <a:r>
              <a:rPr lang="es-ES" sz="4000" dirty="0" smtClean="0">
                <a:solidFill>
                  <a:srgbClr val="7030A0"/>
                </a:solidFill>
              </a:rPr>
              <a:t> </a:t>
            </a:r>
            <a:r>
              <a:rPr lang="es-ES" sz="4000" dirty="0" err="1" smtClean="0">
                <a:solidFill>
                  <a:srgbClr val="7030A0"/>
                </a:solidFill>
              </a:rPr>
              <a:t>images</a:t>
            </a:r>
            <a:r>
              <a:rPr lang="es-ES" sz="4000" dirty="0" smtClean="0">
                <a:solidFill>
                  <a:srgbClr val="7030A0"/>
                </a:solidFill>
              </a:rPr>
              <a:t> and </a:t>
            </a:r>
            <a:r>
              <a:rPr lang="es-ES" sz="4000" dirty="0" err="1" smtClean="0">
                <a:solidFill>
                  <a:srgbClr val="7030A0"/>
                </a:solidFill>
              </a:rPr>
              <a:t>colours</a:t>
            </a:r>
            <a:endParaRPr lang="es-ES" sz="4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sz="4000" dirty="0">
              <a:solidFill>
                <a:srgbClr val="7030A0"/>
              </a:solidFill>
            </a:endParaRPr>
          </a:p>
        </p:txBody>
      </p:sp>
      <p:pic>
        <p:nvPicPr>
          <p:cNvPr id="4" name="3 Imagen" descr="http://www.photo-dictionary.com/photofiles/list/9717/13192abstract_child_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41168"/>
            <a:ext cx="5654432" cy="17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The processes behind an Art class: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think, brainstorm, </a:t>
            </a:r>
            <a:r>
              <a:rPr lang="en-US" sz="4400" dirty="0" err="1" smtClean="0">
                <a:solidFill>
                  <a:srgbClr val="0070C0"/>
                </a:solidFill>
              </a:rPr>
              <a:t>practise</a:t>
            </a:r>
            <a:r>
              <a:rPr lang="en-US" sz="4400" dirty="0" smtClean="0">
                <a:solidFill>
                  <a:srgbClr val="0070C0"/>
                </a:solidFill>
              </a:rPr>
              <a:t>, 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experiment, 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evaluate,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improve,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revisit… 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 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4" name="3 Imagen" descr="http://t0.gstatic.com/images?q=tbn:ANd9GcQLwguYNHDMRcP_278o4bxBljNJhu5xhtP3t1CS2uWN-lGTuaz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7181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Is there room for a sketchbook?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3 Imagen" descr="http://t0.gstatic.com/images?q=tbn:ANd9GcQ5UF0TVghLnDqhxNkNLdmYNjTZxGbnypz65SuED84yc1aHkhB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357430"/>
            <a:ext cx="4071966" cy="2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t2.gstatic.com/images?q=tbn:ANd9GcRVCqazlQ0_YBgmYoaL7SOhIxn6yzy2CH65FdbEJFA2Xt7FeAXwT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201990" cy="23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4800" i="1" dirty="0" smtClean="0">
                <a:solidFill>
                  <a:schemeClr val="accent2">
                    <a:lumMod val="75000"/>
                  </a:schemeClr>
                </a:solidFill>
              </a:rPr>
              <a:t>“You won’t know when I’m thinking, but you will know when I have thought.”</a:t>
            </a:r>
            <a:endParaRPr lang="en-GB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Forming opinions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400" dirty="0" smtClean="0">
                <a:solidFill>
                  <a:srgbClr val="00B0F0"/>
                </a:solidFill>
              </a:rPr>
              <a:t>Is there time for a plenary or gallery stroll? </a:t>
            </a:r>
          </a:p>
          <a:p>
            <a:endParaRPr lang="en-GB" dirty="0"/>
          </a:p>
        </p:txBody>
      </p:sp>
      <p:pic>
        <p:nvPicPr>
          <p:cNvPr id="4" name="3 Imagen" descr="http://t3.gstatic.com/images?q=tbn:ANd9GcQ1Ocd1TeTFyd3FERPtg7QKsanSSTIzlh26Le9cPTTeirjbb-6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38773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Words – pictures - words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00B0F0"/>
                </a:solidFill>
              </a:rPr>
              <a:t>Comment on own and others’ work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00B0F0"/>
                </a:solidFill>
              </a:rPr>
              <a:t>“Read” a work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00B0F0"/>
                </a:solidFill>
              </a:rPr>
              <a:t>Express their ideas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Define their tastes and express their opinions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Articulate what they have learnt</a:t>
            </a:r>
            <a:endParaRPr lang="en-GB" sz="3200" dirty="0">
              <a:solidFill>
                <a:srgbClr val="00B0F0"/>
              </a:solidFill>
            </a:endParaRPr>
          </a:p>
        </p:txBody>
      </p:sp>
      <p:pic>
        <p:nvPicPr>
          <p:cNvPr id="4" name="3 Imagen" descr="http://images.meredith.com/parents/images/2009/03/l_1013198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730" y="1772816"/>
            <a:ext cx="190627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Creativity goes down with age. </a:t>
            </a:r>
            <a:endParaRPr lang="en-GB" dirty="0"/>
          </a:p>
        </p:txBody>
      </p:sp>
      <p:pic>
        <p:nvPicPr>
          <p:cNvPr id="4" name="3 Marcador de contenido" descr="http://chewychunks.files.wordpress.com/2011/02/200-uses-for-a-paperclip-sir-ken-robinson-changing-education-paradigms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8762" y="2167731"/>
            <a:ext cx="60864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bi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8388424" cy="6768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From word to </a:t>
            </a:r>
            <a:r>
              <a:rPr lang="en-GB" sz="6000" b="1" dirty="0" smtClean="0">
                <a:solidFill>
                  <a:srgbClr val="00B050"/>
                </a:solidFill>
                <a:sym typeface="Wingdings 2"/>
              </a:rPr>
              <a:t></a:t>
            </a:r>
            <a:r>
              <a:rPr lang="en-GB" dirty="0" smtClean="0">
                <a:solidFill>
                  <a:srgbClr val="00B050"/>
                </a:solidFill>
              </a:rPr>
              <a:t>mage...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</a:rPr>
              <a:t>Richardson: tell a story,  </a:t>
            </a:r>
          </a:p>
          <a:p>
            <a:pPr>
              <a:buNone/>
            </a:pPr>
            <a:endParaRPr lang="en-GB" sz="4800" dirty="0" smtClean="0"/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</a:rPr>
              <a:t>not a picture dictation</a:t>
            </a:r>
          </a:p>
          <a:p>
            <a:endParaRPr lang="en-GB" sz="4800" dirty="0" smtClean="0"/>
          </a:p>
          <a:p>
            <a:pPr>
              <a:buNone/>
            </a:pPr>
            <a:r>
              <a:rPr lang="en-GB" sz="4800" dirty="0" smtClean="0"/>
              <a:t>				</a:t>
            </a:r>
            <a:r>
              <a:rPr lang="en-GB" sz="5400" dirty="0" smtClean="0">
                <a:solidFill>
                  <a:srgbClr val="0070C0"/>
                </a:solidFill>
              </a:rPr>
              <a:t>Colour poem </a:t>
            </a:r>
            <a:endParaRPr lang="en-GB" sz="4800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Close your eyes...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7030A0"/>
                </a:solidFill>
              </a:rPr>
              <a:t>It’s like a winter sky.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7030A0"/>
                </a:solidFill>
              </a:rPr>
              <a:t>It’s like a cat’s eye.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7030A0"/>
                </a:solidFill>
              </a:rPr>
              <a:t>It’s like a princess’s hair.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7030A0"/>
                </a:solidFill>
              </a:rPr>
              <a:t>It’s like the king’s chair. 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7030A0"/>
                </a:solidFill>
              </a:rPr>
              <a:t>It’s like my favourite fruit.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7030A0"/>
                </a:solidFill>
              </a:rPr>
              <a:t>It’s like my grandfather’s suit</a:t>
            </a:r>
            <a:r>
              <a:rPr lang="en-GB" sz="3200" dirty="0" smtClean="0"/>
              <a:t>. </a:t>
            </a:r>
            <a:endParaRPr lang="en-GB" sz="3200" dirty="0"/>
          </a:p>
        </p:txBody>
      </p:sp>
      <p:pic>
        <p:nvPicPr>
          <p:cNvPr id="4" name="3 Imagen" descr="http://t1.gstatic.com/images?q=tbn:ANd9GcQA36KIPZDxBpILCppedsOyhjE3X47Z1e9cnidsYrFAhXcjeuR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142984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Problem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solving</a:t>
            </a:r>
            <a:r>
              <a:rPr lang="es-ES" dirty="0" smtClean="0">
                <a:solidFill>
                  <a:srgbClr val="00B050"/>
                </a:solidFill>
              </a:rPr>
              <a:t> in Art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3200" dirty="0" err="1" smtClean="0">
                <a:solidFill>
                  <a:srgbClr val="00B0F0"/>
                </a:solidFill>
              </a:rPr>
              <a:t>What’s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the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difference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between</a:t>
            </a:r>
            <a:r>
              <a:rPr lang="es-ES" sz="3200" dirty="0" smtClean="0">
                <a:solidFill>
                  <a:srgbClr val="00B0F0"/>
                </a:solidFill>
              </a:rPr>
              <a:t> a 2B and 6B </a:t>
            </a:r>
            <a:r>
              <a:rPr lang="es-ES" sz="3200" dirty="0" err="1" smtClean="0">
                <a:solidFill>
                  <a:srgbClr val="00B0F0"/>
                </a:solidFill>
              </a:rPr>
              <a:t>pencil</a:t>
            </a:r>
            <a:r>
              <a:rPr lang="es-ES" sz="3200" dirty="0" smtClean="0">
                <a:solidFill>
                  <a:srgbClr val="00B0F0"/>
                </a:solidFill>
              </a:rPr>
              <a:t>?  </a:t>
            </a:r>
            <a:r>
              <a:rPr lang="es-ES" sz="3200" dirty="0" err="1" smtClean="0">
                <a:solidFill>
                  <a:srgbClr val="00B0F0"/>
                </a:solidFill>
              </a:rPr>
              <a:t>Which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one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is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better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for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drawing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the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skin</a:t>
            </a:r>
            <a:r>
              <a:rPr lang="es-ES" sz="3200" dirty="0" smtClean="0">
                <a:solidFill>
                  <a:srgbClr val="00B0F0"/>
                </a:solidFill>
              </a:rPr>
              <a:t> of </a:t>
            </a:r>
            <a:r>
              <a:rPr lang="es-ES" sz="3200" dirty="0" err="1" smtClean="0">
                <a:solidFill>
                  <a:srgbClr val="00B0F0"/>
                </a:solidFill>
              </a:rPr>
              <a:t>an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elephant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or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the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r>
              <a:rPr lang="es-ES" sz="3200" dirty="0" err="1" smtClean="0">
                <a:solidFill>
                  <a:srgbClr val="00B0F0"/>
                </a:solidFill>
              </a:rPr>
              <a:t>fur</a:t>
            </a:r>
            <a:r>
              <a:rPr lang="es-ES" sz="3200" dirty="0" smtClean="0">
                <a:solidFill>
                  <a:srgbClr val="00B0F0"/>
                </a:solidFill>
              </a:rPr>
              <a:t> of a </a:t>
            </a:r>
            <a:r>
              <a:rPr lang="es-ES" sz="3200" dirty="0" err="1" smtClean="0">
                <a:solidFill>
                  <a:srgbClr val="00B0F0"/>
                </a:solidFill>
              </a:rPr>
              <a:t>cat</a:t>
            </a:r>
            <a:r>
              <a:rPr lang="es-ES" sz="3200" dirty="0" smtClean="0">
                <a:solidFill>
                  <a:srgbClr val="00B0F0"/>
                </a:solidFill>
              </a:rPr>
              <a:t>?  </a:t>
            </a:r>
            <a:r>
              <a:rPr lang="es-ES" sz="3200" dirty="0" err="1" smtClean="0">
                <a:solidFill>
                  <a:srgbClr val="00B0F0"/>
                </a:solidFill>
              </a:rPr>
              <a:t>Why</a:t>
            </a:r>
            <a:r>
              <a:rPr lang="es-ES" sz="3200" dirty="0" smtClean="0">
                <a:solidFill>
                  <a:srgbClr val="00B0F0"/>
                </a:solidFill>
              </a:rPr>
              <a:t>?</a:t>
            </a:r>
            <a:endParaRPr lang="es-ES" sz="3200" dirty="0">
              <a:solidFill>
                <a:srgbClr val="00B0F0"/>
              </a:solidFill>
            </a:endParaRPr>
          </a:p>
        </p:txBody>
      </p:sp>
      <p:pic>
        <p:nvPicPr>
          <p:cNvPr id="4" name="3 Imagen" descr="how to draw a realistic elephant step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874645" cy="23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encrypted-tbn2.gstatic.com/images?q=tbn:ANd9GcQO3s0TaoL18_4Pu3-W8JvBvFgZrm9G8-Q-FcJgVR5nDHyjfhLRk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200" dirty="0" err="1" smtClean="0">
                <a:solidFill>
                  <a:srgbClr val="00B050"/>
                </a:solidFill>
              </a:rPr>
              <a:t>How</a:t>
            </a:r>
            <a:r>
              <a:rPr lang="es-ES" sz="3200" dirty="0" smtClean="0">
                <a:solidFill>
                  <a:srgbClr val="00B050"/>
                </a:solidFill>
              </a:rPr>
              <a:t> can </a:t>
            </a:r>
            <a:r>
              <a:rPr lang="es-ES" sz="3200" dirty="0" err="1" smtClean="0">
                <a:solidFill>
                  <a:srgbClr val="00B050"/>
                </a:solidFill>
              </a:rPr>
              <a:t>we</a:t>
            </a:r>
            <a:r>
              <a:rPr lang="es-ES" sz="3200" dirty="0" smtClean="0">
                <a:solidFill>
                  <a:srgbClr val="00B050"/>
                </a:solidFill>
              </a:rPr>
              <a:t> show </a:t>
            </a:r>
            <a:r>
              <a:rPr lang="es-ES" sz="3200" dirty="0" err="1" smtClean="0">
                <a:solidFill>
                  <a:srgbClr val="00B050"/>
                </a:solidFill>
              </a:rPr>
              <a:t>how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colours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mix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to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form</a:t>
            </a:r>
            <a:r>
              <a:rPr lang="es-ES" sz="3200" dirty="0" smtClean="0">
                <a:solidFill>
                  <a:srgbClr val="00B050"/>
                </a:solidFill>
              </a:rPr>
              <a:t> new </a:t>
            </a:r>
            <a:r>
              <a:rPr lang="es-ES" sz="3200" dirty="0" err="1" smtClean="0">
                <a:solidFill>
                  <a:srgbClr val="00B050"/>
                </a:solidFill>
              </a:rPr>
              <a:t>ones</a:t>
            </a:r>
            <a:r>
              <a:rPr lang="es-ES" sz="3200" dirty="0" smtClean="0">
                <a:solidFill>
                  <a:srgbClr val="00B050"/>
                </a:solidFill>
              </a:rPr>
              <a:t>?</a:t>
            </a:r>
          </a:p>
          <a:p>
            <a:endParaRPr lang="es-ES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00B050"/>
                </a:solidFill>
              </a:rPr>
              <a:t>With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crayons</a:t>
            </a:r>
            <a:r>
              <a:rPr lang="es-ES" sz="3200" dirty="0" smtClean="0">
                <a:solidFill>
                  <a:srgbClr val="00B050"/>
                </a:solidFill>
              </a:rPr>
              <a:t>? </a:t>
            </a:r>
            <a:r>
              <a:rPr lang="es-ES" sz="3200" dirty="0" err="1" smtClean="0">
                <a:solidFill>
                  <a:srgbClr val="00B050"/>
                </a:solidFill>
              </a:rPr>
              <a:t>Board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chalk</a:t>
            </a:r>
            <a:r>
              <a:rPr lang="es-ES" sz="3200" dirty="0" smtClean="0">
                <a:solidFill>
                  <a:srgbClr val="00B050"/>
                </a:solidFill>
              </a:rPr>
              <a:t>? </a:t>
            </a:r>
            <a:r>
              <a:rPr lang="es-ES" sz="3200" dirty="0" err="1" smtClean="0">
                <a:solidFill>
                  <a:srgbClr val="00B050"/>
                </a:solidFill>
              </a:rPr>
              <a:t>Felt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tips</a:t>
            </a:r>
            <a:r>
              <a:rPr lang="es-ES" sz="3200" dirty="0" smtClean="0">
                <a:solidFill>
                  <a:srgbClr val="00B050"/>
                </a:solidFill>
              </a:rPr>
              <a:t>? </a:t>
            </a:r>
          </a:p>
          <a:p>
            <a:pPr>
              <a:buNone/>
            </a:pPr>
            <a:endParaRPr lang="es-ES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00B050"/>
                </a:solidFill>
              </a:rPr>
              <a:t>Pastels</a:t>
            </a:r>
            <a:r>
              <a:rPr lang="es-ES" sz="3200" dirty="0" smtClean="0">
                <a:solidFill>
                  <a:srgbClr val="00B050"/>
                </a:solidFill>
              </a:rPr>
              <a:t>? </a:t>
            </a:r>
            <a:r>
              <a:rPr lang="es-ES" sz="3200" dirty="0" err="1" smtClean="0">
                <a:solidFill>
                  <a:srgbClr val="00B050"/>
                </a:solidFill>
              </a:rPr>
              <a:t>Paints</a:t>
            </a:r>
            <a:r>
              <a:rPr lang="es-ES" sz="3200" dirty="0" smtClean="0">
                <a:solidFill>
                  <a:srgbClr val="00B050"/>
                </a:solidFill>
              </a:rPr>
              <a:t>? </a:t>
            </a:r>
            <a:r>
              <a:rPr lang="es-ES" sz="3200" dirty="0" err="1" smtClean="0">
                <a:solidFill>
                  <a:srgbClr val="00B050"/>
                </a:solidFill>
              </a:rPr>
              <a:t>M&amp;Ms</a:t>
            </a:r>
            <a:r>
              <a:rPr lang="es-ES" sz="3200" dirty="0" smtClean="0">
                <a:solidFill>
                  <a:srgbClr val="00B050"/>
                </a:solidFill>
              </a:rPr>
              <a:t>?  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4" name="3 Imagen" descr="http://31.media.tumblr.com/tumblr_lh0rg3ASB51qajm0do1_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81127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>
                <a:solidFill>
                  <a:srgbClr val="00B050"/>
                </a:solidFill>
              </a:rPr>
              <a:t>Enjoy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your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journey</a:t>
            </a:r>
            <a:r>
              <a:rPr lang="en-US" sz="1800" dirty="0" smtClean="0">
                <a:solidFill>
                  <a:srgbClr val="00B050"/>
                </a:solidFill>
                <a:hlinkClick r:id="rId2" action="ppaction://hlinkfile"/>
              </a:rPr>
              <a:t>Going to School in a Mud Desert (How Some Children Go To School in India </a:t>
            </a:r>
            <a:r>
              <a:rPr lang="en-US" sz="1600" dirty="0" smtClean="0">
                <a:solidFill>
                  <a:srgbClr val="00B050"/>
                </a:solidFill>
                <a:hlinkClick r:id="rId2" action="ppaction://hlinkfile"/>
              </a:rPr>
              <a:t>Gujarati) Trailer.wmv</a:t>
            </a:r>
            <a:endParaRPr lang="es-ES" sz="4800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http://ww1.prweb.com/prfiles/2005/10/04/293581/Bicycl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r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rd follow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https://images-na.ssl-images-amazon.com/images/I/31YhZvVziNL._SX438_BO1,204,203,200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151" y="4581128"/>
            <a:ext cx="1772289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AN ALTERNATIVE RO_ TE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dirty="0" err="1" smtClean="0">
                <a:solidFill>
                  <a:srgbClr val="7030A0"/>
                </a:solidFill>
              </a:rPr>
              <a:t>What’s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missing</a:t>
            </a:r>
            <a:r>
              <a:rPr lang="es-ES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es-ES" dirty="0" smtClean="0">
                <a:solidFill>
                  <a:srgbClr val="7030A0"/>
                </a:solidFill>
              </a:rPr>
              <a:t>U = YOU! </a:t>
            </a:r>
            <a:r>
              <a:rPr lang="es-ES" dirty="0" err="1" smtClean="0">
                <a:solidFill>
                  <a:srgbClr val="7030A0"/>
                </a:solidFill>
              </a:rPr>
              <a:t>To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take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on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the</a:t>
            </a:r>
            <a:r>
              <a:rPr lang="es-ES" dirty="0" smtClean="0">
                <a:solidFill>
                  <a:srgbClr val="7030A0"/>
                </a:solidFill>
              </a:rPr>
              <a:t> HOTS, </a:t>
            </a:r>
            <a:r>
              <a:rPr lang="es-ES" dirty="0" err="1" smtClean="0">
                <a:solidFill>
                  <a:srgbClr val="7030A0"/>
                </a:solidFill>
              </a:rPr>
              <a:t>including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creativity</a:t>
            </a:r>
            <a:endParaRPr lang="es-E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Look </a:t>
            </a:r>
            <a:r>
              <a:rPr lang="es-ES" dirty="0" err="1" smtClean="0">
                <a:solidFill>
                  <a:srgbClr val="00B050"/>
                </a:solidFill>
              </a:rPr>
              <a:t>beyond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your</a:t>
            </a:r>
            <a:r>
              <a:rPr lang="es-ES" dirty="0" smtClean="0">
                <a:solidFill>
                  <a:srgbClr val="00B050"/>
                </a:solidFill>
              </a:rPr>
              <a:t> sector/</a:t>
            </a:r>
            <a:r>
              <a:rPr lang="es-ES" dirty="0" err="1" smtClean="0">
                <a:solidFill>
                  <a:srgbClr val="00B050"/>
                </a:solidFill>
              </a:rPr>
              <a:t>subject</a:t>
            </a:r>
            <a:r>
              <a:rPr lang="es-ES" dirty="0" smtClean="0">
                <a:solidFill>
                  <a:srgbClr val="00B050"/>
                </a:solidFill>
              </a:rPr>
              <a:t>/</a:t>
            </a:r>
            <a:r>
              <a:rPr lang="es-ES" dirty="0" err="1" smtClean="0">
                <a:solidFill>
                  <a:srgbClr val="00B050"/>
                </a:solidFill>
              </a:rPr>
              <a:t>comfort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zone</a:t>
            </a:r>
            <a:r>
              <a:rPr lang="es-ES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Little and </a:t>
            </a:r>
            <a:r>
              <a:rPr lang="es-ES" dirty="0" err="1" smtClean="0">
                <a:solidFill>
                  <a:srgbClr val="00B050"/>
                </a:solidFill>
              </a:rPr>
              <a:t>often</a:t>
            </a:r>
            <a:r>
              <a:rPr lang="es-ES" dirty="0" smtClean="0">
                <a:solidFill>
                  <a:srgbClr val="00B050"/>
                </a:solidFill>
              </a:rPr>
              <a:t>! Slip </a:t>
            </a:r>
            <a:r>
              <a:rPr lang="es-ES" dirty="0" err="1" smtClean="0">
                <a:solidFill>
                  <a:srgbClr val="00B050"/>
                </a:solidFill>
              </a:rPr>
              <a:t>them</a:t>
            </a:r>
            <a:r>
              <a:rPr lang="es-ES" dirty="0" smtClean="0">
                <a:solidFill>
                  <a:srgbClr val="00B050"/>
                </a:solidFill>
              </a:rPr>
              <a:t> in!</a:t>
            </a:r>
            <a:endParaRPr lang="es-ES" dirty="0" smtClean="0"/>
          </a:p>
          <a:p>
            <a:pPr>
              <a:buNone/>
            </a:pPr>
            <a:r>
              <a:rPr lang="es-ES" dirty="0" err="1" smtClean="0">
                <a:solidFill>
                  <a:srgbClr val="00B050"/>
                </a:solidFill>
              </a:rPr>
              <a:t>Innovation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prevents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burn-out</a:t>
            </a:r>
            <a:endParaRPr lang="es-E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sergio.pdf : creative but not logical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http://blog.learningtoday.com/Portals/60233/images/BloomingOrangev1-resized-600.gif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2139</Words>
  <Application>Microsoft Office PowerPoint</Application>
  <PresentationFormat>Presentación en pantalla (4:3)</PresentationFormat>
  <Paragraphs>314</Paragraphs>
  <Slides>54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            Think out of the box shirley ellis the clapping song.wmv</vt:lpstr>
      <vt:lpstr>A Slinky</vt:lpstr>
      <vt:lpstr>Start with a journey</vt:lpstr>
      <vt:lpstr>Diapositiva 4</vt:lpstr>
      <vt:lpstr>Diapositiva 5</vt:lpstr>
      <vt:lpstr>Diapositiva 6</vt:lpstr>
      <vt:lpstr>Diapositiva 7</vt:lpstr>
      <vt:lpstr>AN ALTERNATIVE RO_ TE</vt:lpstr>
      <vt:lpstr>sergio.pdf : creative but not logical</vt:lpstr>
      <vt:lpstr>Start at the end of the HOTS journey</vt:lpstr>
      <vt:lpstr>Is creativity important? The four dimensions of curiosity.wmv </vt:lpstr>
      <vt:lpstr>Diapositiva 12</vt:lpstr>
      <vt:lpstr>And by asking a question…</vt:lpstr>
      <vt:lpstr>TOPICS IN COMMON</vt:lpstr>
      <vt:lpstr>Activity one: Ay Carmela!</vt:lpstr>
      <vt:lpstr>Other beastie activities</vt:lpstr>
      <vt:lpstr>Explain the relationship...</vt:lpstr>
      <vt:lpstr>Diapositiva 18</vt:lpstr>
      <vt:lpstr>What if </vt:lpstr>
      <vt:lpstr>What can we see?</vt:lpstr>
      <vt:lpstr>Our grandparents’ toys</vt:lpstr>
      <vt:lpstr>From STEM to STEAM</vt:lpstr>
      <vt:lpstr>Coins: Surprise!</vt:lpstr>
      <vt:lpstr>Coins</vt:lpstr>
      <vt:lpstr>Not too far from English</vt:lpstr>
      <vt:lpstr>Diapositiva 26</vt:lpstr>
      <vt:lpstr>Diapositiva 27</vt:lpstr>
      <vt:lpstr>Diapositiva 28</vt:lpstr>
      <vt:lpstr>Diapositiva 29</vt:lpstr>
      <vt:lpstr>Diapositiva 30</vt:lpstr>
      <vt:lpstr>Which way will you go?</vt:lpstr>
      <vt:lpstr>Going small</vt:lpstr>
      <vt:lpstr>Big: Creativity on the Street</vt:lpstr>
      <vt:lpstr>Multisensory warmers</vt:lpstr>
      <vt:lpstr>Classify these objects</vt:lpstr>
      <vt:lpstr>What do they have in common?</vt:lpstr>
      <vt:lpstr>And if you want them to speak…</vt:lpstr>
      <vt:lpstr>Diapositiva 38</vt:lpstr>
      <vt:lpstr>Diapositiva 39</vt:lpstr>
      <vt:lpstr>My niece’s favourite</vt:lpstr>
      <vt:lpstr>Odd-man-one-out</vt:lpstr>
      <vt:lpstr>Huh?</vt:lpstr>
      <vt:lpstr>Looking at ART</vt:lpstr>
      <vt:lpstr>The processes behind an Art class:</vt:lpstr>
      <vt:lpstr>Is there room for a sketchbook?</vt:lpstr>
      <vt:lpstr>Diapositiva 46</vt:lpstr>
      <vt:lpstr>Forming opinions</vt:lpstr>
      <vt:lpstr>Words – pictures - words</vt:lpstr>
      <vt:lpstr>Creativity goes down with age. </vt:lpstr>
      <vt:lpstr>From word to mage...</vt:lpstr>
      <vt:lpstr>Close your eyes...</vt:lpstr>
      <vt:lpstr>Problem solving in Art</vt:lpstr>
      <vt:lpstr>Diapositiva 53</vt:lpstr>
      <vt:lpstr>Enjoy your journeyGoing to School in a Mud Desert (How Some Children Go To School in India Gujarati) Trailer.wmv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Breathing life into CLIL</dc:title>
  <dc:creator>Usuario</dc:creator>
  <cp:lastModifiedBy>Usuario</cp:lastModifiedBy>
  <cp:revision>276</cp:revision>
  <dcterms:created xsi:type="dcterms:W3CDTF">2011-04-11T20:48:10Z</dcterms:created>
  <dcterms:modified xsi:type="dcterms:W3CDTF">2017-03-15T15:10:09Z</dcterms:modified>
</cp:coreProperties>
</file>