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8.jpeg" ContentType="image/jpeg"/>
  <Override PartName="/ppt/media/image17.jpeg" ContentType="image/jpeg"/>
  <Override PartName="/ppt/media/image16.jpeg" ContentType="image/jpeg"/>
  <Override PartName="/ppt/media/image15.jpeg" ContentType="image/jpeg"/>
  <Override PartName="/ppt/media/image14.jpeg" ContentType="image/jpeg"/>
  <Override PartName="/ppt/media/image13.jpeg" ContentType="image/jpeg"/>
  <Override PartName="/ppt/media/image12.jpeg" ContentType="image/jpeg"/>
  <Override PartName="/ppt/media/image19.jpeg" ContentType="image/jpeg"/>
  <Override PartName="/ppt/media/image1.png" ContentType="image/png"/>
  <Override PartName="/ppt/media/image8.jpeg" ContentType="image/jpeg"/>
  <Override PartName="/ppt/media/image3.png" ContentType="image/png"/>
  <Override PartName="/ppt/media/image11.jpeg" ContentType="image/jpeg"/>
  <Override PartName="/ppt/media/image4.png" ContentType="image/png"/>
  <Override PartName="/ppt/media/image6.jpeg" ContentType="image/jpeg"/>
  <Override PartName="/ppt/media/image5.jpeg" ContentType="image/jpeg"/>
  <Override PartName="/ppt/media/image2.png" ContentType="image/png"/>
  <Override PartName="/ppt/media/image7.jpeg" ContentType="image/jpeg"/>
  <Override PartName="/ppt/media/image9.jpeg" ContentType="image/jpeg"/>
  <Override PartName="/ppt/media/image10.jpeg" ContentType="image/jpeg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2" name="" descr=""/>
          <p:cNvPicPr/>
          <p:nvPr/>
        </p:nvPicPr>
        <p:blipFill>
          <a:blip r:embed="rId2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53" name="" descr=""/>
          <p:cNvPicPr/>
          <p:nvPr/>
        </p:nvPicPr>
        <p:blipFill>
          <a:blip r:embed="rId3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7" name="" descr=""/>
          <p:cNvPicPr/>
          <p:nvPr/>
        </p:nvPicPr>
        <p:blipFill>
          <a:blip r:embed="rId2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3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0"/>
            <a:ext cx="365040" cy="685368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255240" y="5047560"/>
            <a:ext cx="72360" cy="169092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255240" y="4796640"/>
            <a:ext cx="72360" cy="22788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255240" y="4637520"/>
            <a:ext cx="72360" cy="136440"/>
          </a:xfrm>
          <a:prstGeom prst="rect">
            <a:avLst/>
          </a:prstGeom>
          <a:solidFill>
            <a:schemeClr val="bg2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 hidden="1"/>
          <p:cNvSpPr/>
          <p:nvPr/>
        </p:nvSpPr>
        <p:spPr>
          <a:xfrm>
            <a:off x="255240" y="4542480"/>
            <a:ext cx="72360" cy="7236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CustomShape 6" hidden="1"/>
          <p:cNvSpPr/>
          <p:nvPr/>
        </p:nvSpPr>
        <p:spPr>
          <a:xfrm>
            <a:off x="309600" y="680400"/>
            <a:ext cx="4500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CustomShape 7" hidden="1"/>
          <p:cNvSpPr/>
          <p:nvPr/>
        </p:nvSpPr>
        <p:spPr>
          <a:xfrm>
            <a:off x="268920" y="680400"/>
            <a:ext cx="2664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" name="CustomShape 8" hidden="1"/>
          <p:cNvSpPr/>
          <p:nvPr/>
        </p:nvSpPr>
        <p:spPr>
          <a:xfrm>
            <a:off x="250200" y="680400"/>
            <a:ext cx="828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" name="CustomShape 9" hidden="1"/>
          <p:cNvSpPr/>
          <p:nvPr/>
        </p:nvSpPr>
        <p:spPr>
          <a:xfrm>
            <a:off x="221760" y="680400"/>
            <a:ext cx="828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0" y="0"/>
            <a:ext cx="365040" cy="685368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309600" y="680400"/>
            <a:ext cx="4500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268920" y="680400"/>
            <a:ext cx="2664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250200" y="680400"/>
            <a:ext cx="828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3" name="CustomShape 14"/>
          <p:cNvSpPr/>
          <p:nvPr/>
        </p:nvSpPr>
        <p:spPr>
          <a:xfrm>
            <a:off x="221760" y="680400"/>
            <a:ext cx="828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255240" y="5047560"/>
            <a:ext cx="72360" cy="169092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" name="CustomShape 16"/>
          <p:cNvSpPr/>
          <p:nvPr/>
        </p:nvSpPr>
        <p:spPr>
          <a:xfrm>
            <a:off x="255240" y="4796640"/>
            <a:ext cx="72360" cy="22788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6" name="CustomShape 17"/>
          <p:cNvSpPr/>
          <p:nvPr/>
        </p:nvSpPr>
        <p:spPr>
          <a:xfrm>
            <a:off x="255240" y="4637520"/>
            <a:ext cx="72360" cy="136440"/>
          </a:xfrm>
          <a:prstGeom prst="rect">
            <a:avLst/>
          </a:prstGeom>
          <a:solidFill>
            <a:schemeClr val="bg2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255240" y="4542480"/>
            <a:ext cx="72360" cy="7236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" name="PlaceHolder 19"/>
          <p:cNvSpPr>
            <a:spLocks noGrp="1"/>
          </p:cNvSpPr>
          <p:nvPr>
            <p:ph type="title"/>
          </p:nvPr>
        </p:nvSpPr>
        <p:spPr>
          <a:xfrm>
            <a:off x="914400" y="511920"/>
            <a:ext cx="7771680" cy="913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Prema para editar o formato de texto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do esquema</a:t>
            </a:r>
            <a:endParaRPr b="0" lang="gl-E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Terceiro nivel do esquema</a:t>
            </a:r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Sétimo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0" y="0"/>
            <a:ext cx="365040" cy="685368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5" name="CustomShape 2"/>
          <p:cNvSpPr/>
          <p:nvPr/>
        </p:nvSpPr>
        <p:spPr>
          <a:xfrm>
            <a:off x="255240" y="5047560"/>
            <a:ext cx="72360" cy="169092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6" name="CustomShape 3"/>
          <p:cNvSpPr/>
          <p:nvPr/>
        </p:nvSpPr>
        <p:spPr>
          <a:xfrm>
            <a:off x="255240" y="4796640"/>
            <a:ext cx="72360" cy="22788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7" name="CustomShape 4"/>
          <p:cNvSpPr/>
          <p:nvPr/>
        </p:nvSpPr>
        <p:spPr>
          <a:xfrm>
            <a:off x="255240" y="4637520"/>
            <a:ext cx="72360" cy="136440"/>
          </a:xfrm>
          <a:prstGeom prst="rect">
            <a:avLst/>
          </a:prstGeom>
          <a:solidFill>
            <a:schemeClr val="bg2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8" name="CustomShape 5"/>
          <p:cNvSpPr/>
          <p:nvPr/>
        </p:nvSpPr>
        <p:spPr>
          <a:xfrm>
            <a:off x="255240" y="4542480"/>
            <a:ext cx="72360" cy="7236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9" name="CustomShape 6"/>
          <p:cNvSpPr/>
          <p:nvPr/>
        </p:nvSpPr>
        <p:spPr>
          <a:xfrm>
            <a:off x="309600" y="680400"/>
            <a:ext cx="4500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0" name="CustomShape 7"/>
          <p:cNvSpPr/>
          <p:nvPr/>
        </p:nvSpPr>
        <p:spPr>
          <a:xfrm>
            <a:off x="268920" y="680400"/>
            <a:ext cx="2664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1" name="CustomShape 8"/>
          <p:cNvSpPr/>
          <p:nvPr/>
        </p:nvSpPr>
        <p:spPr>
          <a:xfrm>
            <a:off x="250200" y="680400"/>
            <a:ext cx="828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2" name="CustomShape 9"/>
          <p:cNvSpPr/>
          <p:nvPr/>
        </p:nvSpPr>
        <p:spPr>
          <a:xfrm>
            <a:off x="221760" y="680400"/>
            <a:ext cx="8280" cy="365040"/>
          </a:xfrm>
          <a:prstGeom prst="rect">
            <a:avLst/>
          </a:prstGeom>
          <a:solidFill>
            <a:srgbClr val="000000"/>
          </a:solidFill>
          <a:ln w="50760">
            <a:noFill/>
          </a:ln>
          <a:effectLst>
            <a:glow rad="63500">
              <a:schemeClr val="phClr">
                <a:alpha val="45000"/>
                <a:satMod val="12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3" name="PlaceHolder 10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gl-E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Prema para editar o formato de texto do título</a:t>
            </a:r>
            <a:endParaRPr b="0" lang="gl-E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Prema para editar o formato de texto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do esquema</a:t>
            </a:r>
            <a:endParaRPr b="0" lang="gl-E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Terceiro nivel do esquema</a:t>
            </a:r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Sétimo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jpeg"/><Relationship Id="rId3" Type="http://schemas.openxmlformats.org/officeDocument/2006/relationships/image" Target="../media/image11.jpe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jpe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jpe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914400" y="4343400"/>
            <a:ext cx="7771680" cy="1974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lang="gl-ES" sz="4000" spc="-1" strike="noStrike" cap="all">
                <a:solidFill>
                  <a:srgbClr val="d6ecff"/>
                </a:solidFill>
                <a:uFill>
                  <a:solidFill>
                    <a:srgbClr val="ffffff"/>
                  </a:solidFill>
                </a:uFill>
                <a:latin typeface="Adobe Caslon Pro"/>
              </a:rPr>
              <a:t>Castelo de xabóns 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0" name="Picture 2" descr=""/>
          <p:cNvPicPr/>
          <p:nvPr/>
        </p:nvPicPr>
        <p:blipFill>
          <a:blip r:embed="rId1"/>
          <a:stretch/>
        </p:blipFill>
        <p:spPr>
          <a:xfrm>
            <a:off x="5004000" y="548640"/>
            <a:ext cx="3716280" cy="2270880"/>
          </a:xfrm>
          <a:prstGeom prst="rect">
            <a:avLst/>
          </a:prstGeom>
          <a:ln>
            <a:noFill/>
          </a:ln>
        </p:spPr>
      </p:pic>
    </p:spTree>
  </p:cSld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914400" y="511920"/>
            <a:ext cx="7771680" cy="913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gl-ES" sz="4000" spc="-94" strike="noStrike">
                <a:solidFill>
                  <a:srgbClr val="d6ecff"/>
                </a:solidFill>
                <a:uFill>
                  <a:solidFill>
                    <a:srgbClr val="ffffff"/>
                  </a:solidFill>
                </a:uFill>
                <a:latin typeface="Consolas"/>
              </a:rPr>
              <a:t> </a:t>
            </a:r>
            <a:r>
              <a:rPr b="0" lang="gl-ES" sz="4000" spc="-94" strike="noStrike">
                <a:solidFill>
                  <a:srgbClr val="d6ecff"/>
                </a:solidFill>
                <a:uFill>
                  <a:solidFill>
                    <a:srgbClr val="ffffff"/>
                  </a:solidFill>
                </a:uFill>
                <a:latin typeface="Consolas"/>
              </a:rPr>
              <a:t>Goat milk soap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gl-ES" sz="4000" spc="-94" strike="noStrike">
                <a:solidFill>
                  <a:srgbClr val="d6ecff"/>
                </a:solidFill>
                <a:uFill>
                  <a:solidFill>
                    <a:srgbClr val="ffffff"/>
                  </a:solidFill>
                </a:uFill>
                <a:latin typeface="Consolas"/>
              </a:rPr>
              <a:t>Ingredients: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914400" y="1412640"/>
            <a:ext cx="7771680" cy="4942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-   Olive oil --- 680 g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  <a:buClr>
                <a:srgbClr val="d6ecff"/>
              </a:buClr>
              <a:buSzPct val="95000"/>
              <a:buFont typeface="Wingdings" charset="2"/>
              <a:buChar char=""/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Coconut oil--- 50 g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  <a:buClr>
                <a:srgbClr val="d6ecff"/>
              </a:buClr>
              <a:buSzPct val="95000"/>
              <a:buFont typeface="Wingdings" charset="2"/>
              <a:buChar char=""/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Sodium hydroxide --- 93 g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  <a:buClr>
                <a:srgbClr val="d6ecff"/>
              </a:buClr>
              <a:buSzPct val="95000"/>
              <a:buFont typeface="Wingdings" charset="2"/>
              <a:buChar char=""/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Fresh goat milk--- 230 g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  <a:buClr>
                <a:srgbClr val="d6ecff"/>
              </a:buClr>
              <a:buSzPct val="95000"/>
              <a:buFont typeface="Wingdings" charset="2"/>
              <a:buChar char=""/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Essential oils ( for fragance).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  <a:buClr>
                <a:srgbClr val="d6ecff"/>
              </a:buClr>
              <a:buSzPct val="95000"/>
              <a:buFont typeface="Wingdings" charset="2"/>
              <a:buChar char=""/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 </a:t>
            </a: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Food colouring.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3" name="Picture 2" descr=""/>
          <p:cNvPicPr/>
          <p:nvPr/>
        </p:nvPicPr>
        <p:blipFill>
          <a:blip r:embed="rId1"/>
          <a:stretch/>
        </p:blipFill>
        <p:spPr>
          <a:xfrm>
            <a:off x="7740360" y="260640"/>
            <a:ext cx="1180440" cy="1487520"/>
          </a:xfrm>
          <a:prstGeom prst="rect">
            <a:avLst/>
          </a:prstGeom>
          <a:ln>
            <a:noFill/>
          </a:ln>
        </p:spPr>
      </p:pic>
      <p:pic>
        <p:nvPicPr>
          <p:cNvPr id="104" name="Picture 4" descr=""/>
          <p:cNvPicPr/>
          <p:nvPr/>
        </p:nvPicPr>
        <p:blipFill>
          <a:blip r:embed="rId2"/>
          <a:stretch/>
        </p:blipFill>
        <p:spPr>
          <a:xfrm>
            <a:off x="6300360" y="1989000"/>
            <a:ext cx="2159640" cy="1387440"/>
          </a:xfrm>
          <a:prstGeom prst="rect">
            <a:avLst/>
          </a:prstGeom>
          <a:ln>
            <a:noFill/>
          </a:ln>
        </p:spPr>
      </p:pic>
      <p:pic>
        <p:nvPicPr>
          <p:cNvPr id="105" name="Picture 5" descr=""/>
          <p:cNvPicPr/>
          <p:nvPr/>
        </p:nvPicPr>
        <p:blipFill>
          <a:blip r:embed="rId3"/>
          <a:stretch/>
        </p:blipFill>
        <p:spPr>
          <a:xfrm>
            <a:off x="6012000" y="4581000"/>
            <a:ext cx="2447640" cy="1829520"/>
          </a:xfrm>
          <a:prstGeom prst="rect">
            <a:avLst/>
          </a:prstGeom>
          <a:ln>
            <a:noFill/>
          </a:ln>
        </p:spPr>
      </p:pic>
    </p:spTree>
  </p:cSld>
  <p:transition>
    <p:wipe dir="r"/>
  </p:transition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914400" y="260640"/>
            <a:ext cx="7771680" cy="57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gl-ES" sz="4000" spc="-94" strike="noStrike">
                <a:solidFill>
                  <a:srgbClr val="d6ecff"/>
                </a:solidFill>
                <a:uFill>
                  <a:solidFill>
                    <a:srgbClr val="ffffff"/>
                  </a:solidFill>
                </a:uFill>
                <a:latin typeface="Consolas"/>
              </a:rPr>
              <a:t>Benefits: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914400" y="908640"/>
            <a:ext cx="7771680" cy="54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11480" indent="-342360">
              <a:lnSpc>
                <a:spcPct val="100000"/>
              </a:lnSpc>
              <a:buClr>
                <a:srgbClr val="d6ecff"/>
              </a:buClr>
              <a:buSzPct val="95000"/>
              <a:buFont typeface="Wingdings" charset="2"/>
              <a:buChar char=""/>
            </a:pPr>
            <a:r>
              <a:rPr b="0" lang="gl-E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Delays signs of skin aging: the skin appears smoother and more youthful.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  <a:buClr>
                <a:srgbClr val="d6ecff"/>
              </a:buClr>
              <a:buSzPct val="95000"/>
              <a:buFont typeface="Wingdings" charset="2"/>
              <a:buChar char=""/>
            </a:pPr>
            <a:r>
              <a:rPr b="0" lang="gl-E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Good for people with dry or sensitive skin. 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  <a:buClr>
                <a:srgbClr val="d6ecff"/>
              </a:buClr>
              <a:buSzPct val="95000"/>
              <a:buFont typeface="Wingdings" charset="2"/>
              <a:buChar char=""/>
            </a:pPr>
            <a:r>
              <a:rPr b="0" lang="gl-E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Reduces acne.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8" name="Picture 2" descr=""/>
          <p:cNvPicPr/>
          <p:nvPr/>
        </p:nvPicPr>
        <p:blipFill>
          <a:blip r:embed="rId1"/>
          <a:stretch/>
        </p:blipFill>
        <p:spPr>
          <a:xfrm>
            <a:off x="6516360" y="3573000"/>
            <a:ext cx="2285280" cy="1713960"/>
          </a:xfrm>
          <a:prstGeom prst="rect">
            <a:avLst/>
          </a:prstGeom>
          <a:ln>
            <a:noFill/>
          </a:ln>
        </p:spPr>
      </p:pic>
      <p:pic>
        <p:nvPicPr>
          <p:cNvPr id="109" name="Picture 3" descr=""/>
          <p:cNvPicPr/>
          <p:nvPr/>
        </p:nvPicPr>
        <p:blipFill>
          <a:blip r:embed="rId2"/>
          <a:stretch/>
        </p:blipFill>
        <p:spPr>
          <a:xfrm>
            <a:off x="3060000" y="4941000"/>
            <a:ext cx="2294640" cy="1529640"/>
          </a:xfrm>
          <a:prstGeom prst="rect">
            <a:avLst/>
          </a:prstGeom>
          <a:ln>
            <a:noFill/>
          </a:ln>
        </p:spPr>
      </p:pic>
      <p:pic>
        <p:nvPicPr>
          <p:cNvPr id="110" name="Picture 4" descr=""/>
          <p:cNvPicPr/>
          <p:nvPr/>
        </p:nvPicPr>
        <p:blipFill>
          <a:blip r:embed="rId3"/>
          <a:stretch/>
        </p:blipFill>
        <p:spPr>
          <a:xfrm>
            <a:off x="5220000" y="1340640"/>
            <a:ext cx="3152160" cy="144720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914400" y="511920"/>
            <a:ext cx="7771680" cy="913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gl-ES" sz="4000" spc="-94" strike="noStrike">
                <a:solidFill>
                  <a:srgbClr val="d6ecff"/>
                </a:solidFill>
                <a:uFill>
                  <a:solidFill>
                    <a:srgbClr val="ffffff"/>
                  </a:solidFill>
                </a:uFill>
                <a:latin typeface="Consolas"/>
              </a:rPr>
              <a:t>Steps: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914400" y="1484640"/>
            <a:ext cx="7771680" cy="4870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11480" indent="-342360">
              <a:lnSpc>
                <a:spcPct val="100000"/>
              </a:lnSpc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First, coconut oil, olive oil, sodium hydroxide, and fresh goat milk are measured.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Then, the olive oil is mixed with the coconut oil and stirred 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3" name="Picture 2" descr=""/>
          <p:cNvPicPr/>
          <p:nvPr/>
        </p:nvPicPr>
        <p:blipFill>
          <a:blip r:embed="rId1"/>
          <a:stretch/>
        </p:blipFill>
        <p:spPr>
          <a:xfrm>
            <a:off x="3492000" y="4365000"/>
            <a:ext cx="3531600" cy="1986120"/>
          </a:xfrm>
          <a:prstGeom prst="rect">
            <a:avLst/>
          </a:prstGeom>
          <a:ln>
            <a:noFill/>
          </a:ln>
        </p:spPr>
      </p:pic>
    </p:spTree>
  </p:cSld>
  <p:transition>
    <p:circle/>
  </p:transition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914400" y="1124640"/>
            <a:ext cx="7771680" cy="5230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11480" indent="-342360">
              <a:lnSpc>
                <a:spcPct val="100000"/>
              </a:lnSpc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 </a:t>
            </a: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Meanwhile , the goat milk is poured in another beaker and then the sodium hydroxide is added. ( In this part we must be careful because the mixture is dangerous and our hands can be burned. In this step you should be next to a window and use gloves). 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5" name="Picture 2" descr=""/>
          <p:cNvPicPr/>
          <p:nvPr/>
        </p:nvPicPr>
        <p:blipFill>
          <a:blip r:embed="rId1"/>
          <a:stretch/>
        </p:blipFill>
        <p:spPr>
          <a:xfrm>
            <a:off x="5220000" y="4221000"/>
            <a:ext cx="3347640" cy="1882800"/>
          </a:xfrm>
          <a:prstGeom prst="rect">
            <a:avLst/>
          </a:prstGeom>
          <a:ln>
            <a:noFill/>
          </a:ln>
        </p:spPr>
      </p:pic>
      <p:pic>
        <p:nvPicPr>
          <p:cNvPr id="116" name="Picture 3" descr=""/>
          <p:cNvPicPr/>
          <p:nvPr/>
        </p:nvPicPr>
        <p:blipFill>
          <a:blip r:embed="rId2"/>
          <a:stretch/>
        </p:blipFill>
        <p:spPr>
          <a:xfrm>
            <a:off x="738360" y="4536000"/>
            <a:ext cx="3509640" cy="1973520"/>
          </a:xfrm>
          <a:prstGeom prst="rect">
            <a:avLst/>
          </a:prstGeom>
          <a:ln>
            <a:noFill/>
          </a:ln>
        </p:spPr>
      </p:pic>
    </p:spTree>
  </p:cSld>
  <p:transition>
    <p:newsflash/>
  </p:transition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914400" y="764640"/>
            <a:ext cx="7771680" cy="5590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11480" indent="-342360">
              <a:lnSpc>
                <a:spcPct val="100000"/>
              </a:lnSpc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 </a:t>
            </a: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After mixing and stiring all, the olive oil is poured in to the bowl with the milk and sodium hydroxide . Stir until it’s not liquid or it becomes a paste. 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8" name="Picture 2" descr=""/>
          <p:cNvPicPr/>
          <p:nvPr/>
        </p:nvPicPr>
        <p:blipFill>
          <a:blip r:embed="rId1"/>
          <a:stretch/>
        </p:blipFill>
        <p:spPr>
          <a:xfrm rot="16200000">
            <a:off x="1954800" y="3448800"/>
            <a:ext cx="4508280" cy="2021400"/>
          </a:xfrm>
          <a:prstGeom prst="rect">
            <a:avLst/>
          </a:prstGeom>
          <a:ln>
            <a:noFill/>
          </a:ln>
        </p:spPr>
      </p:pic>
    </p:spTree>
  </p:cSld>
  <p:transition>
    <p:blinds dir="horz"/>
  </p:transition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914400" y="620640"/>
            <a:ext cx="7771680" cy="573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11480" indent="-342360">
              <a:lnSpc>
                <a:spcPct val="100000"/>
              </a:lnSpc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 </a:t>
            </a: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Finally colour and essence are added. 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Then soap is poured in the shape molds . 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11480" indent="-342360">
              <a:lnSpc>
                <a:spcPct val="100000"/>
              </a:lnSpc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Leave for three days and remove from the mould. 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0" name="Picture 2" descr=""/>
          <p:cNvPicPr/>
          <p:nvPr/>
        </p:nvPicPr>
        <p:blipFill>
          <a:blip r:embed="rId1"/>
          <a:stretch/>
        </p:blipFill>
        <p:spPr>
          <a:xfrm>
            <a:off x="827640" y="3573000"/>
            <a:ext cx="3567240" cy="2261880"/>
          </a:xfrm>
          <a:prstGeom prst="rect">
            <a:avLst/>
          </a:prstGeom>
          <a:ln>
            <a:noFill/>
          </a:ln>
        </p:spPr>
      </p:pic>
      <p:pic>
        <p:nvPicPr>
          <p:cNvPr id="121" name="Picture 3" descr=""/>
          <p:cNvPicPr/>
          <p:nvPr/>
        </p:nvPicPr>
        <p:blipFill>
          <a:blip r:embed="rId2"/>
          <a:stretch/>
        </p:blipFill>
        <p:spPr>
          <a:xfrm>
            <a:off x="4824000" y="3384000"/>
            <a:ext cx="3719520" cy="2449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914400" y="548640"/>
            <a:ext cx="7771680" cy="580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11480" indent="-342360">
              <a:lnSpc>
                <a:spcPct val="100000"/>
              </a:lnSpc>
            </a:pP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 </a:t>
            </a:r>
            <a:r>
              <a:rPr b="0" lang="gl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</a:rPr>
              <a:t>The soap is left for a month to dry. When the soap is dry, wrap it in a beutiful plastic paper and it is ready to be sold. 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3" name="Picture 2" descr=""/>
          <p:cNvPicPr/>
          <p:nvPr/>
        </p:nvPicPr>
        <p:blipFill>
          <a:blip r:embed="rId1"/>
          <a:stretch/>
        </p:blipFill>
        <p:spPr>
          <a:xfrm>
            <a:off x="899640" y="2709000"/>
            <a:ext cx="3259440" cy="1833120"/>
          </a:xfrm>
          <a:prstGeom prst="rect">
            <a:avLst/>
          </a:prstGeom>
          <a:ln>
            <a:noFill/>
          </a:ln>
        </p:spPr>
      </p:pic>
      <p:pic>
        <p:nvPicPr>
          <p:cNvPr id="124" name="Picture 3" descr=""/>
          <p:cNvPicPr/>
          <p:nvPr/>
        </p:nvPicPr>
        <p:blipFill>
          <a:blip r:embed="rId2"/>
          <a:stretch/>
        </p:blipFill>
        <p:spPr>
          <a:xfrm>
            <a:off x="5148000" y="4365000"/>
            <a:ext cx="3803760" cy="2275560"/>
          </a:xfrm>
          <a:prstGeom prst="rect">
            <a:avLst/>
          </a:prstGeom>
          <a:ln>
            <a:noFill/>
          </a:ln>
        </p:spPr>
      </p:pic>
    </p:spTree>
  </p:cSld>
  <p:transition>
    <p:wheel spokes="3"/>
  </p:transition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68</TotalTime>
  <Application>LibreOffice/5.1.0.3$Linux_x86 LibreOffice_project/5e3e00a007d9b3b6efb6797a8b8e57b51ab1f737</Application>
  <Words>247</Words>
  <Paragraphs>31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2016-05-19T13:39:29Z</dcterms:created>
  <dc:creator>Usuario</dc:creator>
  <dc:description/>
  <dc:language>gl-ES</dc:language>
  <cp:lastModifiedBy/>
  <dcterms:modified xsi:type="dcterms:W3CDTF">2016-05-25T10:46:00Z</dcterms:modified>
  <cp:revision>11</cp:revision>
  <dc:subject/>
  <dc:title>Castelo de xabóns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1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9</vt:i4>
  </property>
</Properties>
</file>