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4FD4D-A126-4E74-94EB-EF364908B10D}" type="datetimeFigureOut">
              <a:rPr lang="es-ES" smtClean="0"/>
              <a:t>17/05/2016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7DE73-2567-475D-ADE4-E35C746BA9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9189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7DE73-2567-475D-ADE4-E35C746BA9F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2595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7DE73-2567-475D-ADE4-E35C746BA9F4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6585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7DE73-2567-475D-ADE4-E35C746BA9F4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827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7DE73-2567-475D-ADE4-E35C746BA9F4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8884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7DE73-2567-475D-ADE4-E35C746BA9F4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3723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7DE73-2567-475D-ADE4-E35C746BA9F4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6703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7DE73-2567-475D-ADE4-E35C746BA9F4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0712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7DE73-2567-475D-ADE4-E35C746BA9F4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5606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7DE73-2567-475D-ADE4-E35C746BA9F4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9685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2357430"/>
            <a:ext cx="12192000" cy="17145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914400" y="2416178"/>
            <a:ext cx="103632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s-ES" dirty="0" smtClean="0"/>
              <a:t>Título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828800" y="4286256"/>
            <a:ext cx="8534400" cy="13525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Subtítulo</a:t>
            </a:r>
            <a:endParaRPr lang="es-ES" dirty="0"/>
          </a:p>
        </p:txBody>
      </p:sp>
      <p:pic>
        <p:nvPicPr>
          <p:cNvPr id="8" name="7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7741" y="214290"/>
            <a:ext cx="2286016" cy="1714512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pPr algn="l"/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80075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itchFamily="2" charset="2"/>
              <a:buChar char="v"/>
              <a:defRPr/>
            </a:lvl1pPr>
            <a:lvl2pPr>
              <a:buFont typeface="Wingdings" pitchFamily="2" charset="2"/>
              <a:buChar char="v"/>
              <a:defRPr/>
            </a:lvl2pPr>
            <a:lvl3pPr>
              <a:buFont typeface="Wingdings" pitchFamily="2" charset="2"/>
              <a:buChar char="v"/>
              <a:defRPr/>
            </a:lvl3pPr>
            <a:lvl4pPr>
              <a:buFont typeface="Wingdings" pitchFamily="2" charset="2"/>
              <a:buChar char="v"/>
              <a:defRPr/>
            </a:lvl4pPr>
            <a:lvl5pPr>
              <a:buFont typeface="Wingdings" pitchFamily="2" charset="2"/>
              <a:buChar char="v"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pic>
        <p:nvPicPr>
          <p:cNvPr id="8" name="7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10340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chemeClr val="accent2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pic>
        <p:nvPicPr>
          <p:cNvPr id="8" name="7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4126020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iapositiva de agradecimi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2357430"/>
            <a:ext cx="12192000" cy="17145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10" name="9 Rectángulo"/>
          <p:cNvSpPr/>
          <p:nvPr/>
        </p:nvSpPr>
        <p:spPr>
          <a:xfrm>
            <a:off x="0" y="2071678"/>
            <a:ext cx="12192000" cy="17145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pic>
        <p:nvPicPr>
          <p:cNvPr id="9" name="8 Imagen" descr="logo-cuadrado-veracruz-bl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1488" y="2000240"/>
            <a:ext cx="2667019" cy="2000264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571461" y="4071942"/>
            <a:ext cx="108585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Gracias</a:t>
            </a:r>
            <a:endParaRPr lang="es-ES" sz="96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pPr algn="l"/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7346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285710" y="1785926"/>
            <a:ext cx="11620581" cy="40005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12" name="11 Rectángulo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solidFill>
                <a:schemeClr val="accent2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85710" y="1785926"/>
            <a:ext cx="11620581" cy="40005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2095472" y="274638"/>
            <a:ext cx="8382059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s-ES" dirty="0" smtClean="0"/>
              <a:t>Título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3467" y="1857365"/>
            <a:ext cx="9239315" cy="3929090"/>
          </a:xfrm>
        </p:spPr>
        <p:txBody>
          <a:bodyPr/>
          <a:lstStyle>
            <a:lvl1pPr>
              <a:buClr>
                <a:schemeClr val="accent2"/>
              </a:buClr>
              <a:buFont typeface="Wingdings" pitchFamily="2" charset="2"/>
              <a:buChar char="v"/>
              <a:defRPr b="0"/>
            </a:lvl1pPr>
            <a:lvl2pPr>
              <a:buClr>
                <a:schemeClr val="accent2"/>
              </a:buClr>
              <a:buFont typeface="Wingdings" pitchFamily="2" charset="2"/>
              <a:buChar char="v"/>
              <a:defRPr b="0"/>
            </a:lvl2pPr>
            <a:lvl3pPr>
              <a:buClr>
                <a:schemeClr val="accent2"/>
              </a:buClr>
              <a:buFont typeface="Wingdings" pitchFamily="2" charset="2"/>
              <a:buChar char="v"/>
              <a:defRPr b="0"/>
            </a:lvl3pPr>
            <a:lvl4pPr>
              <a:buClr>
                <a:schemeClr val="accent2"/>
              </a:buClr>
              <a:buFont typeface="Wingdings" pitchFamily="2" charset="2"/>
              <a:buChar char="v"/>
              <a:defRPr b="0"/>
            </a:lvl4pPr>
            <a:lvl5pPr>
              <a:buClr>
                <a:schemeClr val="accent2"/>
              </a:buClr>
              <a:buFont typeface="Wingdings" pitchFamily="2" charset="2"/>
              <a:buChar char="v"/>
              <a:defRPr b="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pic>
        <p:nvPicPr>
          <p:cNvPr id="14" name="13 Imagen" descr="logo-cuadrado-veracruz-bl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12" y="142852"/>
            <a:ext cx="1524011" cy="1143008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285710" y="1785926"/>
            <a:ext cx="11620581" cy="40005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13" name="12 Rectángulo"/>
          <p:cNvSpPr/>
          <p:nvPr/>
        </p:nvSpPr>
        <p:spPr>
          <a:xfrm>
            <a:off x="285710" y="1785926"/>
            <a:ext cx="11620581" cy="40005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16" name="15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pPr algn="l"/>
            <a:endParaRPr lang="es-ES" sz="1800" dirty="0"/>
          </a:p>
        </p:txBody>
      </p:sp>
      <p:sp>
        <p:nvSpPr>
          <p:cNvPr id="15" name="14 Rectángulo"/>
          <p:cNvSpPr/>
          <p:nvPr/>
        </p:nvSpPr>
        <p:spPr>
          <a:xfrm>
            <a:off x="285710" y="1785926"/>
            <a:ext cx="11620581" cy="40005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16500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52464" y="2786058"/>
            <a:ext cx="10363200" cy="2143140"/>
          </a:xfrm>
        </p:spPr>
        <p:txBody>
          <a:bodyPr anchor="t"/>
          <a:lstStyle>
            <a:lvl1pPr algn="l">
              <a:defRPr sz="4000" b="1" cap="all">
                <a:solidFill>
                  <a:schemeClr val="accent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52464" y="1285861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pic>
        <p:nvPicPr>
          <p:cNvPr id="8" name="7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3577050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solidFill>
                <a:schemeClr val="accent2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2095472" y="274638"/>
            <a:ext cx="9486928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 smtClean="0"/>
              <a:t>Título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pPr algn="l"/>
            <a:endParaRPr lang="es-ES" sz="1800" dirty="0"/>
          </a:p>
        </p:txBody>
      </p:sp>
      <p:pic>
        <p:nvPicPr>
          <p:cNvPr id="12" name="11 Imagen" descr="logo-cuadrado-veracruz-bl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12" y="142852"/>
            <a:ext cx="1524011" cy="114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60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solidFill>
                <a:schemeClr val="accent2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0723" y="274638"/>
            <a:ext cx="9391677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789106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428868"/>
            <a:ext cx="5386917" cy="369729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789106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428868"/>
            <a:ext cx="5389033" cy="369729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pic>
        <p:nvPicPr>
          <p:cNvPr id="13" name="12 Imagen" descr="logo-cuadrado-veracruz-bl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12" y="285728"/>
            <a:ext cx="1524011" cy="1143008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pPr algn="l"/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53456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pic>
        <p:nvPicPr>
          <p:cNvPr id="7" name="6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39054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65182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chemeClr val="accent2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pic>
        <p:nvPicPr>
          <p:cNvPr id="9" name="8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386338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429132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chemeClr val="accent2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6"/>
            <a:ext cx="7315200" cy="36734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4995870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pic>
        <p:nvPicPr>
          <p:cNvPr id="9" name="8 Imagen" descr="logo-cuadrado-veracru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11" y="5857892"/>
            <a:ext cx="1047757" cy="785818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666712" y="6211670"/>
            <a:ext cx="109538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solidFill>
                  <a:schemeClr val="accent2"/>
                </a:solidFill>
                <a:latin typeface="Lithos Pro Regular" pitchFamily="82" charset="0"/>
              </a:rPr>
              <a:t>WWW.CAFEVERACRUZ.COM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76244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Patrón Café Veracruz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13" name="12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8" name="7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16" name="15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18" name="17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21" name="20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26" name="25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28" name="27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22" name="21 CuadroTexto"/>
          <p:cNvSpPr txBox="1"/>
          <p:nvPr/>
        </p:nvSpPr>
        <p:spPr>
          <a:xfrm>
            <a:off x="8191515" y="6143645"/>
            <a:ext cx="3429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i="1" dirty="0" smtClean="0">
                <a:solidFill>
                  <a:schemeClr val="accent2"/>
                </a:solidFill>
              </a:rPr>
              <a:t>por</a:t>
            </a:r>
            <a:r>
              <a:rPr lang="es-ES" sz="1400" i="1" baseline="0" dirty="0" smtClean="0">
                <a:solidFill>
                  <a:schemeClr val="accent2"/>
                </a:solidFill>
              </a:rPr>
              <a:t> Augusto Morales Torres</a:t>
            </a:r>
            <a:endParaRPr lang="es-ES" sz="1400" i="1" dirty="0">
              <a:solidFill>
                <a:schemeClr val="accent2"/>
              </a:solidFill>
            </a:endParaRPr>
          </a:p>
        </p:txBody>
      </p:sp>
      <p:cxnSp>
        <p:nvCxnSpPr>
          <p:cNvPr id="27" name="26 Conector recto"/>
          <p:cNvCxnSpPr/>
          <p:nvPr/>
        </p:nvCxnSpPr>
        <p:spPr>
          <a:xfrm>
            <a:off x="571462" y="5929330"/>
            <a:ext cx="11049077" cy="1588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Elipse"/>
          <p:cNvSpPr/>
          <p:nvPr/>
        </p:nvSpPr>
        <p:spPr>
          <a:xfrm>
            <a:off x="5905499" y="5857892"/>
            <a:ext cx="190501" cy="1428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73747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Objetivo del Curso</a:t>
            </a:r>
          </a:p>
          <a:p>
            <a:endParaRPr lang="es-ES" dirty="0"/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Técnicas de Adestrador para </a:t>
            </a:r>
            <a:r>
              <a:rPr lang="es-ES" dirty="0" err="1" smtClean="0"/>
              <a:t>Campionato</a:t>
            </a:r>
            <a:r>
              <a:rPr lang="es-ES" dirty="0" smtClean="0"/>
              <a:t> Barista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591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Campos de Trabajo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Barista Profesional hostelería.</a:t>
            </a:r>
          </a:p>
          <a:p>
            <a:r>
              <a:rPr lang="es-ES" dirty="0" smtClean="0"/>
              <a:t>Nuevos métodos de extracción </a:t>
            </a:r>
            <a:r>
              <a:rPr lang="es-ES" smtClean="0"/>
              <a:t>de café.</a:t>
            </a:r>
            <a:endParaRPr lang="es-ES" dirty="0" smtClean="0"/>
          </a:p>
          <a:p>
            <a:r>
              <a:rPr lang="es-ES" dirty="0" smtClean="0"/>
              <a:t>Catador de Cafés.</a:t>
            </a:r>
          </a:p>
          <a:p>
            <a:r>
              <a:rPr lang="es-ES" dirty="0" smtClean="0"/>
              <a:t>Comercial de Máquinas de Espresso.</a:t>
            </a:r>
          </a:p>
          <a:p>
            <a:r>
              <a:rPr lang="es-ES" dirty="0" smtClean="0"/>
              <a:t>Formador de Baristas.</a:t>
            </a:r>
          </a:p>
          <a:p>
            <a:r>
              <a:rPr lang="es-ES" dirty="0" smtClean="0"/>
              <a:t>Control de Taza (</a:t>
            </a:r>
            <a:r>
              <a:rPr lang="es-ES" dirty="0" err="1" smtClean="0"/>
              <a:t>BarisTecnico</a:t>
            </a:r>
            <a:r>
              <a:rPr lang="es-ES" dirty="0" smtClean="0"/>
              <a:t>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593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6908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Barista: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Profesional de hostelería especialista en café, que identifica cafés únicos por su origen. Conocedor de los procesos de transformación y sistemas de extracción de la bebida, con especial énfasis en el espresso así como sus posibles combinaciones con otros productos.</a:t>
            </a:r>
          </a:p>
          <a:p>
            <a:endParaRPr lang="es-ES" sz="1800" dirty="0"/>
          </a:p>
          <a:p>
            <a:pPr algn="r"/>
            <a:r>
              <a:rPr lang="es-ES" sz="1800" b="1" dirty="0" smtClean="0"/>
              <a:t>Definición de Grupo de Trabajo IES Foz. Mayo 2016</a:t>
            </a:r>
            <a:endParaRPr lang="es-ES" sz="1800" b="1" dirty="0"/>
          </a:p>
        </p:txBody>
      </p:sp>
    </p:spTree>
    <p:extLst>
      <p:ext uri="{BB962C8B-B14F-4D97-AF65-F5344CB8AC3E}">
        <p14:creationId xmlns:p14="http://schemas.microsoft.com/office/powerpoint/2010/main" val="107166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Objetivos Adestrador-Barista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Motivación del Barista.</a:t>
            </a:r>
          </a:p>
          <a:p>
            <a:r>
              <a:rPr lang="es-ES" sz="2800" dirty="0" smtClean="0"/>
              <a:t>Unificación </a:t>
            </a:r>
            <a:r>
              <a:rPr lang="es-ES" sz="2800" dirty="0"/>
              <a:t>de Criterios.</a:t>
            </a:r>
          </a:p>
          <a:p>
            <a:r>
              <a:rPr lang="es-ES" sz="2800" dirty="0"/>
              <a:t>Conocimiento </a:t>
            </a:r>
            <a:r>
              <a:rPr lang="es-ES" sz="2800" dirty="0" smtClean="0"/>
              <a:t>del </a:t>
            </a:r>
            <a:r>
              <a:rPr lang="es-ES" sz="2800" dirty="0"/>
              <a:t>Reglamento y Campeonato</a:t>
            </a:r>
            <a:r>
              <a:rPr lang="es-ES" sz="2800" dirty="0" smtClean="0"/>
              <a:t>.</a:t>
            </a:r>
          </a:p>
          <a:p>
            <a:r>
              <a:rPr lang="es-ES" sz="2800" dirty="0" smtClean="0"/>
              <a:t>Implantar Método de Trabajo.</a:t>
            </a:r>
          </a:p>
          <a:p>
            <a:r>
              <a:rPr lang="es-ES" sz="2800" dirty="0" smtClean="0"/>
              <a:t>Parametrización y Evaluación.</a:t>
            </a:r>
          </a:p>
          <a:p>
            <a:r>
              <a:rPr lang="es-ES" sz="2800" dirty="0" smtClean="0"/>
              <a:t>Ampliación de Conocimientos = ESPECIALIZACION.</a:t>
            </a:r>
          </a:p>
          <a:p>
            <a:r>
              <a:rPr lang="es-ES" sz="2800" dirty="0" smtClean="0"/>
              <a:t>Nuevos campos de Trabajo.</a:t>
            </a:r>
          </a:p>
        </p:txBody>
      </p:sp>
    </p:spTree>
    <p:extLst>
      <p:ext uri="{BB962C8B-B14F-4D97-AF65-F5344CB8AC3E}">
        <p14:creationId xmlns:p14="http://schemas.microsoft.com/office/powerpoint/2010/main" val="234871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Motivación del Barista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3468" y="1803043"/>
            <a:ext cx="8982509" cy="3825026"/>
          </a:xfrm>
        </p:spPr>
        <p:txBody>
          <a:bodyPr>
            <a:noAutofit/>
          </a:bodyPr>
          <a:lstStyle/>
          <a:p>
            <a:r>
              <a:rPr lang="es-ES" dirty="0" smtClean="0"/>
              <a:t>Un Campeonato le obliga a Competir.</a:t>
            </a:r>
          </a:p>
          <a:p>
            <a:r>
              <a:rPr lang="es-ES" dirty="0" smtClean="0"/>
              <a:t>Le hace dedicarle horas de Pruebas y Practicas.</a:t>
            </a:r>
          </a:p>
          <a:p>
            <a:r>
              <a:rPr lang="es-ES" dirty="0" smtClean="0"/>
              <a:t>Se relaciona con otras Disciplinas de su entorno. Investigar.</a:t>
            </a:r>
          </a:p>
          <a:p>
            <a:r>
              <a:rPr lang="es-ES" dirty="0" smtClean="0"/>
              <a:t>En resumen se Emociona, se Motiva, se Mueve.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923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Unificación de Criterios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reglas del Campeonato le hace trabajar de forma Correcta. (Objetividad)</a:t>
            </a:r>
          </a:p>
          <a:p>
            <a:r>
              <a:rPr lang="es-ES" dirty="0" smtClean="0"/>
              <a:t>Entiende el por qué de las cosas Correctas e Incorrectas.</a:t>
            </a:r>
          </a:p>
          <a:p>
            <a:r>
              <a:rPr lang="es-ES" dirty="0" smtClean="0"/>
              <a:t>Forma una Memoria de referencia.</a:t>
            </a:r>
          </a:p>
          <a:p>
            <a:r>
              <a:rPr lang="es-ES" dirty="0" smtClean="0"/>
              <a:t>Sabe hacer un Razonamiento en Base a su Criterio. (Subjetividad)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1529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Reglamento y Evaluación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Debe conocer totalmente el Reglamento para no equivocarse y competir.</a:t>
            </a:r>
          </a:p>
          <a:p>
            <a:r>
              <a:rPr lang="es-ES" dirty="0" smtClean="0"/>
              <a:t>Debe conocer las puntuaciones de las Hojas de Evaluación para potenciar su participación.</a:t>
            </a:r>
          </a:p>
          <a:p>
            <a:r>
              <a:rPr lang="es-ES" dirty="0" smtClean="0"/>
              <a:t>Esto le hace desarrollar una estrategia.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3442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Método de Trabajo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Su participación requiere un guion (Orden).</a:t>
            </a:r>
          </a:p>
          <a:p>
            <a:r>
              <a:rPr lang="es-ES" dirty="0" smtClean="0"/>
              <a:t>Su participación requiere constancia (Practica).</a:t>
            </a:r>
          </a:p>
          <a:p>
            <a:r>
              <a:rPr lang="es-ES" dirty="0" smtClean="0"/>
              <a:t>Su participación le hará metódico. (Disciplina).</a:t>
            </a:r>
          </a:p>
          <a:p>
            <a:r>
              <a:rPr lang="es-ES" dirty="0" smtClean="0"/>
              <a:t>Comprobará que con su sistema mejora su comprensión.</a:t>
            </a:r>
          </a:p>
          <a:p>
            <a:r>
              <a:rPr lang="es-ES" dirty="0" smtClean="0"/>
              <a:t>En base a su comprensión mejora su Comunicación.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067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Parametrización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Sabe Medir el resultado de sus elaboraciones.</a:t>
            </a:r>
          </a:p>
          <a:p>
            <a:r>
              <a:rPr lang="es-ES" dirty="0" smtClean="0"/>
              <a:t>Sabe Expresar su mensaje.</a:t>
            </a:r>
          </a:p>
          <a:p>
            <a:r>
              <a:rPr lang="es-ES" dirty="0" smtClean="0"/>
              <a:t>Crea su Memoria de referencia.</a:t>
            </a:r>
          </a:p>
          <a:p>
            <a:r>
              <a:rPr lang="es-ES" dirty="0" smtClean="0"/>
              <a:t>Desarrolla su parte Subjetiva con fundamento.</a:t>
            </a:r>
          </a:p>
          <a:p>
            <a:r>
              <a:rPr lang="es-ES" dirty="0" smtClean="0"/>
              <a:t>Se admira de su capacidad Sensorial.</a:t>
            </a:r>
          </a:p>
          <a:p>
            <a:r>
              <a:rPr lang="es-ES" dirty="0" smtClean="0"/>
              <a:t>Desarrolla su habilidad de Catar.</a:t>
            </a:r>
          </a:p>
        </p:txBody>
      </p:sp>
    </p:spTree>
    <p:extLst>
      <p:ext uri="{BB962C8B-B14F-4D97-AF65-F5344CB8AC3E}">
        <p14:creationId xmlns:p14="http://schemas.microsoft.com/office/powerpoint/2010/main" val="344723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Especialización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Nuevos conocimientos obligan ir al detalle.</a:t>
            </a:r>
          </a:p>
          <a:p>
            <a:r>
              <a:rPr lang="es-ES" dirty="0" smtClean="0"/>
              <a:t>Nuevos conocimientos hacen nuevas interrelaciones.</a:t>
            </a:r>
          </a:p>
          <a:p>
            <a:r>
              <a:rPr lang="es-ES" dirty="0" smtClean="0"/>
              <a:t>Mas información motivan hacer nuevas pruebas.</a:t>
            </a:r>
          </a:p>
          <a:p>
            <a:r>
              <a:rPr lang="es-ES" dirty="0" smtClean="0"/>
              <a:t>Conocimientos, Interrelaciones, Información y Pruebas …. igual a Especialización.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091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acruz PP Presentacion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racruz PP Presentaciones" id="{63B84974-D502-4097-9F5E-F741667E18BC}" vid="{33EB709E-CAEB-412F-94E7-0561146CFC0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Veracruz PP Presentaciones</Template>
  <TotalTime>130</TotalTime>
  <Words>385</Words>
  <Application>Microsoft Office PowerPoint</Application>
  <PresentationFormat>Panorámica</PresentationFormat>
  <Paragraphs>62</Paragraphs>
  <Slides>11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Helvetica</vt:lpstr>
      <vt:lpstr>Lithos Pro Regular</vt:lpstr>
      <vt:lpstr>Wingdings</vt:lpstr>
      <vt:lpstr>Veracruz PP Presentaciones</vt:lpstr>
      <vt:lpstr>Técnicas de Adestrador para Campionato Barista</vt:lpstr>
      <vt:lpstr>Barista:</vt:lpstr>
      <vt:lpstr>Objetivos Adestrador-Barista</vt:lpstr>
      <vt:lpstr>Motivación del Barista</vt:lpstr>
      <vt:lpstr>Unificación de Criterios</vt:lpstr>
      <vt:lpstr>Reglamento y Evaluación</vt:lpstr>
      <vt:lpstr>Método de Trabajo</vt:lpstr>
      <vt:lpstr>Parametrización</vt:lpstr>
      <vt:lpstr>Especialización</vt:lpstr>
      <vt:lpstr>Campos de Trabajo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Técnicas de Adestrador para</dc:title>
  <dc:creator>Usuario</dc:creator>
  <cp:lastModifiedBy>Usuario</cp:lastModifiedBy>
  <cp:revision>14</cp:revision>
  <dcterms:created xsi:type="dcterms:W3CDTF">2016-05-11T13:08:21Z</dcterms:created>
  <dcterms:modified xsi:type="dcterms:W3CDTF">2016-05-17T09:29:25Z</dcterms:modified>
</cp:coreProperties>
</file>