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D02AC-5F4C-4B96-B3A8-41BEAA02C798}" type="datetimeFigureOut">
              <a:rPr lang="es-ES_tradnl" smtClean="0"/>
              <a:t>17/04/2016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1F6-2703-4F8F-85D5-6CDE97BEF98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2751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D02AC-5F4C-4B96-B3A8-41BEAA02C798}" type="datetimeFigureOut">
              <a:rPr lang="es-ES_tradnl" smtClean="0"/>
              <a:t>17/04/2016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1F6-2703-4F8F-85D5-6CDE97BEF98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5977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D02AC-5F4C-4B96-B3A8-41BEAA02C798}" type="datetimeFigureOut">
              <a:rPr lang="es-ES_tradnl" smtClean="0"/>
              <a:t>17/04/2016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1F6-2703-4F8F-85D5-6CDE97BEF98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305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D02AC-5F4C-4B96-B3A8-41BEAA02C798}" type="datetimeFigureOut">
              <a:rPr lang="es-ES_tradnl" smtClean="0"/>
              <a:t>17/04/2016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1F6-2703-4F8F-85D5-6CDE97BEF98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63299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D02AC-5F4C-4B96-B3A8-41BEAA02C798}" type="datetimeFigureOut">
              <a:rPr lang="es-ES_tradnl" smtClean="0"/>
              <a:t>17/04/2016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1F6-2703-4F8F-85D5-6CDE97BEF98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44164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D02AC-5F4C-4B96-B3A8-41BEAA02C798}" type="datetimeFigureOut">
              <a:rPr lang="es-ES_tradnl" smtClean="0"/>
              <a:t>17/04/2016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1F6-2703-4F8F-85D5-6CDE97BEF98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40841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D02AC-5F4C-4B96-B3A8-41BEAA02C798}" type="datetimeFigureOut">
              <a:rPr lang="es-ES_tradnl" smtClean="0"/>
              <a:t>17/04/2016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1F6-2703-4F8F-85D5-6CDE97BEF98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05823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D02AC-5F4C-4B96-B3A8-41BEAA02C798}" type="datetimeFigureOut">
              <a:rPr lang="es-ES_tradnl" smtClean="0"/>
              <a:t>17/04/2016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1F6-2703-4F8F-85D5-6CDE97BEF98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06363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D02AC-5F4C-4B96-B3A8-41BEAA02C798}" type="datetimeFigureOut">
              <a:rPr lang="es-ES_tradnl" smtClean="0"/>
              <a:t>17/04/2016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1F6-2703-4F8F-85D5-6CDE97BEF98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88295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D02AC-5F4C-4B96-B3A8-41BEAA02C798}" type="datetimeFigureOut">
              <a:rPr lang="es-ES_tradnl" smtClean="0"/>
              <a:t>17/04/2016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1F6-2703-4F8F-85D5-6CDE97BEF98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82781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D02AC-5F4C-4B96-B3A8-41BEAA02C798}" type="datetimeFigureOut">
              <a:rPr lang="es-ES_tradnl" smtClean="0"/>
              <a:t>17/04/2016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1F6-2703-4F8F-85D5-6CDE97BEF98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41613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D02AC-5F4C-4B96-B3A8-41BEAA02C798}" type="datetimeFigureOut">
              <a:rPr lang="es-ES_tradnl" smtClean="0"/>
              <a:t>17/04/2016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871F6-2703-4F8F-85D5-6CDE97BEF98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8064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/>
              <a:t>Proteínas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/>
              <a:t>TEMA 5</a:t>
            </a:r>
          </a:p>
        </p:txBody>
      </p:sp>
    </p:spTree>
    <p:extLst>
      <p:ext uri="{BB962C8B-B14F-4D97-AF65-F5344CB8AC3E}">
        <p14:creationId xmlns:p14="http://schemas.microsoft.com/office/powerpoint/2010/main" val="3723662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Características generales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_tradnl" dirty="0"/>
              <a:t>Polímeros de aminoácidos</a:t>
            </a:r>
          </a:p>
          <a:p>
            <a:r>
              <a:rPr lang="es-ES_tradnl" dirty="0"/>
              <a:t>Importancia</a:t>
            </a:r>
          </a:p>
          <a:p>
            <a:pPr lvl="1"/>
            <a:r>
              <a:rPr lang="es-ES_tradnl" dirty="0"/>
              <a:t>Abundancia</a:t>
            </a:r>
          </a:p>
          <a:p>
            <a:pPr lvl="1"/>
            <a:r>
              <a:rPr lang="es-ES_tradnl" dirty="0"/>
              <a:t>Funciones biológicas</a:t>
            </a:r>
          </a:p>
          <a:p>
            <a:pPr marL="0" indent="0">
              <a:buNone/>
            </a:pPr>
            <a:endParaRPr lang="es-ES_tradnl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016" y="1700808"/>
            <a:ext cx="3040674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68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Propiedades de los aminoácidos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_tradnl" dirty="0"/>
              <a:t>Ion doble o </a:t>
            </a:r>
            <a:r>
              <a:rPr lang="es-ES_tradnl" dirty="0" err="1"/>
              <a:t>zwitter</a:t>
            </a:r>
            <a:r>
              <a:rPr lang="es-ES_tradnl" dirty="0"/>
              <a:t> ion</a:t>
            </a:r>
          </a:p>
          <a:p>
            <a:r>
              <a:rPr lang="es-ES_tradnl" dirty="0"/>
              <a:t>Moléculas anfóteras</a:t>
            </a:r>
          </a:p>
          <a:p>
            <a:r>
              <a:rPr lang="es-ES_tradnl" dirty="0"/>
              <a:t>Carbono </a:t>
            </a:r>
            <a:r>
              <a:rPr lang="es-ES_tradnl" dirty="0" err="1"/>
              <a:t>aimétrico</a:t>
            </a:r>
            <a:r>
              <a:rPr lang="es-ES_tradnl" dirty="0"/>
              <a:t> o </a:t>
            </a:r>
            <a:r>
              <a:rPr lang="es-ES_tradnl" dirty="0" err="1"/>
              <a:t>quiral</a:t>
            </a:r>
            <a:endParaRPr lang="es-ES_trad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15" y="4122981"/>
            <a:ext cx="1876425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6964" y="1412776"/>
            <a:ext cx="481012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7092280" y="1556792"/>
            <a:ext cx="1748335" cy="23801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/>
              <a:t>&lt;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6582" y="4434786"/>
            <a:ext cx="5850498" cy="1993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24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Enlace peptídico (I)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525963"/>
          </a:xfrm>
        </p:spPr>
        <p:txBody>
          <a:bodyPr>
            <a:normAutofit/>
          </a:bodyPr>
          <a:lstStyle/>
          <a:p>
            <a:r>
              <a:rPr lang="es-ES_tradnl" sz="2600" dirty="0"/>
              <a:t>Unión entre α-amino y α-carboxilo </a:t>
            </a:r>
          </a:p>
          <a:p>
            <a:r>
              <a:rPr lang="es-ES_tradnl" sz="2600" dirty="0"/>
              <a:t>Enlace tipo amida, covalente y estable (alta </a:t>
            </a:r>
            <a:r>
              <a:rPr lang="es-ES_tradnl" sz="2600" dirty="0" err="1"/>
              <a:t>Ea</a:t>
            </a:r>
            <a:r>
              <a:rPr lang="es-ES_tradnl" sz="2600" dirty="0"/>
              <a:t>)</a:t>
            </a:r>
          </a:p>
          <a:p>
            <a:r>
              <a:rPr lang="es-ES_tradnl" sz="2600" dirty="0" err="1"/>
              <a:t>Dipéptido</a:t>
            </a:r>
            <a:r>
              <a:rPr lang="es-ES_tradnl" sz="2600" dirty="0"/>
              <a:t>, </a:t>
            </a:r>
            <a:r>
              <a:rPr lang="es-ES_tradnl" sz="2600" dirty="0" err="1"/>
              <a:t>tripéptido</a:t>
            </a:r>
            <a:r>
              <a:rPr lang="es-ES_tradnl" sz="2600" dirty="0"/>
              <a:t>, etc.</a:t>
            </a:r>
          </a:p>
          <a:p>
            <a:r>
              <a:rPr lang="es-ES_tradnl" sz="2600" dirty="0"/>
              <a:t>Primer </a:t>
            </a:r>
            <a:r>
              <a:rPr lang="es-ES_tradnl" sz="2600" dirty="0" err="1"/>
              <a:t>aa</a:t>
            </a:r>
            <a:endParaRPr lang="es-ES_tradnl" sz="2600" dirty="0"/>
          </a:p>
        </p:txBody>
      </p:sp>
      <p:pic>
        <p:nvPicPr>
          <p:cNvPr id="6" name="0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477" y="1456705"/>
            <a:ext cx="3769963" cy="2911550"/>
          </a:xfrm>
          <a:prstGeom prst="rect">
            <a:avLst/>
          </a:prstGeom>
        </p:spPr>
      </p:pic>
      <p:pic>
        <p:nvPicPr>
          <p:cNvPr id="7" name="0 Imagen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7"/>
          <a:stretch/>
        </p:blipFill>
        <p:spPr bwMode="auto">
          <a:xfrm>
            <a:off x="1115616" y="4725144"/>
            <a:ext cx="7010189" cy="134408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20912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Enlace peptídico (II)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79512" y="1600201"/>
            <a:ext cx="7848872" cy="3484984"/>
          </a:xfrm>
        </p:spPr>
        <p:txBody>
          <a:bodyPr>
            <a:normAutofit/>
          </a:bodyPr>
          <a:lstStyle/>
          <a:p>
            <a:r>
              <a:rPr lang="es-ES_tradnl" dirty="0"/>
              <a:t>Carácter parcial de doble enlace</a:t>
            </a:r>
          </a:p>
          <a:p>
            <a:pPr lvl="1"/>
            <a:r>
              <a:rPr lang="es-ES_tradnl" sz="2000" dirty="0"/>
              <a:t>Enlace sencillo C – N: 1,49 Å.</a:t>
            </a:r>
          </a:p>
          <a:p>
            <a:pPr lvl="1"/>
            <a:r>
              <a:rPr lang="es-ES_tradnl" sz="2000" dirty="0"/>
              <a:t>Enlace doble C = N: 1,27 Å.</a:t>
            </a:r>
          </a:p>
          <a:p>
            <a:pPr lvl="1"/>
            <a:r>
              <a:rPr lang="es-ES_tradnl" sz="2000" dirty="0"/>
              <a:t>Enlace peptídico: C       N: 1,32 Å.</a:t>
            </a:r>
          </a:p>
          <a:p>
            <a:r>
              <a:rPr lang="es-ES_tradnl" dirty="0"/>
              <a:t>Las cadenas laterales no participan en el enlace peptídico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3059832" y="3066246"/>
            <a:ext cx="21602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3059832" y="2996952"/>
            <a:ext cx="216024" cy="0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221088"/>
            <a:ext cx="8345213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9645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103</Words>
  <Application>Microsoft Office PowerPoint</Application>
  <PresentationFormat>Presentación en pantalla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de Office</vt:lpstr>
      <vt:lpstr>Proteínas</vt:lpstr>
      <vt:lpstr>Características generales</vt:lpstr>
      <vt:lpstr>Propiedades de los aminoácidos</vt:lpstr>
      <vt:lpstr>Enlace peptídico (I)</vt:lpstr>
      <vt:lpstr>Enlace peptídico (II)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Proteínas</dc:title>
  <dc:creator>Usuario de Windows</dc:creator>
  <cp:lastModifiedBy>Manuel Rodríguez Aira</cp:lastModifiedBy>
  <cp:revision>36</cp:revision>
  <dcterms:created xsi:type="dcterms:W3CDTF">2014-10-14T18:39:47Z</dcterms:created>
  <dcterms:modified xsi:type="dcterms:W3CDTF">2016-04-17T21:49:51Z</dcterms:modified>
</cp:coreProperties>
</file>