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258" r:id="rId4"/>
    <p:sldId id="259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DCC43-FCCF-4B76-A2D7-75D6E3DC91FF}" type="datetimeFigureOut">
              <a:rPr lang="gl-ES" smtClean="0"/>
              <a:pPr/>
              <a:t>17/02/2016</a:t>
            </a:fld>
            <a:endParaRPr lang="gl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l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4169F-4F2C-41E1-98EC-EA7C1708763F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133950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169F-4F2C-41E1-98EC-EA7C1708763F}" type="slidenum">
              <a:rPr lang="gl-ES" smtClean="0"/>
              <a:pPr/>
              <a:t>5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385160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1AE-AD60-4CF9-A4F9-0B3CE293C0B7}" type="datetimeFigureOut">
              <a:rPr lang="gl-ES" smtClean="0"/>
              <a:pPr/>
              <a:t>17/02/2016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6DBB-B2A5-43A0-83F7-7B18A54593F7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258372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1AE-AD60-4CF9-A4F9-0B3CE293C0B7}" type="datetimeFigureOut">
              <a:rPr lang="gl-ES" smtClean="0"/>
              <a:pPr/>
              <a:t>17/02/2016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6DBB-B2A5-43A0-83F7-7B18A54593F7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315330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1AE-AD60-4CF9-A4F9-0B3CE293C0B7}" type="datetimeFigureOut">
              <a:rPr lang="gl-ES" smtClean="0"/>
              <a:pPr/>
              <a:t>17/02/2016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6DBB-B2A5-43A0-83F7-7B18A54593F7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301238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1AE-AD60-4CF9-A4F9-0B3CE293C0B7}" type="datetimeFigureOut">
              <a:rPr lang="gl-ES" smtClean="0"/>
              <a:pPr/>
              <a:t>17/02/2016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6DBB-B2A5-43A0-83F7-7B18A54593F7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410312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1AE-AD60-4CF9-A4F9-0B3CE293C0B7}" type="datetimeFigureOut">
              <a:rPr lang="gl-ES" smtClean="0"/>
              <a:pPr/>
              <a:t>17/02/2016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6DBB-B2A5-43A0-83F7-7B18A54593F7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67679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1AE-AD60-4CF9-A4F9-0B3CE293C0B7}" type="datetimeFigureOut">
              <a:rPr lang="gl-ES" smtClean="0"/>
              <a:pPr/>
              <a:t>17/02/2016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6DBB-B2A5-43A0-83F7-7B18A54593F7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114575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1AE-AD60-4CF9-A4F9-0B3CE293C0B7}" type="datetimeFigureOut">
              <a:rPr lang="gl-ES" smtClean="0"/>
              <a:pPr/>
              <a:t>17/02/2016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6DBB-B2A5-43A0-83F7-7B18A54593F7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241152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1AE-AD60-4CF9-A4F9-0B3CE293C0B7}" type="datetimeFigureOut">
              <a:rPr lang="gl-ES" smtClean="0"/>
              <a:pPr/>
              <a:t>17/02/2016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6DBB-B2A5-43A0-83F7-7B18A54593F7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345428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1AE-AD60-4CF9-A4F9-0B3CE293C0B7}" type="datetimeFigureOut">
              <a:rPr lang="gl-ES" smtClean="0"/>
              <a:pPr/>
              <a:t>17/02/2016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6DBB-B2A5-43A0-83F7-7B18A54593F7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369282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1AE-AD60-4CF9-A4F9-0B3CE293C0B7}" type="datetimeFigureOut">
              <a:rPr lang="gl-ES" smtClean="0"/>
              <a:pPr/>
              <a:t>17/02/2016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6DBB-B2A5-43A0-83F7-7B18A54593F7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216602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1AE-AD60-4CF9-A4F9-0B3CE293C0B7}" type="datetimeFigureOut">
              <a:rPr lang="gl-ES" smtClean="0"/>
              <a:pPr/>
              <a:t>17/02/2016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6DBB-B2A5-43A0-83F7-7B18A54593F7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190677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F1AE-AD60-4CF9-A4F9-0B3CE293C0B7}" type="datetimeFigureOut">
              <a:rPr lang="gl-ES" smtClean="0"/>
              <a:pPr/>
              <a:t>17/02/2016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F6DBB-B2A5-43A0-83F7-7B18A54593F7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xmlns="" val="42241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b_tratamento%20da%20informaci&#243;n%20e%20competencia%20dixital.pps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aprendendo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o.aprendendo.e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hyperlink" Target="escritorios.pp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netvibes_aemet.pdf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hyperlink" Target="http://www.netvibes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1628800"/>
            <a:ext cx="7772400" cy="1470025"/>
          </a:xfrm>
        </p:spPr>
        <p:txBody>
          <a:bodyPr/>
          <a:lstStyle/>
          <a:p>
            <a:r>
              <a:rPr lang="gl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Formación do </a:t>
            </a:r>
            <a:r>
              <a:rPr lang="gl-E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profesoado</a:t>
            </a:r>
            <a:r>
              <a:rPr lang="gl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br>
              <a:rPr lang="gl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gl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CFR  de  Lugo</a:t>
            </a:r>
            <a:endParaRPr lang="gl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660" y="-27384"/>
            <a:ext cx="23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competencia dixital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08137" y="-27384"/>
            <a:ext cx="2141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coas tic no medio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24398" y="-27384"/>
            <a:ext cx="287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un universo por descubrir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905804" y="-27384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escritorios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lum bright="2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73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2" y="4675584"/>
            <a:ext cx="8829675" cy="220980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6714492" y="3444969"/>
            <a:ext cx="161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000" dirty="0" err="1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xoanca</a:t>
            </a:r>
            <a:r>
              <a:rPr lang="gl-ES" sz="20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 </a:t>
            </a:r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20</a:t>
            </a:r>
            <a:r>
              <a:rPr lang="gl-ES" sz="20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16</a:t>
            </a:r>
            <a:endParaRPr lang="gl-ES" sz="2000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97342"/>
            <a:ext cx="7772400" cy="5463316"/>
          </a:xfrm>
          <a:scene3d>
            <a:camera prst="perspectiveLeft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gl-E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Esta competencia consiste en dispoñer de habilidades para buscar, obter, procesar e comunicar información, e para transformala en coñecemento. Incorpora diferentes habilidades, que van desde o acceso á información ata a súa transmisión en distintos soportes unha vez tratada, incluíndo a utilización das tecnoloxías da información e a comunicación como elemento esencial para informarse, aprender e comunicarse. </a:t>
            </a:r>
            <a:r>
              <a:rPr lang="gl-ES" sz="16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gl-ES" sz="16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gl-E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gl-E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gl-E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Está asociada coa procura, selección, rexistro e tratamento ou análise da información, utilizando técnicas e estratexias diversas para acceder a ela segundo a fonte á que se acuda e o soporte que se utilice (oral, impreso, audiovisual, </a:t>
            </a:r>
            <a:r>
              <a:rPr lang="gl-ES" sz="1600" dirty="0" err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digital</a:t>
            </a:r>
            <a:r>
              <a:rPr lang="gl-E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ou multimedia). Require o dominio de linguaxes específicas básicos (textual, numérico, icónico, visual, gráfico e sonoro) e dos seus pautas de </a:t>
            </a:r>
            <a:r>
              <a:rPr lang="gl-ES" sz="1600" dirty="0" err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decodificación</a:t>
            </a:r>
            <a:r>
              <a:rPr lang="gl-E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e transferencia, así como aplicar en distintas situacións e contextos o coñecemento dos diferentes tipos de información, as súas fontes, as súas posibilidades e a súa localización, así como as linguaxes e soportes máis frecuentes nos que esta adoita expresarse</a:t>
            </a:r>
            <a:r>
              <a:rPr lang="gl-ES" sz="16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</a:t>
            </a:r>
            <a:br>
              <a:rPr lang="gl-ES" sz="16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gl-ES" sz="16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gl-ES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gl-ES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gl-ES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Dispoñer de información non produce de forma automática coñecemento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660" y="-27384"/>
            <a:ext cx="23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competencia dixital</a:t>
            </a:r>
            <a:endParaRPr lang="gl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08137" y="-27384"/>
            <a:ext cx="2141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coas tic no medio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24398" y="-27384"/>
            <a:ext cx="287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un universo por descubrir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905804" y="-27384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escritorios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524328" y="6444044"/>
            <a:ext cx="161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000" dirty="0" err="1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xoanca</a:t>
            </a:r>
            <a:r>
              <a:rPr lang="gl-ES" sz="20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 </a:t>
            </a:r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20</a:t>
            </a:r>
            <a:r>
              <a:rPr lang="gl-ES" sz="20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16</a:t>
            </a:r>
            <a:endParaRPr lang="gl-ES" sz="2000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pic>
        <p:nvPicPr>
          <p:cNvPr id="15" name="14 Imagen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3" y="6216547"/>
            <a:ext cx="1427613" cy="6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4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660" y="-27384"/>
            <a:ext cx="23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competencia dixital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08137" y="-27384"/>
            <a:ext cx="2141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coas tic no medio</a:t>
            </a:r>
            <a:endParaRPr lang="gl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24398" y="-27384"/>
            <a:ext cx="287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un universo por descubrir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905804" y="-27384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escritorios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524328" y="6444044"/>
            <a:ext cx="161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000" dirty="0" err="1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xoanca</a:t>
            </a:r>
            <a:r>
              <a:rPr lang="gl-ES" sz="20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 </a:t>
            </a:r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20</a:t>
            </a:r>
            <a:r>
              <a:rPr lang="gl-ES" sz="20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16</a:t>
            </a:r>
            <a:endParaRPr lang="gl-ES" sz="2000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21412"/>
              </a:clrFrom>
              <a:clrTo>
                <a:srgbClr val="12141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3" y="611559"/>
            <a:ext cx="81057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701" y="5691599"/>
            <a:ext cx="9001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12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660" y="-27384"/>
            <a:ext cx="23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competencia dixital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08137" y="-27384"/>
            <a:ext cx="2141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coas tic no medio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24398" y="-27384"/>
            <a:ext cx="287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un universo por descubrir</a:t>
            </a:r>
            <a:endParaRPr lang="gl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905804" y="-27384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escritorios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524328" y="6444044"/>
            <a:ext cx="161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000" dirty="0" err="1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xoanca</a:t>
            </a:r>
            <a:r>
              <a:rPr lang="gl-ES" sz="20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 </a:t>
            </a:r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20</a:t>
            </a:r>
            <a:r>
              <a:rPr lang="gl-ES" sz="20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16</a:t>
            </a:r>
            <a:endParaRPr lang="gl-ES" sz="2000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pic>
        <p:nvPicPr>
          <p:cNvPr id="5" name="4 Imagen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42" y="1628800"/>
            <a:ext cx="8676456" cy="4270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06" descr="mergullad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6309" y="33690"/>
            <a:ext cx="30194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20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7062" y="172671"/>
            <a:ext cx="8134672" cy="5040560"/>
          </a:xfrm>
          <a:scene3d>
            <a:camera prst="perspectiveLeft"/>
            <a:lightRig rig="threePt" dir="t"/>
          </a:scene3d>
        </p:spPr>
        <p:txBody>
          <a:bodyPr>
            <a:noAutofit/>
          </a:bodyPr>
          <a:lstStyle/>
          <a:p>
            <a:pPr algn="l"/>
            <a:r>
              <a:rPr lang="gl-ES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Os </a:t>
            </a:r>
            <a:r>
              <a:rPr lang="gl-ES" sz="24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escritorios </a:t>
            </a:r>
            <a:r>
              <a:rPr lang="gl-ES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virtuais </a:t>
            </a:r>
            <a:r>
              <a:rPr lang="gl-ES" sz="24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son ferramentas que nos permiten acceder a un mesmo escritorio desde diferentes </a:t>
            </a:r>
            <a:r>
              <a:rPr lang="gl-ES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dispositivos.</a:t>
            </a:r>
            <a:br>
              <a:rPr lang="gl-ES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gl-ES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gl-ES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gl-ES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Permiten </a:t>
            </a:r>
            <a:r>
              <a:rPr lang="gl-ES" sz="24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incluír aplicacións e servizos da Web 2.0, de maneira que aquelas aplicacións que utilicemos máis a miúdo estarán sempre accesibles. </a:t>
            </a:r>
            <a:r>
              <a:rPr lang="gl-ES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gl-ES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gl-ES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gl-ES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gl-ES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Facilitan a elaboración </a:t>
            </a:r>
            <a:r>
              <a:rPr lang="gl-ES" sz="24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 deseño de Contornas </a:t>
            </a:r>
            <a:r>
              <a:rPr lang="gl-ES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Persoais de </a:t>
            </a:r>
            <a:r>
              <a:rPr lang="gl-ES" sz="24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Aprendizaxe ou PLE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660" y="-27384"/>
            <a:ext cx="23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competencia dixital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08137" y="-27384"/>
            <a:ext cx="2141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coas tic no medio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24398" y="-27384"/>
            <a:ext cx="287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un universo por descubrir</a:t>
            </a:r>
            <a:endParaRPr lang="gl-ES" sz="20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905804" y="-27384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escritorios</a:t>
            </a:r>
            <a:endParaRPr lang="gl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524328" y="6444044"/>
            <a:ext cx="161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000" dirty="0" err="1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xoanca</a:t>
            </a:r>
            <a:r>
              <a:rPr lang="gl-ES" sz="20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 </a:t>
            </a:r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20</a:t>
            </a:r>
            <a:r>
              <a:rPr lang="gl-ES" sz="20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16</a:t>
            </a:r>
            <a:endParaRPr lang="gl-ES" sz="2000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3" y="4293096"/>
            <a:ext cx="2400633" cy="2468447"/>
          </a:xfrm>
          <a:prstGeom prst="rect">
            <a:avLst/>
          </a:prstGeom>
        </p:spPr>
      </p:pic>
      <p:pic>
        <p:nvPicPr>
          <p:cNvPr id="6" name="5 Imagen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5417436"/>
            <a:ext cx="1427613" cy="627607"/>
          </a:xfrm>
          <a:prstGeom prst="rect">
            <a:avLst/>
          </a:prstGeom>
        </p:spPr>
      </p:pic>
      <p:pic>
        <p:nvPicPr>
          <p:cNvPr id="12" name="11 Imagen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9289" y="5370788"/>
            <a:ext cx="720903" cy="720903"/>
          </a:xfrm>
          <a:prstGeom prst="rect">
            <a:avLst/>
          </a:prstGeom>
        </p:spPr>
      </p:pic>
      <p:pic>
        <p:nvPicPr>
          <p:cNvPr id="14" name="13 Imagen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636" y="5358738"/>
            <a:ext cx="694206" cy="7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9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8" name="7 Rectángulo"/>
          <p:cNvSpPr/>
          <p:nvPr/>
        </p:nvSpPr>
        <p:spPr>
          <a:xfrm>
            <a:off x="7660" y="-27384"/>
            <a:ext cx="23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competencia dixital</a:t>
            </a:r>
            <a:endParaRPr lang="gl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08137" y="-27384"/>
            <a:ext cx="2141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coas tic no medio</a:t>
            </a:r>
            <a:endParaRPr lang="gl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24398" y="-27384"/>
            <a:ext cx="287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un universo por descubrir</a:t>
            </a:r>
            <a:endParaRPr lang="gl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905804" y="-27384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escritorios</a:t>
            </a:r>
            <a:endParaRPr lang="gl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524328" y="6444044"/>
            <a:ext cx="161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000" dirty="0" err="1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xoanca</a:t>
            </a:r>
            <a:r>
              <a:rPr lang="gl-ES" sz="20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 </a:t>
            </a:r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20</a:t>
            </a:r>
            <a:r>
              <a:rPr lang="gl-ES" sz="20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16</a:t>
            </a:r>
            <a:endParaRPr lang="gl-ES" sz="2000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2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8" name="7 Rectángulo"/>
          <p:cNvSpPr/>
          <p:nvPr/>
        </p:nvSpPr>
        <p:spPr>
          <a:xfrm>
            <a:off x="7660" y="-27384"/>
            <a:ext cx="23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competencia dixital</a:t>
            </a:r>
            <a:endParaRPr lang="gl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08137" y="-27384"/>
            <a:ext cx="2141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coas tic no medio</a:t>
            </a:r>
            <a:endParaRPr lang="gl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24398" y="-27384"/>
            <a:ext cx="287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un universo por descubrir</a:t>
            </a:r>
            <a:endParaRPr lang="gl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905804" y="-27384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escritorios</a:t>
            </a:r>
            <a:endParaRPr lang="gl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524328" y="6444044"/>
            <a:ext cx="1619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2000" dirty="0" err="1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xoanca</a:t>
            </a:r>
            <a:r>
              <a:rPr lang="gl-ES" sz="20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 </a:t>
            </a:r>
            <a:r>
              <a:rPr lang="gl-ES" sz="20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20</a:t>
            </a:r>
            <a:r>
              <a:rPr lang="gl-ES" sz="20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onbeam" pitchFamily="2" charset="0"/>
              </a:rPr>
              <a:t>16</a:t>
            </a:r>
            <a:endParaRPr lang="gl-ES" sz="2000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onb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2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177</Words>
  <Application>Microsoft Office PowerPoint</Application>
  <PresentationFormat>Presentación en pantalla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Formación do profesoado  CFR  de  Lugo</vt:lpstr>
      <vt:lpstr>Esta competencia consiste en dispoñer de habilidades para buscar, obter, procesar e comunicar información, e para transformala en coñecemento. Incorpora diferentes habilidades, que van desde o acceso á información ata a súa transmisión en distintos soportes unha vez tratada, incluíndo a utilización das tecnoloxías da información e a comunicación como elemento esencial para informarse, aprender e comunicarse.   Está asociada coa procura, selección, rexistro e tratamento ou análise da información, utilizando técnicas e estratexias diversas para acceder a ela segundo a fonte á que se acuda e o soporte que se utilice (oral, impreso, audiovisual, digital ou multimedia). Require o dominio de linguaxes específicas básicos (textual, numérico, icónico, visual, gráfico e sonoro) e dos seus pautas de decodificación e transferencia, así como aplicar en distintas situacións e contextos o coñecemento dos diferentes tipos de información, as súas fontes, as súas posibilidades e a súa localización, así como as linguaxes e soportes máis frecuentes nos que esta adoita expresarse.   Dispoñer de información non produce de forma automática coñecemento</vt:lpstr>
      <vt:lpstr>Diapositiva 3</vt:lpstr>
      <vt:lpstr>Diapositiva 4</vt:lpstr>
      <vt:lpstr>Os escritorios virtuais son ferramentas que nos permiten acceder a un mesmo escritorio desde diferentes dispositivos.  Permiten incluír aplicacións e servizos da Web 2.0, de maneira que aquelas aplicacións que utilicemos máis a miúdo estarán sempre accesibles.   Facilitan a elaboración e deseño de Contornas Persoais de Aprendizaxe ou PLE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xoanca</dc:creator>
  <cp:lastModifiedBy>CFR</cp:lastModifiedBy>
  <cp:revision>27</cp:revision>
  <dcterms:created xsi:type="dcterms:W3CDTF">2016-02-16T21:59:41Z</dcterms:created>
  <dcterms:modified xsi:type="dcterms:W3CDTF">2016-02-17T16:01:06Z</dcterms:modified>
</cp:coreProperties>
</file>