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047" autoAdjust="0"/>
    <p:restoredTop sz="94660"/>
  </p:normalViewPr>
  <p:slideViewPr>
    <p:cSldViewPr>
      <p:cViewPr varScale="1">
        <p:scale>
          <a:sx n="100" d="100"/>
          <a:sy n="100" d="100"/>
        </p:scale>
        <p:origin x="-6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5AC430-8164-4D7F-ABEA-7A2048064981}" type="datetimeFigureOut">
              <a:rPr lang="es-ES_tradnl" smtClean="0"/>
              <a:pPr/>
              <a:t>01/10/2012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27026-2818-475C-95FE-6E0EDAF80CBC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endParaRPr lang="gl-ES" noProof="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27026-2818-475C-95FE-6E0EDAF80CBC}" type="slidenum">
              <a:rPr lang="es-ES_tradnl" smtClean="0"/>
              <a:pPr/>
              <a:t>8</a:t>
            </a:fld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15C1A-BEDE-465D-BF4C-887C4BC7ACE0}" type="datetimeFigureOut">
              <a:rPr lang="es-ES_tradnl" smtClean="0"/>
              <a:pPr/>
              <a:t>01/10/2012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B31CA-C04D-4EF1-A906-83C9278A09F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15C1A-BEDE-465D-BF4C-887C4BC7ACE0}" type="datetimeFigureOut">
              <a:rPr lang="es-ES_tradnl" smtClean="0"/>
              <a:pPr/>
              <a:t>01/10/2012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B31CA-C04D-4EF1-A906-83C9278A09F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15C1A-BEDE-465D-BF4C-887C4BC7ACE0}" type="datetimeFigureOut">
              <a:rPr lang="es-ES_tradnl" smtClean="0"/>
              <a:pPr/>
              <a:t>01/10/2012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B31CA-C04D-4EF1-A906-83C9278A09F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15C1A-BEDE-465D-BF4C-887C4BC7ACE0}" type="datetimeFigureOut">
              <a:rPr lang="es-ES_tradnl" smtClean="0"/>
              <a:pPr/>
              <a:t>01/10/2012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B31CA-C04D-4EF1-A906-83C9278A09F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15C1A-BEDE-465D-BF4C-887C4BC7ACE0}" type="datetimeFigureOut">
              <a:rPr lang="es-ES_tradnl" smtClean="0"/>
              <a:pPr/>
              <a:t>01/10/2012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B31CA-C04D-4EF1-A906-83C9278A09F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15C1A-BEDE-465D-BF4C-887C4BC7ACE0}" type="datetimeFigureOut">
              <a:rPr lang="es-ES_tradnl" smtClean="0"/>
              <a:pPr/>
              <a:t>01/10/2012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B31CA-C04D-4EF1-A906-83C9278A09F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15C1A-BEDE-465D-BF4C-887C4BC7ACE0}" type="datetimeFigureOut">
              <a:rPr lang="es-ES_tradnl" smtClean="0"/>
              <a:pPr/>
              <a:t>01/10/2012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B31CA-C04D-4EF1-A906-83C9278A09F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15C1A-BEDE-465D-BF4C-887C4BC7ACE0}" type="datetimeFigureOut">
              <a:rPr lang="es-ES_tradnl" smtClean="0"/>
              <a:pPr/>
              <a:t>01/10/2012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B31CA-C04D-4EF1-A906-83C9278A09F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15C1A-BEDE-465D-BF4C-887C4BC7ACE0}" type="datetimeFigureOut">
              <a:rPr lang="es-ES_tradnl" smtClean="0"/>
              <a:pPr/>
              <a:t>01/10/2012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B31CA-C04D-4EF1-A906-83C9278A09F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15C1A-BEDE-465D-BF4C-887C4BC7ACE0}" type="datetimeFigureOut">
              <a:rPr lang="es-ES_tradnl" smtClean="0"/>
              <a:pPr/>
              <a:t>01/10/2012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B31CA-C04D-4EF1-A906-83C9278A09F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15C1A-BEDE-465D-BF4C-887C4BC7ACE0}" type="datetimeFigureOut">
              <a:rPr lang="es-ES_tradnl" smtClean="0"/>
              <a:pPr/>
              <a:t>01/10/2012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B31CA-C04D-4EF1-A906-83C9278A09F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15C1A-BEDE-465D-BF4C-887C4BC7ACE0}" type="datetimeFigureOut">
              <a:rPr lang="es-ES_tradnl" smtClean="0"/>
              <a:pPr/>
              <a:t>01/10/2012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B31CA-C04D-4EF1-A906-83C9278A09F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audio" Target="http://www.edu.xunta.es/centros/iesmonterroso/aulavirtual/file.php/32/4_ESO/LITERATURA/3%20-%20river.mp3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es/imgres?imgurl=http://www.revistapersona.com.ar/Persona14/14rabi3feijoo.gif&amp;imgrefurl=http://www.revistapersona.com.ar/Persona14/14rabinovich.htm&amp;usg=__MYiB7BYfSneN3-3Zdi41sNnCR4A=&amp;h=338&amp;w=255&amp;sz=31&amp;hl=es&amp;start=40&amp;um=1&amp;itbs=1&amp;tbnid=qPAVBYTneHlAaM:&amp;tbnh=119&amp;tbnw=90&amp;prev=/images?q=gifs+padre+feijoo&amp;start=20&amp;um=1&amp;hl=es&amp;sa=N&amp;rlz=1T4ADBF_esES263&amp;ndsp=20&amp;tbs=isch: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hyperlink" Target="http://www.google.es/imgres?imgurl=http://faculty-staff.ou.edu/L/A-Robert.R.Lauer-1/sarmiento.gif&amp;imgrefurl=http://faculty-staff.ou.edu/L/A-Robert.R.Lauer-1/BIBFeijoo.html&amp;usg=__UQce1mafv0foG0Ox9fYVBB4hMzM=&amp;h=241&amp;w=180&amp;sz=11&amp;hl=es&amp;start=32&amp;um=1&amp;itbs=1&amp;tbnid=lr5nHAyb1JwopM:&amp;tbnh=110&amp;tbnw=82&amp;prev=/images?q=gifs+padre+sarmiento&amp;start=20&amp;um=1&amp;hl=es&amp;sa=N&amp;rlz=1T4ADBF_esES263&amp;ndsp=20&amp;tbs=isch: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es.wikipedia.org/wiki/Archivo:500pelas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hyperlink" Target="http://es.wikipedia.org/wiki/Archivo:Curros_-_henriquez.jpg" TargetMode="Externa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gl.wikipedia.org/wiki/Ficheiro:A_Nosa_Terra,_1916.png" TargetMode="External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hyperlink" Target="http://www.kalipedia.com/kalipediamedia/lenguayliteratura/media/200704/18/literaturauniversal/20070418klplylliu_379.Ies.SCO.jpg" TargetMode="Externa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3.jpeg"/><Relationship Id="rId7" Type="http://schemas.openxmlformats.org/officeDocument/2006/relationships/hyperlink" Target="http://www.google.es/imgres?imgurl=http://blog.spacebom.com/imagenes/banderaRepublicana.jpg&amp;imgrefurl=http://blog.spacebom.com/14/del/04/del/2007-76-aniversario-de-la-republica-espanola/&amp;usg=__w7CjWKV8XLuZewHIWIpltElDXNQ=&amp;h=300&amp;w=400&amp;sz=8&amp;hl=es&amp;start=8&amp;um=1&amp;itbs=1&amp;tbnid=F8xOKO9MDyq4gM:&amp;tbnh=93&amp;tbnw=124&amp;prev=/images?q=bandera+de+la+la+republica+espa%C3%B1ola&amp;um=1&amp;hl=es&amp;sa=N&amp;rlz=1T4ADBF_esES263&amp;tbs=isch:1" TargetMode="External"/><Relationship Id="rId2" Type="http://schemas.openxmlformats.org/officeDocument/2006/relationships/hyperlink" Target="http://www.google.es/imgres?imgurl=http://elauladehistoria.files.wordpress.com/2008/12/guerra-civil-espanola.jpg&amp;imgrefurl=http://elauladehistoria.wordpress.com/2008/12/12/presentacion/&amp;usg=__A0_O2j4fYgR1wyVF6ozgPt_thrg=&amp;h=261&amp;w=384&amp;sz=21&amp;hl=es&amp;start=2&amp;um=1&amp;itbs=1&amp;tbnid=SO0xVH2373XqeM:&amp;tbnh=84&amp;tbnw=123&amp;prev=/images?q=guerra+civil+espa%C3%B1ola&amp;um=1&amp;hl=es&amp;sa=N&amp;rlz=1T4ADBF_esES263&amp;tbs=isch:1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hyperlink" Target="http://www.google.es/imgres?imgurl=http://www.elimplacable.es/suplemento/graficos/Bandera1.jpg&amp;imgrefurl=http://www.elimplacable.es/suplemento/&amp;usg=__lO2cvDzogpw32XEpNzm_vJxDoPI=&amp;h=387&amp;w=551&amp;sz=32&amp;hl=es&amp;start=4&amp;um=1&amp;itbs=1&amp;tbnid=0HggGQCDepmLeM:&amp;tbnh=93&amp;tbnw=133&amp;prev=/images?q=bandera+de+la+falange&amp;um=1&amp;hl=es&amp;sa=N&amp;rlz=1T4ADBF_esES263&amp;tbs=isch:1" TargetMode="External"/><Relationship Id="rId4" Type="http://schemas.openxmlformats.org/officeDocument/2006/relationships/hyperlink" Target="http://www.google.es/imgres?imgurl=http://www.generalisimofranco.com/descargas/Bandera%20De%20Espa%C3%B1a%20-%20Escudo%20Aguila.jpg&amp;imgrefurl=http://www.mediavida.com/foro/6/para-tele5-bandera-espanola-franquismo-338988&amp;h=387&amp;w=551&amp;sz=32&amp;tbnid=0HggGQCDepmLeM:&amp;tbnh=93&amp;tbnw=133&amp;prev=/images?q=bandera+de+la+falange&amp;hl=es&amp;usg=__j9F1MYFpBKuyttQSzwECUtMMNPc=&amp;ei=MO76S8CnKM7yOabrwZUM&amp;sa=X&amp;oi=image_result&amp;resnum=4&amp;ct=image&amp;ved=0CCAQ9QEwAw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1472" y="1836352"/>
            <a:ext cx="792961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sz="4800" b="1" i="0" u="none" strike="noStrik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ea typeface="Times New Roman" pitchFamily="18" charset="0"/>
                <a:cs typeface="Arial" pitchFamily="34" charset="0"/>
              </a:rPr>
              <a:t>ESQUEMA DA LITERATURA GALEGA</a:t>
            </a:r>
            <a:endParaRPr kumimoji="0" lang="gl-ES" sz="4800" b="1" i="0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Arial" pitchFamily="34" charset="0"/>
            </a:endParaRPr>
          </a:p>
        </p:txBody>
      </p:sp>
      <p:pic>
        <p:nvPicPr>
          <p:cNvPr id="4" name="3 - river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524328" y="602128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13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642910" y="1428736"/>
            <a:ext cx="7929618" cy="464742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Arial" pitchFamily="34" charset="0"/>
              </a:rPr>
              <a:t>1. ÉPOCA MEDIEVAL (S. XII-XV)</a:t>
            </a:r>
            <a:endParaRPr kumimoji="0" lang="es-ES_tradnl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A)</a:t>
            </a:r>
            <a:r>
              <a:rPr kumimoji="0" lang="gl-E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LÍRICA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UcParenR"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PROFANA :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cantiga de amigo.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cantiga de amor.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cantiga de escarnio e maldicir.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xéneros menores: tenzón, </a:t>
            </a:r>
            <a:r>
              <a:rPr kumimoji="0" lang="gl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partimen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pranto, cantiga de seguir.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xéneros contaminados: alba, pastorela.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UcParenR"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RELIXIOSA: 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Cantigas de Santa María;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Afonso X, o Sabio.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B) PROSA ( S. XIII-XV)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UcParenR"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NARRATIVA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CICLO BRETÓN: 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Xosé de </a:t>
            </a:r>
            <a:r>
              <a:rPr kumimoji="0" lang="gl-ES" sz="16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Arimatea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O Merlín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 demanda do Santo Graa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l, 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O libro </a:t>
            </a:r>
            <a:r>
              <a:rPr kumimoji="0" lang="gl-ES" sz="16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de </a:t>
            </a:r>
            <a:r>
              <a:rPr kumimoji="0" lang="gl-ES" sz="16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Tristán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CICLO CLÁSICO: 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Crónica troiana, Historia troiana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CICLO CAROLÍNXEO: 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Os </a:t>
            </a:r>
            <a:r>
              <a:rPr kumimoji="0" lang="gl-ES" sz="16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miragres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de Santiago.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UcParenR"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HISTORIOGRAFÍA: 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Crónica galega de 1404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Crónica de Santa María de Iria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Crónica Xeral galega.</a:t>
            </a:r>
            <a:endParaRPr kumimoji="0" lang="gl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15363" name="Picture 3" descr="http://img709.imageshack.us/img709/4582/tgcmedieval8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214290"/>
            <a:ext cx="2476500" cy="2505076"/>
          </a:xfrm>
          <a:prstGeom prst="rect">
            <a:avLst/>
          </a:prstGeom>
          <a:noFill/>
        </p:spPr>
      </p:pic>
      <p:pic>
        <p:nvPicPr>
          <p:cNvPr id="15365" name="Picture 5" descr="Caballero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96" y="0"/>
            <a:ext cx="1228725" cy="126682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642910" y="1189443"/>
            <a:ext cx="7929618" cy="3693319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Arial" pitchFamily="34" charset="0"/>
              </a:rPr>
              <a:t>2. OS SÉCULOS ESCUROS (XV- XVIII)</a:t>
            </a:r>
            <a:endParaRPr kumimoji="0" lang="es-ES_tradnl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Times New Roman" pitchFamily="18" charset="0"/>
                <a:cs typeface="Arial"/>
              </a:rPr>
              <a:t>● 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Decadencia da literatura </a:t>
            </a:r>
            <a:r>
              <a:rPr kumimoji="0" lang="gl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galego-portuguesa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Times New Roman" pitchFamily="18" charset="0"/>
                <a:cs typeface="Arial"/>
              </a:rPr>
              <a:t>● 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ESCOLA GALEGO-CASTELÁ: Macías o Namorado, </a:t>
            </a:r>
            <a:r>
              <a:rPr kumimoji="0" lang="gl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Garci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Fernández de </a:t>
            </a:r>
            <a:r>
              <a:rPr kumimoji="0" lang="gl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Xerena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Afonso Álvarez </a:t>
            </a:r>
            <a:r>
              <a:rPr kumimoji="0" lang="gl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Villasandino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Arcediago de Toro. O cancioneiro de </a:t>
            </a:r>
            <a:r>
              <a:rPr kumimoji="0" lang="gl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Baena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Times New Roman" pitchFamily="18" charset="0"/>
                <a:cs typeface="Arial"/>
              </a:rPr>
              <a:t>● 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Poesía popular (tradición ora)l e poesía tradicional (carácter culto e anónimas).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Times New Roman" pitchFamily="18" charset="0"/>
                <a:cs typeface="Arial"/>
              </a:rPr>
              <a:t>● 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Poesía ACADÉMICA (imita a poesía castelá da época):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UcParenR"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POESÍA RENACENTISTA: “soneto de Monterrei”, outros sonetos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UcParenR"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POESÍA BARROCA: “Exequias pola raíña Margarida”, “Décimas ao Apóstolo Santiago”, Composicións das Festas Minervais.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Times New Roman" pitchFamily="18" charset="0"/>
                <a:cs typeface="Arial"/>
              </a:rPr>
              <a:t>● 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Teatro:  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O entremés famoso sobre a pesca do río Miño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de Gabriel </a:t>
            </a:r>
            <a:r>
              <a:rPr kumimoji="0" lang="gl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Feixóo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de Araúxo.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Times New Roman" pitchFamily="18" charset="0"/>
                <a:cs typeface="Arial"/>
              </a:rPr>
              <a:t>● </a:t>
            </a:r>
            <a:r>
              <a:rPr kumimoji="0" lang="gl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Vilancicos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do Nadal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Times New Roman" pitchFamily="18" charset="0"/>
                <a:cs typeface="Arial"/>
              </a:rPr>
              <a:t>● 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O século XVIII: </a:t>
            </a:r>
            <a:r>
              <a:rPr kumimoji="0" lang="gl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Benito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gl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Jerónimo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gl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Feijóo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Martín Sarmiento, Xosé Andrés Cornide, o cura de </a:t>
            </a:r>
            <a:r>
              <a:rPr kumimoji="0" lang="gl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Fruíme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endParaRPr kumimoji="0" lang="es-ES_trad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7" name="Picture 3" descr="http://t1.gstatic.com/images?q=tbn:qPAVBYTneHlAaM:http://www.revistapersona.com.ar/Persona14/14rabi3feijoo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91075"/>
            <a:ext cx="1714480" cy="2266926"/>
          </a:xfrm>
          <a:prstGeom prst="rect">
            <a:avLst/>
          </a:prstGeom>
          <a:noFill/>
        </p:spPr>
      </p:pic>
      <p:pic>
        <p:nvPicPr>
          <p:cNvPr id="16389" name="Picture 5" descr="http://t3.gstatic.com/images?q=tbn:lr5nHAyb1JwopM:http://faculty-staff.ou.edu/L/A-Robert.R.Lauer-1/sarmiento.gif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58082" y="4474434"/>
            <a:ext cx="1563842" cy="2097838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7286644" y="6572272"/>
            <a:ext cx="1643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000" dirty="0" smtClean="0"/>
              <a:t>Frey Martín Sarmiento</a:t>
            </a:r>
          </a:p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714348" y="128718"/>
            <a:ext cx="7858180" cy="66171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Arial" pitchFamily="34" charset="0"/>
              </a:rPr>
              <a:t>3. O SÉCULO XIX</a:t>
            </a:r>
            <a:endParaRPr kumimoji="0" lang="es-ES_tradnl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A) Dous </a:t>
            </a:r>
            <a:r>
              <a:rPr kumimoji="0" lang="gl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caracteres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: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→ carencia de tradición literaria.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→ideoloxía galeguista: levantamento de 1846.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B) Escritos de guerra contra os franceses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C) Teatro: 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  casamenteira,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Antonio </a:t>
            </a:r>
            <a:r>
              <a:rPr kumimoji="0" lang="gl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Benito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Fandiño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D) Diálogo propagandístico (sátira): Pedro </a:t>
            </a:r>
            <a:r>
              <a:rPr kumimoji="0" lang="gl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Boado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E) PRECURSORES do Rexurdimento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Manuel Pintos: 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 gaita </a:t>
            </a:r>
            <a:r>
              <a:rPr kumimoji="0" lang="gl-ES" sz="16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gallega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Francisco Añón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</a:t>
            </a:r>
            <a:r>
              <a:rPr kumimoji="0" lang="gl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Alberto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gl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Camino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Vicente Turnes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Marcial </a:t>
            </a:r>
            <a:r>
              <a:rPr kumimoji="0" lang="gl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Valladares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Maxina ou a filla </a:t>
            </a:r>
            <a:r>
              <a:rPr kumimoji="0" lang="gl-ES" sz="16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espúrea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F) Xogos Florais: 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Álbum de la </a:t>
            </a:r>
            <a:r>
              <a:rPr kumimoji="0" lang="gl-ES" sz="16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caridad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(1862)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G) REXURDIMENTO: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Times New Roman" pitchFamily="18" charset="0"/>
                <a:cs typeface="Arial"/>
              </a:rPr>
              <a:t>► 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ROSALÍA DE CASTRO: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Cantares </a:t>
            </a:r>
            <a:r>
              <a:rPr kumimoji="0" lang="gl-ES" sz="16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gallegos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1863)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Follas novas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(1880)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“O conto </a:t>
            </a:r>
            <a:r>
              <a:rPr kumimoji="0" lang="gl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gallego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” (1923)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Times New Roman" pitchFamily="18" charset="0"/>
                <a:cs typeface="Arial"/>
              </a:rPr>
              <a:t>► 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EDUARDO PONDAL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“A </a:t>
            </a:r>
            <a:r>
              <a:rPr kumimoji="0" lang="gl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campana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de </a:t>
            </a:r>
            <a:r>
              <a:rPr kumimoji="0" lang="gl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Anllóns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”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Queixumes dos pinos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“Os </a:t>
            </a:r>
            <a:r>
              <a:rPr kumimoji="0" lang="gl-E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Eoas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”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Times New Roman" pitchFamily="18" charset="0"/>
                <a:cs typeface="Arial"/>
              </a:rPr>
              <a:t>► </a:t>
            </a: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CURROS ENRÍQUEZ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Aires da miña terra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</a:t>
            </a:r>
            <a:r>
              <a:rPr kumimoji="0" lang="gl-E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O divino sainete</a:t>
            </a:r>
            <a:endParaRPr kumimoji="0" lang="gl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5122" name="Picture 2" descr="http://upload.wikimedia.org/wikipedia/commons/thumb/5/5c/500pelas.JPG/180px-500pela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428604"/>
            <a:ext cx="1714500" cy="942976"/>
          </a:xfrm>
          <a:prstGeom prst="rect">
            <a:avLst/>
          </a:prstGeom>
          <a:noFill/>
        </p:spPr>
      </p:pic>
      <p:pic>
        <p:nvPicPr>
          <p:cNvPr id="5124" name="Picture 4" descr="http://upload.wikimedia.org/wikipedia/commons/f/fc/Eduardoponda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214818"/>
            <a:ext cx="1524000" cy="2362200"/>
          </a:xfrm>
          <a:prstGeom prst="rect">
            <a:avLst/>
          </a:prstGeom>
          <a:noFill/>
        </p:spPr>
      </p:pic>
      <p:pic>
        <p:nvPicPr>
          <p:cNvPr id="5126" name="Picture 6" descr="http://upload.wikimedia.org/wikipedia/commons/thumb/5/50/Curros_-_henriquez.jpg/200px-Curros_-_henriquez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72264" y="4286256"/>
            <a:ext cx="1905000" cy="2276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57158" y="357166"/>
            <a:ext cx="2286016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-457200" algn="l"/>
              </a:tabLst>
            </a:pPr>
            <a:r>
              <a:rPr kumimoji="0" lang="gl-E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Arial" pitchFamily="34" charset="0"/>
              </a:rPr>
              <a:t>O SÉCULO </a:t>
            </a:r>
            <a:r>
              <a:rPr kumimoji="0" lang="gl-E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Arial" pitchFamily="34" charset="0"/>
              </a:rPr>
              <a:t>XX</a:t>
            </a:r>
            <a:endParaRPr kumimoji="0" lang="gl-ES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57158" y="1000108"/>
            <a:ext cx="7929618" cy="403187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A) PREGUERRA: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898525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AS IRMANDADES DA FALA (1916)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798638" marR="0" lvl="0" indent="-17986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► antes de 1916: NORIEGA VARELA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798638" marR="0" lvl="0" indent="-17986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► de 1916  a 1936: RAMÓN CABANILLAS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898525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 XERACIÓN NÓS (1918)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798638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► VICENTE RISCO 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798638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► OTERO PEDRAYO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798638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► FLORENTINO CUEVILLAS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898525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AFONSO DANIEL RODRÍGUEZ CASTELAO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898525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AS VANGARDAS OU XERACIÓN DE 1925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798638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► POESÍA :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798638" marR="0" lvl="0" algn="just" defTabSz="3206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HILOZOÍSMO: LUÍS AMADO CARBALLO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798638" marR="0" lvl="0" algn="just" defTabSz="3206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NEOTROBADORISMO: FERMÍN BOUZA BREY e  ÁLVARO							CUNQUEIRO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798638" marR="0" lvl="0" algn="just" defTabSz="4111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39963" algn="l"/>
                <a:tab pos="2865438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→ CREACIONISMO: MANUEL ANTONIO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798638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► PROSA: RAFAEL DIESTE</a:t>
            </a:r>
            <a:endParaRPr kumimoji="0" lang="gl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4098" name="Picture 2" descr="Portada de Nó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5143512"/>
            <a:ext cx="1857388" cy="1521590"/>
          </a:xfrm>
          <a:prstGeom prst="rect">
            <a:avLst/>
          </a:prstGeom>
          <a:noFill/>
        </p:spPr>
      </p:pic>
      <p:pic>
        <p:nvPicPr>
          <p:cNvPr id="4100" name="Picture 4" descr="http://upload.wikimedia.org/wikipedia/gl/thumb/6/6b/A_Nosa_Terra%2C_1916.png/280px-A_Nosa_Terra%2C_1916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5143512"/>
            <a:ext cx="2667000" cy="1495426"/>
          </a:xfrm>
          <a:prstGeom prst="rect">
            <a:avLst/>
          </a:prstGeom>
          <a:noFill/>
        </p:spPr>
      </p:pic>
      <p:pic>
        <p:nvPicPr>
          <p:cNvPr id="4104" name="Picture 8" descr="Ver imagen en tamaño completo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8184" y="125932"/>
            <a:ext cx="1829354" cy="38031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42910" y="1071546"/>
            <a:ext cx="7858180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B) A LITERATURA DO EXILIO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NARRATIVA: EDUARDO BLANCO AMOR</a:t>
            </a:r>
            <a:endParaRPr kumimoji="0" lang="es-ES_tradnl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571500" algn="l"/>
              </a:tabLst>
            </a:pPr>
            <a:r>
              <a:rPr kumimoji="0" lang="gl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POSÍA: LUÍS SEOANE e LORENZO VARELA</a:t>
            </a:r>
            <a:endParaRPr kumimoji="0" lang="gl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3074" name="Picture 2" descr="http://www.almargen.com.ar/seoane/murales/mural13/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3214686"/>
            <a:ext cx="4929222" cy="33745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642910" y="366623"/>
            <a:ext cx="7929618" cy="61247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C) A POSGUERRA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14400" marR="0" lvl="2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Times New Roman" pitchFamily="18" charset="0"/>
                <a:cs typeface="Arial"/>
              </a:rPr>
              <a:t>	●  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DE 1936 A 1975: A GUERRA CIVIL E A DITADURA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► A NARRATIVA DE POSGUERRA: ( etapa de madurez de autores que iniciaran a súa obra en anos 		anteriores)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158875" marR="0" lvl="0" indent="-1825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82675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EDUARDO BLANCO AMOR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158875" marR="0" lvl="0" indent="-1825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82675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ÁLVARO CUNQUEIRO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158875" marR="0" lvl="0" indent="-1825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82675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ÁNXEL FOLE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158875" marR="0" lvl="0" indent="-1825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82675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XOSÉ NEIRA VILAS (crónica novelada da época: narrativa realista)		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► A NOVA NARRATIVA GALEGA: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XOSÉ LUÍS MÉNDEZ FERRÍN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CARLOS CASARES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GONZALO RODRÍGUEZ MOURULLO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MARÍA XOSÉ QUEIZÁN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CAMILO GONZÁLEZ  SUÁREZ-LLANOS (= Emilio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Gonsar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)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XOHÁN CASAL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► POESÍA: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XERACIÓN DO 36: CELSO EMILIO FERREIRO (poesía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social-realista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);  outros:  AQUILINO 		          IGLESIA ALVARIÑO, XOSÉ MARÍA  DÍAZ CASTRO, RICARDO CARBALLO CALERO, ÁLVARO  		           CUNQUEIRO. 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PROMOCIÓN DE ENLACE: LUZ POZO GARZA, ANTONIO TOVAR, MANUEL CUÑA NOVÁS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→ XERACIÓN DAS FESTAS MINERVAIS: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	○ UXÍO NOVONEYRA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	○ MANUEL MARÍA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	○ AVILÉS DE TARAMANCOS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	○ XOHANA TORRES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	○ BERNARDINO GRAÑA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► TEATRO</a:t>
            </a:r>
            <a:endParaRPr kumimoji="0" lang="gl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2052" name="Picture 4" descr="http://t1.gstatic.com/images?q=tbn:SO0xVH2373XqeM:http://elauladehistoria.files.wordpress.com/2008/12/guerra-civil-espanola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4929198"/>
            <a:ext cx="2196719" cy="1500198"/>
          </a:xfrm>
          <a:prstGeom prst="rect">
            <a:avLst/>
          </a:prstGeom>
          <a:noFill/>
        </p:spPr>
      </p:pic>
      <p:sp>
        <p:nvSpPr>
          <p:cNvPr id="2054" name="AutoShape 6" descr="data:image/jpg;base64,/9j/4AAQSkZJRgABAQAAAQABAAD/2wBDAAkGBwgHBgkIBwgKCgkLDRYPDQwMDRsUFRAWIB0iIiAdHx8kKDQsJCYxJx8fLT0tMTU3Ojo6Iys/RD84QzQ5Ojf/2wBDAQoKCg0MDRoPDxo3JR8lNzc3Nzc3Nzc3Nzc3Nzc3Nzc3Nzc3Nzc3Nzc3Nzc3Nzc3Nzc3Nzc3Nzc3Nzc3Nzc3Nzf/wAARCABeAIUDASIAAhEBAxEB/8QAGwABAAIDAQEAAAAAAAAAAAAAAAYHAwQFAgH/xAA9EAABAwIDAwkGBQIHAQAAAAABAAIDBBEFEiEGMVETFCJBVWGTodEHFhdUcYEVMpHS4ULBM0VTYnKCo/D/xAAbAQEAAgMBAQAAAAAAAAAAAAAAAwQBAgYFB//EADIRAAEDAgMECAUFAAAAAAAAAAEAAgMEERIVUiExcaEFBhMWMkFhkRQiUcHRNEKBsfD/2gAMAwEAAhEDEQA/AIiiIudX2ZERERERERETqXe2a2ZrMfMj43tgpo3WdM9t7ngBpfvN9L9a1e9kbS55sAqtTUxUzMchsFwUU1xT2e1VLSunw+rFU5jbuhfEGl//ABIO/uI+6hV1rFNHK3Ew3UVJXw1YPZHciIikV5EREWURERERERERXf7tYN2ZS+GPRPdrBuzKXwx6Lxc7g0lcv3kj0H3VIIrv928G7NpfDHonu3g3ZtL4Y9FnO4NJTvJHoPuqQXpj4WhwnZI9znDJkcRkAOt+JI3cLdaus7M4M7/Labwh6LjbSUuyezeGmvxSggEebKxrIgXPdqbC/wBN6mh6XjleGMYSTuCim6wRSNsWkcCqujEUkUr+XyyQMaZIntJLrmxykDQAFu/fc6hSuLGMXw/YI1WExmKlpoiOcQcnK4SZrvzNcNBc7wdAb2K3MCOxe2kbocLifRVsXSLW2jkIB3i2jgOB3b7da5mPbKVGE4LicdNiMElJHETNGxxikP5QAQLh2oA1GpOuqumWKSQRSts4EbHD/BeRWVwrI8OLYLkXUg9mG2NbtLTzU+LxNZWRMD43sjyCeMkgu4XBHVbfu0UIrRBW4tiUkNTDFSid7hI83u0vNsoG/q06gbrDsphmPz4xiFLVtgpHPoWPdHNI6GMRggAgMIbYbi06DMdFOJcKwrDNmoqjaLEad2Ets6OGmjDGSmxI3dJ5+40vdayxwUlQ4x/utYD7cVB0dWGlDn32kWVfw8i/oySyNkc27HObdg3aGwuf6hp3d68qw9lG7E7UtlbhdIGyxavhmbZwG641II++mikB2K2f+Qj/AFI/uq9R0pHC8skYWkeS96n6ehZcnE6/BU4it87CbP8Ayj/Gf6p7h7P/ACj/ABn+qhzqm9fZW+8VNpPL8qoEVv8AuHs/8o/xn+qe4ez/AMo/xn+qZ1TevsneKm0nl+VUCK3/AHD2f+Uf4z/VFnOab19k7xU2l3L8qTIiLkVxiIiIiKsvbBQPxZ+H0zSOTpqepqpgSRawa1nfq42AG/XgVZqqz2vnkK6jkhJaXUlRJIN4eWBuW44C7v1K9zq6Aa9v8/0opfCq3pqQ7P1bW1cFbQ1Tntlo8RzOjLW2uQW6gnUaDUHepPjdVQOyU+KY0JoWx52tiiDi55cXESDrN3E66amwXc2poYaLFqGKalLKU0sU8roG69IuzuuN35W/TTiuNJRPfNBU0zI5IXVQYymqQM5jLW2dd29vS6/7LuZPmk27x5pHF8mL6rRwrEKKeldWV1XlxVgEUecXY+K7RlcetoA/KdwC09puWrcVkoamtqcSkiDhT0dPdzWyO1uD1i7r7jfj1qe1+G08GD1kkYidI1jnNflG8Xs79LKGbJirxjHKOnnZypfWRMOZoNmFkgcdOq1v0UNNI2V5I8timmpwIsQXS9jmD1uH7SmsnZIyCQTUvSblOdoY/UHUXFz9ld6qXY1knv0+le4ZIaiuBYwWb0DEwG3/AFuraXKdZv1Y+tgoIfCiIi5pTIiIiIiIiIiIiIiIiIqv9qdYKbGYGvY2UHD3vkaf9NrwSAP9xAvxygK0FVXtOiZNj95JGwuGHGCn5UhrXuMgLnG+gY1p3mwue4roOrgvXDgVFL4V62rbX19dNcSQVBw6GJkYIGZuZ5APBrg5wJ7rLXxSsbT0lIJoqWeo/DWxyCVwBZJ0uPUL2v3LpCqo4Noo8lfDM2ooWQROZMH8o5kry/cSBbNa3oVDPaSGtxhpc+14AGi19CXX+i6xziZvhzuVulaC3EpPWV1P+GTYbFKx1S6MRxxNeDckADVR7ZTCq2jxigqDIyKVlfEWMldrI9vKXYAOuy36blZmPpHU8TqYSCrmkY9pexgc1ptbXNcHS914wOWFldhcNbUmGaLEDWuNTdjRAIic+YjU3J10ubcbrelh7MEXsStqiQ9mRvC7+zFbHV7cuhbTNiex9ZLJI1tiZLsZJfuJAP1F+tWWqs2Hjji2ukcyeOeZslbHK2M/la6VrmyW4Etc08CRfeFaa5PrI21WB9APuqURuLoiIucUqIiIiIiIirP4k1nZ8PjH9qfEms7Ph8Y/tUGRdxl9LoC7/JaLRzU5+JNZ2fD4x/anxJrOz4fGP7VBkTL6XQEyWi0c1OR7Sazs+Hxj+1Q/bDHKjaPEOUdTtidFQuZka8uuDI3XcONvstZeGwgTumvd2XL9ArVJTwU7+0YyxVSr6Cp3sDY222i/BdyHGcLo6ahi/D3yS0csj45y/pP5Qkuu3v069LBczGpabFqo1VY+SKPKGEhoJIAOlzoDcrk1UggqYy7NkJN7AktC1cUc6fD5JOUcL7r/ANQuf/vsrkcXzh/mfPiV581PSwskaxu0A7L+i7mH1MFG2WeWUOqHxyRPENw1zpAdXOv0st9Ba1rcVvw4thtXT1MVdE+armpDSRSsH+CxxubAm7jfX6XCieCMf+HPMpswuvYhZKOUVVXK0vOQHoDLvCklbck33KvBSROjiDm+PyKlGz2NMwTaFmIxw84E1NUNYM2XR1U8g7uA81MPiUezv/UeirkwATMmacpa3KRxCzLz6ungqX43tubL1KToGBjS2UX27OCnp9pcvZrfG/hPiXL2aPF/hQG5701VTLaXQFdySi0cyp98SpezW+L/AAnxKl7Nb4v8KA6pqmW0ugLGS0WjmVPviVL2aPF/hFAUTLqXQFnJKLRzKIs/NZOLPNOaycWeav4SvVxBYEWfmsnFnmnNZOLPNYwlMQWBN+9Z+aycWeac1k4s80wlMQWpLBHKAJG5gOo9a+c1hIcDGLO3iy3OaScWeac0k4s81vZ6gMcJNyB7LWijbEwMYMrRpZGsa2+Robc3Nha62eaycWeac1k4s81izluBGANm5YEWfmsnFnmvvNZOLPNa4SpMQWuiz81k4s805rJxZ5phKYwsCLPzWTizzTmsnFnmmEpiCwIs/NZOLP1KLOEpjC//2Q=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1266825" cy="8953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056" name="AutoShape 8" descr="data:image/jpg;base64,/9j/4AAQSkZJRgABAQAAAQABAAD/2wBDAAkGBwgHBgkIBwgKCgkLDRYPDQwMDRsUFRAWIB0iIiAdHx8kKDQsJCYxJx8fLT0tMTU3Ojo6Iys/RD84QzQ5Ojf/2wBDAQoKCg0MDRoPDxo3JR8lNzc3Nzc3Nzc3Nzc3Nzc3Nzc3Nzc3Nzc3Nzc3Nzc3Nzc3Nzc3Nzc3Nzc3Nzc3Nzc3Nzf/wAARCABeAIUDASIAAhEBAxEB/8QAGwABAAIDAQEAAAAAAAAAAAAAAAYHAwQFAgH/xAA9EAABAwIDAwkGBQIHAQAAAAABAAIDBBEFEiEGMVETFCJBVWGTodEHFhdUcYEVMpHS4ULBM0VTYnKCo/D/xAAbAQEAAgMBAQAAAAAAAAAAAAAAAwQBAgYFB//EADIRAAEDAgMECAUFAAAAAAAAAAEAAgMEERIVUiExcaEFBhMWMkFhkRQiUcHRNEKBsfD/2gAMAwEAAhEDEQA/AIiiIudX2ZERERERERETqXe2a2ZrMfMj43tgpo3WdM9t7ngBpfvN9L9a1e9kbS55sAqtTUxUzMchsFwUU1xT2e1VLSunw+rFU5jbuhfEGl//ABIO/uI+6hV1rFNHK3Ew3UVJXw1YPZHciIikV5EREWURERERERERXf7tYN2ZS+GPRPdrBuzKXwx6Lxc7g0lcv3kj0H3VIIrv928G7NpfDHonu3g3ZtL4Y9FnO4NJTvJHoPuqQXpj4WhwnZI9znDJkcRkAOt+JI3cLdaus7M4M7/Labwh6LjbSUuyezeGmvxSggEebKxrIgXPdqbC/wBN6mh6XjleGMYSTuCim6wRSNsWkcCqujEUkUr+XyyQMaZIntJLrmxykDQAFu/fc6hSuLGMXw/YI1WExmKlpoiOcQcnK4SZrvzNcNBc7wdAb2K3MCOxe2kbocLifRVsXSLW2jkIB3i2jgOB3b7da5mPbKVGE4LicdNiMElJHETNGxxikP5QAQLh2oA1GpOuqumWKSQRSts4EbHD/BeRWVwrI8OLYLkXUg9mG2NbtLTzU+LxNZWRMD43sjyCeMkgu4XBHVbfu0UIrRBW4tiUkNTDFSid7hI83u0vNsoG/q06gbrDsphmPz4xiFLVtgpHPoWPdHNI6GMRggAgMIbYbi06DMdFOJcKwrDNmoqjaLEad2Ets6OGmjDGSmxI3dJ5+40vdayxwUlQ4x/utYD7cVB0dWGlDn32kWVfw8i/oySyNkc27HObdg3aGwuf6hp3d68qw9lG7E7UtlbhdIGyxavhmbZwG641II++mikB2K2f+Qj/AFI/uq9R0pHC8skYWkeS96n6ehZcnE6/BU4it87CbP8Ayj/Gf6p7h7P/ACj/ABn+qhzqm9fZW+8VNpPL8qoEVv8AuHs/8o/xn+qe4ez/AMo/xn+qZ1TevsneKm0nl+VUCK3/AHD2f+Uf4z/VFnOab19k7xU2l3L8qTIiLkVxiIiIiKsvbBQPxZ+H0zSOTpqepqpgSRawa1nfq42AG/XgVZqqz2vnkK6jkhJaXUlRJIN4eWBuW44C7v1K9zq6Aa9v8/0opfCq3pqQ7P1bW1cFbQ1Tntlo8RzOjLW2uQW6gnUaDUHepPjdVQOyU+KY0JoWx52tiiDi55cXESDrN3E66amwXc2poYaLFqGKalLKU0sU8roG69IuzuuN35W/TTiuNJRPfNBU0zI5IXVQYymqQM5jLW2dd29vS6/7LuZPmk27x5pHF8mL6rRwrEKKeldWV1XlxVgEUecXY+K7RlcetoA/KdwC09puWrcVkoamtqcSkiDhT0dPdzWyO1uD1i7r7jfj1qe1+G08GD1kkYidI1jnNflG8Xs79LKGbJirxjHKOnnZypfWRMOZoNmFkgcdOq1v0UNNI2V5I8timmpwIsQXS9jmD1uH7SmsnZIyCQTUvSblOdoY/UHUXFz9ld6qXY1knv0+le4ZIaiuBYwWb0DEwG3/AFuraXKdZv1Y+tgoIfCiIi5pTIiIiIiIiIiIiIiIiIqv9qdYKbGYGvY2UHD3vkaf9NrwSAP9xAvxygK0FVXtOiZNj95JGwuGHGCn5UhrXuMgLnG+gY1p3mwue4roOrgvXDgVFL4V62rbX19dNcSQVBw6GJkYIGZuZ5APBrg5wJ7rLXxSsbT0lIJoqWeo/DWxyCVwBZJ0uPUL2v3LpCqo4Noo8lfDM2ooWQROZMH8o5kry/cSBbNa3oVDPaSGtxhpc+14AGi19CXX+i6xziZvhzuVulaC3EpPWV1P+GTYbFKx1S6MRxxNeDckADVR7ZTCq2jxigqDIyKVlfEWMldrI9vKXYAOuy36blZmPpHU8TqYSCrmkY9pexgc1ptbXNcHS914wOWFldhcNbUmGaLEDWuNTdjRAIic+YjU3J10ubcbrelh7MEXsStqiQ9mRvC7+zFbHV7cuhbTNiex9ZLJI1tiZLsZJfuJAP1F+tWWqs2Hjji2ukcyeOeZslbHK2M/la6VrmyW4Etc08CRfeFaa5PrI21WB9APuqURuLoiIucUqIiIiIiIirP4k1nZ8PjH9qfEms7Ph8Y/tUGRdxl9LoC7/JaLRzU5+JNZ2fD4x/anxJrOz4fGP7VBkTL6XQEyWi0c1OR7Sazs+Hxj+1Q/bDHKjaPEOUdTtidFQuZka8uuDI3XcONvstZeGwgTumvd2XL9ArVJTwU7+0YyxVSr6Cp3sDY222i/BdyHGcLo6ahi/D3yS0csj45y/pP5Qkuu3v069LBczGpabFqo1VY+SKPKGEhoJIAOlzoDcrk1UggqYy7NkJN7AktC1cUc6fD5JOUcL7r/ANQuf/vsrkcXzh/mfPiV581PSwskaxu0A7L+i7mH1MFG2WeWUOqHxyRPENw1zpAdXOv0st9Ba1rcVvw4thtXT1MVdE+armpDSRSsH+CxxubAm7jfX6XCieCMf+HPMpswuvYhZKOUVVXK0vOQHoDLvCklbck33KvBSROjiDm+PyKlGz2NMwTaFmIxw84E1NUNYM2XR1U8g7uA81MPiUezv/UeirkwATMmacpa3KRxCzLz6ungqX43tubL1KToGBjS2UX27OCnp9pcvZrfG/hPiXL2aPF/hQG5701VTLaXQFdySi0cyp98SpezW+L/AAnxKl7Nb4v8KA6pqmW0ugLGS0WjmVPviVL2aPF/hFAUTLqXQFnJKLRzKIs/NZOLPNOaycWeav4SvVxBYEWfmsnFnmnNZOLPNYwlMQWBN+9Z+aycWeac1k4s80wlMQWpLBHKAJG5gOo9a+c1hIcDGLO3iy3OaScWeac0k4s81vZ6gMcJNyB7LWijbEwMYMrRpZGsa2+Robc3Nha62eaycWeac1k4s81izluBGANm5YEWfmsnFnmvvNZOLPNa4SpMQWuiz81k4s805rJxZ5phKYwsCLPzWTizzTmsnFnmmEpiCwIs/NZOLP1KLOEpjC//2Q=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1266825" cy="8953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058" name="AutoShape 10" descr="data:image/jpg;base64,/9j/4AAQSkZJRgABAQAAAQABAAD/2wBDAAkGBwgHBgkIBwgKCgkLDRYPDQwMDRsUFRAWIB0iIiAdHx8kKDQsJCYxJx8fLT0tMTU3Ojo6Iys/RD84QzQ5Ojf/2wBDAQoKCg0MDRoPDxo3JR8lNzc3Nzc3Nzc3Nzc3Nzc3Nzc3Nzc3Nzc3Nzc3Nzc3Nzc3Nzc3Nzc3Nzc3Nzc3Nzc3Nzf/wAARCABeAIUDASIAAhEBAxEB/8QAGwABAAIDAQEAAAAAAAAAAAAAAAYHAwQFAgH/xAA9EAABAwIDAwkGBQIHAQAAAAABAAIDBBEFEiEGMVETFCJBVWGTodEHFhdUcYEVMpHS4ULBM0VTYnKCo/D/xAAbAQEAAgMBAQAAAAAAAAAAAAAAAwQBAgYFB//EADIRAAEDAgMECAUFAAAAAAAAAAEAAgMEERIVUiExcaEFBhMWMkFhkRQiUcHRNEKBsfD/2gAMAwEAAhEDEQA/AIiiIudX2ZERERERERETqXe2a2ZrMfMj43tgpo3WdM9t7ngBpfvN9L9a1e9kbS55sAqtTUxUzMchsFwUU1xT2e1VLSunw+rFU5jbuhfEGl//ABIO/uI+6hV1rFNHK3Ew3UVJXw1YPZHciIikV5EREWURERERERERXf7tYN2ZS+GPRPdrBuzKXwx6Lxc7g0lcv3kj0H3VIIrv928G7NpfDHonu3g3ZtL4Y9FnO4NJTvJHoPuqQXpj4WhwnZI9znDJkcRkAOt+JI3cLdaus7M4M7/Labwh6LjbSUuyezeGmvxSggEebKxrIgXPdqbC/wBN6mh6XjleGMYSTuCim6wRSNsWkcCqujEUkUr+XyyQMaZIntJLrmxykDQAFu/fc6hSuLGMXw/YI1WExmKlpoiOcQcnK4SZrvzNcNBc7wdAb2K3MCOxe2kbocLifRVsXSLW2jkIB3i2jgOB3b7da5mPbKVGE4LicdNiMElJHETNGxxikP5QAQLh2oA1GpOuqumWKSQRSts4EbHD/BeRWVwrI8OLYLkXUg9mG2NbtLTzU+LxNZWRMD43sjyCeMkgu4XBHVbfu0UIrRBW4tiUkNTDFSid7hI83u0vNsoG/q06gbrDsphmPz4xiFLVtgpHPoWPdHNI6GMRggAgMIbYbi06DMdFOJcKwrDNmoqjaLEad2Ets6OGmjDGSmxI3dJ5+40vdayxwUlQ4x/utYD7cVB0dWGlDn32kWVfw8i/oySyNkc27HObdg3aGwuf6hp3d68qw9lG7E7UtlbhdIGyxavhmbZwG641II++mikB2K2f+Qj/AFI/uq9R0pHC8skYWkeS96n6ehZcnE6/BU4it87CbP8Ayj/Gf6p7h7P/ACj/ABn+qhzqm9fZW+8VNpPL8qoEVv8AuHs/8o/xn+qe4ez/AMo/xn+qZ1TevsneKm0nl+VUCK3/AHD2f+Uf4z/VFnOab19k7xU2l3L8qTIiLkVxiIiIiKsvbBQPxZ+H0zSOTpqepqpgSRawa1nfq42AG/XgVZqqz2vnkK6jkhJaXUlRJIN4eWBuW44C7v1K9zq6Aa9v8/0opfCq3pqQ7P1bW1cFbQ1Tntlo8RzOjLW2uQW6gnUaDUHepPjdVQOyU+KY0JoWx52tiiDi55cXESDrN3E66amwXc2poYaLFqGKalLKU0sU8roG69IuzuuN35W/TTiuNJRPfNBU0zI5IXVQYymqQM5jLW2dd29vS6/7LuZPmk27x5pHF8mL6rRwrEKKeldWV1XlxVgEUecXY+K7RlcetoA/KdwC09puWrcVkoamtqcSkiDhT0dPdzWyO1uD1i7r7jfj1qe1+G08GD1kkYidI1jnNflG8Xs79LKGbJirxjHKOnnZypfWRMOZoNmFkgcdOq1v0UNNI2V5I8timmpwIsQXS9jmD1uH7SmsnZIyCQTUvSblOdoY/UHUXFz9ld6qXY1knv0+le4ZIaiuBYwWb0DEwG3/AFuraXKdZv1Y+tgoIfCiIi5pTIiIiIiIiIiIiIiIiIqv9qdYKbGYGvY2UHD3vkaf9NrwSAP9xAvxygK0FVXtOiZNj95JGwuGHGCn5UhrXuMgLnG+gY1p3mwue4roOrgvXDgVFL4V62rbX19dNcSQVBw6GJkYIGZuZ5APBrg5wJ7rLXxSsbT0lIJoqWeo/DWxyCVwBZJ0uPUL2v3LpCqo4Noo8lfDM2ooWQROZMH8o5kry/cSBbNa3oVDPaSGtxhpc+14AGi19CXX+i6xziZvhzuVulaC3EpPWV1P+GTYbFKx1S6MRxxNeDckADVR7ZTCq2jxigqDIyKVlfEWMldrI9vKXYAOuy36blZmPpHU8TqYSCrmkY9pexgc1ptbXNcHS914wOWFldhcNbUmGaLEDWuNTdjRAIic+YjU3J10ubcbrelh7MEXsStqiQ9mRvC7+zFbHV7cuhbTNiex9ZLJI1tiZLsZJfuJAP1F+tWWqs2Hjji2ukcyeOeZslbHK2M/la6VrmyW4Etc08CRfeFaa5PrI21WB9APuqURuLoiIucUqIiIiIiIirP4k1nZ8PjH9qfEms7Ph8Y/tUGRdxl9LoC7/JaLRzU5+JNZ2fD4x/anxJrOz4fGP7VBkTL6XQEyWi0c1OR7Sazs+Hxj+1Q/bDHKjaPEOUdTtidFQuZka8uuDI3XcONvstZeGwgTumvd2XL9ArVJTwU7+0YyxVSr6Cp3sDY222i/BdyHGcLo6ahi/D3yS0csj45y/pP5Qkuu3v069LBczGpabFqo1VY+SKPKGEhoJIAOlzoDcrk1UggqYy7NkJN7AktC1cUc6fD5JOUcL7r/ANQuf/vsrkcXzh/mfPiV581PSwskaxu0A7L+i7mH1MFG2WeWUOqHxyRPENw1zpAdXOv0st9Ba1rcVvw4thtXT1MVdE+armpDSRSsH+CxxubAm7jfX6XCieCMf+HPMpswuvYhZKOUVVXK0vOQHoDLvCklbck33KvBSROjiDm+PyKlGz2NMwTaFmIxw84E1NUNYM2XR1U8g7uA81MPiUezv/UeirkwATMmacpa3KRxCzLz6ungqX43tubL1KToGBjS2UX27OCnp9pcvZrfG/hPiXL2aPF/hQG5701VTLaXQFdySi0cyp98SpezW+L/AAnxKl7Nb4v8KA6pqmW0ugLGS0WjmVPviVL2aPF/hFAUTLqXQFnJKLRzKIs/NZOLPNOaycWeav4SvVxBYEWfmsnFnmnNZOLPNYwlMQWBN+9Z+aycWeac1k4s80wlMQWpLBHKAJG5gOo9a+c1hIcDGLO3iy3OaScWeac0k4s81vZ6gMcJNyB7LWijbEwMYMrRpZGsa2+Robc3Nha62eaycWeac1k4s81izluBGANm5YEWfmsnFnmvvNZOLPNa4SpMQWuiz81k4s805rJxZ5phKYwsCLPzWTizzTmsnFnmmEpiCwIs/NZOLP1KLOEpjC//2Q=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1266825" cy="8953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pic>
        <p:nvPicPr>
          <p:cNvPr id="2060" name="Picture 12" descr="http://t0.gstatic.com/images?q=tbn:0HggGQCDepmLeM:http://www.elimplacable.es/suplemento/graficos/Bandera1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29520" y="5429264"/>
            <a:ext cx="1266825" cy="885825"/>
          </a:xfrm>
          <a:prstGeom prst="rect">
            <a:avLst/>
          </a:prstGeom>
          <a:noFill/>
        </p:spPr>
      </p:pic>
      <p:pic>
        <p:nvPicPr>
          <p:cNvPr id="2062" name="Picture 14" descr="http://t2.gstatic.com/images?q=tbn:F8xOKO9MDyq4gM:http://blog.spacebom.com/imagenes/banderaRepublicana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34269" y="2143116"/>
            <a:ext cx="1562103" cy="11715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500034" y="44035"/>
            <a:ext cx="8072494" cy="65556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2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1325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Times New Roman" pitchFamily="18" charset="0"/>
                <a:cs typeface="Arial"/>
              </a:rPr>
              <a:t>			● 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DE 1975 Á ACTUALIDADE: ETAPA DEMOCRÁTICA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► A NARRATIVA ACTUAL: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371600" marR="0" lvl="3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>
                <a:tab pos="9144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continuidade de autores xa consolidados: Méndez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Ferrín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Carlos Casares, Neira Vilas…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371600" marR="0" lvl="3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>
                <a:tab pos="9144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Xeracións dos 80: Víctor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Freixanes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Alfredo Conde, Xavier Alcalá,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Paco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Martín, Xosé Manuel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Martínez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Oca, Carlos Reigosa…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371600" marR="0" lvl="3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>
                <a:tab pos="9144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A narrativa máis nova: Suso de Toro, Manuel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Rivas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Darío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Xohán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Cabana, Carlos Caneiro, Xosé Miranda, Ramón Caride, Xosé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Cid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Cabido…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371600" marR="0" lvl="3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>
                <a:tab pos="9144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A literatura infantil: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Marilar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Aleixandre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Fina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Casalderrey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Agustín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Fernández Paz, Xavier Docampo…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► A POESÍA ACTUAL: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4270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Times New Roman" pitchFamily="18" charset="0"/>
                <a:cs typeface="Arial"/>
              </a:rPr>
              <a:t>● 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Poetas que xa tiñan obra antes de 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1975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: Méndez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Ferrín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Bernardino Graña,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Xohana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				Torres, Manuel María …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4270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Times New Roman" pitchFamily="18" charset="0"/>
                <a:cs typeface="Arial"/>
              </a:rPr>
              <a:t>● 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Novas xeracións: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4270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49475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▫ Grupo Rompente: Antón Reixa,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Alberto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Avendaño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Manuel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Romón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			Afonso Pexegueiro…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4270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49475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▫ Grupo Cravo Fondo: Ramiro Fonte, Xesús Rábade, Xesús Valcárcel, 			Helena 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Villar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 Fiz Vergara…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4270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49475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▫ Década dos 80 ou  colectivo “De amor e desamor”: Xavier Baixeiras, 			Xavier  Seoane, Pilar Pallarés,  Anxo 	Fernán Vello, Ramiro Fonte, 			Xosé Mª Álvarez 	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Cáccamo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Manuel Forcadela, Ana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Romaní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Lois Pereiro…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4270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			▫ Anos 90: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4270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2057400" algn="l"/>
                <a:tab pos="30480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	* O Batallón Literario da Costa da Morte,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Ronseltz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e Sete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Naos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4270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2057400" algn="l"/>
                <a:tab pos="30480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	* Voces femininas: Olga Novo,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Yolanda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Castaño, Marta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Dacosta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				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Chus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 Pato,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Marica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Campo, Ana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Romaní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Emma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Couceiro, María do 			Cebreiro…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42703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2057400" algn="l"/>
                <a:tab pos="30480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		* Novas Voces: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Fran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Alonso, Miro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Villar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Estevo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Creus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Xavier 				Cordal,  Rafa </a:t>
            </a:r>
            <a:r>
              <a:rPr kumimoji="0" lang="gl-E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Villar</a:t>
            </a: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Martín Veiga…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► O TEATRO ACTUAL: ROBERTO VIDAL BOLAÑO</a:t>
            </a:r>
            <a:endParaRPr kumimoji="0" lang="es-ES_tradn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r>
              <a:rPr kumimoji="0" lang="gl-E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► A LITERATURA DIXITAL</a:t>
            </a:r>
            <a:endParaRPr kumimoji="0" lang="gl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209</Words>
  <Application>Microsoft Office PowerPoint</Application>
  <PresentationFormat>Presentación en pantalla (4:3)</PresentationFormat>
  <Paragraphs>116</Paragraphs>
  <Slides>8</Slides>
  <Notes>1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BEEP</dc:creator>
  <cp:lastModifiedBy>BEEP</cp:lastModifiedBy>
  <cp:revision>16</cp:revision>
  <dcterms:created xsi:type="dcterms:W3CDTF">2010-05-12T15:25:38Z</dcterms:created>
  <dcterms:modified xsi:type="dcterms:W3CDTF">2012-10-01T19:25:56Z</dcterms:modified>
</cp:coreProperties>
</file>