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9DD5"/>
    <a:srgbClr val="5B1F50"/>
    <a:srgbClr val="9BFFC8"/>
    <a:srgbClr val="1B5B1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6F32D-A09E-4BE2-8FB4-659B637E18F4}" type="datetimeFigureOut">
              <a:rPr lang="es-ES" smtClean="0"/>
              <a:pPr/>
              <a:t>29/5/2014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0BC40-4BDD-428B-AD24-9E03FDCDF12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6F32D-A09E-4BE2-8FB4-659B637E18F4}" type="datetimeFigureOut">
              <a:rPr lang="es-ES" smtClean="0"/>
              <a:pPr/>
              <a:t>29/5/2014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0BC40-4BDD-428B-AD24-9E03FDCDF12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6F32D-A09E-4BE2-8FB4-659B637E18F4}" type="datetimeFigureOut">
              <a:rPr lang="es-ES" smtClean="0"/>
              <a:pPr/>
              <a:t>29/5/2014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0BC40-4BDD-428B-AD24-9E03FDCDF12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6F32D-A09E-4BE2-8FB4-659B637E18F4}" type="datetimeFigureOut">
              <a:rPr lang="es-ES" smtClean="0"/>
              <a:pPr/>
              <a:t>29/5/2014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0BC40-4BDD-428B-AD24-9E03FDCDF12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6F32D-A09E-4BE2-8FB4-659B637E18F4}" type="datetimeFigureOut">
              <a:rPr lang="es-ES" smtClean="0"/>
              <a:pPr/>
              <a:t>29/5/2014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0BC40-4BDD-428B-AD24-9E03FDCDF12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6F32D-A09E-4BE2-8FB4-659B637E18F4}" type="datetimeFigureOut">
              <a:rPr lang="es-ES" smtClean="0"/>
              <a:pPr/>
              <a:t>29/5/2014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0BC40-4BDD-428B-AD24-9E03FDCDF12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6F32D-A09E-4BE2-8FB4-659B637E18F4}" type="datetimeFigureOut">
              <a:rPr lang="es-ES" smtClean="0"/>
              <a:pPr/>
              <a:t>29/5/2014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0BC40-4BDD-428B-AD24-9E03FDCDF12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6F32D-A09E-4BE2-8FB4-659B637E18F4}" type="datetimeFigureOut">
              <a:rPr lang="es-ES" smtClean="0"/>
              <a:pPr/>
              <a:t>29/5/2014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0BC40-4BDD-428B-AD24-9E03FDCDF12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6F32D-A09E-4BE2-8FB4-659B637E18F4}" type="datetimeFigureOut">
              <a:rPr lang="es-ES" smtClean="0"/>
              <a:pPr/>
              <a:t>29/5/2014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0BC40-4BDD-428B-AD24-9E03FDCDF12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6F32D-A09E-4BE2-8FB4-659B637E18F4}" type="datetimeFigureOut">
              <a:rPr lang="es-ES" smtClean="0"/>
              <a:pPr/>
              <a:t>29/5/2014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0BC40-4BDD-428B-AD24-9E03FDCDF12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6F32D-A09E-4BE2-8FB4-659B637E18F4}" type="datetimeFigureOut">
              <a:rPr lang="es-ES" smtClean="0"/>
              <a:pPr/>
              <a:t>29/5/2014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0BC40-4BDD-428B-AD24-9E03FDCDF12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6F32D-A09E-4BE2-8FB4-659B637E18F4}" type="datetimeFigureOut">
              <a:rPr lang="es-ES" smtClean="0"/>
              <a:pPr/>
              <a:t>29/5/2014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20BC40-4BDD-428B-AD24-9E03FDCDF12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42908" y="0"/>
            <a:ext cx="9144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071670" y="5602289"/>
            <a:ext cx="5343508" cy="1255711"/>
          </a:xfrm>
          <a:ln>
            <a:noFill/>
          </a:ln>
        </p:spPr>
        <p:txBody>
          <a:bodyPr>
            <a:normAutofit/>
          </a:bodyPr>
          <a:lstStyle/>
          <a:p>
            <a:r>
              <a:rPr lang="es-ES" sz="2400" b="1" dirty="0" smtClean="0"/>
              <a:t>IES Illa de </a:t>
            </a:r>
            <a:r>
              <a:rPr lang="es-ES" sz="2400" b="1" dirty="0" err="1" smtClean="0"/>
              <a:t>Sarón</a:t>
            </a:r>
            <a:r>
              <a:rPr lang="es-ES" sz="2400" b="1" dirty="0" smtClean="0"/>
              <a:t>. </a:t>
            </a:r>
            <a:r>
              <a:rPr lang="es-ES" sz="2400" b="1" dirty="0" err="1" smtClean="0"/>
              <a:t>Xove</a:t>
            </a:r>
            <a:endParaRPr lang="es-ES" sz="2400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28596" y="1214422"/>
            <a:ext cx="7572428" cy="1357322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es-ES" sz="5400" b="1" dirty="0" smtClean="0">
                <a:solidFill>
                  <a:srgbClr val="C00000"/>
                </a:solidFill>
              </a:rPr>
              <a:t>Que </a:t>
            </a:r>
            <a:r>
              <a:rPr lang="es-ES" sz="5400" b="1" dirty="0" err="1" smtClean="0">
                <a:solidFill>
                  <a:srgbClr val="C00000"/>
                </a:solidFill>
              </a:rPr>
              <a:t>quero</a:t>
            </a:r>
            <a:r>
              <a:rPr lang="es-ES" sz="5400" b="1" dirty="0" smtClean="0">
                <a:solidFill>
                  <a:srgbClr val="C00000"/>
                </a:solidFill>
              </a:rPr>
              <a:t> </a:t>
            </a:r>
            <a:r>
              <a:rPr lang="es-ES" sz="5400" b="1" dirty="0" err="1" smtClean="0">
                <a:solidFill>
                  <a:srgbClr val="C00000"/>
                </a:solidFill>
              </a:rPr>
              <a:t>facer</a:t>
            </a:r>
            <a:r>
              <a:rPr lang="es-ES" sz="5400" b="1" dirty="0" smtClean="0">
                <a:solidFill>
                  <a:srgbClr val="C00000"/>
                </a:solidFill>
              </a:rPr>
              <a:t>?</a:t>
            </a:r>
            <a:endParaRPr lang="es-ES" sz="5400" b="1" dirty="0">
              <a:solidFill>
                <a:srgbClr val="C00000"/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 rot="401965">
            <a:off x="2946124" y="3035166"/>
            <a:ext cx="31274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FP BÁSICA</a:t>
            </a:r>
            <a:endParaRPr lang="es-E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s-ES" b="1" dirty="0" smtClean="0"/>
              <a:t>FORMACIÓN PROFESIONAL BÁSICA</a:t>
            </a:r>
            <a:endParaRPr lang="es-ES" b="1" dirty="0"/>
          </a:p>
        </p:txBody>
      </p:sp>
      <p:pic>
        <p:nvPicPr>
          <p:cNvPr id="2050" name="Picture 2" descr="G:\fp básica\grafico0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28736"/>
            <a:ext cx="8929718" cy="5429264"/>
          </a:xfrm>
          <a:prstGeom prst="rect">
            <a:avLst/>
          </a:prstGeom>
          <a:noFill/>
        </p:spPr>
      </p:pic>
      <p:sp>
        <p:nvSpPr>
          <p:cNvPr id="14" name="13 Rectángulo"/>
          <p:cNvSpPr/>
          <p:nvPr/>
        </p:nvSpPr>
        <p:spPr>
          <a:xfrm>
            <a:off x="3143240" y="1571612"/>
            <a:ext cx="5786478" cy="47149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s-ES" dirty="0">
              <a:solidFill>
                <a:schemeClr val="tx1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0" lang="es-ES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ACCESO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es-E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Ter cumplidos quince años de </a:t>
            </a:r>
            <a:r>
              <a:rPr kumimoji="0" lang="es-E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idade</a:t>
            </a: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e ter cursado  </a:t>
            </a:r>
            <a:r>
              <a:rPr lang="es-ES" b="1" dirty="0" smtClean="0">
                <a:solidFill>
                  <a:schemeClr val="tx1"/>
                </a:solidFill>
              </a:rPr>
              <a:t>o </a:t>
            </a:r>
            <a:r>
              <a:rPr lang="es-ES" b="1" dirty="0" err="1" smtClean="0">
                <a:solidFill>
                  <a:schemeClr val="tx1"/>
                </a:solidFill>
              </a:rPr>
              <a:t>primeiro</a:t>
            </a:r>
            <a:r>
              <a:rPr lang="es-ES" b="1" dirty="0" smtClean="0">
                <a:solidFill>
                  <a:schemeClr val="tx1"/>
                </a:solidFill>
              </a:rPr>
              <a:t> </a:t>
            </a:r>
            <a:r>
              <a:rPr lang="es-ES" b="1" dirty="0">
                <a:solidFill>
                  <a:schemeClr val="tx1"/>
                </a:solidFill>
              </a:rPr>
              <a:t>ciclo </a:t>
            </a:r>
            <a:r>
              <a:rPr lang="es-ES" b="1" dirty="0" err="1">
                <a:solidFill>
                  <a:schemeClr val="tx1"/>
                </a:solidFill>
              </a:rPr>
              <a:t>xeral</a:t>
            </a:r>
            <a:r>
              <a:rPr lang="es-ES" b="1" dirty="0">
                <a:solidFill>
                  <a:schemeClr val="tx1"/>
                </a:solidFill>
              </a:rPr>
              <a:t> de Educación Secundaria Obligatoria </a:t>
            </a:r>
            <a:r>
              <a:rPr lang="es-ES" b="1" dirty="0" err="1">
                <a:solidFill>
                  <a:schemeClr val="tx1"/>
                </a:solidFill>
              </a:rPr>
              <a:t>sen</a:t>
            </a:r>
            <a:r>
              <a:rPr lang="es-ES" b="1" dirty="0">
                <a:solidFill>
                  <a:schemeClr val="tx1"/>
                </a:solidFill>
              </a:rPr>
              <a:t> </a:t>
            </a:r>
            <a:r>
              <a:rPr lang="es-ES" b="1" dirty="0" err="1">
                <a:solidFill>
                  <a:schemeClr val="tx1"/>
                </a:solidFill>
              </a:rPr>
              <a:t>acadar</a:t>
            </a:r>
            <a:r>
              <a:rPr lang="es-ES" b="1" dirty="0">
                <a:solidFill>
                  <a:schemeClr val="tx1"/>
                </a:solidFill>
              </a:rPr>
              <a:t> os resultados educativos que </a:t>
            </a:r>
            <a:r>
              <a:rPr lang="es-ES" b="1" dirty="0" err="1">
                <a:solidFill>
                  <a:schemeClr val="tx1"/>
                </a:solidFill>
              </a:rPr>
              <a:t>lles</a:t>
            </a:r>
            <a:r>
              <a:rPr lang="es-ES" b="1" dirty="0">
                <a:solidFill>
                  <a:schemeClr val="tx1"/>
                </a:solidFill>
              </a:rPr>
              <a:t> permitan promocionar </a:t>
            </a:r>
            <a:r>
              <a:rPr lang="es-ES" b="1" dirty="0" err="1">
                <a:solidFill>
                  <a:schemeClr val="tx1"/>
                </a:solidFill>
              </a:rPr>
              <a:t>ao</a:t>
            </a:r>
            <a:r>
              <a:rPr lang="es-ES" b="1" dirty="0">
                <a:solidFill>
                  <a:schemeClr val="tx1"/>
                </a:solidFill>
              </a:rPr>
              <a:t> cuarto curso. 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es-E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b="1" dirty="0" smtClean="0">
                <a:solidFill>
                  <a:schemeClr val="tx1"/>
                </a:solidFill>
              </a:rPr>
              <a:t>-Ter cumplidos quince años de </a:t>
            </a:r>
            <a:r>
              <a:rPr lang="es-ES" b="1" dirty="0" err="1" smtClean="0">
                <a:solidFill>
                  <a:schemeClr val="tx1"/>
                </a:solidFill>
              </a:rPr>
              <a:t>idade</a:t>
            </a:r>
            <a:r>
              <a:rPr lang="es-ES" b="1" dirty="0" smtClean="0">
                <a:solidFill>
                  <a:schemeClr val="tx1"/>
                </a:solidFill>
              </a:rPr>
              <a:t> e ter cursado o segundo curso de la Educación Secundaria Obligatoria, </a:t>
            </a:r>
            <a:r>
              <a:rPr lang="es-ES" b="1" dirty="0" err="1" smtClean="0">
                <a:solidFill>
                  <a:schemeClr val="tx1"/>
                </a:solidFill>
              </a:rPr>
              <a:t>despois</a:t>
            </a:r>
            <a:r>
              <a:rPr lang="es-ES" b="1" dirty="0" smtClean="0">
                <a:solidFill>
                  <a:schemeClr val="tx1"/>
                </a:solidFill>
              </a:rPr>
              <a:t> de repetir polo menos un curso académico.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 b="1" dirty="0">
              <a:solidFill>
                <a:schemeClr val="tx1"/>
              </a:solidFill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-O acceso a estos ciclos requerirá, en todo caso, a </a:t>
            </a:r>
            <a:r>
              <a:rPr kumimoji="0" lang="es-E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conformidade</a:t>
            </a: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do alumno </a:t>
            </a:r>
            <a:r>
              <a:rPr kumimoji="0" lang="es-E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ou</a:t>
            </a: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a da </a:t>
            </a:r>
            <a:r>
              <a:rPr kumimoji="0" lang="es-E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súa</a:t>
            </a: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familia </a:t>
            </a:r>
            <a:r>
              <a:rPr kumimoji="0" lang="es-E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ou</a:t>
            </a: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s-E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titores</a:t>
            </a: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s-E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legais</a:t>
            </a: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según corresponda, e a indicación expresa do equipo docente.</a:t>
            </a:r>
            <a:endParaRPr kumimoji="0" lang="es-E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 dirty="0" smtClean="0">
              <a:solidFill>
                <a:schemeClr val="tx1"/>
              </a:solidFill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es-E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G:\fp básica\ClickHandler.ashx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5400" b="1" dirty="0" err="1" smtClean="0">
                <a:solidFill>
                  <a:srgbClr val="C00000"/>
                </a:solidFill>
              </a:rPr>
              <a:t>Estrutura</a:t>
            </a:r>
            <a:r>
              <a:rPr lang="es-ES" sz="5400" b="1" dirty="0" smtClean="0">
                <a:solidFill>
                  <a:srgbClr val="C00000"/>
                </a:solidFill>
              </a:rPr>
              <a:t> modular</a:t>
            </a:r>
            <a:endParaRPr lang="es-ES" sz="5400" b="1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14414" y="1600200"/>
            <a:ext cx="7715304" cy="4525963"/>
          </a:xfrm>
        </p:spPr>
        <p:txBody>
          <a:bodyPr>
            <a:normAutofit/>
          </a:bodyPr>
          <a:lstStyle/>
          <a:p>
            <a:r>
              <a:rPr lang="es-ES" b="1" u="sng" dirty="0" smtClean="0">
                <a:solidFill>
                  <a:srgbClr val="C00000"/>
                </a:solidFill>
              </a:rPr>
              <a:t>Módulos </a:t>
            </a:r>
            <a:r>
              <a:rPr lang="es-ES" b="1" u="sng" dirty="0" err="1" smtClean="0">
                <a:solidFill>
                  <a:srgbClr val="C00000"/>
                </a:solidFill>
              </a:rPr>
              <a:t>profesionais</a:t>
            </a:r>
            <a:r>
              <a:rPr lang="es-ES" b="1" u="sng" dirty="0" smtClean="0">
                <a:solidFill>
                  <a:srgbClr val="C00000"/>
                </a:solidFill>
              </a:rPr>
              <a:t> </a:t>
            </a:r>
            <a:r>
              <a:rPr lang="es-ES" b="1" dirty="0" smtClean="0"/>
              <a:t>de </a:t>
            </a:r>
            <a:r>
              <a:rPr lang="es-ES" b="1" dirty="0" err="1" smtClean="0"/>
              <a:t>acordo</a:t>
            </a:r>
            <a:r>
              <a:rPr lang="es-ES" b="1" dirty="0" smtClean="0"/>
              <a:t> </a:t>
            </a:r>
            <a:r>
              <a:rPr lang="es-ES" b="1" dirty="0" err="1" smtClean="0"/>
              <a:t>co</a:t>
            </a:r>
            <a:r>
              <a:rPr lang="es-ES" b="1" dirty="0" smtClean="0"/>
              <a:t> módulo específico que se </a:t>
            </a:r>
            <a:r>
              <a:rPr lang="es-ES" b="1" dirty="0" err="1" smtClean="0"/>
              <a:t>elixa</a:t>
            </a:r>
            <a:r>
              <a:rPr lang="es-ES" b="1" dirty="0" smtClean="0"/>
              <a:t>.</a:t>
            </a:r>
          </a:p>
          <a:p>
            <a:r>
              <a:rPr lang="es-ES" b="1" u="sng" dirty="0" smtClean="0">
                <a:solidFill>
                  <a:srgbClr val="C00000"/>
                </a:solidFill>
              </a:rPr>
              <a:t>Módulos </a:t>
            </a:r>
            <a:r>
              <a:rPr lang="es-ES" b="1" u="sng" dirty="0" err="1" smtClean="0">
                <a:solidFill>
                  <a:srgbClr val="C00000"/>
                </a:solidFill>
              </a:rPr>
              <a:t>comúns</a:t>
            </a:r>
            <a:r>
              <a:rPr lang="es-ES" b="1" dirty="0" smtClean="0">
                <a:solidFill>
                  <a:srgbClr val="C00000"/>
                </a:solidFill>
              </a:rPr>
              <a:t>:</a:t>
            </a:r>
          </a:p>
          <a:p>
            <a:r>
              <a:rPr lang="es-ES" b="1" dirty="0" smtClean="0"/>
              <a:t>Comunicación e  </a:t>
            </a:r>
            <a:r>
              <a:rPr lang="es-ES" b="1" dirty="0" err="1" smtClean="0"/>
              <a:t>Sociedade</a:t>
            </a:r>
            <a:r>
              <a:rPr lang="es-ES" b="1" dirty="0" smtClean="0"/>
              <a:t> I e Comunicación e </a:t>
            </a:r>
            <a:r>
              <a:rPr lang="es-ES" b="1" dirty="0" err="1" smtClean="0"/>
              <a:t>Sociedade</a:t>
            </a:r>
            <a:r>
              <a:rPr lang="es-ES" b="1" dirty="0" smtClean="0"/>
              <a:t> II.</a:t>
            </a:r>
          </a:p>
          <a:p>
            <a:r>
              <a:rPr lang="es-ES" b="1" dirty="0" smtClean="0"/>
              <a:t>Ciencias Aplicadas I e Ciencias Aplicadas II</a:t>
            </a:r>
          </a:p>
          <a:p>
            <a:r>
              <a:rPr lang="es-ES" b="1" u="sng" dirty="0" smtClean="0">
                <a:solidFill>
                  <a:srgbClr val="C00000"/>
                </a:solidFill>
              </a:rPr>
              <a:t>Módulo de Formación en centros de </a:t>
            </a:r>
            <a:r>
              <a:rPr lang="es-ES" b="1" u="sng" dirty="0" err="1" smtClean="0">
                <a:solidFill>
                  <a:srgbClr val="C00000"/>
                </a:solidFill>
              </a:rPr>
              <a:t>traballo</a:t>
            </a:r>
            <a:r>
              <a:rPr lang="es-ES" b="1" u="sng" dirty="0" smtClean="0">
                <a:solidFill>
                  <a:srgbClr val="C00000"/>
                </a:solidFill>
              </a:rPr>
              <a:t>.</a:t>
            </a:r>
            <a:endParaRPr lang="es-ES" b="1" u="sng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G:\fp básica\ClickHandler.ashx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2 Rectángulo"/>
          <p:cNvSpPr/>
          <p:nvPr/>
        </p:nvSpPr>
        <p:spPr>
          <a:xfrm>
            <a:off x="2357422" y="428604"/>
            <a:ext cx="4643470" cy="9286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5400" dirty="0" smtClean="0">
                <a:solidFill>
                  <a:srgbClr val="FF0000"/>
                </a:solidFill>
              </a:rPr>
              <a:t>Materias</a:t>
            </a:r>
            <a:endParaRPr lang="es-ES" sz="5400" dirty="0">
              <a:solidFill>
                <a:srgbClr val="FF0000"/>
              </a:solidFill>
            </a:endParaRPr>
          </a:p>
        </p:txBody>
      </p:sp>
      <p:sp>
        <p:nvSpPr>
          <p:cNvPr id="4" name="3 Elipse"/>
          <p:cNvSpPr/>
          <p:nvPr/>
        </p:nvSpPr>
        <p:spPr>
          <a:xfrm>
            <a:off x="642910" y="2643182"/>
            <a:ext cx="3143272" cy="1500198"/>
          </a:xfrm>
          <a:prstGeom prst="ellipse">
            <a:avLst/>
          </a:prstGeom>
          <a:solidFill>
            <a:srgbClr val="9BFF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rgbClr val="FF0000"/>
                </a:solidFill>
              </a:rPr>
              <a:t>Módulos de Comunicación e </a:t>
            </a:r>
            <a:r>
              <a:rPr lang="es-ES" sz="2400" b="1" dirty="0" err="1" smtClean="0">
                <a:solidFill>
                  <a:srgbClr val="FF0000"/>
                </a:solidFill>
              </a:rPr>
              <a:t>Sociedade</a:t>
            </a:r>
            <a:r>
              <a:rPr lang="es-ES" sz="2400" b="1" dirty="0" smtClean="0">
                <a:solidFill>
                  <a:srgbClr val="FF0000"/>
                </a:solidFill>
              </a:rPr>
              <a:t> I y II</a:t>
            </a:r>
            <a:endParaRPr lang="es-ES" sz="2400" b="1" dirty="0">
              <a:solidFill>
                <a:srgbClr val="FF0000"/>
              </a:solidFill>
            </a:endParaRPr>
          </a:p>
        </p:txBody>
      </p:sp>
      <p:cxnSp>
        <p:nvCxnSpPr>
          <p:cNvPr id="6" name="5 Conector recto"/>
          <p:cNvCxnSpPr/>
          <p:nvPr/>
        </p:nvCxnSpPr>
        <p:spPr>
          <a:xfrm rot="10800000" flipV="1">
            <a:off x="3214678" y="2214554"/>
            <a:ext cx="785818" cy="642942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>
            <a:stCxn id="4" idx="6"/>
          </p:cNvCxnSpPr>
          <p:nvPr/>
        </p:nvCxnSpPr>
        <p:spPr>
          <a:xfrm flipV="1">
            <a:off x="3786182" y="3357562"/>
            <a:ext cx="1143008" cy="35719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4000496" y="1857364"/>
            <a:ext cx="1857388" cy="571504"/>
          </a:xfrm>
          <a:prstGeom prst="rect">
            <a:avLst/>
          </a:prstGeom>
          <a:solidFill>
            <a:srgbClr val="1B5B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 smtClean="0"/>
              <a:t>Lingua</a:t>
            </a:r>
            <a:r>
              <a:rPr lang="es-ES" dirty="0" smtClean="0"/>
              <a:t> </a:t>
            </a:r>
            <a:r>
              <a:rPr lang="es-ES" dirty="0" err="1" smtClean="0"/>
              <a:t>Castelá</a:t>
            </a:r>
            <a:endParaRPr lang="es-ES" dirty="0"/>
          </a:p>
        </p:txBody>
      </p:sp>
      <p:sp>
        <p:nvSpPr>
          <p:cNvPr id="10" name="9 Rectángulo"/>
          <p:cNvSpPr/>
          <p:nvPr/>
        </p:nvSpPr>
        <p:spPr>
          <a:xfrm>
            <a:off x="4929190" y="2857496"/>
            <a:ext cx="1857388" cy="571504"/>
          </a:xfrm>
          <a:prstGeom prst="rect">
            <a:avLst/>
          </a:prstGeom>
          <a:solidFill>
            <a:srgbClr val="1B5B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 smtClean="0"/>
              <a:t>Lingua</a:t>
            </a:r>
            <a:r>
              <a:rPr lang="es-ES" dirty="0" smtClean="0"/>
              <a:t>  Galega</a:t>
            </a:r>
            <a:endParaRPr lang="es-ES" dirty="0"/>
          </a:p>
        </p:txBody>
      </p:sp>
      <p:sp>
        <p:nvSpPr>
          <p:cNvPr id="11" name="10 Rectángulo"/>
          <p:cNvSpPr/>
          <p:nvPr/>
        </p:nvSpPr>
        <p:spPr>
          <a:xfrm>
            <a:off x="4857752" y="4214818"/>
            <a:ext cx="2786082" cy="571504"/>
          </a:xfrm>
          <a:prstGeom prst="rect">
            <a:avLst/>
          </a:prstGeom>
          <a:solidFill>
            <a:srgbClr val="1B5B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 smtClean="0"/>
              <a:t>Lingua</a:t>
            </a:r>
            <a:r>
              <a:rPr lang="es-ES" dirty="0" smtClean="0"/>
              <a:t>  </a:t>
            </a:r>
            <a:r>
              <a:rPr lang="es-ES" dirty="0" err="1" smtClean="0"/>
              <a:t>Estranxeira</a:t>
            </a:r>
            <a:endParaRPr lang="es-ES" dirty="0"/>
          </a:p>
        </p:txBody>
      </p:sp>
      <p:cxnSp>
        <p:nvCxnSpPr>
          <p:cNvPr id="12" name="11 Conector recto"/>
          <p:cNvCxnSpPr/>
          <p:nvPr/>
        </p:nvCxnSpPr>
        <p:spPr>
          <a:xfrm>
            <a:off x="3500430" y="3750472"/>
            <a:ext cx="1357322" cy="464346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2285984" y="4143380"/>
            <a:ext cx="1071570" cy="785818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Rectángulo"/>
          <p:cNvSpPr/>
          <p:nvPr/>
        </p:nvSpPr>
        <p:spPr>
          <a:xfrm>
            <a:off x="1428728" y="5000636"/>
            <a:ext cx="2786082" cy="571504"/>
          </a:xfrm>
          <a:prstGeom prst="rect">
            <a:avLst/>
          </a:prstGeom>
          <a:solidFill>
            <a:srgbClr val="1B5B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Ciencias </a:t>
            </a:r>
            <a:r>
              <a:rPr lang="es-ES" dirty="0" err="1" smtClean="0"/>
              <a:t>Sociais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G:\fp básica\ClickHandler.ashx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2 Rectángulo"/>
          <p:cNvSpPr/>
          <p:nvPr/>
        </p:nvSpPr>
        <p:spPr>
          <a:xfrm>
            <a:off x="3071802" y="642918"/>
            <a:ext cx="3571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5400" dirty="0" smtClean="0">
                <a:solidFill>
                  <a:srgbClr val="FF0000"/>
                </a:solidFill>
              </a:rPr>
              <a:t>Materias</a:t>
            </a:r>
            <a:endParaRPr lang="es-ES" sz="5400" dirty="0">
              <a:solidFill>
                <a:srgbClr val="FF0000"/>
              </a:solidFill>
            </a:endParaRPr>
          </a:p>
        </p:txBody>
      </p:sp>
      <p:sp>
        <p:nvSpPr>
          <p:cNvPr id="4" name="3 Elipse"/>
          <p:cNvSpPr/>
          <p:nvPr/>
        </p:nvSpPr>
        <p:spPr>
          <a:xfrm>
            <a:off x="428596" y="2714620"/>
            <a:ext cx="4000528" cy="1500198"/>
          </a:xfrm>
          <a:prstGeom prst="ellipse">
            <a:avLst/>
          </a:prstGeom>
          <a:solidFill>
            <a:srgbClr val="1B5B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bg1"/>
                </a:solidFill>
              </a:rPr>
              <a:t>Módulos de Ciencias Aplicadas I e II</a:t>
            </a:r>
            <a:endParaRPr lang="es-ES" sz="2400" b="1" dirty="0">
              <a:solidFill>
                <a:schemeClr val="bg1"/>
              </a:solidFill>
            </a:endParaRPr>
          </a:p>
        </p:txBody>
      </p:sp>
      <p:cxnSp>
        <p:nvCxnSpPr>
          <p:cNvPr id="6" name="5 Conector recto"/>
          <p:cNvCxnSpPr/>
          <p:nvPr/>
        </p:nvCxnSpPr>
        <p:spPr>
          <a:xfrm rot="10800000" flipV="1">
            <a:off x="3428992" y="2214554"/>
            <a:ext cx="1000132" cy="571504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3500430" y="4071942"/>
            <a:ext cx="1285884" cy="50006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4500562" y="2000240"/>
            <a:ext cx="3643338" cy="785818"/>
          </a:xfrm>
          <a:prstGeom prst="rect">
            <a:avLst/>
          </a:prstGeom>
          <a:solidFill>
            <a:srgbClr val="9BFF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rgbClr val="C00000"/>
                </a:solidFill>
              </a:rPr>
              <a:t>Matemáticas aplicadas </a:t>
            </a:r>
            <a:r>
              <a:rPr lang="es-ES" b="1" dirty="0" err="1" smtClean="0">
                <a:solidFill>
                  <a:srgbClr val="C00000"/>
                </a:solidFill>
              </a:rPr>
              <a:t>ao</a:t>
            </a:r>
            <a:r>
              <a:rPr lang="es-ES" b="1" dirty="0" smtClean="0">
                <a:solidFill>
                  <a:srgbClr val="C00000"/>
                </a:solidFill>
              </a:rPr>
              <a:t> Contexto  </a:t>
            </a:r>
            <a:r>
              <a:rPr lang="es-ES" b="1" dirty="0" err="1" smtClean="0">
                <a:solidFill>
                  <a:srgbClr val="C00000"/>
                </a:solidFill>
              </a:rPr>
              <a:t>Persoal</a:t>
            </a:r>
            <a:r>
              <a:rPr lang="es-ES" b="1" dirty="0" smtClean="0">
                <a:solidFill>
                  <a:srgbClr val="C00000"/>
                </a:solidFill>
              </a:rPr>
              <a:t> I  e de </a:t>
            </a:r>
            <a:r>
              <a:rPr lang="es-ES" b="1" dirty="0" err="1" smtClean="0">
                <a:solidFill>
                  <a:srgbClr val="C00000"/>
                </a:solidFill>
              </a:rPr>
              <a:t>aprendizaxe</a:t>
            </a:r>
            <a:r>
              <a:rPr lang="es-ES" b="1" dirty="0" smtClean="0">
                <a:solidFill>
                  <a:srgbClr val="C00000"/>
                </a:solidFill>
              </a:rPr>
              <a:t> </a:t>
            </a:r>
            <a:r>
              <a:rPr lang="es-ES" b="1" dirty="0" err="1" smtClean="0">
                <a:solidFill>
                  <a:srgbClr val="C00000"/>
                </a:solidFill>
              </a:rPr>
              <a:t>dun</a:t>
            </a:r>
            <a:r>
              <a:rPr lang="es-ES" b="1" dirty="0" smtClean="0">
                <a:solidFill>
                  <a:srgbClr val="C00000"/>
                </a:solidFill>
              </a:rPr>
              <a:t> campo profesional</a:t>
            </a:r>
            <a:endParaRPr lang="es-ES" b="1" dirty="0">
              <a:solidFill>
                <a:srgbClr val="C00000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4786314" y="4071942"/>
            <a:ext cx="3929090" cy="785818"/>
          </a:xfrm>
          <a:prstGeom prst="rect">
            <a:avLst/>
          </a:prstGeom>
          <a:solidFill>
            <a:srgbClr val="9BFF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rgbClr val="C00000"/>
                </a:solidFill>
              </a:rPr>
              <a:t>Matemáticas aplicadas </a:t>
            </a:r>
            <a:r>
              <a:rPr lang="es-ES" b="1" dirty="0" err="1" smtClean="0">
                <a:solidFill>
                  <a:srgbClr val="C00000"/>
                </a:solidFill>
              </a:rPr>
              <a:t>ao</a:t>
            </a:r>
            <a:r>
              <a:rPr lang="es-ES" b="1" dirty="0" smtClean="0">
                <a:solidFill>
                  <a:srgbClr val="C00000"/>
                </a:solidFill>
              </a:rPr>
              <a:t> Contexto  </a:t>
            </a:r>
            <a:r>
              <a:rPr lang="es-ES" b="1" dirty="0" err="1" smtClean="0">
                <a:solidFill>
                  <a:srgbClr val="C00000"/>
                </a:solidFill>
              </a:rPr>
              <a:t>Persoal</a:t>
            </a:r>
            <a:r>
              <a:rPr lang="es-ES" b="1" dirty="0" smtClean="0">
                <a:solidFill>
                  <a:srgbClr val="C00000"/>
                </a:solidFill>
              </a:rPr>
              <a:t> I </a:t>
            </a:r>
            <a:r>
              <a:rPr lang="es-ES" b="1" dirty="0" err="1" smtClean="0">
                <a:solidFill>
                  <a:srgbClr val="C00000"/>
                </a:solidFill>
              </a:rPr>
              <a:t>I</a:t>
            </a:r>
            <a:r>
              <a:rPr lang="es-ES" b="1" dirty="0" smtClean="0">
                <a:solidFill>
                  <a:srgbClr val="C00000"/>
                </a:solidFill>
              </a:rPr>
              <a:t> e </a:t>
            </a:r>
            <a:r>
              <a:rPr lang="es-ES" b="1" dirty="0" err="1" smtClean="0">
                <a:solidFill>
                  <a:srgbClr val="C00000"/>
                </a:solidFill>
              </a:rPr>
              <a:t>aprendizaxe</a:t>
            </a:r>
            <a:r>
              <a:rPr lang="es-ES" b="1" dirty="0" smtClean="0">
                <a:solidFill>
                  <a:srgbClr val="C00000"/>
                </a:solidFill>
              </a:rPr>
              <a:t> </a:t>
            </a:r>
            <a:r>
              <a:rPr lang="es-ES" b="1" dirty="0" err="1" smtClean="0">
                <a:solidFill>
                  <a:srgbClr val="C00000"/>
                </a:solidFill>
              </a:rPr>
              <a:t>dun</a:t>
            </a:r>
            <a:r>
              <a:rPr lang="es-ES" b="1" dirty="0" smtClean="0">
                <a:solidFill>
                  <a:srgbClr val="C00000"/>
                </a:solidFill>
              </a:rPr>
              <a:t> campo profesional</a:t>
            </a:r>
            <a:endParaRPr lang="es-E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428728" y="285728"/>
            <a:ext cx="6072230" cy="7858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5400" dirty="0" err="1" smtClean="0">
                <a:solidFill>
                  <a:schemeClr val="tx1"/>
                </a:solidFill>
              </a:rPr>
              <a:t>Avaliación</a:t>
            </a:r>
            <a:endParaRPr lang="es-ES" sz="5400" dirty="0">
              <a:solidFill>
                <a:schemeClr val="tx1"/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2571736" y="1214422"/>
            <a:ext cx="6072230" cy="5357850"/>
          </a:xfrm>
          <a:prstGeom prst="rect">
            <a:avLst/>
          </a:prstGeom>
          <a:solidFill>
            <a:srgbClr val="5B1F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000" b="1" u="sng" dirty="0" smtClean="0"/>
              <a:t>Carácter</a:t>
            </a:r>
            <a:r>
              <a:rPr lang="es-ES" sz="2000" b="1" dirty="0" smtClean="0"/>
              <a:t>: Continuo, formativo e integrador.</a:t>
            </a:r>
          </a:p>
          <a:p>
            <a:endParaRPr lang="es-ES" sz="2000" b="1" dirty="0" smtClean="0"/>
          </a:p>
          <a:p>
            <a:r>
              <a:rPr lang="es-ES" sz="2000" b="1" u="sng" dirty="0" smtClean="0"/>
              <a:t>Convocatorias</a:t>
            </a:r>
            <a:r>
              <a:rPr lang="es-ES" sz="2000" b="1" dirty="0" smtClean="0"/>
              <a:t>: O alumnado ten </a:t>
            </a:r>
            <a:r>
              <a:rPr lang="es-ES" sz="2000" b="1" dirty="0" err="1" smtClean="0"/>
              <a:t>dereito</a:t>
            </a:r>
            <a:r>
              <a:rPr lang="es-ES" sz="2000" b="1" dirty="0" smtClean="0"/>
              <a:t> a presentarse en dúas convocatorias </a:t>
            </a:r>
            <a:r>
              <a:rPr lang="es-ES" sz="2000" b="1" dirty="0" err="1" smtClean="0"/>
              <a:t>anuais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ao</a:t>
            </a:r>
            <a:r>
              <a:rPr lang="es-ES" sz="2000" b="1" dirty="0" smtClean="0"/>
              <a:t> longo dos </a:t>
            </a:r>
            <a:r>
              <a:rPr lang="es-ES" sz="2000" b="1" dirty="0" err="1" smtClean="0"/>
              <a:t>catro</a:t>
            </a:r>
            <a:r>
              <a:rPr lang="es-ES" sz="2000" b="1" dirty="0" smtClean="0"/>
              <a:t> anos nos que pode estar cursando os módulos, excepto no referido </a:t>
            </a:r>
            <a:r>
              <a:rPr lang="es-ES" sz="2000" b="1" dirty="0" err="1" smtClean="0"/>
              <a:t>ao</a:t>
            </a:r>
            <a:r>
              <a:rPr lang="es-ES" sz="2000" b="1" dirty="0" smtClean="0"/>
              <a:t> módulo de FCT que </a:t>
            </a:r>
            <a:r>
              <a:rPr lang="es-ES" sz="2000" b="1" dirty="0" err="1" smtClean="0"/>
              <a:t>só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terá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dereito</a:t>
            </a:r>
            <a:r>
              <a:rPr lang="es-ES" sz="2000" b="1" dirty="0" smtClean="0"/>
              <a:t> a dúas convocatorias.</a:t>
            </a:r>
          </a:p>
          <a:p>
            <a:endParaRPr lang="es-ES" sz="2000" b="1" dirty="0" smtClean="0"/>
          </a:p>
          <a:p>
            <a:r>
              <a:rPr lang="es-ES" sz="2000" b="1" u="sng" dirty="0" smtClean="0"/>
              <a:t>Promoción de curso </a:t>
            </a:r>
            <a:r>
              <a:rPr lang="es-ES" sz="2000" b="1" dirty="0" smtClean="0"/>
              <a:t>: O/ A alumno-a  </a:t>
            </a:r>
            <a:r>
              <a:rPr lang="es-ES" sz="2000" b="1" dirty="0" err="1" smtClean="0"/>
              <a:t>poderá</a:t>
            </a:r>
            <a:r>
              <a:rPr lang="es-ES" sz="2000" b="1" dirty="0" smtClean="0"/>
              <a:t> promocionar a segundo curso cando os módulos </a:t>
            </a:r>
            <a:r>
              <a:rPr lang="es-ES" sz="2000" b="1" dirty="0" err="1" smtClean="0"/>
              <a:t>profesionais</a:t>
            </a:r>
            <a:r>
              <a:rPr lang="es-ES" sz="2000" b="1" dirty="0" smtClean="0"/>
              <a:t> asociados a unidades de competencia </a:t>
            </a:r>
            <a:r>
              <a:rPr lang="es-ES" sz="2000" b="1" dirty="0" err="1" smtClean="0"/>
              <a:t>pendentes</a:t>
            </a:r>
            <a:r>
              <a:rPr lang="es-ES" sz="2000" b="1" dirty="0" smtClean="0"/>
              <a:t> non superen o 20% do horario semanal pero deberán matricularse dos módulos </a:t>
            </a:r>
            <a:r>
              <a:rPr lang="es-ES" sz="2000" b="1" dirty="0" err="1" smtClean="0"/>
              <a:t>pendentes</a:t>
            </a:r>
            <a:r>
              <a:rPr lang="es-ES" sz="2000" b="1" dirty="0" smtClean="0"/>
              <a:t> de </a:t>
            </a:r>
            <a:r>
              <a:rPr lang="es-ES" sz="2000" b="1" dirty="0" err="1" smtClean="0"/>
              <a:t>primeiro</a:t>
            </a:r>
            <a:r>
              <a:rPr lang="es-ES" sz="2000" b="1" dirty="0" smtClean="0"/>
              <a:t> curso. Os centros deberán organizar as </a:t>
            </a:r>
            <a:r>
              <a:rPr lang="es-ES" sz="2000" b="1" dirty="0" err="1" smtClean="0"/>
              <a:t>consiguintes</a:t>
            </a:r>
            <a:r>
              <a:rPr lang="es-ES" sz="2000" b="1" dirty="0" smtClean="0"/>
              <a:t> actividades de recuperación e </a:t>
            </a:r>
            <a:r>
              <a:rPr lang="es-ES" sz="2000" b="1" dirty="0" err="1" smtClean="0"/>
              <a:t>avaliación</a:t>
            </a:r>
            <a:r>
              <a:rPr lang="es-ES" sz="2000" b="1" dirty="0" smtClean="0"/>
              <a:t> dos módulos </a:t>
            </a:r>
            <a:r>
              <a:rPr lang="es-ES" sz="2000" b="1" dirty="0" err="1" smtClean="0"/>
              <a:t>profesionais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pendentes</a:t>
            </a:r>
            <a:r>
              <a:rPr lang="es-ES" b="1" dirty="0" smtClean="0"/>
              <a:t>.</a:t>
            </a:r>
          </a:p>
          <a:p>
            <a:pPr algn="ctr"/>
            <a:endParaRPr lang="es-ES" b="1" dirty="0" smtClean="0"/>
          </a:p>
          <a:p>
            <a:pPr algn="ctr"/>
            <a:endParaRPr lang="es-ES" dirty="0"/>
          </a:p>
        </p:txBody>
      </p:sp>
      <p:pic>
        <p:nvPicPr>
          <p:cNvPr id="1026" name="Picture 2" descr="G:\fp básica\t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4714884"/>
            <a:ext cx="2057404" cy="19288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3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1857356" y="214290"/>
            <a:ext cx="6929486" cy="50009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5400" dirty="0" smtClean="0">
                <a:solidFill>
                  <a:schemeClr val="tx1"/>
                </a:solidFill>
              </a:rPr>
              <a:t>Titulación</a:t>
            </a:r>
            <a:endParaRPr lang="es-ES" sz="5400" dirty="0">
              <a:solidFill>
                <a:schemeClr val="tx1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4000496" y="5572140"/>
            <a:ext cx="1428760" cy="914400"/>
          </a:xfrm>
          <a:prstGeom prst="rect">
            <a:avLst/>
          </a:prstGeom>
          <a:solidFill>
            <a:srgbClr val="5B1F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/>
              <a:t>FP BÁSICA</a:t>
            </a:r>
            <a:endParaRPr lang="es-ES" b="1" dirty="0"/>
          </a:p>
        </p:txBody>
      </p:sp>
      <p:cxnSp>
        <p:nvCxnSpPr>
          <p:cNvPr id="7" name="6 Conector recto"/>
          <p:cNvCxnSpPr/>
          <p:nvPr/>
        </p:nvCxnSpPr>
        <p:spPr>
          <a:xfrm rot="10800000">
            <a:off x="3214678" y="5929330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Rectángulo"/>
          <p:cNvSpPr/>
          <p:nvPr/>
        </p:nvSpPr>
        <p:spPr>
          <a:xfrm>
            <a:off x="1571604" y="5715016"/>
            <a:ext cx="1714512" cy="285752"/>
          </a:xfrm>
          <a:prstGeom prst="rect">
            <a:avLst/>
          </a:prstGeom>
          <a:solidFill>
            <a:srgbClr val="EB9D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5B1F50"/>
                </a:solidFill>
              </a:rPr>
              <a:t>Superada</a:t>
            </a:r>
            <a:endParaRPr lang="es-ES" dirty="0">
              <a:solidFill>
                <a:srgbClr val="5B1F50"/>
              </a:solidFill>
            </a:endParaRPr>
          </a:p>
        </p:txBody>
      </p:sp>
      <p:cxnSp>
        <p:nvCxnSpPr>
          <p:cNvPr id="10" name="9 Conector recto"/>
          <p:cNvCxnSpPr/>
          <p:nvPr/>
        </p:nvCxnSpPr>
        <p:spPr>
          <a:xfrm rot="5400000" flipH="1" flipV="1">
            <a:off x="1500960" y="5499908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571472" y="4357694"/>
            <a:ext cx="2571768" cy="857256"/>
          </a:xfrm>
          <a:prstGeom prst="rect">
            <a:avLst/>
          </a:prstGeom>
          <a:solidFill>
            <a:srgbClr val="5B1F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/>
              <a:t>TÍTULO PROFESIONAL BÁSICO</a:t>
            </a:r>
            <a:endParaRPr lang="es-ES" b="1" dirty="0"/>
          </a:p>
        </p:txBody>
      </p:sp>
      <p:sp>
        <p:nvSpPr>
          <p:cNvPr id="12" name="11 Rectángulo"/>
          <p:cNvSpPr/>
          <p:nvPr/>
        </p:nvSpPr>
        <p:spPr>
          <a:xfrm>
            <a:off x="785786" y="3929066"/>
            <a:ext cx="1714512" cy="285752"/>
          </a:xfrm>
          <a:prstGeom prst="rect">
            <a:avLst/>
          </a:prstGeom>
          <a:solidFill>
            <a:srgbClr val="EB9D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5B1F50"/>
                </a:solidFill>
              </a:rPr>
              <a:t>Acceso a</a:t>
            </a:r>
            <a:endParaRPr lang="es-ES" dirty="0">
              <a:solidFill>
                <a:srgbClr val="5B1F50"/>
              </a:solidFill>
            </a:endParaRPr>
          </a:p>
        </p:txBody>
      </p:sp>
      <p:cxnSp>
        <p:nvCxnSpPr>
          <p:cNvPr id="14" name="13 Conector recto"/>
          <p:cNvCxnSpPr/>
          <p:nvPr/>
        </p:nvCxnSpPr>
        <p:spPr>
          <a:xfrm rot="5400000" flipH="1" flipV="1">
            <a:off x="1678761" y="3250405"/>
            <a:ext cx="1000132" cy="5000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Rectángulo"/>
          <p:cNvSpPr/>
          <p:nvPr/>
        </p:nvSpPr>
        <p:spPr>
          <a:xfrm>
            <a:off x="2428860" y="2143116"/>
            <a:ext cx="3071834" cy="1143008"/>
          </a:xfrm>
          <a:prstGeom prst="rect">
            <a:avLst/>
          </a:prstGeom>
          <a:solidFill>
            <a:srgbClr val="5B1F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/>
              <a:t>CICLOS </a:t>
            </a:r>
            <a:r>
              <a:rPr lang="es-ES" b="1" dirty="0" smtClean="0"/>
              <a:t>FORMATIVOS DA MESMA FAMILIA PROFESIONAL</a:t>
            </a:r>
            <a:endParaRPr lang="es-ES" b="1" dirty="0" smtClean="0"/>
          </a:p>
          <a:p>
            <a:pPr algn="ctr"/>
            <a:r>
              <a:rPr lang="es-ES" b="1" dirty="0" smtClean="0"/>
              <a:t>(Grao Medio</a:t>
            </a:r>
            <a:r>
              <a:rPr lang="es-ES" dirty="0" smtClean="0"/>
              <a:t>)</a:t>
            </a:r>
            <a:endParaRPr lang="es-ES" dirty="0"/>
          </a:p>
        </p:txBody>
      </p:sp>
      <p:cxnSp>
        <p:nvCxnSpPr>
          <p:cNvPr id="18" name="17 Conector recto"/>
          <p:cNvCxnSpPr/>
          <p:nvPr/>
        </p:nvCxnSpPr>
        <p:spPr>
          <a:xfrm rot="5400000">
            <a:off x="1608117" y="4321181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 rot="5400000">
            <a:off x="822299" y="3749677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Rectángulo"/>
          <p:cNvSpPr/>
          <p:nvPr/>
        </p:nvSpPr>
        <p:spPr>
          <a:xfrm>
            <a:off x="285720" y="2357430"/>
            <a:ext cx="1928826" cy="1071570"/>
          </a:xfrm>
          <a:prstGeom prst="rect">
            <a:avLst/>
          </a:prstGeom>
          <a:solidFill>
            <a:srgbClr val="EB9D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5B1F50"/>
                </a:solidFill>
              </a:rPr>
              <a:t>Proba de </a:t>
            </a:r>
            <a:r>
              <a:rPr lang="es-ES" dirty="0" err="1" smtClean="0">
                <a:solidFill>
                  <a:srgbClr val="5B1F50"/>
                </a:solidFill>
              </a:rPr>
              <a:t>avaliación</a:t>
            </a:r>
            <a:r>
              <a:rPr lang="es-ES" dirty="0" smtClean="0">
                <a:solidFill>
                  <a:srgbClr val="5B1F50"/>
                </a:solidFill>
              </a:rPr>
              <a:t> final da Educación Secundaria </a:t>
            </a:r>
            <a:endParaRPr lang="es-ES" dirty="0">
              <a:solidFill>
                <a:srgbClr val="5B1F50"/>
              </a:solidFill>
            </a:endParaRPr>
          </a:p>
        </p:txBody>
      </p:sp>
      <p:cxnSp>
        <p:nvCxnSpPr>
          <p:cNvPr id="23" name="22 Conector recto"/>
          <p:cNvCxnSpPr/>
          <p:nvPr/>
        </p:nvCxnSpPr>
        <p:spPr>
          <a:xfrm rot="5400000">
            <a:off x="1072332" y="2213760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Rectángulo"/>
          <p:cNvSpPr/>
          <p:nvPr/>
        </p:nvSpPr>
        <p:spPr>
          <a:xfrm>
            <a:off x="357158" y="1500174"/>
            <a:ext cx="3357586" cy="500066"/>
          </a:xfrm>
          <a:prstGeom prst="rect">
            <a:avLst/>
          </a:prstGeom>
          <a:solidFill>
            <a:srgbClr val="5B1F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 </a:t>
            </a:r>
            <a:r>
              <a:rPr lang="es-ES" b="1" dirty="0" smtClean="0"/>
              <a:t>TÍTULO DE GRADUADO EN  SECUNDARIA OBLIGATORIA</a:t>
            </a:r>
            <a:endParaRPr lang="es-ES" b="1" dirty="0"/>
          </a:p>
        </p:txBody>
      </p:sp>
      <p:cxnSp>
        <p:nvCxnSpPr>
          <p:cNvPr id="26" name="25 Conector recto"/>
          <p:cNvCxnSpPr/>
          <p:nvPr/>
        </p:nvCxnSpPr>
        <p:spPr>
          <a:xfrm rot="5400000">
            <a:off x="1571604" y="1357298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Rectángulo"/>
          <p:cNvSpPr/>
          <p:nvPr/>
        </p:nvSpPr>
        <p:spPr>
          <a:xfrm>
            <a:off x="1142976" y="928670"/>
            <a:ext cx="1857388" cy="357190"/>
          </a:xfrm>
          <a:prstGeom prst="rect">
            <a:avLst/>
          </a:prstGeom>
          <a:solidFill>
            <a:srgbClr val="5B1F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/>
              <a:t>BACHAREL</a:t>
            </a:r>
            <a:endParaRPr lang="es-ES" b="1" dirty="0"/>
          </a:p>
        </p:txBody>
      </p:sp>
      <p:cxnSp>
        <p:nvCxnSpPr>
          <p:cNvPr id="29" name="28 Conector recto"/>
          <p:cNvCxnSpPr>
            <a:stCxn id="5" idx="3"/>
            <a:endCxn id="30" idx="1"/>
          </p:cNvCxnSpPr>
          <p:nvPr/>
        </p:nvCxnSpPr>
        <p:spPr>
          <a:xfrm flipV="1">
            <a:off x="5429256" y="6000768"/>
            <a:ext cx="1714512" cy="285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29 Rectángulo"/>
          <p:cNvSpPr/>
          <p:nvPr/>
        </p:nvSpPr>
        <p:spPr>
          <a:xfrm>
            <a:off x="7143768" y="5857892"/>
            <a:ext cx="1714512" cy="285752"/>
          </a:xfrm>
          <a:prstGeom prst="rect">
            <a:avLst/>
          </a:prstGeom>
          <a:solidFill>
            <a:srgbClr val="EB9D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5B1F50"/>
                </a:solidFill>
              </a:rPr>
              <a:t>Non Superada</a:t>
            </a:r>
            <a:endParaRPr lang="es-ES" dirty="0">
              <a:solidFill>
                <a:srgbClr val="5B1F50"/>
              </a:solidFill>
            </a:endParaRPr>
          </a:p>
        </p:txBody>
      </p:sp>
      <p:cxnSp>
        <p:nvCxnSpPr>
          <p:cNvPr id="31" name="30 Conector recto"/>
          <p:cNvCxnSpPr/>
          <p:nvPr/>
        </p:nvCxnSpPr>
        <p:spPr>
          <a:xfrm rot="5400000" flipH="1" flipV="1">
            <a:off x="6893735" y="4607727"/>
            <a:ext cx="250033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/>
          <p:nvPr/>
        </p:nvCxnSpPr>
        <p:spPr>
          <a:xfrm>
            <a:off x="3143240" y="4714884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33 Elipse"/>
          <p:cNvSpPr/>
          <p:nvPr/>
        </p:nvSpPr>
        <p:spPr>
          <a:xfrm>
            <a:off x="3357554" y="3286124"/>
            <a:ext cx="3286148" cy="2071702"/>
          </a:xfrm>
          <a:prstGeom prst="ellipse">
            <a:avLst/>
          </a:prstGeom>
          <a:solidFill>
            <a:srgbClr val="EB9D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u="sng" dirty="0" err="1" smtClean="0"/>
              <a:t>Terá</a:t>
            </a:r>
            <a:r>
              <a:rPr lang="es-ES" sz="1600" b="1" u="sng" dirty="0" smtClean="0"/>
              <a:t> os </a:t>
            </a:r>
            <a:r>
              <a:rPr lang="es-ES" sz="1600" b="1" u="sng" dirty="0" err="1" smtClean="0"/>
              <a:t>mesmos</a:t>
            </a:r>
            <a:r>
              <a:rPr lang="es-ES" sz="1600" b="1" u="sng" dirty="0" smtClean="0"/>
              <a:t> efectos </a:t>
            </a:r>
            <a:r>
              <a:rPr lang="es-ES" sz="1600" b="1" u="sng" dirty="0" err="1" smtClean="0"/>
              <a:t>laborais</a:t>
            </a:r>
            <a:r>
              <a:rPr lang="es-ES" sz="1600" b="1" u="sng" dirty="0" smtClean="0"/>
              <a:t> </a:t>
            </a:r>
            <a:r>
              <a:rPr lang="es-ES" sz="1600" b="1" u="sng" dirty="0" err="1" smtClean="0"/>
              <a:t>co</a:t>
            </a:r>
            <a:r>
              <a:rPr lang="es-ES" sz="1600" b="1" u="sng" dirty="0" smtClean="0"/>
              <a:t> título de Graduado en Educación Secundaria Obligatoria para o acceso a </a:t>
            </a:r>
            <a:r>
              <a:rPr lang="es-ES" sz="1600" b="1" u="sng" dirty="0" err="1" smtClean="0"/>
              <a:t>empregos</a:t>
            </a:r>
            <a:r>
              <a:rPr lang="es-ES" sz="1600" b="1" u="sng" dirty="0" smtClean="0"/>
              <a:t> públicos e privados.</a:t>
            </a:r>
            <a:endParaRPr lang="es-ES" sz="1600" b="1" u="sng" dirty="0"/>
          </a:p>
        </p:txBody>
      </p:sp>
      <p:sp>
        <p:nvSpPr>
          <p:cNvPr id="36" name="35 Rectángulo"/>
          <p:cNvSpPr/>
          <p:nvPr/>
        </p:nvSpPr>
        <p:spPr>
          <a:xfrm>
            <a:off x="6286512" y="1214422"/>
            <a:ext cx="2571768" cy="2143140"/>
          </a:xfrm>
          <a:prstGeom prst="rect">
            <a:avLst/>
          </a:prstGeom>
          <a:solidFill>
            <a:srgbClr val="5B1F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/>
              <a:t>CERTIFICACIÓN ACADÉMICA DOS MÓDULOS SUPERADOS</a:t>
            </a:r>
          </a:p>
          <a:p>
            <a:pPr algn="ctr"/>
            <a:r>
              <a:rPr lang="es-ES" b="1" dirty="0" smtClean="0"/>
              <a:t>(</a:t>
            </a:r>
            <a:r>
              <a:rPr lang="es-ES" sz="1200" dirty="0" smtClean="0"/>
              <a:t>efectos académicos y de acreditación parcial acumulable de las competencias profesionales adquiridas en relación con el Sistema Nacional de Cualificaciones y Formación Profesional.)</a:t>
            </a:r>
            <a:endParaRPr lang="es-ES" sz="12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332</Words>
  <Application>Microsoft Office PowerPoint</Application>
  <PresentationFormat>Presentación en pantalla (4:3)</PresentationFormat>
  <Paragraphs>52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IES Illa de Sarón. Xove</vt:lpstr>
      <vt:lpstr>FORMACIÓN PROFESIONAL BÁSICA</vt:lpstr>
      <vt:lpstr>Estrutura modular</vt:lpstr>
      <vt:lpstr>Diapositiva 4</vt:lpstr>
      <vt:lpstr>Diapositiva 5</vt:lpstr>
      <vt:lpstr>Diapositiva 6</vt:lpstr>
      <vt:lpstr>Diapositiva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IES Illa de Sarón. Xove</dc:title>
  <dc:creator>usuario</dc:creator>
  <cp:lastModifiedBy>usuario</cp:lastModifiedBy>
  <cp:revision>17</cp:revision>
  <dcterms:created xsi:type="dcterms:W3CDTF">2014-05-11T15:46:52Z</dcterms:created>
  <dcterms:modified xsi:type="dcterms:W3CDTF">2014-05-29T21:32:09Z</dcterms:modified>
</cp:coreProperties>
</file>