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44" autoAdjust="0"/>
    <p:restoredTop sz="86379" autoAdjust="0"/>
  </p:normalViewPr>
  <p:slideViewPr>
    <p:cSldViewPr>
      <p:cViewPr varScale="1">
        <p:scale>
          <a:sx n="71" d="100"/>
          <a:sy n="71" d="100"/>
        </p:scale>
        <p:origin x="-61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0C914-4910-412F-80A2-FDCB93F9FEC4}" type="datetimeFigureOut">
              <a:rPr lang="es-ES" smtClean="0"/>
              <a:pPr/>
              <a:t>02/06/2014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CACA6-6862-4F72-9FE9-23807F051D8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cooensino.net/ensenanzagalicia/menu.d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grayscl/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chemeClr val="accent2">
                <a:lumMod val="40000"/>
                <a:lumOff val="60000"/>
              </a:schemeClr>
            </a:extrusionClr>
          </a:sp3d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85852" y="2714620"/>
            <a:ext cx="6400800" cy="1752600"/>
          </a:xfrm>
        </p:spPr>
        <p:txBody>
          <a:bodyPr>
            <a:normAutofit/>
          </a:bodyPr>
          <a:lstStyle/>
          <a:p>
            <a:r>
              <a:rPr lang="es-ES" sz="7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s-ES" sz="7200" b="1" dirty="0" smtClean="0">
                <a:solidFill>
                  <a:srgbClr val="FF0000"/>
                </a:solidFill>
              </a:rPr>
              <a:t>a debate…</a:t>
            </a:r>
            <a:endParaRPr lang="es-ES" sz="7200" b="1" dirty="0">
              <a:solidFill>
                <a:srgbClr val="FF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14348" y="785794"/>
            <a:ext cx="6643734" cy="14465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8800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LOMCE</a:t>
            </a:r>
            <a:endParaRPr lang="es-ES" sz="8800" b="1" cap="none" spc="0" dirty="0">
              <a:ln w="11430"/>
              <a:solidFill>
                <a:schemeClr val="bg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142851"/>
          <a:ext cx="8572560" cy="6361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513"/>
                <a:gridCol w="121743"/>
                <a:gridCol w="1715679"/>
                <a:gridCol w="1664897"/>
                <a:gridCol w="3048844"/>
                <a:gridCol w="1285884"/>
              </a:tblGrid>
              <a:tr h="60527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CURS.</a:t>
                      </a:r>
                      <a:endParaRPr lang="es-ES" sz="12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TRONCAIS</a:t>
                      </a:r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OPCIONAIS</a:t>
                      </a:r>
                    </a:p>
                    <a:p>
                      <a:pPr algn="ctr"/>
                      <a:r>
                        <a:rPr lang="es-ES" sz="1200" dirty="0" smtClean="0"/>
                        <a:t>(A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elexir</a:t>
                      </a:r>
                      <a:r>
                        <a:rPr lang="es-ES" sz="1200" baseline="0" dirty="0" smtClean="0"/>
                        <a:t> 2)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ESPECÍFICAS</a:t>
                      </a:r>
                      <a:endParaRPr lang="es-ES" sz="12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LIBRE CONFIGURACIÓN</a:t>
                      </a:r>
                      <a:endParaRPr lang="es-E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97663">
                <a:tc gridSpan="6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HUMANIDADES</a:t>
                      </a:r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677123">
                <a:tc rowSpan="2" gridSpan="2">
                  <a:txBody>
                    <a:bodyPr/>
                    <a:lstStyle/>
                    <a:p>
                      <a:r>
                        <a:rPr lang="es-ES" dirty="0" smtClean="0"/>
                        <a:t>1º</a:t>
                      </a:r>
                      <a:r>
                        <a:rPr lang="es-ES" baseline="0" dirty="0" smtClean="0"/>
                        <a:t> BAC</a:t>
                      </a:r>
                      <a:endParaRPr lang="es-E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 sz="1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200" b="1" dirty="0" smtClean="0"/>
                        <a:t>Filosofía, Latín I, </a:t>
                      </a:r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Castelá</a:t>
                      </a:r>
                      <a:r>
                        <a:rPr lang="es-ES" sz="1200" b="1" dirty="0" smtClean="0"/>
                        <a:t> e Literatura I </a:t>
                      </a:r>
                      <a:r>
                        <a:rPr lang="es-ES" sz="1200" b="1" dirty="0" err="1" smtClean="0"/>
                        <a:t>Primeira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Estranxeira</a:t>
                      </a:r>
                      <a:r>
                        <a:rPr lang="es-ES" sz="1200" b="1" dirty="0" smtClean="0"/>
                        <a:t> I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Economía,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Grego</a:t>
                      </a:r>
                      <a:r>
                        <a:rPr lang="es-ES" sz="1200" b="1" baseline="0" dirty="0" smtClean="0"/>
                        <a:t> I, Historia do Mundo Contemporáneo, Literatura Universal.</a:t>
                      </a:r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-E. Física.</a:t>
                      </a:r>
                    </a:p>
                    <a:p>
                      <a:r>
                        <a:rPr lang="es-ES" sz="1200" b="1" dirty="0" smtClean="0"/>
                        <a:t>Un mínimo de 2 y máximo de 3 de:</a:t>
                      </a:r>
                    </a:p>
                    <a:p>
                      <a:r>
                        <a:rPr lang="es-ES" sz="1200" b="1" dirty="0" smtClean="0"/>
                        <a:t>-Análisis musical I, Anatomía  aplicada, </a:t>
                      </a:r>
                      <a:r>
                        <a:rPr lang="es-ES" sz="1200" b="1" baseline="0" dirty="0" smtClean="0"/>
                        <a:t>cultura científica, 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artístico I,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técnico I, </a:t>
                      </a:r>
                      <a:r>
                        <a:rPr lang="es-ES" sz="1200" b="1" baseline="0" dirty="0" err="1" smtClean="0"/>
                        <a:t>Linguaxe</a:t>
                      </a:r>
                      <a:r>
                        <a:rPr lang="es-ES" sz="1200" b="1" baseline="0" dirty="0" smtClean="0"/>
                        <a:t> e práctica musical,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2º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da información e da comunicación I, volumen,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</a:t>
                      </a:r>
                      <a:endParaRPr lang="es-ES" sz="1200" b="1" dirty="0" smtClean="0"/>
                    </a:p>
                    <a:p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Galega e literatura</a:t>
                      </a:r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200" b="1" dirty="0" smtClean="0"/>
                        <a:t>Economía</a:t>
                      </a:r>
                      <a:r>
                        <a:rPr lang="es-ES" sz="1200" b="1" baseline="0" dirty="0" smtClean="0"/>
                        <a:t> de Empresa, </a:t>
                      </a:r>
                      <a:r>
                        <a:rPr lang="es-ES" sz="1200" b="1" baseline="0" dirty="0" err="1" smtClean="0"/>
                        <a:t>Xeografía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Grego</a:t>
                      </a:r>
                      <a:r>
                        <a:rPr lang="es-ES" sz="1200" b="1" baseline="0" dirty="0" smtClean="0"/>
                        <a:t> II, Historia do Arte, Historia da Filosofía</a:t>
                      </a:r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s-ES" sz="1200" b="1" dirty="0" smtClean="0"/>
                        <a:t>Un mínimo de 2 y máximo 3 de : </a:t>
                      </a:r>
                      <a:r>
                        <a:rPr lang="es-ES" sz="1200" b="1" dirty="0" err="1" smtClean="0"/>
                        <a:t>Análise</a:t>
                      </a:r>
                      <a:r>
                        <a:rPr lang="es-ES" sz="1200" b="1" dirty="0" smtClean="0"/>
                        <a:t> Musical II, Ciencias da Terra e do Medio Ambiente,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Artístico II,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Técnico</a:t>
                      </a:r>
                      <a:r>
                        <a:rPr lang="es-ES" sz="1200" b="1" baseline="0" dirty="0" smtClean="0"/>
                        <a:t> II, </a:t>
                      </a:r>
                      <a:r>
                        <a:rPr lang="es-ES" sz="1200" b="1" baseline="0" dirty="0" err="1" smtClean="0"/>
                        <a:t>Funamentos</a:t>
                      </a:r>
                      <a:r>
                        <a:rPr lang="es-ES" sz="1200" b="1" baseline="0" dirty="0" smtClean="0"/>
                        <a:t> da </a:t>
                      </a:r>
                      <a:r>
                        <a:rPr lang="es-ES" sz="1200" b="1" baseline="0" dirty="0" err="1" smtClean="0"/>
                        <a:t>Admón</a:t>
                      </a:r>
                      <a:r>
                        <a:rPr lang="es-ES" sz="1200" b="1" baseline="0" dirty="0" smtClean="0"/>
                        <a:t> e da </a:t>
                      </a:r>
                      <a:r>
                        <a:rPr lang="es-ES" sz="1200" b="1" baseline="0" dirty="0" err="1" smtClean="0"/>
                        <a:t>Xestión</a:t>
                      </a:r>
                      <a:r>
                        <a:rPr lang="es-ES" sz="1200" b="1" baseline="0" dirty="0" smtClean="0"/>
                        <a:t>, Historia da Filosofía, Historia da Música e da Danza, </a:t>
                      </a:r>
                      <a:r>
                        <a:rPr lang="es-ES" sz="1200" b="1" baseline="0" dirty="0" err="1" smtClean="0"/>
                        <a:t>Imaxe</a:t>
                      </a:r>
                      <a:r>
                        <a:rPr lang="es-ES" sz="1200" b="1" baseline="0" dirty="0" smtClean="0"/>
                        <a:t> e Son, </a:t>
                      </a:r>
                      <a:r>
                        <a:rPr lang="es-ES" sz="1200" b="1" baseline="0" dirty="0" err="1" smtClean="0"/>
                        <a:t>Psicoloxía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2ª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 II, Técnicas de Expresión Gráfico-plástica,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II, </a:t>
                      </a:r>
                      <a:r>
                        <a:rPr lang="es-ES" sz="1200" b="1" baseline="0" dirty="0" err="1" smtClean="0"/>
                        <a:t>Tecnoloxías</a:t>
                      </a:r>
                      <a:r>
                        <a:rPr lang="es-ES" sz="1200" b="1" baseline="0" dirty="0" smtClean="0"/>
                        <a:t> da Información e da Comunicación II</a:t>
                      </a:r>
                      <a:r>
                        <a:rPr lang="es-ES" sz="1200" baseline="0" dirty="0" smtClean="0"/>
                        <a:t>,</a:t>
                      </a:r>
                      <a:r>
                        <a:rPr lang="es-ES" sz="1200" b="1" baseline="0" dirty="0" smtClean="0"/>
                        <a:t>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alumnado.</a:t>
                      </a:r>
                      <a:endParaRPr lang="es-ES" sz="1200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/>
                        <a:t>_</a:t>
                      </a:r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Galega e Literatura</a:t>
                      </a:r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1067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2º </a:t>
                      </a:r>
                      <a:r>
                        <a:rPr lang="es-ES" baseline="0" dirty="0" smtClean="0"/>
                        <a:t>BAC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u="none" dirty="0" smtClean="0"/>
                        <a:t>Historia de España, Latín II, </a:t>
                      </a:r>
                      <a:r>
                        <a:rPr lang="es-ES" sz="1200" b="1" u="none" dirty="0" err="1" smtClean="0"/>
                        <a:t>Lingua</a:t>
                      </a:r>
                      <a:r>
                        <a:rPr lang="es-ES" sz="1200" b="1" u="none" dirty="0" smtClean="0"/>
                        <a:t> </a:t>
                      </a:r>
                      <a:r>
                        <a:rPr lang="es-ES" sz="1200" b="1" u="none" dirty="0" err="1" smtClean="0"/>
                        <a:t>Castelá</a:t>
                      </a:r>
                      <a:r>
                        <a:rPr lang="es-ES" sz="1200" b="1" u="none" baseline="0" dirty="0" smtClean="0"/>
                        <a:t> e Literatura II, </a:t>
                      </a:r>
                      <a:r>
                        <a:rPr lang="es-ES" sz="1200" b="1" u="none" baseline="0" dirty="0" err="1" smtClean="0"/>
                        <a:t>Primeira</a:t>
                      </a:r>
                      <a:r>
                        <a:rPr lang="es-ES" sz="1200" b="1" u="none" baseline="0" dirty="0" smtClean="0"/>
                        <a:t> </a:t>
                      </a:r>
                      <a:r>
                        <a:rPr lang="es-ES" sz="1200" b="1" u="none" baseline="0" dirty="0" err="1" smtClean="0"/>
                        <a:t>Lingua</a:t>
                      </a:r>
                      <a:r>
                        <a:rPr lang="es-ES" sz="1200" b="1" u="none" baseline="0" dirty="0" smtClean="0"/>
                        <a:t> </a:t>
                      </a:r>
                      <a:r>
                        <a:rPr lang="es-ES" sz="1200" b="1" u="none" baseline="0" dirty="0" err="1" smtClean="0"/>
                        <a:t>Estranxeira</a:t>
                      </a:r>
                      <a:r>
                        <a:rPr lang="es-ES" sz="1200" b="1" u="none" baseline="0" dirty="0" smtClean="0"/>
                        <a:t> II</a:t>
                      </a:r>
                      <a:endParaRPr lang="es-ES" sz="1200" b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85720" y="214290"/>
          <a:ext cx="8572560" cy="6361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513"/>
                <a:gridCol w="121743"/>
                <a:gridCol w="1715679"/>
                <a:gridCol w="1664897"/>
                <a:gridCol w="3048844"/>
                <a:gridCol w="1285884"/>
              </a:tblGrid>
              <a:tr h="605274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CURS.</a:t>
                      </a:r>
                      <a:endParaRPr lang="es-ES" sz="12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TRONCAIS</a:t>
                      </a:r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OPCIONAIS</a:t>
                      </a:r>
                    </a:p>
                    <a:p>
                      <a:pPr algn="ctr"/>
                      <a:r>
                        <a:rPr lang="es-ES" sz="1200" dirty="0" smtClean="0"/>
                        <a:t>(A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elexir</a:t>
                      </a:r>
                      <a:r>
                        <a:rPr lang="es-ES" sz="1200" baseline="0" dirty="0" smtClean="0"/>
                        <a:t> 2)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ESPECÍFICAS</a:t>
                      </a:r>
                      <a:endParaRPr lang="es-ES" sz="12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100" dirty="0" smtClean="0"/>
                        <a:t>LIBRE CONFIGURACIÓN</a:t>
                      </a:r>
                      <a:endParaRPr lang="es-ES" sz="1100" dirty="0"/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97663">
                <a:tc gridSpan="6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ARTES</a:t>
                      </a:r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50000"/>
                      </a:schemeClr>
                    </a:solidFill>
                  </a:tcPr>
                </a:tc>
              </a:tr>
              <a:tr h="2677123">
                <a:tc rowSpan="2" gridSpan="2">
                  <a:txBody>
                    <a:bodyPr/>
                    <a:lstStyle/>
                    <a:p>
                      <a:r>
                        <a:rPr lang="es-ES" dirty="0" smtClean="0"/>
                        <a:t>1º</a:t>
                      </a:r>
                      <a:r>
                        <a:rPr lang="es-ES" baseline="0" dirty="0" smtClean="0"/>
                        <a:t> BAC</a:t>
                      </a:r>
                      <a:endParaRPr lang="es-E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s-ES" sz="1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400" b="1" dirty="0" smtClean="0"/>
                        <a:t>Filosofía, Fundamentos do Arte I, 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Castelá</a:t>
                      </a:r>
                      <a:r>
                        <a:rPr lang="es-ES" sz="1400" b="1" dirty="0" smtClean="0"/>
                        <a:t> e Literatura I, </a:t>
                      </a:r>
                      <a:r>
                        <a:rPr lang="es-ES" sz="1400" b="1" dirty="0" err="1" smtClean="0"/>
                        <a:t>Primeira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Estranxeira</a:t>
                      </a:r>
                      <a:r>
                        <a:rPr lang="es-ES" sz="1400" b="1" dirty="0" smtClean="0"/>
                        <a:t> I</a:t>
                      </a:r>
                      <a:endParaRPr lang="es-E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Cultura Audiovisual I, Historia do Mundo Contemporáneo, </a:t>
                      </a:r>
                      <a:r>
                        <a:rPr lang="es-ES" sz="1400" b="1" dirty="0" err="1" smtClean="0"/>
                        <a:t>Literartura</a:t>
                      </a:r>
                      <a:r>
                        <a:rPr lang="es-ES" sz="1400" b="1" baseline="0" dirty="0" smtClean="0"/>
                        <a:t> Universal.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-E. Física.</a:t>
                      </a:r>
                    </a:p>
                    <a:p>
                      <a:r>
                        <a:rPr lang="es-ES" sz="1200" b="1" dirty="0" smtClean="0"/>
                        <a:t>Un mínimo de 2 y máximo de 3 de:</a:t>
                      </a:r>
                    </a:p>
                    <a:p>
                      <a:r>
                        <a:rPr lang="es-ES" sz="1200" b="1" dirty="0" smtClean="0"/>
                        <a:t>-Análisis musical I, Anatomía  aplicada, </a:t>
                      </a:r>
                      <a:r>
                        <a:rPr lang="es-ES" sz="1200" b="1" baseline="0" dirty="0" smtClean="0"/>
                        <a:t>cultura científica, 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artístico I,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técnico I, </a:t>
                      </a:r>
                      <a:r>
                        <a:rPr lang="es-ES" sz="1200" b="1" baseline="0" dirty="0" err="1" smtClean="0"/>
                        <a:t>Linguaxe</a:t>
                      </a:r>
                      <a:r>
                        <a:rPr lang="es-ES" sz="1200" b="1" baseline="0" dirty="0" smtClean="0"/>
                        <a:t> e práctica musical,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2º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da información e da comunicación I, volumen,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</a:t>
                      </a:r>
                      <a:endParaRPr lang="es-ES" sz="1200" b="1" dirty="0" smtClean="0"/>
                    </a:p>
                    <a:p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Galega e literatura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400" b="1" dirty="0" smtClean="0"/>
                        <a:t>Artes Escénicas, Cultura Audiovisual II, </a:t>
                      </a:r>
                      <a:r>
                        <a:rPr lang="es-ES" sz="1400" b="1" dirty="0" err="1" smtClean="0"/>
                        <a:t>Deseño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s-ES" sz="1200" b="1" dirty="0" smtClean="0"/>
                        <a:t>Un mínimo de 2 y máximo 3 de : </a:t>
                      </a:r>
                      <a:r>
                        <a:rPr lang="es-ES" sz="1200" b="1" dirty="0" err="1" smtClean="0"/>
                        <a:t>Análise</a:t>
                      </a:r>
                      <a:r>
                        <a:rPr lang="es-ES" sz="1200" b="1" dirty="0" smtClean="0"/>
                        <a:t> Musical II, Ciencias da Terra e do Medio Ambiente,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Artístico II,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Técnico</a:t>
                      </a:r>
                      <a:r>
                        <a:rPr lang="es-ES" sz="1200" b="1" baseline="0" dirty="0" smtClean="0"/>
                        <a:t> II, </a:t>
                      </a:r>
                      <a:r>
                        <a:rPr lang="es-ES" sz="1200" b="1" baseline="0" dirty="0" err="1" smtClean="0"/>
                        <a:t>Funamentos</a:t>
                      </a:r>
                      <a:r>
                        <a:rPr lang="es-ES" sz="1200" b="1" baseline="0" dirty="0" smtClean="0"/>
                        <a:t> da </a:t>
                      </a:r>
                      <a:r>
                        <a:rPr lang="es-ES" sz="1200" b="1" baseline="0" dirty="0" err="1" smtClean="0"/>
                        <a:t>Admón</a:t>
                      </a:r>
                      <a:r>
                        <a:rPr lang="es-ES" sz="1200" b="1" baseline="0" dirty="0" smtClean="0"/>
                        <a:t> e da </a:t>
                      </a:r>
                      <a:r>
                        <a:rPr lang="es-ES" sz="1200" b="1" baseline="0" dirty="0" err="1" smtClean="0"/>
                        <a:t>Xestión</a:t>
                      </a:r>
                      <a:r>
                        <a:rPr lang="es-ES" sz="1200" b="1" baseline="0" dirty="0" smtClean="0"/>
                        <a:t>, Historia da Filosofía, Historia da Música e da Danza, </a:t>
                      </a:r>
                      <a:r>
                        <a:rPr lang="es-ES" sz="1200" b="1" baseline="0" dirty="0" err="1" smtClean="0"/>
                        <a:t>Imaxe</a:t>
                      </a:r>
                      <a:r>
                        <a:rPr lang="es-ES" sz="1200" b="1" baseline="0" dirty="0" smtClean="0"/>
                        <a:t> e Son, </a:t>
                      </a:r>
                      <a:r>
                        <a:rPr lang="es-ES" sz="1200" b="1" baseline="0" dirty="0" err="1" smtClean="0"/>
                        <a:t>Psicoloxía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2ª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 II, Técnicas de Expresión Gráfico-plástica,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II, </a:t>
                      </a:r>
                      <a:r>
                        <a:rPr lang="es-ES" sz="1200" b="1" baseline="0" dirty="0" err="1" smtClean="0"/>
                        <a:t>Tecnoloxías</a:t>
                      </a:r>
                      <a:r>
                        <a:rPr lang="es-ES" sz="1200" b="1" baseline="0" dirty="0" smtClean="0"/>
                        <a:t> da Información e da Comunicación II</a:t>
                      </a:r>
                      <a:r>
                        <a:rPr lang="es-ES" sz="1200" baseline="0" dirty="0" smtClean="0"/>
                        <a:t>,</a:t>
                      </a:r>
                      <a:r>
                        <a:rPr lang="es-ES" sz="1200" b="1" baseline="0" dirty="0" smtClean="0"/>
                        <a:t>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alumnado.</a:t>
                      </a:r>
                      <a:endParaRPr lang="es-ES" sz="1200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/>
                        <a:t>_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Galega e Literatura</a:t>
                      </a:r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1067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2º </a:t>
                      </a:r>
                      <a:r>
                        <a:rPr lang="es-ES" baseline="0" dirty="0" smtClean="0"/>
                        <a:t>BAC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u="none" dirty="0" smtClean="0"/>
                        <a:t>Fundamento do Arte</a:t>
                      </a:r>
                      <a:r>
                        <a:rPr lang="es-ES" sz="1400" b="1" u="none" baseline="0" dirty="0" smtClean="0"/>
                        <a:t> II, Historia de España, </a:t>
                      </a:r>
                      <a:r>
                        <a:rPr lang="es-ES" sz="1400" b="1" u="none" baseline="0" dirty="0" err="1" smtClean="0"/>
                        <a:t>Lingua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Castelá</a:t>
                      </a:r>
                      <a:r>
                        <a:rPr lang="es-ES" sz="1400" b="1" u="none" baseline="0" dirty="0" smtClean="0"/>
                        <a:t>  e Literatura II, </a:t>
                      </a:r>
                      <a:r>
                        <a:rPr lang="es-ES" sz="1400" b="1" u="none" baseline="0" dirty="0" err="1" smtClean="0"/>
                        <a:t>Primeira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Lingua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Estranxeira</a:t>
                      </a:r>
                      <a:r>
                        <a:rPr lang="es-ES" sz="1400" b="1" u="none" baseline="0" dirty="0" smtClean="0"/>
                        <a:t> II</a:t>
                      </a:r>
                      <a:endParaRPr lang="es-ES" sz="1400" b="1" u="none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6000728" y="1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F. PROFESIONAL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42910" y="714356"/>
          <a:ext cx="7929619" cy="513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3147"/>
                <a:gridCol w="2748951"/>
                <a:gridCol w="285752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REQUISITOS DE ACCESO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1" dirty="0" smtClean="0"/>
                        <a:t>FP BÁSICA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CICLOS GRAO MEDIO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b="1" dirty="0" smtClean="0"/>
                        <a:t>CICLOS GRAO SUPERIOR</a:t>
                      </a:r>
                      <a:endParaRPr lang="es-E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0" dirty="0" smtClean="0"/>
                        <a:t>-Ter </a:t>
                      </a:r>
                      <a:r>
                        <a:rPr lang="es-ES" sz="1200" b="0" dirty="0" err="1" smtClean="0"/>
                        <a:t>cumpridos</a:t>
                      </a:r>
                      <a:r>
                        <a:rPr lang="es-ES" sz="1200" b="0" dirty="0" smtClean="0"/>
                        <a:t> 15 anos </a:t>
                      </a:r>
                      <a:r>
                        <a:rPr lang="es-ES" sz="1200" b="0" dirty="0" err="1" smtClean="0"/>
                        <a:t>ou</a:t>
                      </a:r>
                      <a:r>
                        <a:rPr lang="es-ES" sz="1200" b="0" dirty="0" smtClean="0"/>
                        <a:t> </a:t>
                      </a:r>
                      <a:r>
                        <a:rPr lang="es-ES" sz="1200" b="0" dirty="0" err="1" smtClean="0"/>
                        <a:t>cumplilos</a:t>
                      </a:r>
                      <a:r>
                        <a:rPr lang="es-ES" sz="1200" b="0" dirty="0" smtClean="0"/>
                        <a:t> </a:t>
                      </a:r>
                      <a:r>
                        <a:rPr lang="es-ES" sz="1200" b="0" dirty="0" err="1" smtClean="0"/>
                        <a:t>ao</a:t>
                      </a:r>
                      <a:r>
                        <a:rPr lang="es-ES" sz="1200" b="0" dirty="0" smtClean="0"/>
                        <a:t> longo do ano natural en curso e non superar os 17 anos de </a:t>
                      </a:r>
                      <a:r>
                        <a:rPr lang="es-ES" sz="1200" b="0" dirty="0" err="1" smtClean="0"/>
                        <a:t>idade</a:t>
                      </a:r>
                      <a:r>
                        <a:rPr lang="es-ES" sz="1200" b="0" dirty="0" smtClean="0"/>
                        <a:t> no momento do acceso </a:t>
                      </a:r>
                      <a:r>
                        <a:rPr lang="es-ES" sz="1200" b="0" dirty="0" err="1" smtClean="0"/>
                        <a:t>ou</a:t>
                      </a:r>
                      <a:r>
                        <a:rPr lang="es-ES" sz="1200" b="0" dirty="0" smtClean="0"/>
                        <a:t> durante o ano natural en curso.</a:t>
                      </a:r>
                      <a:endParaRPr lang="es-E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err="1" smtClean="0"/>
                        <a:t>Cumprir</a:t>
                      </a:r>
                      <a:r>
                        <a:rPr lang="es-ES" sz="1200" baseline="0" dirty="0" smtClean="0"/>
                        <a:t> con polo menos </a:t>
                      </a:r>
                      <a:r>
                        <a:rPr lang="es-ES" sz="1200" baseline="0" dirty="0" err="1" smtClean="0"/>
                        <a:t>unha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destas</a:t>
                      </a:r>
                      <a:r>
                        <a:rPr lang="es-ES" sz="1200" baseline="0" dirty="0" smtClean="0"/>
                        <a:t>  </a:t>
                      </a:r>
                      <a:r>
                        <a:rPr lang="es-ES" sz="1200" baseline="0" dirty="0" err="1" smtClean="0"/>
                        <a:t>condicións</a:t>
                      </a:r>
                      <a:r>
                        <a:rPr lang="es-ES" sz="1200" baseline="0" dirty="0" smtClean="0"/>
                        <a:t>: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1.-Estar en posesión de, polo menos un </a:t>
                      </a:r>
                      <a:r>
                        <a:rPr lang="es-ES" sz="1200" baseline="0" dirty="0" err="1" smtClean="0"/>
                        <a:t>destes</a:t>
                      </a:r>
                      <a:r>
                        <a:rPr lang="es-ES" sz="1200" baseline="0" dirty="0" smtClean="0"/>
                        <a:t> títulos: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dirty="0" smtClean="0"/>
                        <a:t>Graduado en ESO</a:t>
                      </a:r>
                      <a:r>
                        <a:rPr lang="es-ES" sz="1200" baseline="0" dirty="0" smtClean="0"/>
                        <a:t> (opción de  e. aplicadas), Título Profesional Básico, Título de </a:t>
                      </a:r>
                      <a:r>
                        <a:rPr lang="es-ES" sz="1200" baseline="0" dirty="0" err="1" smtClean="0"/>
                        <a:t>Bacharel</a:t>
                      </a:r>
                      <a:r>
                        <a:rPr lang="es-ES" sz="1200" baseline="0" dirty="0" smtClean="0"/>
                        <a:t>, Un título universitario, Título de Técnico  </a:t>
                      </a:r>
                      <a:r>
                        <a:rPr lang="es-ES" sz="1200" baseline="0" dirty="0" err="1" smtClean="0"/>
                        <a:t>ou</a:t>
                      </a:r>
                      <a:r>
                        <a:rPr lang="es-ES" sz="1200" baseline="0" dirty="0" smtClean="0"/>
                        <a:t> Técnico  Superior de FP.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-</a:t>
                      </a:r>
                      <a:r>
                        <a:rPr lang="es-ES" sz="1200" dirty="0" err="1" smtClean="0"/>
                        <a:t>Cumprir</a:t>
                      </a:r>
                      <a:r>
                        <a:rPr lang="es-ES" sz="1200" baseline="0" dirty="0" smtClean="0"/>
                        <a:t> , polo menos, </a:t>
                      </a:r>
                      <a:r>
                        <a:rPr lang="es-ES" sz="1200" baseline="0" dirty="0" err="1" smtClean="0"/>
                        <a:t>unha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destas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condicións</a:t>
                      </a:r>
                      <a:r>
                        <a:rPr lang="es-ES" sz="1200" baseline="0" dirty="0" smtClean="0"/>
                        <a:t>:-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smtClean="0"/>
                        <a:t>-Ser admitido </a:t>
                      </a:r>
                      <a:r>
                        <a:rPr lang="es-ES" sz="1200" baseline="0" dirty="0" err="1" smtClean="0"/>
                        <a:t>nun</a:t>
                      </a:r>
                      <a:r>
                        <a:rPr lang="es-ES" sz="1200" baseline="0" dirty="0" smtClean="0"/>
                        <a:t> centro de FP tras superar un proceso de admisión, estar posesión do título de </a:t>
                      </a:r>
                      <a:r>
                        <a:rPr lang="es-ES" sz="1200" baseline="0" dirty="0" err="1" smtClean="0"/>
                        <a:t>Bacharel</a:t>
                      </a:r>
                      <a:r>
                        <a:rPr lang="es-ES" sz="1200" baseline="0" dirty="0" smtClean="0"/>
                        <a:t>, </a:t>
                      </a:r>
                      <a:r>
                        <a:rPr lang="es-ES" sz="1200" baseline="0" dirty="0" err="1" smtClean="0"/>
                        <a:t>dun</a:t>
                      </a:r>
                      <a:r>
                        <a:rPr lang="es-ES" sz="1200" baseline="0" dirty="0" smtClean="0"/>
                        <a:t> título universitario, </a:t>
                      </a:r>
                      <a:r>
                        <a:rPr lang="es-ES" sz="1200" baseline="0" dirty="0" err="1" smtClean="0"/>
                        <a:t>dun</a:t>
                      </a:r>
                      <a:r>
                        <a:rPr lang="es-ES" sz="1200" baseline="0" dirty="0" smtClean="0"/>
                        <a:t> título de Técnico, </a:t>
                      </a:r>
                      <a:r>
                        <a:rPr lang="es-ES" sz="1200" baseline="0" dirty="0" err="1" smtClean="0"/>
                        <a:t>ou</a:t>
                      </a:r>
                      <a:r>
                        <a:rPr lang="es-ES" sz="1200" baseline="0" dirty="0" smtClean="0"/>
                        <a:t> Técnico Superior de FP, </a:t>
                      </a:r>
                      <a:r>
                        <a:rPr lang="es-ES" sz="1200" baseline="0" dirty="0" err="1" smtClean="0"/>
                        <a:t>ou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dun</a:t>
                      </a:r>
                      <a:r>
                        <a:rPr lang="es-ES" sz="1200" baseline="0" dirty="0" smtClean="0"/>
                        <a:t> certificado acreditativo de ter superadas todas as materias do </a:t>
                      </a:r>
                      <a:r>
                        <a:rPr lang="es-ES" sz="1200" baseline="0" dirty="0" err="1" smtClean="0"/>
                        <a:t>Bacharelato</a:t>
                      </a:r>
                      <a:r>
                        <a:rPr lang="es-ES" sz="1200" baseline="0" dirty="0" smtClean="0"/>
                        <a:t>.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b="0" dirty="0" smtClean="0"/>
                        <a:t>-Ter cursado 1º ciclo de ESO </a:t>
                      </a:r>
                      <a:r>
                        <a:rPr lang="es-ES" sz="1200" b="0" dirty="0" err="1" smtClean="0"/>
                        <a:t>sen</a:t>
                      </a:r>
                      <a:r>
                        <a:rPr lang="es-ES" sz="1200" b="0" dirty="0" smtClean="0"/>
                        <a:t> estar</a:t>
                      </a:r>
                      <a:r>
                        <a:rPr lang="es-ES" sz="1200" b="0" baseline="0" dirty="0" smtClean="0"/>
                        <a:t> en </a:t>
                      </a:r>
                      <a:r>
                        <a:rPr lang="es-ES" sz="1200" b="0" baseline="0" dirty="0" err="1" smtClean="0"/>
                        <a:t>condicións</a:t>
                      </a:r>
                      <a:r>
                        <a:rPr lang="es-ES" sz="1200" b="0" baseline="0" dirty="0" smtClean="0"/>
                        <a:t> de promocionar a 4º curso </a:t>
                      </a:r>
                      <a:r>
                        <a:rPr lang="es-ES" sz="1200" b="0" baseline="0" dirty="0" err="1" smtClean="0"/>
                        <a:t>ou</a:t>
                      </a:r>
                      <a:r>
                        <a:rPr lang="es-ES" sz="1200" b="0" baseline="0" dirty="0" smtClean="0"/>
                        <a:t> excepcionalmente  ter cursado 2º ESO</a:t>
                      </a:r>
                      <a:endParaRPr lang="es-ES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2.-</a:t>
                      </a:r>
                      <a:r>
                        <a:rPr lang="es-ES" sz="1200" baseline="0" dirty="0" smtClean="0"/>
                        <a:t> Estar en posesión </a:t>
                      </a:r>
                      <a:r>
                        <a:rPr lang="es-ES" sz="1200" baseline="0" dirty="0" err="1" smtClean="0"/>
                        <a:t>dun</a:t>
                      </a:r>
                      <a:r>
                        <a:rPr lang="es-ES" sz="1200" baseline="0" dirty="0" smtClean="0"/>
                        <a:t> certificado acreditativo de ter superadas todas as materias do </a:t>
                      </a:r>
                      <a:r>
                        <a:rPr lang="es-ES" sz="1200" baseline="0" dirty="0" err="1" smtClean="0"/>
                        <a:t>Bacharelato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-Ter</a:t>
                      </a:r>
                      <a:r>
                        <a:rPr lang="es-ES" sz="1200" baseline="0" dirty="0" smtClean="0"/>
                        <a:t> superado </a:t>
                      </a:r>
                      <a:r>
                        <a:rPr lang="es-ES" sz="1200" baseline="0" dirty="0" err="1" smtClean="0"/>
                        <a:t>unha</a:t>
                      </a:r>
                      <a:r>
                        <a:rPr lang="es-ES" sz="1200" baseline="0" dirty="0" smtClean="0"/>
                        <a:t> proba de acceso e ter 19 anos  </a:t>
                      </a:r>
                      <a:r>
                        <a:rPr lang="es-ES" sz="1200" baseline="0" dirty="0" err="1" smtClean="0"/>
                        <a:t>cumpridos</a:t>
                      </a:r>
                      <a:r>
                        <a:rPr lang="es-ES" sz="1200" baseline="0" dirty="0" smtClean="0"/>
                        <a:t> no ano de realización da proba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3.- Ter superado un curso de formación específico para o acceso a ciclos </a:t>
                      </a:r>
                      <a:r>
                        <a:rPr lang="es-ES" sz="1200" baseline="0" dirty="0" smtClean="0"/>
                        <a:t> de grao medio e ter 17 anos </a:t>
                      </a:r>
                      <a:r>
                        <a:rPr lang="es-ES" sz="1200" baseline="0" dirty="0" err="1" smtClean="0"/>
                        <a:t>ao</a:t>
                      </a:r>
                      <a:r>
                        <a:rPr lang="es-ES" sz="1200" baseline="0" dirty="0" smtClean="0"/>
                        <a:t> rematar o curso.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4.-Superar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unha</a:t>
                      </a:r>
                      <a:r>
                        <a:rPr lang="es-ES" sz="1200" baseline="0" dirty="0" smtClean="0"/>
                        <a:t> proba de acceso e ter 17 anos </a:t>
                      </a:r>
                      <a:r>
                        <a:rPr lang="es-ES" sz="1200" baseline="0" dirty="0" err="1" smtClean="0"/>
                        <a:t>cumpridos</a:t>
                      </a:r>
                      <a:r>
                        <a:rPr lang="es-ES" sz="1200" baseline="0" dirty="0" smtClean="0"/>
                        <a:t> no ano da  </a:t>
                      </a:r>
                      <a:r>
                        <a:rPr lang="es-ES" sz="1200" baseline="0" dirty="0" err="1" smtClean="0"/>
                        <a:t>súa</a:t>
                      </a:r>
                      <a:r>
                        <a:rPr lang="es-ES" sz="1200" baseline="0" dirty="0" smtClean="0"/>
                        <a:t> realización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es-ES" b="1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rgbClr val="FF0000"/>
                </a:solidFill>
              </a:rPr>
              <a:t>Declaración de </a:t>
            </a:r>
            <a:r>
              <a:rPr lang="es-ES" b="1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rgbClr val="FF0000"/>
                </a:solidFill>
              </a:rPr>
              <a:t>intencións</a:t>
            </a:r>
            <a:endParaRPr lang="es-ES" b="1" dirty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14348" y="2500306"/>
            <a:ext cx="3500462" cy="1357322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ES" sz="1800" b="1" dirty="0" smtClean="0"/>
              <a:t>A </a:t>
            </a:r>
            <a:r>
              <a:rPr lang="es-ES" sz="1800" b="1" dirty="0"/>
              <a:t>educación é o motor </a:t>
            </a:r>
            <a:r>
              <a:rPr lang="es-ES" sz="1800" b="1" dirty="0" smtClean="0"/>
              <a:t>que</a:t>
            </a:r>
          </a:p>
          <a:p>
            <a:pPr>
              <a:buNone/>
            </a:pPr>
            <a:r>
              <a:rPr lang="es-ES" sz="1800" b="1" dirty="0" err="1" smtClean="0"/>
              <a:t>promove</a:t>
            </a:r>
            <a:r>
              <a:rPr lang="es-ES" sz="1800" b="1" dirty="0" smtClean="0"/>
              <a:t> </a:t>
            </a:r>
            <a:r>
              <a:rPr lang="es-ES" sz="1800" b="1" dirty="0"/>
              <a:t>a </a:t>
            </a:r>
            <a:r>
              <a:rPr lang="es-ES" sz="1800" b="1" dirty="0" err="1"/>
              <a:t>competitividade</a:t>
            </a:r>
            <a:r>
              <a:rPr lang="es-ES" sz="1800" b="1" dirty="0"/>
              <a:t> </a:t>
            </a:r>
            <a:r>
              <a:rPr lang="es-ES" sz="1800" b="1" dirty="0" err="1"/>
              <a:t>nun</a:t>
            </a:r>
            <a:r>
              <a:rPr lang="es-ES" sz="1800" b="1" dirty="0"/>
              <a:t> </a:t>
            </a:r>
            <a:r>
              <a:rPr lang="es-ES" sz="1800" b="1" dirty="0" smtClean="0"/>
              <a:t>país.</a:t>
            </a:r>
          </a:p>
          <a:p>
            <a:pPr>
              <a:buNone/>
            </a:pPr>
            <a:r>
              <a:rPr lang="es-ES" sz="1800" b="1" dirty="0" smtClean="0"/>
              <a:t>O </a:t>
            </a:r>
            <a:r>
              <a:rPr lang="es-ES" sz="1800" b="1" dirty="0"/>
              <a:t>nivel educativo </a:t>
            </a:r>
            <a:r>
              <a:rPr lang="es-ES" sz="1800" b="1" dirty="0" err="1"/>
              <a:t>dun</a:t>
            </a:r>
            <a:r>
              <a:rPr lang="es-ES" sz="1800" b="1" dirty="0"/>
              <a:t> país </a:t>
            </a:r>
            <a:r>
              <a:rPr lang="es-ES" sz="1800" b="1" dirty="0" smtClean="0"/>
              <a:t>determina</a:t>
            </a:r>
          </a:p>
          <a:p>
            <a:pPr>
              <a:buNone/>
            </a:pPr>
            <a:r>
              <a:rPr lang="es-ES" sz="1800" b="1" dirty="0" smtClean="0"/>
              <a:t>a </a:t>
            </a:r>
            <a:r>
              <a:rPr lang="es-ES" sz="1800" b="1" dirty="0" err="1"/>
              <a:t>súa</a:t>
            </a:r>
            <a:r>
              <a:rPr lang="es-ES" sz="1800" b="1" dirty="0"/>
              <a:t> </a:t>
            </a:r>
            <a:r>
              <a:rPr lang="es-ES" sz="1800" b="1" dirty="0" err="1"/>
              <a:t>capacidade</a:t>
            </a:r>
            <a:r>
              <a:rPr lang="es-ES" sz="1800" b="1" dirty="0"/>
              <a:t> de competir con éxito(…)</a:t>
            </a:r>
          </a:p>
          <a:p>
            <a:endParaRPr lang="es-ES" sz="1400" i="1" dirty="0" smtClean="0"/>
          </a:p>
        </p:txBody>
      </p:sp>
      <p:sp>
        <p:nvSpPr>
          <p:cNvPr id="5" name="4 Rectángulo"/>
          <p:cNvSpPr/>
          <p:nvPr/>
        </p:nvSpPr>
        <p:spPr>
          <a:xfrm>
            <a:off x="785786" y="1785926"/>
            <a:ext cx="435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3600" dirty="0" smtClean="0"/>
              <a:t>1º </a:t>
            </a:r>
            <a:r>
              <a:rPr lang="es-ES" sz="3600" dirty="0" err="1" smtClean="0"/>
              <a:t>anteproxecto</a:t>
            </a:r>
            <a:endParaRPr lang="es-ES" sz="3600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214282" y="4357694"/>
            <a:ext cx="4643470" cy="285752"/>
          </a:xfrm>
          <a:prstGeom prst="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VISIÓN MERCANTILISTA E UTILITARISTA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929190" y="1857364"/>
            <a:ext cx="3571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3600" dirty="0"/>
              <a:t>2</a:t>
            </a:r>
            <a:r>
              <a:rPr lang="es-ES" sz="3600" dirty="0" smtClean="0"/>
              <a:t>º </a:t>
            </a:r>
            <a:r>
              <a:rPr lang="es-ES" sz="3600" dirty="0" err="1" smtClean="0"/>
              <a:t>anteproxecto</a:t>
            </a:r>
            <a:endParaRPr lang="es-ES" sz="3600" dirty="0" smtClean="0"/>
          </a:p>
        </p:txBody>
      </p:sp>
      <p:sp>
        <p:nvSpPr>
          <p:cNvPr id="8" name="2 Marcador de contenido"/>
          <p:cNvSpPr txBox="1">
            <a:spLocks/>
          </p:cNvSpPr>
          <p:nvPr/>
        </p:nvSpPr>
        <p:spPr>
          <a:xfrm>
            <a:off x="4786314" y="2571744"/>
            <a:ext cx="3714776" cy="17145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ES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</a:t>
            </a:r>
            <a:r>
              <a:rPr kumimoji="0" lang="es-ES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alumnos son o centro e a razón de ser 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da educación. A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aprendizaxe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na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escola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debe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dirixirse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a formar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persoas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autónomas, críticas e con </a:t>
            </a:r>
            <a:r>
              <a:rPr kumimoji="0" lang="es-ES" b="1" i="1" u="none" kern="1200" cap="none" spc="0" normalizeH="0" noProof="0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pensamento</a:t>
            </a:r>
            <a:r>
              <a:rPr kumimoji="0" lang="es-ES" b="1" i="1" u="none" kern="1200" cap="none" spc="0" normalizeH="0" noProof="0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chemeClr val="tx1"/>
                </a:solidFill>
                <a:uLnTx/>
                <a:uFillTx/>
                <a:latin typeface="+mn-lt"/>
                <a:ea typeface="+mn-ea"/>
                <a:cs typeface="+mn-cs"/>
              </a:rPr>
              <a:t> propio (…)</a:t>
            </a:r>
            <a:endParaRPr kumimoji="0" lang="es-ES" b="1" i="1" u="none" kern="1200" cap="none" spc="0" normalizeH="0" baseline="0" noProof="0" dirty="0" smtClean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tx1"/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9 Imagen" descr="Comisiones Obreras - Federación de Ensino de Galicia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643578"/>
            <a:ext cx="135382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785918" y="274638"/>
            <a:ext cx="6643734" cy="725470"/>
          </a:xfrm>
          <a:solidFill>
            <a:schemeClr val="accent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s-ES" b="1" dirty="0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rgbClr val="FF0000"/>
                </a:solidFill>
              </a:rPr>
              <a:t>ESTRUCTURACIÓN</a:t>
            </a:r>
            <a:endParaRPr lang="es-ES" b="1" dirty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857488" y="1071546"/>
            <a:ext cx="3143272" cy="58477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dirty="0">
                <a:solidFill>
                  <a:schemeClr val="accent2">
                    <a:lumMod val="50000"/>
                  </a:schemeClr>
                </a:solidFill>
              </a:rPr>
              <a:t>PRIMARIA</a:t>
            </a: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714348" y="1785926"/>
          <a:ext cx="3429024" cy="376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4380"/>
                <a:gridCol w="2714644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CURSOS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rowSpan="8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err="1" smtClean="0"/>
                        <a:t>Avaliación</a:t>
                      </a:r>
                      <a:r>
                        <a:rPr lang="es-ES" b="1" dirty="0" smtClean="0"/>
                        <a:t> </a:t>
                      </a:r>
                      <a:r>
                        <a:rPr lang="es-ES" sz="1800" b="1" dirty="0" smtClean="0"/>
                        <a:t>externa</a:t>
                      </a:r>
                      <a:r>
                        <a:rPr lang="es-ES" sz="1100" b="0" dirty="0" smtClean="0"/>
                        <a:t>(O resultado </a:t>
                      </a:r>
                      <a:r>
                        <a:rPr lang="es-ES" sz="1100" b="0" dirty="0" err="1" smtClean="0"/>
                        <a:t>expresarase</a:t>
                      </a:r>
                      <a:r>
                        <a:rPr lang="es-ES" sz="1100" b="0" dirty="0" smtClean="0"/>
                        <a:t> por </a:t>
                      </a:r>
                      <a:r>
                        <a:rPr lang="es-ES" sz="1100" b="0" dirty="0" err="1" smtClean="0"/>
                        <a:t>niveis</a:t>
                      </a:r>
                      <a:r>
                        <a:rPr lang="es-ES" sz="1100" b="0" dirty="0" smtClean="0"/>
                        <a:t>)</a:t>
                      </a:r>
                      <a:endParaRPr lang="es-ES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6º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5º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4º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3º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b="1" dirty="0" err="1" smtClean="0"/>
                        <a:t>Avaliación</a:t>
                      </a:r>
                      <a:r>
                        <a:rPr lang="es-ES" b="1" dirty="0" smtClean="0"/>
                        <a:t>  individualizada</a:t>
                      </a:r>
                      <a:r>
                        <a:rPr lang="es-ES" b="1" baseline="0" dirty="0" smtClean="0"/>
                        <a:t> no centro </a:t>
                      </a:r>
                      <a:r>
                        <a:rPr lang="es-ES" sz="1000" baseline="0" dirty="0" smtClean="0"/>
                        <a:t>(pode ser </a:t>
                      </a:r>
                      <a:r>
                        <a:rPr lang="es-ES" sz="1000" baseline="0" dirty="0" err="1" smtClean="0"/>
                        <a:t>ao</a:t>
                      </a:r>
                      <a:r>
                        <a:rPr lang="es-ES" sz="1000" baseline="0" dirty="0" smtClean="0"/>
                        <a:t> acabar 2º </a:t>
                      </a:r>
                      <a:r>
                        <a:rPr lang="es-ES" sz="1000" baseline="0" dirty="0" err="1" smtClean="0"/>
                        <a:t>ou</a:t>
                      </a:r>
                      <a:r>
                        <a:rPr lang="es-ES" sz="1000" baseline="0" dirty="0" smtClean="0"/>
                        <a:t> 3º)</a:t>
                      </a:r>
                      <a:endParaRPr lang="es-ES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2º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1º curso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9 Tabla"/>
          <p:cNvGraphicFramePr>
            <a:graphicFrameLocks noGrp="1"/>
          </p:cNvGraphicFramePr>
          <p:nvPr/>
        </p:nvGraphicFramePr>
        <p:xfrm>
          <a:off x="5000628" y="1857364"/>
          <a:ext cx="3500462" cy="461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231"/>
                <a:gridCol w="1750231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ÁREAS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b="1" dirty="0" err="1" smtClean="0"/>
                        <a:t>Troncais</a:t>
                      </a:r>
                      <a:endParaRPr lang="es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Ciencias</a:t>
                      </a:r>
                      <a:r>
                        <a:rPr lang="es-ES" baseline="0" dirty="0" smtClean="0"/>
                        <a:t> da </a:t>
                      </a:r>
                      <a:r>
                        <a:rPr lang="es-ES" baseline="0" dirty="0" err="1" smtClean="0"/>
                        <a:t>natureza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Ciencias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Sociais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err="1" smtClean="0"/>
                        <a:t>Lingua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Castelá</a:t>
                      </a:r>
                      <a:r>
                        <a:rPr lang="es-ES" baseline="0" dirty="0" smtClean="0"/>
                        <a:t> e Literatura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smtClean="0"/>
                        <a:t>Matemáticas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dirty="0" err="1" smtClean="0"/>
                        <a:t>Primeira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lingua</a:t>
                      </a:r>
                      <a:r>
                        <a:rPr lang="es-ES" dirty="0" smtClean="0"/>
                        <a:t> </a:t>
                      </a:r>
                      <a:r>
                        <a:rPr lang="es-ES" dirty="0" err="1" smtClean="0"/>
                        <a:t>estranxeira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sz="1800" b="1" dirty="0" smtClean="0"/>
                        <a:t>Específicas (As</a:t>
                      </a:r>
                      <a:r>
                        <a:rPr lang="es-ES" sz="1800" b="1" baseline="0" dirty="0" smtClean="0"/>
                        <a:t> dúas)</a:t>
                      </a:r>
                      <a:endParaRPr lang="es-E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E.Física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s-ES" dirty="0" err="1" smtClean="0"/>
                        <a:t>Relixión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b="1" dirty="0" smtClean="0"/>
                        <a:t>Específicas</a:t>
                      </a:r>
                      <a:r>
                        <a:rPr lang="es-ES" b="1" baseline="0" dirty="0" smtClean="0"/>
                        <a:t> (A </a:t>
                      </a:r>
                      <a:r>
                        <a:rPr lang="es-ES" b="1" baseline="0" dirty="0" err="1" smtClean="0"/>
                        <a:t>elexir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baseline="0" dirty="0" err="1" smtClean="0"/>
                        <a:t>unha</a:t>
                      </a:r>
                      <a:r>
                        <a:rPr lang="es-ES" b="1" baseline="0" dirty="0" smtClean="0"/>
                        <a:t>)</a:t>
                      </a:r>
                      <a:endParaRPr lang="es-E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b="0" dirty="0" smtClean="0"/>
                        <a:t>E. Artística</a:t>
                      </a:r>
                      <a:endParaRPr lang="es-E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" b="0" dirty="0" smtClean="0"/>
                        <a:t>2ª </a:t>
                      </a:r>
                      <a:r>
                        <a:rPr lang="es-ES" b="0" dirty="0" err="1" smtClean="0"/>
                        <a:t>L.Estranxeira</a:t>
                      </a:r>
                      <a:endParaRPr lang="es-E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s-ES" b="0" dirty="0" err="1" smtClean="0"/>
                        <a:t>Lingua</a:t>
                      </a:r>
                      <a:r>
                        <a:rPr lang="es-ES" b="0" dirty="0" smtClean="0"/>
                        <a:t> Galega e Literatura</a:t>
                      </a:r>
                      <a:r>
                        <a:rPr lang="es-ES" b="0" baseline="0" dirty="0" smtClean="0"/>
                        <a:t> (</a:t>
                      </a:r>
                      <a:r>
                        <a:rPr lang="es-ES" sz="1100" b="0" baseline="0" dirty="0" smtClean="0"/>
                        <a:t>libre configuración)</a:t>
                      </a:r>
                      <a:endParaRPr lang="es-ES" sz="11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11 Rectángulo"/>
          <p:cNvSpPr/>
          <p:nvPr/>
        </p:nvSpPr>
        <p:spPr>
          <a:xfrm>
            <a:off x="285720" y="57150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i="1" dirty="0" err="1"/>
              <a:t>Poderá</a:t>
            </a:r>
            <a:r>
              <a:rPr lang="es-ES" b="1" i="1" dirty="0"/>
              <a:t> repetir </a:t>
            </a:r>
            <a:r>
              <a:rPr lang="es-ES" b="1" i="1" dirty="0" err="1"/>
              <a:t>só</a:t>
            </a:r>
            <a:r>
              <a:rPr lang="es-ES" b="1" i="1" dirty="0"/>
              <a:t> </a:t>
            </a:r>
            <a:r>
              <a:rPr lang="es-ES" b="1" i="1" dirty="0" err="1"/>
              <a:t>unha</a:t>
            </a:r>
            <a:r>
              <a:rPr lang="es-ES" b="1" i="1" dirty="0"/>
              <a:t> vez </a:t>
            </a:r>
            <a:r>
              <a:rPr lang="es-ES" b="1" i="1" dirty="0" err="1"/>
              <a:t>ao</a:t>
            </a:r>
            <a:r>
              <a:rPr lang="es-ES" b="1" i="1" dirty="0"/>
              <a:t> longo da etapa </a:t>
            </a:r>
            <a:r>
              <a:rPr lang="es-ES" b="1" i="1" dirty="0" err="1"/>
              <a:t>cun</a:t>
            </a:r>
            <a:r>
              <a:rPr lang="es-ES" b="1" i="1" dirty="0"/>
              <a:t> plan específico de reforzó e recuperación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15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6000728" y="0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SECUNDARIA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000100" y="6357958"/>
            <a:ext cx="1928826" cy="35716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1000100" y="5286388"/>
            <a:ext cx="1928826" cy="42862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  <a:r>
              <a:rPr lang="es-ES" dirty="0" smtClean="0"/>
              <a:t>º curso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1000100" y="4357694"/>
            <a:ext cx="1928826" cy="369332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dirty="0"/>
              <a:t>3</a:t>
            </a:r>
            <a:r>
              <a:rPr lang="es-ES" dirty="0" smtClean="0"/>
              <a:t>º curso.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1000100" y="6357958"/>
            <a:ext cx="19288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/>
              <a:t>1</a:t>
            </a:r>
            <a:r>
              <a:rPr lang="es-ES" dirty="0" smtClean="0"/>
              <a:t>º curso</a:t>
            </a:r>
            <a:endParaRPr lang="es-ES" dirty="0"/>
          </a:p>
        </p:txBody>
      </p:sp>
      <p:sp>
        <p:nvSpPr>
          <p:cNvPr id="10" name="9 Rectángulo"/>
          <p:cNvSpPr/>
          <p:nvPr/>
        </p:nvSpPr>
        <p:spPr>
          <a:xfrm>
            <a:off x="357158" y="4143380"/>
            <a:ext cx="642942" cy="2571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00034" y="4572008"/>
            <a:ext cx="35715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1º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I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</a:t>
            </a: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</a:t>
            </a: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28596" y="1928802"/>
            <a:ext cx="2714644" cy="4286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AVALIACIÓN EXTERNA</a:t>
            </a:r>
          </a:p>
          <a:p>
            <a:pPr algn="ctr"/>
            <a:r>
              <a:rPr lang="es-ES" dirty="0" smtClean="0"/>
              <a:t>(</a:t>
            </a:r>
            <a:r>
              <a:rPr lang="es-ES" sz="1100" dirty="0" smtClean="0"/>
              <a:t>2 </a:t>
            </a:r>
            <a:r>
              <a:rPr lang="es-ES" sz="1100" dirty="0" err="1" smtClean="0"/>
              <a:t>conv</a:t>
            </a:r>
            <a:r>
              <a:rPr lang="es-ES" sz="1100" dirty="0" smtClean="0"/>
              <a:t>. </a:t>
            </a:r>
            <a:r>
              <a:rPr lang="es-ES" sz="1100" dirty="0" err="1"/>
              <a:t>a</a:t>
            </a:r>
            <a:r>
              <a:rPr lang="es-ES" sz="1100" dirty="0" err="1" smtClean="0"/>
              <a:t>nuais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1000100" y="6143644"/>
            <a:ext cx="1928826" cy="2143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</a:rPr>
              <a:t>AVALIACIÓN INTERNA</a:t>
            </a:r>
            <a:endParaRPr lang="es-ES" sz="1000" b="1" dirty="0">
              <a:solidFill>
                <a:schemeClr val="tx1"/>
              </a:solidFill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000100" y="5929330"/>
            <a:ext cx="928694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</a:t>
            </a:r>
            <a:r>
              <a:rPr lang="es-ES" dirty="0" err="1" smtClean="0"/>
              <a:t>prom</a:t>
            </a:r>
            <a:endParaRPr lang="es-ES" dirty="0"/>
          </a:p>
        </p:txBody>
      </p:sp>
      <p:sp>
        <p:nvSpPr>
          <p:cNvPr id="15" name="14 Rectángulo"/>
          <p:cNvSpPr/>
          <p:nvPr/>
        </p:nvSpPr>
        <p:spPr>
          <a:xfrm>
            <a:off x="1928794" y="5929330"/>
            <a:ext cx="100013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NON </a:t>
            </a:r>
            <a:r>
              <a:rPr lang="es-ES" sz="1400" dirty="0" err="1" smtClean="0"/>
              <a:t>Prom</a:t>
            </a:r>
            <a:endParaRPr lang="es-ES" sz="1400" dirty="0"/>
          </a:p>
        </p:txBody>
      </p:sp>
      <p:cxnSp>
        <p:nvCxnSpPr>
          <p:cNvPr id="21" name="20 Conector recto de flecha"/>
          <p:cNvCxnSpPr/>
          <p:nvPr/>
        </p:nvCxnSpPr>
        <p:spPr>
          <a:xfrm rot="16200000" flipV="1">
            <a:off x="1267992" y="5804313"/>
            <a:ext cx="214314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>
            <a:stCxn id="15" idx="3"/>
          </p:cNvCxnSpPr>
          <p:nvPr/>
        </p:nvCxnSpPr>
        <p:spPr>
          <a:xfrm flipV="1">
            <a:off x="2928926" y="6000768"/>
            <a:ext cx="500066" cy="3571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/>
          <p:nvPr/>
        </p:nvCxnSpPr>
        <p:spPr>
          <a:xfrm flipV="1">
            <a:off x="3428992" y="5500702"/>
            <a:ext cx="785818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Rectángulo"/>
          <p:cNvSpPr/>
          <p:nvPr/>
        </p:nvSpPr>
        <p:spPr>
          <a:xfrm>
            <a:off x="1000100" y="5072074"/>
            <a:ext cx="1928826" cy="2143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</a:rPr>
              <a:t>AVALIACIÓN INTERNA</a:t>
            </a:r>
            <a:endParaRPr lang="es-ES" sz="1000" b="1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1000100" y="4857760"/>
            <a:ext cx="785818" cy="200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</a:t>
            </a:r>
            <a:r>
              <a:rPr lang="es-ES" sz="1400" dirty="0" err="1" smtClean="0"/>
              <a:t>prom</a:t>
            </a:r>
            <a:endParaRPr lang="es-ES" sz="1400" dirty="0"/>
          </a:p>
        </p:txBody>
      </p:sp>
      <p:sp>
        <p:nvSpPr>
          <p:cNvPr id="35" name="34 Rectángulo"/>
          <p:cNvSpPr/>
          <p:nvPr/>
        </p:nvSpPr>
        <p:spPr>
          <a:xfrm>
            <a:off x="1857356" y="4857760"/>
            <a:ext cx="1000132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NON </a:t>
            </a:r>
            <a:r>
              <a:rPr lang="es-ES" sz="1400" dirty="0" err="1" smtClean="0"/>
              <a:t>Prom</a:t>
            </a:r>
            <a:endParaRPr lang="es-ES" sz="1400" dirty="0"/>
          </a:p>
        </p:txBody>
      </p:sp>
      <p:cxnSp>
        <p:nvCxnSpPr>
          <p:cNvPr id="37" name="36 Conector recto de flecha"/>
          <p:cNvCxnSpPr/>
          <p:nvPr/>
        </p:nvCxnSpPr>
        <p:spPr>
          <a:xfrm rot="5400000">
            <a:off x="1393009" y="4750603"/>
            <a:ext cx="7143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2857488" y="4857760"/>
            <a:ext cx="1285884" cy="7143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Rectángulo"/>
          <p:cNvSpPr/>
          <p:nvPr/>
        </p:nvSpPr>
        <p:spPr>
          <a:xfrm>
            <a:off x="4214810" y="4714884"/>
            <a:ext cx="1714512" cy="100013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PROGRAMAS DE</a:t>
            </a:r>
            <a:br>
              <a:rPr lang="es-ES" sz="1400" b="1" dirty="0" smtClean="0">
                <a:solidFill>
                  <a:schemeClr val="tx1"/>
                </a:solidFill>
              </a:rPr>
            </a:br>
            <a:r>
              <a:rPr lang="es-ES" sz="1400" b="1" dirty="0" smtClean="0">
                <a:solidFill>
                  <a:schemeClr val="tx1"/>
                </a:solidFill>
              </a:rPr>
              <a:t>MELLORA</a:t>
            </a:r>
          </a:p>
          <a:p>
            <a:pPr algn="ctr"/>
            <a:r>
              <a:rPr lang="es-ES" sz="1400" b="1" dirty="0" smtClean="0">
                <a:solidFill>
                  <a:schemeClr val="tx1"/>
                </a:solidFill>
              </a:rPr>
              <a:t>DA APZAXE E RENDIMENTO</a:t>
            </a:r>
          </a:p>
          <a:p>
            <a:pPr algn="ctr"/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1000100" y="4143380"/>
            <a:ext cx="785818" cy="2000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</a:t>
            </a:r>
            <a:r>
              <a:rPr lang="es-ES" sz="1400" dirty="0" err="1" smtClean="0"/>
              <a:t>prom</a:t>
            </a:r>
            <a:endParaRPr lang="es-ES" sz="1400" dirty="0"/>
          </a:p>
        </p:txBody>
      </p:sp>
      <p:sp>
        <p:nvSpPr>
          <p:cNvPr id="48" name="47 Rectángulo"/>
          <p:cNvSpPr/>
          <p:nvPr/>
        </p:nvSpPr>
        <p:spPr>
          <a:xfrm>
            <a:off x="1857356" y="4143380"/>
            <a:ext cx="1071570" cy="2143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NON </a:t>
            </a:r>
            <a:r>
              <a:rPr lang="es-ES" sz="1400" dirty="0" err="1" smtClean="0"/>
              <a:t>Prom</a:t>
            </a:r>
            <a:endParaRPr lang="es-ES" sz="1400" dirty="0"/>
          </a:p>
        </p:txBody>
      </p:sp>
      <p:cxnSp>
        <p:nvCxnSpPr>
          <p:cNvPr id="50" name="49 Conector recto de flecha"/>
          <p:cNvCxnSpPr>
            <a:stCxn id="48" idx="3"/>
          </p:cNvCxnSpPr>
          <p:nvPr/>
        </p:nvCxnSpPr>
        <p:spPr>
          <a:xfrm>
            <a:off x="2928926" y="4250537"/>
            <a:ext cx="1214446" cy="82153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Rectángulo"/>
          <p:cNvSpPr/>
          <p:nvPr/>
        </p:nvSpPr>
        <p:spPr>
          <a:xfrm>
            <a:off x="2214546" y="3714752"/>
            <a:ext cx="928694" cy="261610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/>
              <a:t>Aplicadas</a:t>
            </a:r>
            <a:endParaRPr lang="es-ES" sz="1100" dirty="0"/>
          </a:p>
        </p:txBody>
      </p:sp>
      <p:cxnSp>
        <p:nvCxnSpPr>
          <p:cNvPr id="56" name="55 Conector recto de flecha"/>
          <p:cNvCxnSpPr/>
          <p:nvPr/>
        </p:nvCxnSpPr>
        <p:spPr>
          <a:xfrm flipV="1">
            <a:off x="1714480" y="4000504"/>
            <a:ext cx="428628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/>
          <p:nvPr/>
        </p:nvCxnSpPr>
        <p:spPr>
          <a:xfrm rot="16200000" flipV="1">
            <a:off x="1426029" y="3999392"/>
            <a:ext cx="111763" cy="34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58 Rectángulo"/>
          <p:cNvSpPr/>
          <p:nvPr/>
        </p:nvSpPr>
        <p:spPr>
          <a:xfrm>
            <a:off x="1000100" y="3571876"/>
            <a:ext cx="2214578" cy="428628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4º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357158" y="3571876"/>
            <a:ext cx="652466" cy="5810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2ºC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1785918" y="2357430"/>
            <a:ext cx="1285884" cy="261610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/>
              <a:t>Aplicadas</a:t>
            </a:r>
            <a:endParaRPr lang="es-ES" sz="1100" dirty="0"/>
          </a:p>
        </p:txBody>
      </p:sp>
      <p:sp>
        <p:nvSpPr>
          <p:cNvPr id="65" name="64 Rectángulo"/>
          <p:cNvSpPr/>
          <p:nvPr/>
        </p:nvSpPr>
        <p:spPr>
          <a:xfrm>
            <a:off x="428596" y="2357430"/>
            <a:ext cx="1357322" cy="246221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s-ES" sz="1000" dirty="0" smtClean="0"/>
              <a:t>Académicas</a:t>
            </a:r>
            <a:endParaRPr lang="es-ES" sz="1000" dirty="0"/>
          </a:p>
        </p:txBody>
      </p:sp>
      <p:sp>
        <p:nvSpPr>
          <p:cNvPr id="69" name="68 Rectángulo"/>
          <p:cNvSpPr/>
          <p:nvPr/>
        </p:nvSpPr>
        <p:spPr>
          <a:xfrm>
            <a:off x="1000100" y="3714752"/>
            <a:ext cx="928694" cy="246221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s-ES" sz="1000" dirty="0" smtClean="0"/>
              <a:t>Académicas</a:t>
            </a:r>
            <a:endParaRPr lang="es-ES" sz="1000" dirty="0"/>
          </a:p>
        </p:txBody>
      </p:sp>
      <p:sp>
        <p:nvSpPr>
          <p:cNvPr id="78" name="77 Rectángulo"/>
          <p:cNvSpPr/>
          <p:nvPr/>
        </p:nvSpPr>
        <p:spPr>
          <a:xfrm>
            <a:off x="428596" y="2857496"/>
            <a:ext cx="2714644" cy="4143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000" dirty="0" smtClean="0">
                <a:solidFill>
                  <a:schemeClr val="tx1"/>
                </a:solidFill>
              </a:rPr>
              <a:t>Se promocionan poden  ir poden </a:t>
            </a:r>
            <a:r>
              <a:rPr lang="es-ES" sz="1000" dirty="0" err="1" smtClean="0">
                <a:solidFill>
                  <a:schemeClr val="tx1"/>
                </a:solidFill>
              </a:rPr>
              <a:t>avaliarse</a:t>
            </a:r>
            <a:r>
              <a:rPr lang="es-ES" sz="1000" dirty="0" smtClean="0">
                <a:solidFill>
                  <a:schemeClr val="tx1"/>
                </a:solidFill>
              </a:rPr>
              <a:t> por </a:t>
            </a:r>
            <a:r>
              <a:rPr lang="es-ES" sz="1000" dirty="0" err="1" smtClean="0">
                <a:solidFill>
                  <a:schemeClr val="tx1"/>
                </a:solidFill>
              </a:rPr>
              <a:t>calquera</a:t>
            </a:r>
            <a:r>
              <a:rPr lang="es-ES" sz="1000" dirty="0" smtClean="0">
                <a:solidFill>
                  <a:schemeClr val="tx1"/>
                </a:solidFill>
              </a:rPr>
              <a:t> das dúas </a:t>
            </a:r>
            <a:r>
              <a:rPr lang="es-ES" sz="1000" dirty="0" err="1" smtClean="0">
                <a:solidFill>
                  <a:schemeClr val="tx1"/>
                </a:solidFill>
              </a:rPr>
              <a:t>opcións</a:t>
            </a:r>
            <a:r>
              <a:rPr lang="es-ES" sz="1000" dirty="0" smtClean="0">
                <a:solidFill>
                  <a:schemeClr val="tx1"/>
                </a:solidFill>
              </a:rPr>
              <a:t> </a:t>
            </a:r>
            <a:r>
              <a:rPr lang="es-ES" sz="1000" dirty="0" err="1" smtClean="0">
                <a:solidFill>
                  <a:schemeClr val="tx1"/>
                </a:solidFill>
              </a:rPr>
              <a:t>independentemente</a:t>
            </a:r>
            <a:r>
              <a:rPr lang="es-ES" sz="1000" dirty="0" smtClean="0">
                <a:solidFill>
                  <a:schemeClr val="tx1"/>
                </a:solidFill>
              </a:rPr>
              <a:t> da opción cursada en 4º</a:t>
            </a:r>
            <a:endParaRPr lang="es-ES" sz="1000" dirty="0">
              <a:solidFill>
                <a:schemeClr val="tx1"/>
              </a:solidFill>
            </a:endParaRPr>
          </a:p>
        </p:txBody>
      </p:sp>
      <p:cxnSp>
        <p:nvCxnSpPr>
          <p:cNvPr id="80" name="79 Conector recto"/>
          <p:cNvCxnSpPr/>
          <p:nvPr/>
        </p:nvCxnSpPr>
        <p:spPr>
          <a:xfrm>
            <a:off x="1142976" y="364331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 rot="5400000">
            <a:off x="1357290" y="3357562"/>
            <a:ext cx="285752" cy="1428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recto"/>
          <p:cNvCxnSpPr/>
          <p:nvPr/>
        </p:nvCxnSpPr>
        <p:spPr>
          <a:xfrm rot="16200000" flipH="1">
            <a:off x="2214546" y="3286124"/>
            <a:ext cx="285752" cy="2857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 de flecha"/>
          <p:cNvCxnSpPr>
            <a:endCxn id="78" idx="0"/>
          </p:cNvCxnSpPr>
          <p:nvPr/>
        </p:nvCxnSpPr>
        <p:spPr>
          <a:xfrm rot="5400000">
            <a:off x="1678761" y="2750339"/>
            <a:ext cx="21431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 de flecha"/>
          <p:cNvCxnSpPr>
            <a:stCxn id="48" idx="3"/>
          </p:cNvCxnSpPr>
          <p:nvPr/>
        </p:nvCxnSpPr>
        <p:spPr>
          <a:xfrm flipV="1">
            <a:off x="2928926" y="4214818"/>
            <a:ext cx="1357322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recto de flecha"/>
          <p:cNvCxnSpPr>
            <a:stCxn id="35" idx="3"/>
          </p:cNvCxnSpPr>
          <p:nvPr/>
        </p:nvCxnSpPr>
        <p:spPr>
          <a:xfrm flipV="1">
            <a:off x="2857488" y="4286256"/>
            <a:ext cx="1357322" cy="67866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101 Rectángulo"/>
          <p:cNvSpPr/>
          <p:nvPr/>
        </p:nvSpPr>
        <p:spPr>
          <a:xfrm>
            <a:off x="4357686" y="3929066"/>
            <a:ext cx="1714512" cy="64294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F.PROFESIONAL</a:t>
            </a:r>
          </a:p>
          <a:p>
            <a:pPr algn="ctr"/>
            <a:r>
              <a:rPr lang="es-ES" sz="1600" dirty="0" smtClean="0">
                <a:solidFill>
                  <a:schemeClr val="tx1"/>
                </a:solidFill>
              </a:rPr>
              <a:t>BÁSICA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428596" y="1643050"/>
            <a:ext cx="1285884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</a:t>
            </a:r>
            <a:r>
              <a:rPr lang="es-ES" dirty="0" err="1" smtClean="0"/>
              <a:t>Aprob</a:t>
            </a:r>
            <a:endParaRPr lang="es-ES" dirty="0"/>
          </a:p>
        </p:txBody>
      </p:sp>
      <p:sp>
        <p:nvSpPr>
          <p:cNvPr id="104" name="103 Rectángulo"/>
          <p:cNvSpPr/>
          <p:nvPr/>
        </p:nvSpPr>
        <p:spPr>
          <a:xfrm>
            <a:off x="1714480" y="1643050"/>
            <a:ext cx="1428760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NON </a:t>
            </a:r>
            <a:r>
              <a:rPr lang="es-ES" dirty="0" err="1" smtClean="0"/>
              <a:t>sup</a:t>
            </a:r>
            <a:r>
              <a:rPr lang="es-ES" dirty="0" smtClean="0"/>
              <a:t>.</a:t>
            </a:r>
            <a:endParaRPr lang="es-ES" dirty="0"/>
          </a:p>
        </p:txBody>
      </p:sp>
      <p:cxnSp>
        <p:nvCxnSpPr>
          <p:cNvPr id="106" name="105 Conector recto de flecha"/>
          <p:cNvCxnSpPr>
            <a:stCxn id="104" idx="3"/>
          </p:cNvCxnSpPr>
          <p:nvPr/>
        </p:nvCxnSpPr>
        <p:spPr>
          <a:xfrm>
            <a:off x="3143240" y="1785926"/>
            <a:ext cx="1785950" cy="7143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09 Conector recto de flecha"/>
          <p:cNvCxnSpPr/>
          <p:nvPr/>
        </p:nvCxnSpPr>
        <p:spPr>
          <a:xfrm rot="5400000" flipH="1" flipV="1">
            <a:off x="4286248" y="3214686"/>
            <a:ext cx="1285884" cy="1428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 de flecha"/>
          <p:cNvCxnSpPr/>
          <p:nvPr/>
        </p:nvCxnSpPr>
        <p:spPr>
          <a:xfrm rot="16200000" flipV="1">
            <a:off x="5000628" y="3286124"/>
            <a:ext cx="2500330" cy="13573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117 Conector recto"/>
          <p:cNvCxnSpPr>
            <a:stCxn id="42" idx="3"/>
          </p:cNvCxnSpPr>
          <p:nvPr/>
        </p:nvCxnSpPr>
        <p:spPr>
          <a:xfrm>
            <a:off x="5929322" y="5214950"/>
            <a:ext cx="100013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119 Rectángulo"/>
          <p:cNvSpPr/>
          <p:nvPr/>
        </p:nvSpPr>
        <p:spPr>
          <a:xfrm>
            <a:off x="4929190" y="2143116"/>
            <a:ext cx="2357454" cy="57150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 smtClean="0">
                <a:solidFill>
                  <a:schemeClr val="bg1"/>
                </a:solidFill>
              </a:rPr>
              <a:t>CERTIFICACIÓN OFICIAL</a:t>
            </a:r>
          </a:p>
          <a:p>
            <a:pPr algn="ctr"/>
            <a:r>
              <a:rPr lang="es-ES" sz="900" b="1" dirty="0" smtClean="0">
                <a:solidFill>
                  <a:schemeClr val="bg1"/>
                </a:solidFill>
              </a:rPr>
              <a:t>(nº anos cursados, grao </a:t>
            </a:r>
            <a:r>
              <a:rPr lang="es-ES" sz="900" b="1" dirty="0" err="1" smtClean="0">
                <a:solidFill>
                  <a:schemeClr val="bg1"/>
                </a:solidFill>
              </a:rPr>
              <a:t>adq.obxectivos</a:t>
            </a:r>
            <a:r>
              <a:rPr lang="es-ES" sz="900" b="1" dirty="0" smtClean="0">
                <a:solidFill>
                  <a:schemeClr val="bg1"/>
                </a:solidFill>
              </a:rPr>
              <a:t> e competencias)</a:t>
            </a:r>
            <a:endParaRPr lang="es-ES" sz="900" b="1" dirty="0">
              <a:solidFill>
                <a:schemeClr val="bg1"/>
              </a:solidFill>
            </a:endParaRPr>
          </a:p>
        </p:txBody>
      </p:sp>
      <p:cxnSp>
        <p:nvCxnSpPr>
          <p:cNvPr id="127" name="126 Conector recto de flecha"/>
          <p:cNvCxnSpPr>
            <a:stCxn id="103" idx="0"/>
          </p:cNvCxnSpPr>
          <p:nvPr/>
        </p:nvCxnSpPr>
        <p:spPr>
          <a:xfrm rot="5400000" flipH="1" flipV="1">
            <a:off x="928662" y="1500174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8" name="127 Rectángulo"/>
          <p:cNvSpPr/>
          <p:nvPr/>
        </p:nvSpPr>
        <p:spPr>
          <a:xfrm>
            <a:off x="571472" y="857232"/>
            <a:ext cx="2500330" cy="50006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smtClean="0"/>
              <a:t>TÍTULO DE GRADUADO  EN ESO</a:t>
            </a:r>
            <a:endParaRPr lang="es-ES" sz="1400" dirty="0"/>
          </a:p>
        </p:txBody>
      </p:sp>
      <p:sp>
        <p:nvSpPr>
          <p:cNvPr id="129" name="128 Rectángulo"/>
          <p:cNvSpPr/>
          <p:nvPr/>
        </p:nvSpPr>
        <p:spPr>
          <a:xfrm>
            <a:off x="1785918" y="571480"/>
            <a:ext cx="1357322" cy="261610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1100" dirty="0" smtClean="0"/>
              <a:t>Aplicadas</a:t>
            </a:r>
            <a:endParaRPr lang="es-ES" sz="1100" dirty="0"/>
          </a:p>
        </p:txBody>
      </p:sp>
      <p:sp>
        <p:nvSpPr>
          <p:cNvPr id="131" name="130 Rectángulo"/>
          <p:cNvSpPr/>
          <p:nvPr/>
        </p:nvSpPr>
        <p:spPr>
          <a:xfrm>
            <a:off x="571472" y="571480"/>
            <a:ext cx="1214446" cy="246221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es-ES" sz="1000" dirty="0" smtClean="0"/>
              <a:t>Académicas</a:t>
            </a:r>
            <a:endParaRPr lang="es-ES" sz="1000" dirty="0"/>
          </a:p>
        </p:txBody>
      </p:sp>
      <p:cxnSp>
        <p:nvCxnSpPr>
          <p:cNvPr id="135" name="134 Conector recto"/>
          <p:cNvCxnSpPr>
            <a:stCxn id="129" idx="3"/>
          </p:cNvCxnSpPr>
          <p:nvPr/>
        </p:nvCxnSpPr>
        <p:spPr>
          <a:xfrm>
            <a:off x="3143240" y="702285"/>
            <a:ext cx="571504" cy="241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135 Rectángulo"/>
          <p:cNvSpPr/>
          <p:nvPr/>
        </p:nvSpPr>
        <p:spPr>
          <a:xfrm>
            <a:off x="3643306" y="642918"/>
            <a:ext cx="714380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</a:rPr>
              <a:t>Acceso</a:t>
            </a:r>
            <a:endParaRPr lang="es-ES" sz="1000" b="1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 de flecha"/>
          <p:cNvCxnSpPr/>
          <p:nvPr/>
        </p:nvCxnSpPr>
        <p:spPr>
          <a:xfrm>
            <a:off x="4214810" y="785794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140 Rectángulo"/>
          <p:cNvSpPr/>
          <p:nvPr/>
        </p:nvSpPr>
        <p:spPr>
          <a:xfrm>
            <a:off x="4786314" y="642918"/>
            <a:ext cx="1071570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FP</a:t>
            </a:r>
            <a:endParaRPr lang="es-ES" dirty="0"/>
          </a:p>
        </p:txBody>
      </p:sp>
      <p:sp>
        <p:nvSpPr>
          <p:cNvPr id="144" name="143 Rectángulo"/>
          <p:cNvSpPr/>
          <p:nvPr/>
        </p:nvSpPr>
        <p:spPr>
          <a:xfrm>
            <a:off x="571472" y="285728"/>
            <a:ext cx="714380" cy="2143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000" b="1" dirty="0" smtClean="0">
                <a:solidFill>
                  <a:schemeClr val="tx1"/>
                </a:solidFill>
              </a:rPr>
              <a:t>Acceso</a:t>
            </a:r>
            <a:endParaRPr lang="es-ES" sz="1000" b="1" dirty="0">
              <a:solidFill>
                <a:schemeClr val="tx1"/>
              </a:solidFill>
            </a:endParaRPr>
          </a:p>
        </p:txBody>
      </p:sp>
      <p:cxnSp>
        <p:nvCxnSpPr>
          <p:cNvPr id="148" name="147 Conector recto"/>
          <p:cNvCxnSpPr>
            <a:stCxn id="144" idx="2"/>
            <a:endCxn id="144" idx="2"/>
          </p:cNvCxnSpPr>
          <p:nvPr/>
        </p:nvCxnSpPr>
        <p:spPr>
          <a:xfrm rot="5400000">
            <a:off x="928662" y="500042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 rot="5400000">
            <a:off x="714348" y="500042"/>
            <a:ext cx="71438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156 Conector recto de flecha"/>
          <p:cNvCxnSpPr/>
          <p:nvPr/>
        </p:nvCxnSpPr>
        <p:spPr>
          <a:xfrm rot="5400000">
            <a:off x="1035819" y="321447"/>
            <a:ext cx="7143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157 Rectángulo"/>
          <p:cNvSpPr/>
          <p:nvPr/>
        </p:nvSpPr>
        <p:spPr>
          <a:xfrm>
            <a:off x="1142976" y="0"/>
            <a:ext cx="642942" cy="428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BAC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6000728" y="0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SECUNDARIA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642910" y="1000108"/>
            <a:ext cx="5715040" cy="42862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4400" b="1" dirty="0" err="1" smtClean="0">
                <a:ln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solidFill>
                  <a:srgbClr val="FF0000"/>
                </a:solidFill>
                <a:latin typeface="+mj-lt"/>
                <a:ea typeface="+mj-ea"/>
                <a:cs typeface="+mj-cs"/>
              </a:rPr>
              <a:t>Consideracións</a:t>
            </a:r>
            <a:endParaRPr kumimoji="0" lang="es-ES" sz="4400" b="1" i="0" u="none" strike="noStrike" kern="1200" cap="none" spc="0" normalizeH="0" baseline="0" noProof="0" dirty="0" smtClean="0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71472" y="1714488"/>
            <a:ext cx="8001056" cy="43396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Poden presentarse á proba 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de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Graduado</a:t>
            </a: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 alumnado que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obteña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unha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avaliación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positiva en todas as materias.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-Alumnado que teña puntuación negativa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nun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máximo de tres materias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sempre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 cando que dúas delas non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sexan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simultáneamente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Lingua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Castelá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 Literatura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ou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Lingua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Galega e Literatura e Matemáticas.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 alumnado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promociona de curso 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cando: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E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Teña aprobadas todas as materias.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-Cando teña dúas materias suspensas como máximo.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es-E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-Cando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teñan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tres materias suspensas que non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sexan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simultáneamente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Lingua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Castelá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e Literatura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ou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s-ES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Lingua</a:t>
            </a:r>
            <a:r>
              <a:rPr kumimoji="0" lang="es-E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Galega e Literatura e Matemáticas</a:t>
            </a:r>
            <a:endParaRPr kumimoji="0" lang="es-E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Rectángulo"/>
          <p:cNvSpPr/>
          <p:nvPr/>
        </p:nvSpPr>
        <p:spPr>
          <a:xfrm>
            <a:off x="6000728" y="1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SECUNDARIA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85720" y="642918"/>
          <a:ext cx="8429683" cy="603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751"/>
                <a:gridCol w="2870777"/>
                <a:gridCol w="1500198"/>
                <a:gridCol w="1148562"/>
                <a:gridCol w="1780395"/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CURSOS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TRONCAIS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ESPECÍFICAS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LIBRE</a:t>
                      </a:r>
                      <a:r>
                        <a:rPr lang="es-ES" sz="1200" baseline="0" dirty="0" smtClean="0"/>
                        <a:t> CONFIGURAC.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ESPECÍFICAS</a:t>
                      </a:r>
                      <a:r>
                        <a:rPr lang="es-ES" sz="1200" baseline="0" dirty="0" smtClean="0"/>
                        <a:t> (De 1 a 3)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1ºESO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err="1" smtClean="0"/>
                        <a:t>Bioloxía</a:t>
                      </a:r>
                      <a:r>
                        <a:rPr lang="es-ES" sz="1200" b="1" dirty="0" smtClean="0"/>
                        <a:t>  e </a:t>
                      </a:r>
                      <a:r>
                        <a:rPr lang="es-ES" sz="1200" b="1" dirty="0" err="1" smtClean="0"/>
                        <a:t>Xeoloxía</a:t>
                      </a:r>
                      <a:r>
                        <a:rPr lang="es-ES" sz="1200" b="1" dirty="0" smtClean="0"/>
                        <a:t>,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Xeografía</a:t>
                      </a:r>
                      <a:r>
                        <a:rPr lang="es-ES" sz="1200" b="1" baseline="0" dirty="0" smtClean="0"/>
                        <a:t> e Historia,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Castelá</a:t>
                      </a:r>
                      <a:r>
                        <a:rPr lang="es-ES" sz="1200" b="1" baseline="0" dirty="0" smtClean="0"/>
                        <a:t> e </a:t>
                      </a:r>
                      <a:r>
                        <a:rPr lang="es-ES" sz="1200" b="1" baseline="0" dirty="0" err="1" smtClean="0"/>
                        <a:t>Literartura</a:t>
                      </a:r>
                      <a:r>
                        <a:rPr lang="es-ES" sz="1200" b="1" baseline="0" dirty="0" smtClean="0"/>
                        <a:t>, Matemáticas, </a:t>
                      </a:r>
                      <a:r>
                        <a:rPr lang="es-ES" sz="1200" b="1" baseline="0" dirty="0" err="1" smtClean="0"/>
                        <a:t>Primeira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Educación Física, </a:t>
                      </a:r>
                      <a:r>
                        <a:rPr lang="es-ES" sz="1200" b="1" dirty="0" err="1" smtClean="0"/>
                        <a:t>Relixión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ou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baseline="0" dirty="0" smtClean="0"/>
                        <a:t> Valores Éticos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err="1" smtClean="0"/>
                        <a:t>Lingua</a:t>
                      </a:r>
                      <a:r>
                        <a:rPr lang="es-ES" sz="1200" dirty="0" smtClean="0"/>
                        <a:t> Galega e Literatura</a:t>
                      </a:r>
                      <a:endParaRPr lang="es-ES" sz="12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s-ES" sz="1200" dirty="0" smtClean="0"/>
                    </a:p>
                    <a:p>
                      <a:r>
                        <a:rPr lang="es-ES" sz="1200" dirty="0" smtClean="0"/>
                        <a:t>Cultura</a:t>
                      </a:r>
                      <a:r>
                        <a:rPr lang="es-ES" sz="1200" baseline="0" dirty="0" smtClean="0"/>
                        <a:t> clásica, Educación Plástica e Visual, Iniciación á </a:t>
                      </a:r>
                      <a:r>
                        <a:rPr lang="es-ES" sz="1200" baseline="0" dirty="0" err="1" smtClean="0"/>
                        <a:t>actividade</a:t>
                      </a:r>
                      <a:r>
                        <a:rPr lang="es-ES" sz="1200" baseline="0" dirty="0" smtClean="0"/>
                        <a:t> Emprendedora e Empresarial, Música, Segunda </a:t>
                      </a:r>
                      <a:r>
                        <a:rPr lang="es-ES" sz="1200" baseline="0" dirty="0" err="1" smtClean="0"/>
                        <a:t>Lingua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Estranxeira</a:t>
                      </a:r>
                      <a:r>
                        <a:rPr lang="es-ES" sz="1200" baseline="0" dirty="0" smtClean="0"/>
                        <a:t>, </a:t>
                      </a:r>
                      <a:r>
                        <a:rPr lang="es-ES" sz="1200" baseline="0" dirty="0" err="1" smtClean="0"/>
                        <a:t>Tecnoloxía</a:t>
                      </a:r>
                      <a:r>
                        <a:rPr lang="es-ES" sz="1200" baseline="0" dirty="0" smtClean="0"/>
                        <a:t>.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2º ESO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smtClean="0"/>
                        <a:t>Física e Química, </a:t>
                      </a:r>
                      <a:r>
                        <a:rPr lang="es-ES" sz="1200" b="1" dirty="0" err="1" smtClean="0"/>
                        <a:t>Xeografía</a:t>
                      </a:r>
                      <a:r>
                        <a:rPr lang="es-ES" sz="1200" b="1" dirty="0" smtClean="0"/>
                        <a:t> e Historia, </a:t>
                      </a:r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Castelá</a:t>
                      </a:r>
                      <a:r>
                        <a:rPr lang="es-ES" sz="1200" b="1" dirty="0" smtClean="0"/>
                        <a:t> e </a:t>
                      </a:r>
                      <a:r>
                        <a:rPr lang="es-ES" sz="1200" b="1" dirty="0" err="1" smtClean="0"/>
                        <a:t>Literartura</a:t>
                      </a:r>
                      <a:r>
                        <a:rPr lang="es-ES" sz="1200" b="1" dirty="0" smtClean="0"/>
                        <a:t>, Matemáticas, </a:t>
                      </a:r>
                      <a:r>
                        <a:rPr lang="es-ES" sz="1200" b="1" dirty="0" err="1" smtClean="0"/>
                        <a:t>Primeira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Lingua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Estranxeira</a:t>
                      </a:r>
                      <a:r>
                        <a:rPr lang="es-ES" sz="1200" b="1" dirty="0" smtClean="0"/>
                        <a:t>.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/>
                        <a:t>Educación Física, </a:t>
                      </a:r>
                      <a:r>
                        <a:rPr lang="es-ES" sz="1200" b="1" dirty="0" err="1" smtClean="0"/>
                        <a:t>Relixión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ou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baseline="0" dirty="0" smtClean="0"/>
                        <a:t> Valores Éticos</a:t>
                      </a:r>
                      <a:endParaRPr lang="es-ES" sz="1200" b="1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err="1" smtClean="0"/>
                        <a:t>Lingua</a:t>
                      </a:r>
                      <a:r>
                        <a:rPr lang="es-ES" sz="1200" dirty="0" smtClean="0"/>
                        <a:t> Galega e Literatura</a:t>
                      </a:r>
                    </a:p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3º ESO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dirty="0" err="1" smtClean="0"/>
                        <a:t>Bioloxía</a:t>
                      </a:r>
                      <a:r>
                        <a:rPr lang="es-ES" sz="1200" b="1" dirty="0" smtClean="0"/>
                        <a:t> e </a:t>
                      </a:r>
                      <a:r>
                        <a:rPr lang="es-ES" sz="1200" b="1" dirty="0" err="1" smtClean="0"/>
                        <a:t>Xeoloxía</a:t>
                      </a:r>
                      <a:r>
                        <a:rPr lang="es-ES" sz="1200" b="1" dirty="0" smtClean="0"/>
                        <a:t>, Física e Química, </a:t>
                      </a:r>
                      <a:r>
                        <a:rPr lang="es-ES" sz="1200" b="1" dirty="0" err="1" smtClean="0"/>
                        <a:t>Xeografía</a:t>
                      </a:r>
                      <a:r>
                        <a:rPr lang="es-ES" sz="1200" b="1" baseline="0" dirty="0" smtClean="0"/>
                        <a:t> e Historia</a:t>
                      </a:r>
                    </a:p>
                    <a:p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Castelá</a:t>
                      </a:r>
                      <a:r>
                        <a:rPr lang="es-ES" sz="1200" b="1" baseline="0" dirty="0" smtClean="0"/>
                        <a:t> e Literatura,</a:t>
                      </a:r>
                    </a:p>
                    <a:p>
                      <a:r>
                        <a:rPr lang="es-ES" sz="1200" b="1" baseline="0" dirty="0" err="1" smtClean="0"/>
                        <a:t>Primeira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endParaRPr lang="es-E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/>
                        <a:t>Educación Física, </a:t>
                      </a:r>
                      <a:r>
                        <a:rPr lang="es-ES" sz="1200" b="1" dirty="0" err="1" smtClean="0"/>
                        <a:t>Relixión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ou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baseline="0" dirty="0" smtClean="0"/>
                        <a:t> Valores Éticos</a:t>
                      </a:r>
                      <a:endParaRPr lang="es-ES" sz="1200" b="1" dirty="0" smtClean="0"/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err="1" smtClean="0"/>
                        <a:t>Lingua</a:t>
                      </a:r>
                      <a:r>
                        <a:rPr lang="es-ES" sz="1200" dirty="0" smtClean="0"/>
                        <a:t> Galega e Literatura</a:t>
                      </a:r>
                    </a:p>
                    <a:p>
                      <a:endParaRPr lang="es-E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4º ESO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b="1" u="sng" dirty="0" smtClean="0"/>
                        <a:t>ACADÉMICAS</a:t>
                      </a:r>
                      <a:r>
                        <a:rPr lang="es-ES" sz="1200" dirty="0" smtClean="0"/>
                        <a:t>: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Xeografía</a:t>
                      </a:r>
                      <a:r>
                        <a:rPr lang="es-ES" sz="1200" baseline="0" dirty="0" smtClean="0"/>
                        <a:t> e Historia, </a:t>
                      </a:r>
                      <a:r>
                        <a:rPr lang="es-ES" sz="1200" baseline="0" dirty="0" err="1" smtClean="0"/>
                        <a:t>Lingua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Castelá</a:t>
                      </a:r>
                      <a:r>
                        <a:rPr lang="es-ES" sz="1200" baseline="0" dirty="0" smtClean="0"/>
                        <a:t> e Literatura, Matemáticas </a:t>
                      </a:r>
                      <a:r>
                        <a:rPr lang="es-ES" sz="1200" baseline="0" dirty="0" err="1" smtClean="0"/>
                        <a:t>oriéntadas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ao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Ensino</a:t>
                      </a:r>
                      <a:r>
                        <a:rPr lang="es-ES" sz="1200" baseline="0" dirty="0" smtClean="0"/>
                        <a:t> Académico, </a:t>
                      </a:r>
                      <a:r>
                        <a:rPr lang="es-ES" sz="1200" baseline="0" dirty="0" err="1" smtClean="0"/>
                        <a:t>Primeira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Lingua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Estranxeira</a:t>
                      </a:r>
                      <a:r>
                        <a:rPr lang="es-ES" sz="1200" baseline="0" dirty="0" smtClean="0"/>
                        <a:t>.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aseline="0" dirty="0" err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Opcionais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s-ES" sz="1200" baseline="0" dirty="0" smtClean="0">
                          <a:solidFill>
                            <a:schemeClr val="tx1"/>
                          </a:solidFill>
                        </a:rPr>
                        <a:t>( </a:t>
                      </a:r>
                      <a:r>
                        <a:rPr lang="es-ES" sz="1200" baseline="0" dirty="0" smtClean="0"/>
                        <a:t>A </a:t>
                      </a:r>
                      <a:r>
                        <a:rPr lang="es-ES" sz="1200" baseline="0" dirty="0" err="1" smtClean="0"/>
                        <a:t>elexir</a:t>
                      </a:r>
                      <a:r>
                        <a:rPr lang="es-ES" sz="1200" baseline="0" dirty="0" smtClean="0"/>
                        <a:t> 2):  </a:t>
                      </a:r>
                      <a:r>
                        <a:rPr lang="es-ES" sz="1200" baseline="0" dirty="0" err="1" smtClean="0"/>
                        <a:t>Bioloxía</a:t>
                      </a:r>
                      <a:r>
                        <a:rPr lang="es-ES" sz="1200" baseline="0" dirty="0" smtClean="0"/>
                        <a:t> e </a:t>
                      </a:r>
                      <a:r>
                        <a:rPr lang="es-ES" sz="1200" baseline="0" dirty="0" err="1" smtClean="0"/>
                        <a:t>Xeoloxía</a:t>
                      </a:r>
                      <a:r>
                        <a:rPr lang="es-ES" sz="1200" baseline="0" dirty="0" smtClean="0"/>
                        <a:t>, Economía, Física e Química, Latín.</a:t>
                      </a:r>
                    </a:p>
                    <a:p>
                      <a:endParaRPr lang="es-ES" sz="1200" baseline="0" dirty="0" smtClean="0"/>
                    </a:p>
                    <a:p>
                      <a:r>
                        <a:rPr lang="es-ES" sz="1200" b="1" u="sng" baseline="0" dirty="0" smtClean="0"/>
                        <a:t>APLICADAS: </a:t>
                      </a:r>
                      <a:r>
                        <a:rPr lang="es-ES" sz="1200" baseline="0" dirty="0" err="1" smtClean="0"/>
                        <a:t>Xeografía</a:t>
                      </a:r>
                      <a:r>
                        <a:rPr lang="es-ES" sz="1200" baseline="0" dirty="0" smtClean="0"/>
                        <a:t> e Historia, </a:t>
                      </a:r>
                      <a:r>
                        <a:rPr lang="es-ES" sz="1200" baseline="0" dirty="0" err="1" smtClean="0"/>
                        <a:t>Lingua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Castelá</a:t>
                      </a:r>
                      <a:r>
                        <a:rPr lang="es-ES" sz="1200" baseline="0" dirty="0" smtClean="0"/>
                        <a:t> e Literatura, Matemáticas </a:t>
                      </a:r>
                      <a:r>
                        <a:rPr lang="es-ES" sz="1200" baseline="0" dirty="0" err="1" smtClean="0"/>
                        <a:t>oriéntadas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ao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Ensino</a:t>
                      </a:r>
                      <a:r>
                        <a:rPr lang="es-ES" sz="1200" baseline="0" dirty="0" smtClean="0"/>
                        <a:t> Aplicado, </a:t>
                      </a:r>
                      <a:r>
                        <a:rPr lang="es-ES" sz="1200" baseline="0" dirty="0" err="1" smtClean="0"/>
                        <a:t>Primeira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Lingua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Estranxeira</a:t>
                      </a:r>
                      <a:r>
                        <a:rPr lang="es-ES" sz="1200" baseline="0" dirty="0" smtClean="0"/>
                        <a:t>.</a:t>
                      </a:r>
                    </a:p>
                    <a:p>
                      <a:endParaRPr lang="es-ES" sz="1200" b="1" u="sng" baseline="0" dirty="0" smtClean="0"/>
                    </a:p>
                    <a:p>
                      <a:r>
                        <a:rPr lang="es-ES" sz="1200" b="1" u="none" baseline="0" dirty="0" err="1" smtClean="0"/>
                        <a:t>Opcionais</a:t>
                      </a:r>
                      <a:r>
                        <a:rPr lang="es-ES" sz="1200" b="1" u="none" baseline="0" dirty="0" smtClean="0"/>
                        <a:t> (A </a:t>
                      </a:r>
                      <a:r>
                        <a:rPr lang="es-ES" sz="1200" b="1" u="none" baseline="0" dirty="0" err="1" smtClean="0"/>
                        <a:t>elexir</a:t>
                      </a:r>
                      <a:r>
                        <a:rPr lang="es-ES" sz="1200" b="1" u="none" baseline="0" dirty="0" smtClean="0"/>
                        <a:t> 2): Ciencias aplicadas á </a:t>
                      </a:r>
                      <a:r>
                        <a:rPr lang="es-ES" sz="1200" b="1" u="none" baseline="0" dirty="0" err="1" smtClean="0"/>
                        <a:t>actividade</a:t>
                      </a:r>
                      <a:r>
                        <a:rPr lang="es-ES" sz="1200" b="1" u="none" baseline="0" dirty="0" smtClean="0"/>
                        <a:t> profesional, Iniciación á </a:t>
                      </a:r>
                      <a:r>
                        <a:rPr lang="es-ES" sz="1200" b="1" u="none" baseline="0" dirty="0" err="1" smtClean="0"/>
                        <a:t>actividade</a:t>
                      </a:r>
                      <a:r>
                        <a:rPr lang="es-ES" sz="1200" b="1" u="none" baseline="0" dirty="0" smtClean="0"/>
                        <a:t> emprendedora e profesional, </a:t>
                      </a:r>
                      <a:r>
                        <a:rPr lang="es-ES" sz="1200" b="1" u="none" baseline="0" dirty="0" err="1" smtClean="0"/>
                        <a:t>Tecnoloxía</a:t>
                      </a:r>
                      <a:endParaRPr lang="es-ES" sz="12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/>
                        <a:t>Educación Física, </a:t>
                      </a:r>
                      <a:r>
                        <a:rPr lang="es-ES" sz="1200" b="1" dirty="0" err="1" smtClean="0"/>
                        <a:t>Relixión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dirty="0" err="1" smtClean="0"/>
                        <a:t>ou</a:t>
                      </a:r>
                      <a:r>
                        <a:rPr lang="es-ES" sz="1200" b="1" dirty="0" smtClean="0"/>
                        <a:t> </a:t>
                      </a:r>
                      <a:r>
                        <a:rPr lang="es-ES" sz="1200" b="1" baseline="0" dirty="0" smtClean="0"/>
                        <a:t> Valores Éticos</a:t>
                      </a:r>
                      <a:endParaRPr lang="es-ES" sz="1200" b="1" dirty="0" smtClean="0"/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dirty="0" err="1" smtClean="0"/>
                        <a:t>Lingua</a:t>
                      </a:r>
                      <a:r>
                        <a:rPr lang="es-ES" sz="1200" dirty="0" smtClean="0"/>
                        <a:t> Galega e Literatura</a:t>
                      </a:r>
                    </a:p>
                    <a:p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Artes Académicas y Danza.</a:t>
                      </a:r>
                    </a:p>
                    <a:p>
                      <a:r>
                        <a:rPr lang="es-ES" sz="1200" dirty="0" smtClean="0"/>
                        <a:t>Cultura</a:t>
                      </a:r>
                      <a:r>
                        <a:rPr lang="es-ES" sz="1200" baseline="0" dirty="0" smtClean="0"/>
                        <a:t> Científica.</a:t>
                      </a:r>
                    </a:p>
                    <a:p>
                      <a:r>
                        <a:rPr lang="es-ES" sz="1200" baseline="0" dirty="0" smtClean="0"/>
                        <a:t>Cultura Clásica.</a:t>
                      </a:r>
                    </a:p>
                    <a:p>
                      <a:r>
                        <a:rPr lang="es-ES" sz="1200" baseline="0" dirty="0" smtClean="0"/>
                        <a:t>E. Plástica y Visual.</a:t>
                      </a:r>
                    </a:p>
                    <a:p>
                      <a:r>
                        <a:rPr lang="es-ES" sz="1200" baseline="0" dirty="0" smtClean="0"/>
                        <a:t>Filosofía.</a:t>
                      </a:r>
                    </a:p>
                    <a:p>
                      <a:r>
                        <a:rPr lang="es-ES" sz="1200" baseline="0" dirty="0" smtClean="0"/>
                        <a:t>Música.</a:t>
                      </a:r>
                    </a:p>
                    <a:p>
                      <a:r>
                        <a:rPr lang="es-ES" sz="1200" baseline="0" dirty="0" smtClean="0"/>
                        <a:t>Segunda L. </a:t>
                      </a:r>
                      <a:r>
                        <a:rPr lang="es-ES" sz="1200" baseline="0" dirty="0" err="1" smtClean="0"/>
                        <a:t>Estranxeira</a:t>
                      </a:r>
                      <a:r>
                        <a:rPr lang="es-ES" sz="1200" baseline="0" dirty="0" smtClean="0"/>
                        <a:t>.</a:t>
                      </a:r>
                    </a:p>
                    <a:p>
                      <a:r>
                        <a:rPr lang="es-ES" sz="1200" baseline="0" dirty="0" err="1" smtClean="0"/>
                        <a:t>Tec</a:t>
                      </a:r>
                      <a:r>
                        <a:rPr lang="es-ES" sz="1200" baseline="0" dirty="0" smtClean="0"/>
                        <a:t>. Información e Comunicación.</a:t>
                      </a:r>
                    </a:p>
                    <a:p>
                      <a:r>
                        <a:rPr lang="es-ES" sz="1200" baseline="0" dirty="0" err="1" smtClean="0"/>
                        <a:t>Unha</a:t>
                      </a:r>
                      <a:r>
                        <a:rPr lang="es-ES" sz="1200" baseline="0" dirty="0" smtClean="0"/>
                        <a:t> materia de ampliación dos </a:t>
                      </a:r>
                      <a:r>
                        <a:rPr lang="es-ES" sz="1200" baseline="0" dirty="0" err="1" smtClean="0"/>
                        <a:t>contidos</a:t>
                      </a:r>
                      <a:r>
                        <a:rPr lang="es-ES" sz="1200" baseline="0" dirty="0" smtClean="0"/>
                        <a:t> de </a:t>
                      </a:r>
                      <a:r>
                        <a:rPr lang="es-ES" sz="1200" baseline="0" dirty="0" err="1" smtClean="0"/>
                        <a:t>algunha</a:t>
                      </a:r>
                      <a:r>
                        <a:rPr lang="es-ES" sz="1200" baseline="0" dirty="0" smtClean="0"/>
                        <a:t> das asignaturas do bloque de </a:t>
                      </a:r>
                      <a:r>
                        <a:rPr lang="es-ES" sz="1200" baseline="0" dirty="0" err="1" smtClean="0"/>
                        <a:t>troncais</a:t>
                      </a:r>
                      <a:r>
                        <a:rPr lang="es-ES" sz="1200" baseline="0" dirty="0" smtClean="0"/>
                        <a:t>.</a:t>
                      </a:r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2214546" y="285728"/>
            <a:ext cx="2000264" cy="2143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MATERIAS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1 Rectángulo"/>
          <p:cNvSpPr/>
          <p:nvPr/>
        </p:nvSpPr>
        <p:spPr>
          <a:xfrm>
            <a:off x="6000728" y="1"/>
            <a:ext cx="3143272" cy="5847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BACHARELATO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428596" y="2214554"/>
            <a:ext cx="214314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MODALIDADES</a:t>
            </a:r>
            <a:endParaRPr lang="es-ES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1500166" y="1500174"/>
            <a:ext cx="1214446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Rectángulo"/>
          <p:cNvSpPr/>
          <p:nvPr/>
        </p:nvSpPr>
        <p:spPr>
          <a:xfrm>
            <a:off x="2571736" y="1142984"/>
            <a:ext cx="2000264" cy="57150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CIENCIAS</a:t>
            </a:r>
            <a:endParaRPr lang="es-ES" dirty="0"/>
          </a:p>
        </p:txBody>
      </p:sp>
      <p:cxnSp>
        <p:nvCxnSpPr>
          <p:cNvPr id="9" name="8 Conector recto"/>
          <p:cNvCxnSpPr/>
          <p:nvPr/>
        </p:nvCxnSpPr>
        <p:spPr>
          <a:xfrm>
            <a:off x="1857356" y="2285992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"/>
          <p:cNvSpPr/>
          <p:nvPr/>
        </p:nvSpPr>
        <p:spPr>
          <a:xfrm>
            <a:off x="2786050" y="2071678"/>
            <a:ext cx="2143140" cy="571504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HUMANIDADES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2714612" y="2857496"/>
            <a:ext cx="2071702" cy="571504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CIENCIAS SOCIAIS</a:t>
            </a:r>
            <a:endParaRPr lang="es-ES" dirty="0"/>
          </a:p>
        </p:txBody>
      </p:sp>
      <p:cxnSp>
        <p:nvCxnSpPr>
          <p:cNvPr id="13" name="12 Conector recto"/>
          <p:cNvCxnSpPr/>
          <p:nvPr/>
        </p:nvCxnSpPr>
        <p:spPr>
          <a:xfrm>
            <a:off x="2071670" y="2357430"/>
            <a:ext cx="785818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rot="16200000" flipH="1">
            <a:off x="928662" y="2285992"/>
            <a:ext cx="1428760" cy="1143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571472" y="3571876"/>
            <a:ext cx="2071702" cy="57150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ARTES</a:t>
            </a:r>
            <a:endParaRPr lang="es-ES" dirty="0"/>
          </a:p>
        </p:txBody>
      </p:sp>
      <p:sp>
        <p:nvSpPr>
          <p:cNvPr id="21" name="20 Rectángulo"/>
          <p:cNvSpPr/>
          <p:nvPr/>
        </p:nvSpPr>
        <p:spPr>
          <a:xfrm>
            <a:off x="571472" y="4572008"/>
            <a:ext cx="7000924" cy="114300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>
                <a:solidFill>
                  <a:schemeClr val="tx1"/>
                </a:solidFill>
              </a:rPr>
              <a:t>O </a:t>
            </a:r>
            <a:r>
              <a:rPr lang="es-ES" sz="1400" dirty="0" err="1" smtClean="0">
                <a:solidFill>
                  <a:schemeClr val="tx1"/>
                </a:solidFill>
              </a:rPr>
              <a:t>Bacharelato</a:t>
            </a:r>
            <a:r>
              <a:rPr lang="es-ES" sz="1400" dirty="0" smtClean="0">
                <a:solidFill>
                  <a:schemeClr val="tx1"/>
                </a:solidFill>
              </a:rPr>
              <a:t> consta de </a:t>
            </a:r>
            <a:r>
              <a:rPr lang="es-ES" sz="1400" dirty="0" err="1" smtClean="0">
                <a:solidFill>
                  <a:schemeClr val="tx1"/>
                </a:solidFill>
              </a:rPr>
              <a:t>dous</a:t>
            </a:r>
            <a:r>
              <a:rPr lang="es-ES" sz="1400" dirty="0" smtClean="0">
                <a:solidFill>
                  <a:schemeClr val="tx1"/>
                </a:solidFill>
              </a:rPr>
              <a:t> cursos. O alumnado </a:t>
            </a:r>
            <a:r>
              <a:rPr lang="es-ES" sz="1400" dirty="0" err="1" smtClean="0">
                <a:solidFill>
                  <a:schemeClr val="tx1"/>
                </a:solidFill>
              </a:rPr>
              <a:t>poderá</a:t>
            </a:r>
            <a:r>
              <a:rPr lang="es-ES" sz="1400" dirty="0" smtClean="0">
                <a:solidFill>
                  <a:schemeClr val="tx1"/>
                </a:solidFill>
              </a:rPr>
              <a:t> permanecer cursando </a:t>
            </a:r>
            <a:r>
              <a:rPr lang="es-ES" sz="1400" dirty="0" err="1" smtClean="0">
                <a:solidFill>
                  <a:schemeClr val="tx1"/>
                </a:solidFill>
              </a:rPr>
              <a:t>Bacharelato</a:t>
            </a:r>
            <a:r>
              <a:rPr lang="es-ES" sz="1400" dirty="0" smtClean="0">
                <a:solidFill>
                  <a:schemeClr val="tx1"/>
                </a:solidFill>
              </a:rPr>
              <a:t> en </a:t>
            </a:r>
            <a:r>
              <a:rPr lang="es-ES" sz="1400" dirty="0" err="1" smtClean="0">
                <a:solidFill>
                  <a:schemeClr val="tx1"/>
                </a:solidFill>
              </a:rPr>
              <a:t>réxime</a:t>
            </a:r>
            <a:r>
              <a:rPr lang="es-ES" sz="1400" dirty="0" smtClean="0">
                <a:solidFill>
                  <a:schemeClr val="tx1"/>
                </a:solidFill>
              </a:rPr>
              <a:t> ordinario durante </a:t>
            </a:r>
            <a:r>
              <a:rPr lang="es-ES" sz="1400" dirty="0" err="1" smtClean="0">
                <a:solidFill>
                  <a:schemeClr val="tx1"/>
                </a:solidFill>
              </a:rPr>
              <a:t>catro</a:t>
            </a:r>
            <a:r>
              <a:rPr lang="es-ES" sz="1400" dirty="0" smtClean="0">
                <a:solidFill>
                  <a:schemeClr val="tx1"/>
                </a:solidFill>
              </a:rPr>
              <a:t> anos. </a:t>
            </a:r>
            <a:r>
              <a:rPr lang="es-ES" sz="1400" dirty="0" err="1" smtClean="0">
                <a:solidFill>
                  <a:schemeClr val="tx1"/>
                </a:solidFill>
              </a:rPr>
              <a:t>Poderán</a:t>
            </a:r>
            <a:r>
              <a:rPr lang="es-ES" sz="1400" dirty="0" smtClean="0">
                <a:solidFill>
                  <a:schemeClr val="tx1"/>
                </a:solidFill>
              </a:rPr>
              <a:t> repetir cada un dos cursos </a:t>
            </a:r>
            <a:r>
              <a:rPr lang="es-ES" sz="1400" dirty="0" err="1" smtClean="0">
                <a:solidFill>
                  <a:schemeClr val="tx1"/>
                </a:solidFill>
              </a:rPr>
              <a:t>unha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dirty="0" err="1" smtClean="0">
                <a:solidFill>
                  <a:schemeClr val="tx1"/>
                </a:solidFill>
              </a:rPr>
              <a:t>soa</a:t>
            </a:r>
            <a:r>
              <a:rPr lang="es-ES" sz="1400" dirty="0" smtClean="0">
                <a:solidFill>
                  <a:schemeClr val="tx1"/>
                </a:solidFill>
              </a:rPr>
              <a:t> vez como máximo. Poden repetir un dos cursos </a:t>
            </a:r>
            <a:r>
              <a:rPr lang="es-ES" sz="1400" dirty="0" err="1" smtClean="0">
                <a:solidFill>
                  <a:schemeClr val="tx1"/>
                </a:solidFill>
              </a:rPr>
              <a:t>unha</a:t>
            </a:r>
            <a:r>
              <a:rPr lang="es-ES" sz="1400" dirty="0" smtClean="0">
                <a:solidFill>
                  <a:schemeClr val="tx1"/>
                </a:solidFill>
              </a:rPr>
              <a:t> segunda vez , previo informe favorable do equipo docente.</a:t>
            </a:r>
            <a:endParaRPr lang="es-ES" sz="1400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929322" y="928670"/>
            <a:ext cx="2428892" cy="35719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AVALIACIÓN</a:t>
            </a:r>
            <a:endParaRPr lang="es-ES" dirty="0"/>
          </a:p>
        </p:txBody>
      </p:sp>
      <p:sp>
        <p:nvSpPr>
          <p:cNvPr id="25" name="24 Rectángulo"/>
          <p:cNvSpPr/>
          <p:nvPr/>
        </p:nvSpPr>
        <p:spPr>
          <a:xfrm>
            <a:off x="5929322" y="1285860"/>
            <a:ext cx="2428892" cy="30003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400" dirty="0" smtClean="0">
                <a:solidFill>
                  <a:schemeClr val="tx1"/>
                </a:solidFill>
              </a:rPr>
              <a:t>Promoción de 1º a 2º:</a:t>
            </a:r>
          </a:p>
          <a:p>
            <a:r>
              <a:rPr lang="es-ES" sz="1400" dirty="0" smtClean="0">
                <a:solidFill>
                  <a:schemeClr val="tx1"/>
                </a:solidFill>
              </a:rPr>
              <a:t>-Promocionan de 1º a 2º  se superan todas as materias cursadas </a:t>
            </a:r>
            <a:r>
              <a:rPr lang="es-ES" sz="1400" dirty="0" err="1" smtClean="0">
                <a:solidFill>
                  <a:schemeClr val="tx1"/>
                </a:solidFill>
              </a:rPr>
              <a:t>ou</a:t>
            </a:r>
            <a:r>
              <a:rPr lang="es-ES" sz="1400" dirty="0" smtClean="0">
                <a:solidFill>
                  <a:schemeClr val="tx1"/>
                </a:solidFill>
              </a:rPr>
              <a:t> se </a:t>
            </a:r>
            <a:r>
              <a:rPr lang="es-ES" sz="1400" dirty="0" err="1" smtClean="0">
                <a:solidFill>
                  <a:schemeClr val="tx1"/>
                </a:solidFill>
              </a:rPr>
              <a:t>teñen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dirty="0" err="1" smtClean="0">
                <a:solidFill>
                  <a:schemeClr val="tx1"/>
                </a:solidFill>
              </a:rPr>
              <a:t>avaliación</a:t>
            </a:r>
            <a:r>
              <a:rPr lang="es-ES" sz="1400" dirty="0" smtClean="0">
                <a:solidFill>
                  <a:schemeClr val="tx1"/>
                </a:solidFill>
              </a:rPr>
              <a:t> negativa en dúas materias (</a:t>
            </a:r>
            <a:r>
              <a:rPr lang="es-ES" sz="1400" dirty="0" err="1" smtClean="0">
                <a:solidFill>
                  <a:schemeClr val="tx1"/>
                </a:solidFill>
              </a:rPr>
              <a:t>neste</a:t>
            </a:r>
            <a:r>
              <a:rPr lang="es-ES" sz="1400" dirty="0" smtClean="0">
                <a:solidFill>
                  <a:schemeClr val="tx1"/>
                </a:solidFill>
              </a:rPr>
              <a:t> último caso deben matricularse </a:t>
            </a:r>
            <a:r>
              <a:rPr lang="es-ES" sz="1400" dirty="0" err="1" smtClean="0">
                <a:solidFill>
                  <a:schemeClr val="tx1"/>
                </a:solidFill>
              </a:rPr>
              <a:t>tamén</a:t>
            </a:r>
            <a:r>
              <a:rPr lang="es-ES" sz="1400" dirty="0" smtClean="0">
                <a:solidFill>
                  <a:schemeClr val="tx1"/>
                </a:solidFill>
              </a:rPr>
              <a:t> das asignaturas de </a:t>
            </a:r>
            <a:r>
              <a:rPr lang="es-ES" sz="1400" dirty="0" err="1" smtClean="0">
                <a:solidFill>
                  <a:schemeClr val="tx1"/>
                </a:solidFill>
              </a:rPr>
              <a:t>primeiro</a:t>
            </a:r>
            <a:r>
              <a:rPr lang="es-ES" sz="1400" dirty="0" smtClean="0">
                <a:solidFill>
                  <a:schemeClr val="tx1"/>
                </a:solidFill>
              </a:rPr>
              <a:t>.</a:t>
            </a:r>
          </a:p>
          <a:p>
            <a:endParaRPr lang="es-ES" sz="1400" dirty="0" smtClean="0">
              <a:solidFill>
                <a:schemeClr val="tx1"/>
              </a:solidFill>
            </a:endParaRPr>
          </a:p>
          <a:p>
            <a:r>
              <a:rPr lang="es-ES" sz="1400" dirty="0" smtClean="0">
                <a:solidFill>
                  <a:schemeClr val="tx1"/>
                </a:solidFill>
              </a:rPr>
              <a:t>-Realizarán </a:t>
            </a:r>
            <a:r>
              <a:rPr lang="es-ES" sz="1400" dirty="0" err="1" smtClean="0">
                <a:solidFill>
                  <a:schemeClr val="tx1"/>
                </a:solidFill>
              </a:rPr>
              <a:t>unha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b="1" dirty="0" smtClean="0">
                <a:solidFill>
                  <a:srgbClr val="C00000"/>
                </a:solidFill>
              </a:rPr>
              <a:t>AVALIACIÓN INDIVIDUALIZADA </a:t>
            </a:r>
            <a:r>
              <a:rPr lang="es-ES" sz="1400" dirty="0" smtClean="0">
                <a:solidFill>
                  <a:schemeClr val="tx1"/>
                </a:solidFill>
              </a:rPr>
              <a:t> </a:t>
            </a:r>
            <a:r>
              <a:rPr lang="es-ES" sz="1400" dirty="0" err="1" smtClean="0">
                <a:solidFill>
                  <a:schemeClr val="tx1"/>
                </a:solidFill>
              </a:rPr>
              <a:t>ao</a:t>
            </a:r>
            <a:r>
              <a:rPr lang="es-ES" sz="1400" dirty="0" smtClean="0">
                <a:solidFill>
                  <a:schemeClr val="tx1"/>
                </a:solidFill>
              </a:rPr>
              <a:t> rematar o </a:t>
            </a:r>
            <a:r>
              <a:rPr lang="es-ES" sz="1400" dirty="0" err="1" smtClean="0">
                <a:solidFill>
                  <a:schemeClr val="tx1"/>
                </a:solidFill>
              </a:rPr>
              <a:t>bacharelato</a:t>
            </a:r>
            <a:endParaRPr lang="es-ES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85720" y="0"/>
          <a:ext cx="8429684" cy="652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327"/>
                <a:gridCol w="2071664"/>
                <a:gridCol w="1734603"/>
                <a:gridCol w="357190"/>
                <a:gridCol w="2214578"/>
                <a:gridCol w="1357322"/>
              </a:tblGrid>
              <a:tr h="391462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CURS.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TRONCAIS</a:t>
                      </a:r>
                      <a:endParaRPr lang="es-E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OPCIONAIS</a:t>
                      </a:r>
                    </a:p>
                    <a:p>
                      <a:pPr algn="ctr"/>
                      <a:r>
                        <a:rPr lang="es-ES" sz="1200" dirty="0" smtClean="0"/>
                        <a:t>(A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elexir</a:t>
                      </a:r>
                      <a:r>
                        <a:rPr lang="es-ES" sz="1200" baseline="0" dirty="0" smtClean="0"/>
                        <a:t> 2)</a:t>
                      </a:r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ESPECÍFICAS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LIBRE CONFIGURACIÓN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1">
                              <a:lumMod val="95000"/>
                            </a:schemeClr>
                          </a:solidFill>
                        </a:rPr>
                        <a:t>CIENCIAS  SOCIAIS</a:t>
                      </a:r>
                      <a:endParaRPr lang="es-ES" b="1" dirty="0">
                        <a:solidFill>
                          <a:schemeClr val="bg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b="1" u="non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1º BAC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u="none" dirty="0" smtClean="0"/>
                        <a:t>Filosofía, </a:t>
                      </a:r>
                      <a:r>
                        <a:rPr lang="es-ES" sz="1400" b="1" u="none" dirty="0" err="1" smtClean="0"/>
                        <a:t>Lingua</a:t>
                      </a:r>
                      <a:r>
                        <a:rPr lang="es-ES" sz="1400" b="1" u="none" dirty="0" smtClean="0"/>
                        <a:t> </a:t>
                      </a:r>
                      <a:r>
                        <a:rPr lang="es-ES" sz="1400" b="1" u="none" dirty="0" err="1" smtClean="0"/>
                        <a:t>Castelá</a:t>
                      </a:r>
                      <a:r>
                        <a:rPr lang="es-ES" sz="1400" b="1" u="none" dirty="0" smtClean="0"/>
                        <a:t> e Literatura I, Matemáticas aplicadas </a:t>
                      </a:r>
                      <a:r>
                        <a:rPr lang="es-ES" sz="1400" b="1" u="none" dirty="0" err="1" smtClean="0"/>
                        <a:t>ás</a:t>
                      </a:r>
                      <a:r>
                        <a:rPr lang="es-ES" sz="1400" b="1" u="none" dirty="0" smtClean="0"/>
                        <a:t> CCSS</a:t>
                      </a:r>
                      <a:r>
                        <a:rPr lang="es-ES" sz="1400" b="1" u="none" baseline="0" dirty="0" smtClean="0"/>
                        <a:t> I, </a:t>
                      </a:r>
                      <a:r>
                        <a:rPr lang="es-ES" sz="1400" b="1" u="none" baseline="0" dirty="0" err="1" smtClean="0"/>
                        <a:t>Primeira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Lingua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Estranxeira</a:t>
                      </a:r>
                      <a:r>
                        <a:rPr lang="es-ES" sz="1400" b="1" u="none" baseline="0" dirty="0" smtClean="0"/>
                        <a:t> I</a:t>
                      </a:r>
                      <a:endParaRPr lang="es-ES" sz="1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Economía, </a:t>
                      </a:r>
                      <a:r>
                        <a:rPr lang="es-ES" sz="1400" b="1" dirty="0" err="1" smtClean="0"/>
                        <a:t>Grego</a:t>
                      </a:r>
                      <a:r>
                        <a:rPr lang="es-ES" sz="1400" b="1" dirty="0" smtClean="0"/>
                        <a:t> I, Historia do Mundo Contemporáneo, Literatura Universa</a:t>
                      </a:r>
                      <a:r>
                        <a:rPr lang="es-ES" sz="1400" dirty="0" smtClean="0"/>
                        <a:t>l</a:t>
                      </a:r>
                      <a:endParaRPr lang="es-ES" sz="1400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1" dirty="0" smtClean="0"/>
                        <a:t>-</a:t>
                      </a:r>
                      <a:r>
                        <a:rPr lang="es-ES" sz="1200" b="1" dirty="0" smtClean="0"/>
                        <a:t>E. Física.</a:t>
                      </a:r>
                    </a:p>
                    <a:p>
                      <a:r>
                        <a:rPr lang="es-ES" sz="1200" b="1" dirty="0" smtClean="0"/>
                        <a:t>Un mínimo de 2 y máximo de 3 de:</a:t>
                      </a:r>
                    </a:p>
                    <a:p>
                      <a:r>
                        <a:rPr lang="es-ES" sz="1200" b="1" dirty="0" smtClean="0"/>
                        <a:t>-</a:t>
                      </a:r>
                      <a:r>
                        <a:rPr lang="es-ES" sz="1200" b="1" dirty="0" err="1" smtClean="0"/>
                        <a:t>Análise</a:t>
                      </a:r>
                      <a:r>
                        <a:rPr lang="es-ES" sz="1200" b="1" dirty="0" smtClean="0"/>
                        <a:t> Musical I, Anatomía  Aplicada </a:t>
                      </a:r>
                      <a:r>
                        <a:rPr lang="es-ES" sz="1200" b="1" baseline="0" dirty="0" smtClean="0"/>
                        <a:t>Cultura Científica, 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artístico I, </a:t>
                      </a:r>
                      <a:r>
                        <a:rPr lang="es-ES" sz="1200" b="1" baseline="0" dirty="0" err="1" smtClean="0"/>
                        <a:t>Debuxo</a:t>
                      </a:r>
                      <a:r>
                        <a:rPr lang="es-ES" sz="1200" b="1" baseline="0" dirty="0" smtClean="0"/>
                        <a:t> Técnico I, </a:t>
                      </a:r>
                      <a:r>
                        <a:rPr lang="es-ES" sz="1200" b="1" baseline="0" dirty="0" err="1" smtClean="0"/>
                        <a:t>Linguaxe</a:t>
                      </a:r>
                      <a:r>
                        <a:rPr lang="es-ES" sz="1200" b="1" baseline="0" dirty="0" smtClean="0"/>
                        <a:t> e Práctica Musical,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2º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da Información e da Comunicación I, Volumen,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alumnado.</a:t>
                      </a:r>
                      <a:endParaRPr lang="es-ES" sz="12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_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Galega e Literatura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2º</a:t>
                      </a:r>
                    </a:p>
                    <a:p>
                      <a:r>
                        <a:rPr lang="es-ES" dirty="0" smtClean="0"/>
                        <a:t>BAC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u="none" dirty="0" smtClean="0"/>
                        <a:t>Historia de España, </a:t>
                      </a:r>
                      <a:r>
                        <a:rPr lang="es-ES" sz="1400" b="1" u="none" dirty="0" err="1" smtClean="0"/>
                        <a:t>Lingua</a:t>
                      </a:r>
                      <a:r>
                        <a:rPr lang="es-ES" sz="1400" b="1" u="none" dirty="0" smtClean="0"/>
                        <a:t> </a:t>
                      </a:r>
                      <a:r>
                        <a:rPr lang="es-ES" sz="1400" b="1" u="none" dirty="0" err="1" smtClean="0"/>
                        <a:t>Castelá</a:t>
                      </a:r>
                      <a:r>
                        <a:rPr lang="es-ES" sz="1400" b="1" u="none" dirty="0" smtClean="0"/>
                        <a:t> e Literatura II, Matemáticas</a:t>
                      </a:r>
                      <a:r>
                        <a:rPr lang="es-ES" sz="1400" b="1" u="none" baseline="0" dirty="0" smtClean="0"/>
                        <a:t> Aplicadas </a:t>
                      </a:r>
                      <a:r>
                        <a:rPr lang="es-ES" sz="1400" b="1" u="none" baseline="0" dirty="0" err="1" smtClean="0"/>
                        <a:t>ás</a:t>
                      </a:r>
                      <a:r>
                        <a:rPr lang="es-ES" sz="1400" b="1" u="none" baseline="0" dirty="0" smtClean="0"/>
                        <a:t> CCSS II, </a:t>
                      </a:r>
                      <a:r>
                        <a:rPr lang="es-ES" sz="1400" b="1" u="none" baseline="0" dirty="0" err="1" smtClean="0"/>
                        <a:t>Primeira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Lingua</a:t>
                      </a:r>
                      <a:r>
                        <a:rPr lang="es-ES" sz="1400" b="1" u="none" baseline="0" dirty="0" smtClean="0"/>
                        <a:t> </a:t>
                      </a:r>
                      <a:r>
                        <a:rPr lang="es-ES" sz="1400" b="1" u="none" baseline="0" dirty="0" err="1" smtClean="0"/>
                        <a:t>Estranxeira</a:t>
                      </a:r>
                      <a:r>
                        <a:rPr lang="es-ES" sz="1400" b="1" u="none" baseline="0" dirty="0" smtClean="0"/>
                        <a:t> II</a:t>
                      </a:r>
                      <a:endParaRPr lang="es-ES" sz="1400" b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Economía</a:t>
                      </a:r>
                      <a:r>
                        <a:rPr lang="es-ES" sz="1400" b="1" baseline="0" dirty="0" smtClean="0"/>
                        <a:t> de Empresa, </a:t>
                      </a:r>
                      <a:r>
                        <a:rPr lang="es-ES" sz="1400" b="1" baseline="0" dirty="0" err="1" smtClean="0"/>
                        <a:t>Xeografía</a:t>
                      </a:r>
                      <a:r>
                        <a:rPr lang="es-ES" sz="1400" b="1" baseline="0" dirty="0" smtClean="0"/>
                        <a:t>, </a:t>
                      </a:r>
                      <a:r>
                        <a:rPr lang="es-ES" sz="1400" b="1" baseline="0" dirty="0" err="1" smtClean="0"/>
                        <a:t>Grego</a:t>
                      </a:r>
                      <a:r>
                        <a:rPr lang="es-ES" sz="1400" b="1" baseline="0" dirty="0" smtClean="0"/>
                        <a:t> II, Historia do Arte, Historia da Filosofía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 smtClean="0"/>
                        <a:t>Un mínimo de 2 y máximo 3 de : </a:t>
                      </a:r>
                      <a:r>
                        <a:rPr lang="es-ES" sz="1200" b="1" dirty="0" err="1" smtClean="0"/>
                        <a:t>Análise</a:t>
                      </a:r>
                      <a:r>
                        <a:rPr lang="es-ES" sz="1200" b="1" dirty="0" smtClean="0"/>
                        <a:t> Musical II, Ciencias da Terra e do Medio Ambiente,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Artístico II, </a:t>
                      </a:r>
                      <a:r>
                        <a:rPr lang="es-ES" sz="1200" b="1" dirty="0" err="1" smtClean="0"/>
                        <a:t>Debuxo</a:t>
                      </a:r>
                      <a:r>
                        <a:rPr lang="es-ES" sz="1200" b="1" dirty="0" smtClean="0"/>
                        <a:t> Técnico</a:t>
                      </a:r>
                      <a:r>
                        <a:rPr lang="es-ES" sz="1200" b="1" baseline="0" dirty="0" smtClean="0"/>
                        <a:t> II, </a:t>
                      </a:r>
                      <a:r>
                        <a:rPr lang="es-ES" sz="1200" b="1" baseline="0" dirty="0" err="1" smtClean="0"/>
                        <a:t>Funamentos</a:t>
                      </a:r>
                      <a:r>
                        <a:rPr lang="es-ES" sz="1200" b="1" baseline="0" dirty="0" smtClean="0"/>
                        <a:t> da </a:t>
                      </a:r>
                      <a:r>
                        <a:rPr lang="es-ES" sz="1200" b="1" baseline="0" dirty="0" err="1" smtClean="0"/>
                        <a:t>Admón</a:t>
                      </a:r>
                      <a:r>
                        <a:rPr lang="es-ES" sz="1200" b="1" baseline="0" dirty="0" smtClean="0"/>
                        <a:t> e da </a:t>
                      </a:r>
                      <a:r>
                        <a:rPr lang="es-ES" sz="1200" b="1" baseline="0" dirty="0" err="1" smtClean="0"/>
                        <a:t>Xestión</a:t>
                      </a:r>
                      <a:r>
                        <a:rPr lang="es-ES" sz="1200" b="1" baseline="0" dirty="0" smtClean="0"/>
                        <a:t>, Historia da Filosofía, Historia da Música e da Danza, </a:t>
                      </a:r>
                      <a:r>
                        <a:rPr lang="es-ES" sz="1200" b="1" baseline="0" dirty="0" err="1" smtClean="0"/>
                        <a:t>Imaxe</a:t>
                      </a:r>
                      <a:r>
                        <a:rPr lang="es-ES" sz="1200" b="1" baseline="0" dirty="0" smtClean="0"/>
                        <a:t> e Son, </a:t>
                      </a:r>
                      <a:r>
                        <a:rPr lang="es-ES" sz="1200" b="1" baseline="0" dirty="0" err="1" smtClean="0"/>
                        <a:t>Psicoloxía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Relixión</a:t>
                      </a:r>
                      <a:r>
                        <a:rPr lang="es-ES" sz="1200" b="1" baseline="0" dirty="0" smtClean="0"/>
                        <a:t>, 2ª </a:t>
                      </a:r>
                      <a:r>
                        <a:rPr lang="es-ES" sz="1200" b="1" baseline="0" dirty="0" err="1" smtClean="0"/>
                        <a:t>Lingua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Estranxeira</a:t>
                      </a:r>
                      <a:r>
                        <a:rPr lang="es-ES" sz="1200" b="1" baseline="0" dirty="0" smtClean="0"/>
                        <a:t> II, Técnicas de Expresión Gráfico-plástica, </a:t>
                      </a:r>
                      <a:r>
                        <a:rPr lang="es-ES" sz="1200" b="1" baseline="0" dirty="0" err="1" smtClean="0"/>
                        <a:t>Tecnoloxía</a:t>
                      </a:r>
                      <a:r>
                        <a:rPr lang="es-ES" sz="1200" b="1" baseline="0" dirty="0" smtClean="0"/>
                        <a:t> Industrial II, </a:t>
                      </a:r>
                      <a:r>
                        <a:rPr lang="es-ES" sz="1200" b="1" baseline="0" dirty="0" err="1" smtClean="0"/>
                        <a:t>Tecnoloxías</a:t>
                      </a:r>
                      <a:r>
                        <a:rPr lang="es-ES" sz="1200" b="1" baseline="0" dirty="0" smtClean="0"/>
                        <a:t> da Información e da Comunicación II</a:t>
                      </a:r>
                      <a:r>
                        <a:rPr lang="es-ES" sz="1200" baseline="0" dirty="0" smtClean="0"/>
                        <a:t>,</a:t>
                      </a:r>
                      <a:r>
                        <a:rPr lang="es-ES" sz="1200" b="1" baseline="0" dirty="0" smtClean="0"/>
                        <a:t> 1 materia de ampliación de </a:t>
                      </a:r>
                      <a:r>
                        <a:rPr lang="es-ES" sz="1200" b="1" baseline="0" dirty="0" err="1" smtClean="0"/>
                        <a:t>contidos</a:t>
                      </a:r>
                      <a:r>
                        <a:rPr lang="es-ES" sz="1200" b="1" baseline="0" dirty="0" smtClean="0"/>
                        <a:t> </a:t>
                      </a:r>
                      <a:r>
                        <a:rPr lang="es-ES" sz="1200" b="1" baseline="0" dirty="0" err="1" smtClean="0"/>
                        <a:t>dalgunha</a:t>
                      </a:r>
                      <a:r>
                        <a:rPr lang="es-ES" sz="1200" b="1" baseline="0" dirty="0" smtClean="0"/>
                        <a:t> das materias das áreas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, </a:t>
                      </a:r>
                      <a:r>
                        <a:rPr lang="es-ES" sz="1200" b="1" baseline="0" dirty="0" err="1" smtClean="0"/>
                        <a:t>unha</a:t>
                      </a:r>
                      <a:r>
                        <a:rPr lang="es-ES" sz="1200" b="1" baseline="0" dirty="0" smtClean="0"/>
                        <a:t> materia do bloque das </a:t>
                      </a:r>
                      <a:r>
                        <a:rPr lang="es-ES" sz="1200" b="1" baseline="0" dirty="0" err="1" smtClean="0"/>
                        <a:t>troncais</a:t>
                      </a:r>
                      <a:r>
                        <a:rPr lang="es-ES" sz="1200" b="1" baseline="0" dirty="0" smtClean="0"/>
                        <a:t> non  cursada polo alumnado.</a:t>
                      </a:r>
                      <a:endParaRPr lang="es-ES" sz="1200" dirty="0" smtClean="0"/>
                    </a:p>
                    <a:p>
                      <a:endParaRPr lang="es-ES" sz="1200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-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e Literatura Galega</a:t>
                      </a:r>
                      <a:endParaRPr lang="es-ES" sz="1400" b="1" dirty="0"/>
                    </a:p>
                  </a:txBody>
                  <a:tcP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82" y="214290"/>
          <a:ext cx="8429684" cy="634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327"/>
                <a:gridCol w="1520251"/>
                <a:gridCol w="1285884"/>
                <a:gridCol w="3571900"/>
                <a:gridCol w="1357322"/>
              </a:tblGrid>
              <a:tr h="391462"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CURS.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TRONCAIS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OPCIONAIS</a:t>
                      </a:r>
                    </a:p>
                    <a:p>
                      <a:pPr algn="ctr"/>
                      <a:r>
                        <a:rPr lang="es-ES" sz="1200" dirty="0" smtClean="0"/>
                        <a:t>(A</a:t>
                      </a:r>
                      <a:r>
                        <a:rPr lang="es-ES" sz="1200" baseline="0" dirty="0" smtClean="0"/>
                        <a:t> </a:t>
                      </a:r>
                      <a:r>
                        <a:rPr lang="es-ES" sz="1200" baseline="0" dirty="0" err="1" smtClean="0"/>
                        <a:t>elexir</a:t>
                      </a:r>
                      <a:r>
                        <a:rPr lang="es-ES" sz="1200" baseline="0" dirty="0" smtClean="0"/>
                        <a:t> 2)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ESPECÍFICAS</a:t>
                      </a:r>
                      <a:endParaRPr lang="es-E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LIBRE CONFIGURACIÓN</a:t>
                      </a:r>
                      <a:endParaRPr lang="es-ES" sz="1200" dirty="0"/>
                    </a:p>
                  </a:txBody>
                  <a:tcPr/>
                </a:tc>
              </a:tr>
              <a:tr h="370840">
                <a:tc gridSpan="5"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bg1"/>
                          </a:solidFill>
                        </a:rPr>
                        <a:t>CIENCIAS</a:t>
                      </a:r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397311">
                <a:tc rowSpan="2">
                  <a:txBody>
                    <a:bodyPr/>
                    <a:lstStyle/>
                    <a:p>
                      <a:r>
                        <a:rPr lang="es-ES" b="1" dirty="0" smtClean="0"/>
                        <a:t>1º</a:t>
                      </a:r>
                      <a:r>
                        <a:rPr lang="es-ES" b="1" baseline="0" dirty="0" smtClean="0"/>
                        <a:t> </a:t>
                      </a:r>
                      <a:r>
                        <a:rPr lang="es-ES" b="1" dirty="0" smtClean="0"/>
                        <a:t>BAC</a:t>
                      </a:r>
                      <a:r>
                        <a:rPr lang="es-ES" dirty="0" smtClean="0"/>
                        <a:t>.</a:t>
                      </a:r>
                      <a:endParaRPr lang="es-E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s-ES" sz="1400" b="1" dirty="0" smtClean="0"/>
                        <a:t>Filosofía, 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Castelá</a:t>
                      </a:r>
                      <a:r>
                        <a:rPr lang="es-ES" sz="1400" b="1" dirty="0" smtClean="0"/>
                        <a:t> e </a:t>
                      </a:r>
                      <a:r>
                        <a:rPr lang="es-ES" sz="1400" b="1" dirty="0" err="1" smtClean="0"/>
                        <a:t>iteratura</a:t>
                      </a:r>
                      <a:r>
                        <a:rPr lang="es-ES" sz="1400" b="1" dirty="0" smtClean="0"/>
                        <a:t> I, Matemáticas I, </a:t>
                      </a:r>
                      <a:r>
                        <a:rPr lang="es-ES" sz="1400" b="1" dirty="0" err="1" smtClean="0"/>
                        <a:t>Primeira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</a:t>
                      </a:r>
                      <a:r>
                        <a:rPr lang="es-ES" sz="1400" b="1" dirty="0" err="1" smtClean="0"/>
                        <a:t>Estranxeira</a:t>
                      </a:r>
                      <a:r>
                        <a:rPr lang="es-ES" sz="1400" b="1" dirty="0" smtClean="0"/>
                        <a:t> I</a:t>
                      </a:r>
                      <a:endParaRPr lang="es-ES" sz="1400" b="1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err="1" smtClean="0"/>
                        <a:t>Bioloxía</a:t>
                      </a:r>
                      <a:r>
                        <a:rPr lang="es-ES" sz="1400" b="1" dirty="0" smtClean="0"/>
                        <a:t> e </a:t>
                      </a:r>
                      <a:r>
                        <a:rPr lang="es-ES" sz="1400" b="1" dirty="0" err="1" smtClean="0"/>
                        <a:t>Xeoloxía</a:t>
                      </a:r>
                      <a:r>
                        <a:rPr lang="es-ES" sz="1400" b="1" dirty="0" smtClean="0"/>
                        <a:t>, </a:t>
                      </a:r>
                      <a:r>
                        <a:rPr lang="es-ES" sz="1400" b="1" dirty="0" err="1" smtClean="0"/>
                        <a:t>Debuxo</a:t>
                      </a:r>
                      <a:r>
                        <a:rPr lang="es-ES" sz="1400" b="1" dirty="0" smtClean="0"/>
                        <a:t> Técnico I, Física e Química</a:t>
                      </a:r>
                      <a:endParaRPr lang="es-ES" sz="14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-E. Física.</a:t>
                      </a:r>
                    </a:p>
                    <a:p>
                      <a:r>
                        <a:rPr lang="es-ES" sz="1400" b="1" dirty="0" smtClean="0"/>
                        <a:t>Un mínimo de 2 y máximo de 3 de:</a:t>
                      </a:r>
                    </a:p>
                    <a:p>
                      <a:r>
                        <a:rPr lang="es-ES" sz="1400" b="1" dirty="0" smtClean="0"/>
                        <a:t>-</a:t>
                      </a:r>
                      <a:r>
                        <a:rPr lang="es-ES" sz="1400" b="1" dirty="0" err="1" smtClean="0"/>
                        <a:t>Análise</a:t>
                      </a:r>
                      <a:r>
                        <a:rPr lang="es-ES" sz="1400" b="1" dirty="0" smtClean="0"/>
                        <a:t> Musical I, Anatomía  Aplicada </a:t>
                      </a:r>
                      <a:r>
                        <a:rPr lang="es-ES" sz="1400" b="1" baseline="0" dirty="0" smtClean="0"/>
                        <a:t>Cultura Científica,  </a:t>
                      </a:r>
                      <a:r>
                        <a:rPr lang="es-ES" sz="1400" b="1" baseline="0" dirty="0" err="1" smtClean="0"/>
                        <a:t>debuxo</a:t>
                      </a:r>
                      <a:r>
                        <a:rPr lang="es-ES" sz="1400" b="1" baseline="0" dirty="0" smtClean="0"/>
                        <a:t> artístico I, </a:t>
                      </a:r>
                      <a:r>
                        <a:rPr lang="es-ES" sz="1400" b="1" baseline="0" dirty="0" err="1" smtClean="0"/>
                        <a:t>Debuxo</a:t>
                      </a:r>
                      <a:r>
                        <a:rPr lang="es-ES" sz="1400" b="1" baseline="0" dirty="0" smtClean="0"/>
                        <a:t> Técnico I, </a:t>
                      </a:r>
                      <a:r>
                        <a:rPr lang="es-ES" sz="1400" b="1" baseline="0" dirty="0" err="1" smtClean="0"/>
                        <a:t>Linguaxe</a:t>
                      </a:r>
                      <a:r>
                        <a:rPr lang="es-ES" sz="1400" b="1" baseline="0" dirty="0" smtClean="0"/>
                        <a:t> e Práctica Musical, </a:t>
                      </a:r>
                      <a:r>
                        <a:rPr lang="es-ES" sz="1400" b="1" baseline="0" dirty="0" err="1" smtClean="0"/>
                        <a:t>Relixión</a:t>
                      </a:r>
                      <a:r>
                        <a:rPr lang="es-ES" sz="1400" b="1" baseline="0" dirty="0" smtClean="0"/>
                        <a:t>, 2º </a:t>
                      </a:r>
                      <a:r>
                        <a:rPr lang="es-ES" sz="1400" b="1" baseline="0" dirty="0" err="1" smtClean="0"/>
                        <a:t>Lingua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Estranxeira</a:t>
                      </a:r>
                      <a:r>
                        <a:rPr lang="es-ES" sz="1400" b="1" baseline="0" dirty="0" smtClean="0"/>
                        <a:t>, </a:t>
                      </a:r>
                      <a:r>
                        <a:rPr lang="es-ES" sz="1400" b="1" baseline="0" dirty="0" err="1" smtClean="0"/>
                        <a:t>Tecnoloxía</a:t>
                      </a:r>
                      <a:r>
                        <a:rPr lang="es-ES" sz="1400" b="1" baseline="0" dirty="0" smtClean="0"/>
                        <a:t> Industrial I, </a:t>
                      </a:r>
                      <a:r>
                        <a:rPr lang="es-ES" sz="1400" b="1" baseline="0" dirty="0" err="1" smtClean="0"/>
                        <a:t>Tecnoloxía</a:t>
                      </a:r>
                      <a:r>
                        <a:rPr lang="es-ES" sz="1400" b="1" baseline="0" dirty="0" smtClean="0"/>
                        <a:t> da Información e da Comunicación I, Volumen, 1 materia de ampliación de </a:t>
                      </a:r>
                      <a:r>
                        <a:rPr lang="es-ES" sz="1400" b="1" baseline="0" dirty="0" err="1" smtClean="0"/>
                        <a:t>contidos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dalgunha</a:t>
                      </a:r>
                      <a:r>
                        <a:rPr lang="es-ES" sz="1400" b="1" baseline="0" dirty="0" smtClean="0"/>
                        <a:t> das materias das áreas </a:t>
                      </a:r>
                      <a:r>
                        <a:rPr lang="es-ES" sz="1400" b="1" baseline="0" dirty="0" err="1" smtClean="0"/>
                        <a:t>troncais</a:t>
                      </a:r>
                      <a:r>
                        <a:rPr lang="es-ES" sz="1400" b="1" baseline="0" dirty="0" smtClean="0"/>
                        <a:t>, </a:t>
                      </a:r>
                      <a:r>
                        <a:rPr lang="es-ES" sz="1400" b="1" baseline="0" dirty="0" err="1" smtClean="0"/>
                        <a:t>unha</a:t>
                      </a:r>
                      <a:r>
                        <a:rPr lang="es-ES" sz="1400" b="1" baseline="0" dirty="0" smtClean="0"/>
                        <a:t> materia do bloque das </a:t>
                      </a:r>
                      <a:r>
                        <a:rPr lang="es-ES" sz="1400" b="1" baseline="0" dirty="0" err="1" smtClean="0"/>
                        <a:t>troncais</a:t>
                      </a:r>
                      <a:r>
                        <a:rPr lang="es-ES" sz="1400" b="1" baseline="0" dirty="0" smtClean="0"/>
                        <a:t> non  cursada polo alumnado.</a:t>
                      </a:r>
                      <a:endParaRPr lang="es-ES" sz="14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_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Galega e Literatura</a:t>
                      </a:r>
                      <a:endParaRPr lang="es-ES" sz="14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400" b="1" dirty="0" err="1" smtClean="0"/>
                        <a:t>Bioloxía</a:t>
                      </a:r>
                      <a:r>
                        <a:rPr lang="es-ES" sz="1400" b="1" dirty="0" smtClean="0"/>
                        <a:t>, </a:t>
                      </a:r>
                      <a:r>
                        <a:rPr lang="es-ES" sz="1400" b="1" dirty="0" err="1" smtClean="0"/>
                        <a:t>Debuxo</a:t>
                      </a:r>
                      <a:r>
                        <a:rPr lang="es-ES" sz="1400" b="1" dirty="0" smtClean="0"/>
                        <a:t> Técnico II, Física, </a:t>
                      </a:r>
                      <a:r>
                        <a:rPr lang="es-ES" sz="1400" b="1" dirty="0" err="1" smtClean="0"/>
                        <a:t>Xeoloxía</a:t>
                      </a:r>
                      <a:r>
                        <a:rPr lang="es-ES" sz="1400" b="1" dirty="0" smtClean="0"/>
                        <a:t>, Química</a:t>
                      </a:r>
                      <a:r>
                        <a:rPr lang="es-ES" sz="1400" dirty="0" smtClean="0"/>
                        <a:t>.</a:t>
                      </a:r>
                      <a:endParaRPr lang="es-E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s-ES" sz="1400" b="1" dirty="0" smtClean="0"/>
                        <a:t>Un mínimo de 2 y máximo 3 de : </a:t>
                      </a:r>
                      <a:r>
                        <a:rPr lang="es-ES" sz="1400" b="1" dirty="0" err="1" smtClean="0"/>
                        <a:t>Análise</a:t>
                      </a:r>
                      <a:r>
                        <a:rPr lang="es-ES" sz="1400" b="1" dirty="0" smtClean="0"/>
                        <a:t> Musical II, Ciencias da Terra e do Medio Ambiente, </a:t>
                      </a:r>
                      <a:r>
                        <a:rPr lang="es-ES" sz="1400" b="1" dirty="0" err="1" smtClean="0"/>
                        <a:t>Debuxo</a:t>
                      </a:r>
                      <a:r>
                        <a:rPr lang="es-ES" sz="1400" b="1" dirty="0" smtClean="0"/>
                        <a:t> Artístico II, </a:t>
                      </a:r>
                      <a:r>
                        <a:rPr lang="es-ES" sz="1400" b="1" dirty="0" err="1" smtClean="0"/>
                        <a:t>Debuxo</a:t>
                      </a:r>
                      <a:r>
                        <a:rPr lang="es-ES" sz="1400" b="1" dirty="0" smtClean="0"/>
                        <a:t> Técnico</a:t>
                      </a:r>
                      <a:r>
                        <a:rPr lang="es-ES" sz="1400" b="1" baseline="0" dirty="0" smtClean="0"/>
                        <a:t> II, </a:t>
                      </a:r>
                      <a:r>
                        <a:rPr lang="es-ES" sz="1400" b="1" baseline="0" dirty="0" err="1" smtClean="0"/>
                        <a:t>Funamentos</a:t>
                      </a:r>
                      <a:r>
                        <a:rPr lang="es-ES" sz="1400" b="1" baseline="0" dirty="0" smtClean="0"/>
                        <a:t> da </a:t>
                      </a:r>
                      <a:r>
                        <a:rPr lang="es-ES" sz="1400" b="1" baseline="0" dirty="0" err="1" smtClean="0"/>
                        <a:t>Admón</a:t>
                      </a:r>
                      <a:r>
                        <a:rPr lang="es-ES" sz="1400" b="1" baseline="0" dirty="0" smtClean="0"/>
                        <a:t> e da </a:t>
                      </a:r>
                      <a:r>
                        <a:rPr lang="es-ES" sz="1400" b="1" baseline="0" dirty="0" err="1" smtClean="0"/>
                        <a:t>Xestión</a:t>
                      </a:r>
                      <a:r>
                        <a:rPr lang="es-ES" sz="1400" b="1" baseline="0" dirty="0" smtClean="0"/>
                        <a:t>, Historia da Filosofía, Historia da Música e da Danza, </a:t>
                      </a:r>
                      <a:r>
                        <a:rPr lang="es-ES" sz="1400" b="1" baseline="0" dirty="0" err="1" smtClean="0"/>
                        <a:t>Imaxe</a:t>
                      </a:r>
                      <a:r>
                        <a:rPr lang="es-ES" sz="1400" b="1" baseline="0" dirty="0" smtClean="0"/>
                        <a:t> e Son, </a:t>
                      </a:r>
                      <a:r>
                        <a:rPr lang="es-ES" sz="1400" b="1" baseline="0" dirty="0" err="1" smtClean="0"/>
                        <a:t>Psicoloxía</a:t>
                      </a:r>
                      <a:r>
                        <a:rPr lang="es-ES" sz="1400" b="1" baseline="0" dirty="0" smtClean="0"/>
                        <a:t>, </a:t>
                      </a:r>
                      <a:r>
                        <a:rPr lang="es-ES" sz="1400" b="1" baseline="0" dirty="0" err="1" smtClean="0"/>
                        <a:t>Relixión</a:t>
                      </a:r>
                      <a:r>
                        <a:rPr lang="es-ES" sz="1400" b="1" baseline="0" dirty="0" smtClean="0"/>
                        <a:t>, 2ª </a:t>
                      </a:r>
                      <a:r>
                        <a:rPr lang="es-ES" sz="1400" b="1" baseline="0" dirty="0" err="1" smtClean="0"/>
                        <a:t>Lingua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Estranxeira</a:t>
                      </a:r>
                      <a:r>
                        <a:rPr lang="es-ES" sz="1400" b="1" baseline="0" dirty="0" smtClean="0"/>
                        <a:t> II, Técnicas de Expresión Gráfico-plástica, </a:t>
                      </a:r>
                      <a:r>
                        <a:rPr lang="es-ES" sz="1400" b="1" baseline="0" dirty="0" err="1" smtClean="0"/>
                        <a:t>Tecnoloxía</a:t>
                      </a:r>
                      <a:r>
                        <a:rPr lang="es-ES" sz="1400" b="1" baseline="0" dirty="0" smtClean="0"/>
                        <a:t> Industrial II, </a:t>
                      </a:r>
                      <a:r>
                        <a:rPr lang="es-ES" sz="1400" b="1" baseline="0" dirty="0" err="1" smtClean="0"/>
                        <a:t>Tecnoloxías</a:t>
                      </a:r>
                      <a:r>
                        <a:rPr lang="es-ES" sz="1400" b="1" baseline="0" dirty="0" smtClean="0"/>
                        <a:t> da Información e da Comunicación II</a:t>
                      </a:r>
                      <a:r>
                        <a:rPr lang="es-ES" sz="1400" baseline="0" dirty="0" smtClean="0"/>
                        <a:t>,</a:t>
                      </a:r>
                      <a:r>
                        <a:rPr lang="es-ES" sz="1400" b="1" baseline="0" dirty="0" smtClean="0"/>
                        <a:t> 1 materia de ampliación de </a:t>
                      </a:r>
                      <a:r>
                        <a:rPr lang="es-ES" sz="1400" b="1" baseline="0" dirty="0" err="1" smtClean="0"/>
                        <a:t>contidos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dalgunha</a:t>
                      </a:r>
                      <a:r>
                        <a:rPr lang="es-ES" sz="1400" b="1" baseline="0" dirty="0" smtClean="0"/>
                        <a:t> das materias das áreas </a:t>
                      </a:r>
                      <a:r>
                        <a:rPr lang="es-ES" sz="1400" b="1" baseline="0" dirty="0" err="1" smtClean="0"/>
                        <a:t>troncais</a:t>
                      </a:r>
                      <a:r>
                        <a:rPr lang="es-ES" sz="1400" b="1" baseline="0" dirty="0" smtClean="0"/>
                        <a:t>, </a:t>
                      </a:r>
                      <a:r>
                        <a:rPr lang="es-ES" sz="1400" b="1" baseline="0" dirty="0" err="1" smtClean="0"/>
                        <a:t>unha</a:t>
                      </a:r>
                      <a:r>
                        <a:rPr lang="es-ES" sz="1400" b="1" baseline="0" dirty="0" smtClean="0"/>
                        <a:t> materia do bloque das </a:t>
                      </a:r>
                      <a:r>
                        <a:rPr lang="es-ES" sz="1400" b="1" baseline="0" dirty="0" err="1" smtClean="0"/>
                        <a:t>troncais</a:t>
                      </a:r>
                      <a:r>
                        <a:rPr lang="es-ES" sz="1400" b="1" baseline="0" dirty="0" smtClean="0"/>
                        <a:t> non  cursada polo alumnado.</a:t>
                      </a:r>
                      <a:endParaRPr lang="es-E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dirty="0" smtClean="0"/>
                        <a:t>_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dirty="0" smtClean="0"/>
                        <a:t> Galega e Literatura</a:t>
                      </a:r>
                    </a:p>
                    <a:p>
                      <a:endParaRPr lang="es-ES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7423">
                <a:tc>
                  <a:txBody>
                    <a:bodyPr/>
                    <a:lstStyle/>
                    <a:p>
                      <a:r>
                        <a:rPr lang="es-ES" b="1" dirty="0" smtClean="0"/>
                        <a:t>2º BAC</a:t>
                      </a:r>
                      <a:endParaRPr lang="es-E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Historia de España, </a:t>
                      </a:r>
                      <a:r>
                        <a:rPr lang="es-ES" sz="1400" b="1" dirty="0" err="1" smtClean="0"/>
                        <a:t>Lingua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Castelá</a:t>
                      </a:r>
                      <a:r>
                        <a:rPr lang="es-ES" sz="1400" b="1" baseline="0" dirty="0" smtClean="0"/>
                        <a:t>  e Literatura II, Matemáticas II, </a:t>
                      </a:r>
                      <a:r>
                        <a:rPr lang="es-ES" sz="1400" b="1" baseline="0" dirty="0" err="1" smtClean="0"/>
                        <a:t>Primeira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Lingua</a:t>
                      </a:r>
                      <a:r>
                        <a:rPr lang="es-ES" sz="1400" b="1" baseline="0" dirty="0" smtClean="0"/>
                        <a:t> </a:t>
                      </a:r>
                      <a:r>
                        <a:rPr lang="es-ES" sz="1400" b="1" baseline="0" dirty="0" err="1" smtClean="0"/>
                        <a:t>Estranxeira</a:t>
                      </a:r>
                      <a:r>
                        <a:rPr lang="es-ES" sz="1400" b="1" baseline="0" dirty="0" smtClean="0"/>
                        <a:t> II</a:t>
                      </a:r>
                      <a:endParaRPr lang="es-ES" sz="14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2066</Words>
  <Application>Microsoft Office PowerPoint</Application>
  <PresentationFormat>Presentación en pantalla (4:3)</PresentationFormat>
  <Paragraphs>244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Diapositiva 1</vt:lpstr>
      <vt:lpstr>Declaración de intencións</vt:lpstr>
      <vt:lpstr>ESTRUCTURACIÓN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Consellería de Educación e O.U.</cp:lastModifiedBy>
  <cp:revision>52</cp:revision>
  <dcterms:created xsi:type="dcterms:W3CDTF">2013-05-11T18:33:07Z</dcterms:created>
  <dcterms:modified xsi:type="dcterms:W3CDTF">2014-06-02T10:40:41Z</dcterms:modified>
</cp:coreProperties>
</file>