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80" r:id="rId22"/>
    <p:sldId id="281" r:id="rId23"/>
    <p:sldId id="276" r:id="rId24"/>
    <p:sldId id="282" r:id="rId25"/>
    <p:sldId id="277" r:id="rId26"/>
    <p:sldId id="278" r:id="rId27"/>
    <p:sldId id="279" r:id="rId28"/>
    <p:sldId id="283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3628009-62F8-4C22-9AD4-A6E1A7C2AB7C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5114CFC-38D7-4227-ACFF-A03A274BC1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8009-62F8-4C22-9AD4-A6E1A7C2AB7C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4CFC-38D7-4227-ACFF-A03A274BC1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8009-62F8-4C22-9AD4-A6E1A7C2AB7C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4CFC-38D7-4227-ACFF-A03A274BC1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628009-62F8-4C22-9AD4-A6E1A7C2AB7C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114CFC-38D7-4227-ACFF-A03A274BC13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3628009-62F8-4C22-9AD4-A6E1A7C2AB7C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5114CFC-38D7-4227-ACFF-A03A274BC1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8009-62F8-4C22-9AD4-A6E1A7C2AB7C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4CFC-38D7-4227-ACFF-A03A274BC13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8009-62F8-4C22-9AD4-A6E1A7C2AB7C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4CFC-38D7-4227-ACFF-A03A274BC13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628009-62F8-4C22-9AD4-A6E1A7C2AB7C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114CFC-38D7-4227-ACFF-A03A274BC13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8009-62F8-4C22-9AD4-A6E1A7C2AB7C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4CFC-38D7-4227-ACFF-A03A274BC1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628009-62F8-4C22-9AD4-A6E1A7C2AB7C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114CFC-38D7-4227-ACFF-A03A274BC13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628009-62F8-4C22-9AD4-A6E1A7C2AB7C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114CFC-38D7-4227-ACFF-A03A274BC13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628009-62F8-4C22-9AD4-A6E1A7C2AB7C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114CFC-38D7-4227-ACFF-A03A274BC1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tadega.net/Fotos/v/Palao/foto.png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BIBLIOGRAFIA%20BLOG/Analytics_UA-4456571_20100212-20100314_(DashboardReport).pd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BIBLIOGRAFIA%20BLOG/Los_blogs_en_la_clase_de_lengua%5b1%5d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slideshare.net/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://www.scrib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hyperlink" Target="http://issuu.com/" TargetMode="External"/><Relationship Id="rId9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twitte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30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photobucket.com/" TargetMode="External"/><Relationship Id="rId7" Type="http://schemas.openxmlformats.org/officeDocument/2006/relationships/image" Target="../media/image32.jpeg"/><Relationship Id="rId2" Type="http://schemas.openxmlformats.org/officeDocument/2006/relationships/hyperlink" Target="http://www.flick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://photopeach.com/" TargetMode="External"/><Relationship Id="rId10" Type="http://schemas.openxmlformats.org/officeDocument/2006/relationships/image" Target="../media/image35.png"/><Relationship Id="rId4" Type="http://schemas.openxmlformats.org/officeDocument/2006/relationships/hyperlink" Target="http://bancoimagenes.isftic.mepsyd.es/" TargetMode="External"/><Relationship Id="rId9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vimeo.com/" TargetMode="External"/><Relationship Id="rId7" Type="http://schemas.openxmlformats.org/officeDocument/2006/relationships/image" Target="../media/image38.jpeg"/><Relationship Id="rId2" Type="http://schemas.openxmlformats.org/officeDocument/2006/relationships/hyperlink" Target="http://www.goea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hyperlink" Target="http://embedr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laeulalia-blogdeprobes.blogspot.com/" TargetMode="External"/><Relationship Id="rId2" Type="http://schemas.openxmlformats.org/officeDocument/2006/relationships/hyperlink" Target="http://avalerofer.blog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cursosparatublog.blogspot.com/" TargetMode="External"/><Relationship Id="rId5" Type="http://schemas.openxmlformats.org/officeDocument/2006/relationships/hyperlink" Target="http://vagabundia.blogspot.com/" TargetMode="External"/><Relationship Id="rId4" Type="http://schemas.openxmlformats.org/officeDocument/2006/relationships/hyperlink" Target="http://elescaparatederosa.blogspot.com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../BIBLIOGRAFIA%20BLOG/Bibliotecas123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ites.google.com/site/biblioblogs/mapablog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../BIBLIOGRAFIA%20BLOG/__www.deakialli.com_2009_02_23_10-consejos-para-un-mejor-s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/>
          <a:lstStyle/>
          <a:p>
            <a:r>
              <a:rPr lang="es-ES" dirty="0" smtClean="0"/>
              <a:t>BIBLIOTECA ESCOLAR E WEB 2.0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2143116"/>
            <a:ext cx="6400800" cy="1752600"/>
          </a:xfrm>
        </p:spPr>
        <p:txBody>
          <a:bodyPr/>
          <a:lstStyle/>
          <a:p>
            <a:r>
              <a:rPr lang="es-ES" dirty="0" smtClean="0"/>
              <a:t>Para que un blog de biblioteca?</a:t>
            </a:r>
            <a:endParaRPr lang="es-ES" dirty="0"/>
          </a:p>
        </p:txBody>
      </p:sp>
      <p:pic>
        <p:nvPicPr>
          <p:cNvPr id="5" name="4 Imagen" descr="encanta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786058"/>
            <a:ext cx="4000528" cy="362547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s-ES" dirty="0" smtClean="0"/>
              <a:t>PROMOCIÓN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Anunciar </a:t>
            </a:r>
            <a:r>
              <a:rPr lang="es-ES" dirty="0" err="1" smtClean="0"/>
              <a:t>ou</a:t>
            </a:r>
            <a:r>
              <a:rPr lang="es-ES" dirty="0" smtClean="0"/>
              <a:t> recomendar eventos, actividades, lecturas…</a:t>
            </a:r>
            <a:endParaRPr lang="es-ES" dirty="0"/>
          </a:p>
        </p:txBody>
      </p:sp>
      <p:pic>
        <p:nvPicPr>
          <p:cNvPr id="4" name="3 Imagen" descr="72pc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857496"/>
            <a:ext cx="3470142" cy="32295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s-ES" dirty="0" smtClean="0"/>
              <a:t>SEGMENTACIÓN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Adecuar os </a:t>
            </a:r>
            <a:r>
              <a:rPr lang="es-ES" dirty="0" err="1" smtClean="0"/>
              <a:t>contidos</a:t>
            </a:r>
            <a:r>
              <a:rPr lang="es-ES" dirty="0" smtClean="0"/>
              <a:t> </a:t>
            </a:r>
            <a:r>
              <a:rPr lang="es-ES" dirty="0" err="1" smtClean="0"/>
              <a:t>aos</a:t>
            </a:r>
            <a:r>
              <a:rPr lang="es-ES" dirty="0" smtClean="0"/>
              <a:t> usuarios, organizar mediante etiquetas:</a:t>
            </a:r>
          </a:p>
          <a:p>
            <a:pPr lvl="1"/>
            <a:r>
              <a:rPr lang="es-ES" dirty="0" smtClean="0"/>
              <a:t>ESO, EP, INFANTIL, ALBUM ILUSTRADO, ADULTOS, PAIS E NAIS, DOCENTES, POESÍA, TEATRO, CÓMIC…</a:t>
            </a:r>
            <a:endParaRPr lang="es-ES" dirty="0"/>
          </a:p>
        </p:txBody>
      </p:sp>
      <p:pic>
        <p:nvPicPr>
          <p:cNvPr id="5" name="4 Imagen" descr="tagclo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643314"/>
            <a:ext cx="3357586" cy="257414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SINAIS VISUAIS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Enriquecer o texto con iconos, símbolos, enlaces que faciliten </a:t>
            </a:r>
            <a:r>
              <a:rPr lang="es-ES" dirty="0" err="1" smtClean="0"/>
              <a:t>aos</a:t>
            </a:r>
            <a:r>
              <a:rPr lang="es-ES" dirty="0" smtClean="0"/>
              <a:t> usuarios a localización do que busca. </a:t>
            </a:r>
          </a:p>
          <a:p>
            <a:endParaRPr lang="es-ES" dirty="0"/>
          </a:p>
        </p:txBody>
      </p:sp>
      <p:pic>
        <p:nvPicPr>
          <p:cNvPr id="4" name="3 Imagen" descr="twit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857628"/>
            <a:ext cx="1333500" cy="1333500"/>
          </a:xfrm>
          <a:prstGeom prst="rect">
            <a:avLst/>
          </a:prstGeom>
        </p:spPr>
      </p:pic>
      <p:pic>
        <p:nvPicPr>
          <p:cNvPr id="5" name="4 Imagen" descr="clarslegend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5" y="4000504"/>
            <a:ext cx="2105541" cy="10001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to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929042"/>
            <a:ext cx="2928958" cy="292895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IMAXE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Exhibir un </a:t>
            </a:r>
            <a:r>
              <a:rPr lang="es-ES" dirty="0" err="1" smtClean="0"/>
              <a:t>bo</a:t>
            </a:r>
            <a:r>
              <a:rPr lang="es-ES" dirty="0" smtClean="0"/>
              <a:t> </a:t>
            </a:r>
            <a:r>
              <a:rPr lang="es-ES" dirty="0" err="1" smtClean="0"/>
              <a:t>album</a:t>
            </a:r>
            <a:r>
              <a:rPr lang="es-ES" dirty="0" smtClean="0"/>
              <a:t> de fotos da biblioteca, os </a:t>
            </a:r>
            <a:r>
              <a:rPr lang="es-ES" dirty="0" err="1" smtClean="0"/>
              <a:t>seus</a:t>
            </a:r>
            <a:r>
              <a:rPr lang="es-ES" dirty="0" smtClean="0"/>
              <a:t> </a:t>
            </a:r>
            <a:r>
              <a:rPr lang="es-ES" dirty="0" err="1" smtClean="0"/>
              <a:t>espazos</a:t>
            </a:r>
            <a:r>
              <a:rPr lang="es-ES" dirty="0" smtClean="0"/>
              <a:t>, </a:t>
            </a:r>
            <a:r>
              <a:rPr lang="es-ES" dirty="0" err="1" smtClean="0"/>
              <a:t>exposicións</a:t>
            </a:r>
            <a:r>
              <a:rPr lang="es-ES" dirty="0" smtClean="0"/>
              <a:t>, </a:t>
            </a:r>
            <a:r>
              <a:rPr lang="es-ES" dirty="0" err="1" smtClean="0"/>
              <a:t>persoal</a:t>
            </a:r>
            <a:r>
              <a:rPr lang="es-ES" dirty="0" smtClean="0"/>
              <a:t>, recursos TIC, usuarios…</a:t>
            </a:r>
          </a:p>
          <a:p>
            <a:r>
              <a:rPr lang="es-ES" dirty="0" smtClean="0"/>
              <a:t>Enriquecer cada entrada con </a:t>
            </a:r>
            <a:r>
              <a:rPr lang="es-ES" dirty="0" err="1" smtClean="0"/>
              <a:t>imaxes</a:t>
            </a:r>
            <a:r>
              <a:rPr lang="es-ES" dirty="0" smtClean="0"/>
              <a:t> atractivas, </a:t>
            </a:r>
            <a:r>
              <a:rPr lang="es-ES" dirty="0" err="1" smtClean="0"/>
              <a:t>suxestivas</a:t>
            </a:r>
            <a:r>
              <a:rPr lang="es-ES" dirty="0" smtClean="0"/>
              <a:t>, </a:t>
            </a:r>
            <a:r>
              <a:rPr lang="es-ES" dirty="0" err="1" smtClean="0"/>
              <a:t>fermosas</a:t>
            </a:r>
            <a:r>
              <a:rPr lang="es-ES" dirty="0" smtClean="0"/>
              <a:t> pero CITANDO SEMPRE A SÚA FONTE.</a:t>
            </a:r>
            <a:endParaRPr lang="es-E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CAIXA DE BUSCA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Permitir </a:t>
            </a:r>
            <a:r>
              <a:rPr lang="es-ES" dirty="0" err="1" smtClean="0"/>
              <a:t>ao</a:t>
            </a:r>
            <a:r>
              <a:rPr lang="es-ES" dirty="0" smtClean="0"/>
              <a:t> usuario a busca directa do que </a:t>
            </a:r>
            <a:r>
              <a:rPr lang="es-ES" dirty="0" err="1" smtClean="0"/>
              <a:t>lle</a:t>
            </a:r>
            <a:r>
              <a:rPr lang="es-ES" dirty="0" smtClean="0"/>
              <a:t> interesa a través </a:t>
            </a:r>
            <a:r>
              <a:rPr lang="es-ES" dirty="0" err="1" smtClean="0"/>
              <a:t>dunha</a:t>
            </a:r>
            <a:r>
              <a:rPr lang="es-ES" dirty="0" smtClean="0"/>
              <a:t> </a:t>
            </a:r>
            <a:r>
              <a:rPr lang="es-ES" dirty="0" err="1" smtClean="0"/>
              <a:t>sinxela</a:t>
            </a:r>
            <a:r>
              <a:rPr lang="es-ES" dirty="0" smtClean="0"/>
              <a:t> </a:t>
            </a:r>
            <a:r>
              <a:rPr lang="es-ES" dirty="0" err="1" smtClean="0"/>
              <a:t>caixa</a:t>
            </a:r>
            <a:r>
              <a:rPr lang="es-ES" dirty="0" smtClean="0"/>
              <a:t> de búsqueda.</a:t>
            </a:r>
            <a:endParaRPr lang="es-ES" dirty="0"/>
          </a:p>
        </p:txBody>
      </p:sp>
      <p:pic>
        <p:nvPicPr>
          <p:cNvPr id="4" name="3 Imagen" descr="busc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3857628"/>
            <a:ext cx="2438400" cy="20764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 RETROALIMENTACIÓN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Proporcionar </a:t>
            </a:r>
            <a:r>
              <a:rPr lang="es-ES" dirty="0" err="1" smtClean="0"/>
              <a:t>ao</a:t>
            </a:r>
            <a:r>
              <a:rPr lang="es-ES" dirty="0" smtClean="0"/>
              <a:t> usuario a </a:t>
            </a:r>
            <a:r>
              <a:rPr lang="es-ES" dirty="0" err="1" smtClean="0"/>
              <a:t>posibilidade</a:t>
            </a:r>
            <a:r>
              <a:rPr lang="es-ES" dirty="0" smtClean="0"/>
              <a:t> de comunicarse con </a:t>
            </a:r>
            <a:r>
              <a:rPr lang="es-ES" dirty="0" err="1" smtClean="0"/>
              <a:t>nós</a:t>
            </a:r>
            <a:r>
              <a:rPr lang="es-ES" dirty="0" smtClean="0"/>
              <a:t> a través dos </a:t>
            </a:r>
            <a:r>
              <a:rPr lang="es-ES" dirty="0" err="1" smtClean="0"/>
              <a:t>seus</a:t>
            </a:r>
            <a:r>
              <a:rPr lang="es-ES" dirty="0" smtClean="0"/>
              <a:t> comentarios. Atender e responder </a:t>
            </a:r>
            <a:r>
              <a:rPr lang="es-ES" dirty="0" err="1" smtClean="0"/>
              <a:t>ás</a:t>
            </a:r>
            <a:r>
              <a:rPr lang="es-ES" dirty="0" smtClean="0"/>
              <a:t> </a:t>
            </a:r>
            <a:r>
              <a:rPr lang="es-ES" dirty="0" err="1" smtClean="0"/>
              <a:t>súas</a:t>
            </a:r>
            <a:r>
              <a:rPr lang="es-ES" dirty="0" smtClean="0"/>
              <a:t> </a:t>
            </a:r>
            <a:r>
              <a:rPr lang="es-ES" dirty="0" err="1" smtClean="0"/>
              <a:t>suxestións</a:t>
            </a:r>
            <a:r>
              <a:rPr lang="es-ES" dirty="0"/>
              <a:t>.</a:t>
            </a:r>
          </a:p>
        </p:txBody>
      </p:sp>
      <p:pic>
        <p:nvPicPr>
          <p:cNvPr id="4" name="3 Imagen" descr="Este blog se alimenta de sus comentarios Driwr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357562"/>
            <a:ext cx="3810000" cy="31527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den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571744"/>
            <a:ext cx="2643206" cy="264320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7. REDUNDANCIA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Non ter medo de repetirnos </a:t>
            </a:r>
            <a:r>
              <a:rPr lang="es-ES" sz="2400" dirty="0" err="1" smtClean="0"/>
              <a:t>unha</a:t>
            </a:r>
            <a:r>
              <a:rPr lang="es-ES" sz="2400" dirty="0" smtClean="0"/>
              <a:t> e </a:t>
            </a:r>
            <a:r>
              <a:rPr lang="es-ES" sz="2400" dirty="0" err="1" smtClean="0"/>
              <a:t>outra</a:t>
            </a:r>
            <a:r>
              <a:rPr lang="es-ES" sz="2400" dirty="0" smtClean="0"/>
              <a:t> vez. </a:t>
            </a:r>
            <a:r>
              <a:rPr lang="es-ES" sz="2400" dirty="0" err="1" smtClean="0"/>
              <a:t>Iso</a:t>
            </a:r>
            <a:r>
              <a:rPr lang="es-ES" sz="2400" dirty="0" smtClean="0"/>
              <a:t> facilita </a:t>
            </a:r>
            <a:r>
              <a:rPr lang="es-ES" sz="2400" dirty="0" err="1" smtClean="0"/>
              <a:t>ao</a:t>
            </a:r>
            <a:r>
              <a:rPr lang="es-ES" sz="2400" dirty="0" smtClean="0"/>
              <a:t> usuario o acceso </a:t>
            </a:r>
            <a:r>
              <a:rPr lang="es-ES" sz="2400" dirty="0" err="1" smtClean="0"/>
              <a:t>ao</a:t>
            </a:r>
            <a:r>
              <a:rPr lang="es-ES" sz="2400" dirty="0" smtClean="0"/>
              <a:t> que </a:t>
            </a:r>
            <a:r>
              <a:rPr lang="es-ES" sz="2400" dirty="0" err="1" smtClean="0"/>
              <a:t>lles</a:t>
            </a:r>
            <a:r>
              <a:rPr lang="es-ES" sz="2400" dirty="0" smtClean="0"/>
              <a:t> ofrecemos. Debemos adecuarnos á </a:t>
            </a:r>
            <a:r>
              <a:rPr lang="es-ES" sz="2400" dirty="0" err="1" smtClean="0"/>
              <a:t>súa</a:t>
            </a:r>
            <a:r>
              <a:rPr lang="es-ES" sz="2400" dirty="0" smtClean="0"/>
              <a:t> </a:t>
            </a:r>
            <a:r>
              <a:rPr lang="es-ES" sz="2400" dirty="0" err="1" smtClean="0"/>
              <a:t>linguaxe</a:t>
            </a:r>
            <a:r>
              <a:rPr lang="es-ES" sz="2400" dirty="0" smtClean="0"/>
              <a:t> e </a:t>
            </a:r>
            <a:r>
              <a:rPr lang="es-ES" sz="2400" dirty="0" err="1" smtClean="0"/>
              <a:t>ao</a:t>
            </a:r>
            <a:r>
              <a:rPr lang="es-ES" sz="2400" dirty="0" smtClean="0"/>
              <a:t> </a:t>
            </a:r>
            <a:r>
              <a:rPr lang="es-ES" sz="2400" dirty="0" err="1" smtClean="0"/>
              <a:t>seu</a:t>
            </a:r>
            <a:r>
              <a:rPr lang="es-ES" sz="2400" dirty="0" smtClean="0"/>
              <a:t> </a:t>
            </a:r>
            <a:r>
              <a:rPr lang="es-ES" sz="2400" dirty="0" err="1" smtClean="0"/>
              <a:t>xeito</a:t>
            </a:r>
            <a:r>
              <a:rPr lang="es-ES" sz="2400" dirty="0" smtClean="0"/>
              <a:t> de “navegar”.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(Etiquetas e enlaces por doquier)</a:t>
            </a:r>
            <a:endParaRPr lang="es-E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abla%20de%20estadist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4619625"/>
            <a:ext cx="2990850" cy="22383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8. MELLORA CONTÍNUA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Analizar as </a:t>
            </a:r>
            <a:r>
              <a:rPr lang="es-ES" dirty="0" err="1" smtClean="0">
                <a:hlinkClick r:id="rId3" action="ppaction://hlinkfile"/>
              </a:rPr>
              <a:t>estatísticas</a:t>
            </a:r>
            <a:r>
              <a:rPr lang="es-ES" dirty="0" smtClean="0"/>
              <a:t> do </a:t>
            </a:r>
            <a:r>
              <a:rPr lang="es-ES" dirty="0" err="1" smtClean="0"/>
              <a:t>noso</a:t>
            </a:r>
            <a:r>
              <a:rPr lang="es-ES" dirty="0" smtClean="0"/>
              <a:t> blog:</a:t>
            </a:r>
          </a:p>
          <a:p>
            <a:pPr lvl="1"/>
            <a:r>
              <a:rPr lang="es-ES" dirty="0" smtClean="0"/>
              <a:t>Entradas </a:t>
            </a:r>
            <a:r>
              <a:rPr lang="es-ES" dirty="0" err="1" smtClean="0"/>
              <a:t>máis</a:t>
            </a:r>
            <a:r>
              <a:rPr lang="es-ES" dirty="0" smtClean="0"/>
              <a:t> visitadas.</a:t>
            </a:r>
          </a:p>
          <a:p>
            <a:pPr lvl="1"/>
            <a:r>
              <a:rPr lang="es-ES" dirty="0" smtClean="0"/>
              <a:t>Perfil dos visitantes.</a:t>
            </a:r>
          </a:p>
          <a:p>
            <a:pPr lvl="1"/>
            <a:r>
              <a:rPr lang="es-ES" dirty="0" smtClean="0"/>
              <a:t>Vía de acceso a </a:t>
            </a:r>
            <a:r>
              <a:rPr lang="es-ES" dirty="0" err="1" smtClean="0"/>
              <a:t>nós</a:t>
            </a:r>
            <a:r>
              <a:rPr lang="es-ES" dirty="0" smtClean="0"/>
              <a:t>.</a:t>
            </a:r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lvl="1">
              <a:buNone/>
            </a:pPr>
            <a:r>
              <a:rPr lang="es-ES" dirty="0" smtClean="0"/>
              <a:t>A partir </a:t>
            </a:r>
            <a:r>
              <a:rPr lang="es-ES" dirty="0" err="1" smtClean="0"/>
              <a:t>desa</a:t>
            </a:r>
            <a:r>
              <a:rPr lang="es-ES" dirty="0" smtClean="0"/>
              <a:t> </a:t>
            </a:r>
            <a:r>
              <a:rPr lang="es-ES" dirty="0" err="1" smtClean="0"/>
              <a:t>análise</a:t>
            </a:r>
            <a:r>
              <a:rPr lang="es-ES" dirty="0" smtClean="0"/>
              <a:t> procurar a </a:t>
            </a:r>
            <a:r>
              <a:rPr lang="es-ES" dirty="0" err="1" smtClean="0"/>
              <a:t>mellora</a:t>
            </a:r>
            <a:r>
              <a:rPr lang="es-ES" dirty="0" smtClean="0"/>
              <a:t> </a:t>
            </a:r>
            <a:r>
              <a:rPr lang="es-ES" dirty="0" err="1" smtClean="0"/>
              <a:t>contínua</a:t>
            </a:r>
            <a:r>
              <a:rPr lang="es-ES" dirty="0" smtClean="0"/>
              <a:t> do </a:t>
            </a:r>
            <a:r>
              <a:rPr lang="es-ES" dirty="0" err="1" smtClean="0"/>
              <a:t>noso</a:t>
            </a:r>
            <a:r>
              <a:rPr lang="es-ES" dirty="0" smtClean="0"/>
              <a:t> blog.</a:t>
            </a:r>
          </a:p>
          <a:p>
            <a:pPr lvl="1"/>
            <a:endParaRPr lang="es-E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9. PROPORCIONAR UNHA VERSIÓN PARA MÓBILES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Facilitar o acceso </a:t>
            </a:r>
            <a:r>
              <a:rPr lang="es-ES" dirty="0" err="1" smtClean="0"/>
              <a:t>dende</a:t>
            </a:r>
            <a:r>
              <a:rPr lang="es-ES" dirty="0" smtClean="0"/>
              <a:t> teléfonos móviles </a:t>
            </a:r>
            <a:r>
              <a:rPr lang="es-ES" dirty="0" err="1" smtClean="0"/>
              <a:t>ou</a:t>
            </a:r>
            <a:r>
              <a:rPr lang="es-ES" dirty="0" smtClean="0"/>
              <a:t> PDAs.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tel_fono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857496"/>
            <a:ext cx="3160476" cy="31604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10. ACCESIBILIDADE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Proporcionar </a:t>
            </a:r>
            <a:r>
              <a:rPr lang="es-ES_tradnl" dirty="0" err="1" smtClean="0"/>
              <a:t>aos</a:t>
            </a:r>
            <a:r>
              <a:rPr lang="es-ES_tradnl" dirty="0" smtClean="0"/>
              <a:t> lectores do blog o </a:t>
            </a:r>
            <a:r>
              <a:rPr lang="es-ES_tradnl" sz="2800" dirty="0" smtClean="0">
                <a:solidFill>
                  <a:srgbClr val="FF0000"/>
                </a:solidFill>
              </a:rPr>
              <a:t>acceso a </a:t>
            </a:r>
            <a:r>
              <a:rPr lang="es-ES_tradnl" sz="2800" dirty="0" err="1" smtClean="0">
                <a:solidFill>
                  <a:srgbClr val="FF0000"/>
                </a:solidFill>
              </a:rPr>
              <a:t>nós</a:t>
            </a:r>
            <a:r>
              <a:rPr lang="es-ES_tradnl" sz="2800" dirty="0" smtClean="0">
                <a:solidFill>
                  <a:srgbClr val="FF0000"/>
                </a:solidFill>
              </a:rPr>
              <a:t> </a:t>
            </a:r>
            <a:r>
              <a:rPr lang="es-ES_tradnl" dirty="0" smtClean="0"/>
              <a:t>igual que se </a:t>
            </a:r>
            <a:r>
              <a:rPr lang="es-ES_tradnl" dirty="0" err="1" smtClean="0"/>
              <a:t>estivesen</a:t>
            </a:r>
            <a:r>
              <a:rPr lang="es-ES_tradnl" dirty="0" smtClean="0"/>
              <a:t> físicamente </a:t>
            </a:r>
            <a:r>
              <a:rPr lang="es-ES_tradnl" dirty="0" err="1" smtClean="0"/>
              <a:t>na</a:t>
            </a:r>
            <a:r>
              <a:rPr lang="es-ES_tradnl" dirty="0" smtClean="0"/>
              <a:t> biblioteca. </a:t>
            </a:r>
          </a:p>
          <a:p>
            <a:pPr lvl="1"/>
            <a:r>
              <a:rPr lang="es-ES_tradnl" dirty="0" smtClean="0"/>
              <a:t>E-mail de contacto.</a:t>
            </a:r>
          </a:p>
          <a:p>
            <a:pPr lvl="1"/>
            <a:r>
              <a:rPr lang="es-ES_tradnl" dirty="0" err="1" smtClean="0"/>
              <a:t>Resposta</a:t>
            </a:r>
            <a:r>
              <a:rPr lang="es-ES_tradnl" dirty="0" smtClean="0"/>
              <a:t> inmediata a comentarios </a:t>
            </a:r>
            <a:r>
              <a:rPr lang="es-ES_tradnl" dirty="0" err="1" smtClean="0"/>
              <a:t>ou</a:t>
            </a:r>
            <a:r>
              <a:rPr lang="es-ES_tradnl" dirty="0" smtClean="0"/>
              <a:t> preguntas.</a:t>
            </a:r>
          </a:p>
          <a:p>
            <a:pPr lvl="1"/>
            <a:r>
              <a:rPr lang="es-ES_tradnl" dirty="0" err="1" smtClean="0"/>
              <a:t>Asesoramento</a:t>
            </a:r>
            <a:r>
              <a:rPr lang="es-ES_tradnl" dirty="0" smtClean="0"/>
              <a:t> on-line.</a:t>
            </a:r>
            <a:endParaRPr lang="es-ES" dirty="0"/>
          </a:p>
        </p:txBody>
      </p:sp>
      <p:pic>
        <p:nvPicPr>
          <p:cNvPr id="4" name="3 Imagen" descr="correo electr_ni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4357694"/>
            <a:ext cx="2034671" cy="20346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WEB 2.0 </a:t>
            </a:r>
            <a:r>
              <a:rPr lang="es-ES" dirty="0" err="1" smtClean="0"/>
              <a:t>ou</a:t>
            </a:r>
            <a:r>
              <a:rPr lang="es-ES" dirty="0" smtClean="0"/>
              <a:t> WEB SOCIAL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Doble dirección: dar e recibir. </a:t>
            </a:r>
          </a:p>
          <a:p>
            <a:r>
              <a:rPr lang="es-ES" dirty="0" smtClean="0"/>
              <a:t>Recibir e producir información.</a:t>
            </a:r>
          </a:p>
          <a:p>
            <a:r>
              <a:rPr lang="es-ES" dirty="0" smtClean="0"/>
              <a:t>Participar.</a:t>
            </a:r>
          </a:p>
          <a:p>
            <a:r>
              <a:rPr lang="es-ES" dirty="0" smtClean="0"/>
              <a:t>Crear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err="1" smtClean="0"/>
              <a:t>intelixencia</a:t>
            </a:r>
            <a:r>
              <a:rPr lang="es-ES" dirty="0" smtClean="0"/>
              <a:t> colectiva: suma da </a:t>
            </a:r>
            <a:r>
              <a:rPr lang="es-ES" dirty="0" err="1" smtClean="0"/>
              <a:t>intelixencia</a:t>
            </a:r>
            <a:r>
              <a:rPr lang="es-ES" dirty="0" smtClean="0"/>
              <a:t> dos </a:t>
            </a:r>
            <a:r>
              <a:rPr lang="es-ES" b="1" dirty="0" smtClean="0"/>
              <a:t>usuarios.</a:t>
            </a:r>
          </a:p>
          <a:p>
            <a:pPr>
              <a:buNone/>
            </a:pPr>
            <a:endParaRPr lang="es-ES" b="1" dirty="0" smtClean="0"/>
          </a:p>
          <a:p>
            <a:endParaRPr lang="es-ES" dirty="0"/>
          </a:p>
        </p:txBody>
      </p:sp>
      <p:pic>
        <p:nvPicPr>
          <p:cNvPr id="5" name="4 Imagen" descr="servicios-web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929066"/>
            <a:ext cx="4762500" cy="25431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dirty="0" smtClean="0"/>
              <a:t>UN NOVO XÉNERO DE ESCRITURA:</a:t>
            </a:r>
            <a:br>
              <a:rPr lang="gl-ES" dirty="0" smtClean="0"/>
            </a:br>
            <a:r>
              <a:rPr lang="gl-ES" dirty="0" smtClean="0"/>
              <a:t>O </a:t>
            </a:r>
            <a:r>
              <a:rPr lang="gl-ES" i="1" dirty="0" smtClean="0"/>
              <a:t>POST</a:t>
            </a:r>
            <a:r>
              <a:rPr lang="gl-ES" dirty="0" smtClean="0"/>
              <a:t> ou ENTRADA</a:t>
            </a:r>
            <a:endParaRPr lang="gl-ES" dirty="0"/>
          </a:p>
        </p:txBody>
      </p:sp>
      <p:pic>
        <p:nvPicPr>
          <p:cNvPr id="4" name="3 Marcador de contenido" descr="trabaja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143116"/>
            <a:ext cx="3357586" cy="3357586"/>
          </a:xfr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dirty="0" smtClean="0"/>
              <a:t>Cómo debe ser un </a:t>
            </a:r>
            <a:r>
              <a:rPr lang="gl-ES" dirty="0" err="1" smtClean="0"/>
              <a:t>post</a:t>
            </a:r>
            <a:r>
              <a:rPr lang="gl-ES" dirty="0" smtClean="0"/>
              <a:t/>
            </a:r>
            <a:br>
              <a:rPr lang="gl-ES" dirty="0" smtClean="0"/>
            </a:br>
            <a:r>
              <a:rPr lang="gl-ES" dirty="0" smtClean="0"/>
              <a:t>(</a:t>
            </a:r>
            <a:r>
              <a:rPr lang="gl-ES" dirty="0" err="1" smtClean="0">
                <a:hlinkClick r:id="rId2" action="ppaction://hlinkfile"/>
              </a:rPr>
              <a:t>Felipe</a:t>
            </a:r>
            <a:r>
              <a:rPr lang="gl-ES" dirty="0" smtClean="0">
                <a:hlinkClick r:id="rId2" action="ppaction://hlinkfile"/>
              </a:rPr>
              <a:t> </a:t>
            </a:r>
            <a:r>
              <a:rPr lang="gl-ES" dirty="0" err="1" smtClean="0">
                <a:hlinkClick r:id="rId2" action="ppaction://hlinkfile"/>
              </a:rPr>
              <a:t>Zayas</a:t>
            </a:r>
            <a:r>
              <a:rPr lang="gl-ES" dirty="0" smtClean="0"/>
              <a:t>)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gl-ES" dirty="0" smtClean="0"/>
              <a:t>Tratar un só asunto</a:t>
            </a:r>
          </a:p>
          <a:p>
            <a:r>
              <a:rPr lang="gl-ES" dirty="0" smtClean="0"/>
              <a:t>Usar </a:t>
            </a:r>
            <a:r>
              <a:rPr lang="gl-ES" b="1" dirty="0" smtClean="0">
                <a:solidFill>
                  <a:schemeClr val="accent1"/>
                </a:solidFill>
              </a:rPr>
              <a:t>listas</a:t>
            </a:r>
            <a:r>
              <a:rPr lang="gl-ES" dirty="0" smtClean="0"/>
              <a:t> para enumerar datos, feitos …</a:t>
            </a:r>
          </a:p>
          <a:p>
            <a:r>
              <a:rPr lang="gl-ES" dirty="0" smtClean="0"/>
              <a:t>Utiliza a </a:t>
            </a:r>
            <a:r>
              <a:rPr lang="gl-ES" b="1" dirty="0" smtClean="0">
                <a:solidFill>
                  <a:schemeClr val="accent1"/>
                </a:solidFill>
              </a:rPr>
              <a:t>negriña</a:t>
            </a:r>
            <a:r>
              <a:rPr lang="gl-ES" dirty="0" smtClean="0"/>
              <a:t> e as </a:t>
            </a:r>
            <a:r>
              <a:rPr lang="gl-ES" b="1" dirty="0" smtClean="0">
                <a:solidFill>
                  <a:srgbClr val="7030A0"/>
                </a:solidFill>
              </a:rPr>
              <a:t>cores</a:t>
            </a:r>
            <a:r>
              <a:rPr lang="gl-ES" dirty="0" smtClean="0"/>
              <a:t> para resaltar palabras importantes.</a:t>
            </a:r>
          </a:p>
          <a:p>
            <a:r>
              <a:rPr lang="gl-ES" dirty="0" smtClean="0"/>
              <a:t>Utilizar o botón de </a:t>
            </a:r>
            <a:r>
              <a:rPr lang="gl-ES" sz="4400" b="1" dirty="0" smtClean="0">
                <a:solidFill>
                  <a:srgbClr val="7030A0"/>
                </a:solidFill>
              </a:rPr>
              <a:t>”</a:t>
            </a:r>
            <a:r>
              <a:rPr lang="gl-ES" dirty="0" smtClean="0"/>
              <a:t> cando necesites introducir unha </a:t>
            </a:r>
            <a:r>
              <a:rPr lang="gl-ES" sz="2800" b="1" dirty="0" smtClean="0"/>
              <a:t>cita</a:t>
            </a:r>
            <a:r>
              <a:rPr lang="gl-ES" dirty="0" smtClean="0"/>
              <a:t>.</a:t>
            </a:r>
          </a:p>
          <a:p>
            <a:r>
              <a:rPr lang="gl-ES" dirty="0" smtClean="0"/>
              <a:t>Proporcionar </a:t>
            </a:r>
            <a:r>
              <a:rPr lang="gl-ES" b="1" dirty="0" smtClean="0">
                <a:solidFill>
                  <a:srgbClr val="7030A0"/>
                </a:solidFill>
              </a:rPr>
              <a:t>SEMPRE</a:t>
            </a:r>
            <a:r>
              <a:rPr lang="gl-ES" dirty="0" smtClean="0"/>
              <a:t> as fontes da información dos textos, as imaxes e os vídeos que publicas mediante enlaces.</a:t>
            </a:r>
          </a:p>
          <a:p>
            <a:endParaRPr lang="gl-ES" dirty="0"/>
          </a:p>
        </p:txBody>
      </p:sp>
      <p:pic>
        <p:nvPicPr>
          <p:cNvPr id="4" name="3 Imagen" descr="web_lin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5357826"/>
            <a:ext cx="785818" cy="7858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/>
          <a:lstStyle/>
          <a:p>
            <a:r>
              <a:rPr lang="gl-ES" dirty="0" smtClean="0"/>
              <a:t>Presentar a información dende un punto de vista persoal:  comenta, valora, cuestiona.</a:t>
            </a:r>
          </a:p>
          <a:p>
            <a:r>
              <a:rPr lang="gl-ES" dirty="0" smtClean="0"/>
              <a:t>Ter en conta ao lector, facendo que se implique no que dis mediante preguntas ou solicitudes de opinión.</a:t>
            </a:r>
          </a:p>
          <a:p>
            <a:r>
              <a:rPr lang="gl-ES" dirty="0" smtClean="0"/>
              <a:t>Empregar un estilo informal, </a:t>
            </a:r>
            <a:r>
              <a:rPr lang="gl-ES" dirty="0" err="1" smtClean="0"/>
              <a:t>cercano</a:t>
            </a:r>
            <a:r>
              <a:rPr lang="gl-ES" dirty="0" smtClean="0"/>
              <a:t>, pero sempre respectando as normas ortográficas e gramaticais da túa lingua.</a:t>
            </a:r>
            <a:endParaRPr lang="gl-ES" dirty="0"/>
          </a:p>
        </p:txBody>
      </p:sp>
      <p:pic>
        <p:nvPicPr>
          <p:cNvPr id="4" name="3 Imagen" descr="habl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4143380"/>
            <a:ext cx="2214578" cy="22145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dirty="0" smtClean="0"/>
              <a:t>FERRAMENTAS PARA ENRIQUECER O BLOG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gl-ES" dirty="0" smtClean="0"/>
              <a:t>Publicar documentos, presentacións e </a:t>
            </a:r>
            <a:r>
              <a:rPr lang="gl-ES" dirty="0" err="1" smtClean="0"/>
              <a:t>pdf</a:t>
            </a:r>
            <a:r>
              <a:rPr lang="gl-ES" dirty="0" smtClean="0"/>
              <a:t>:</a:t>
            </a:r>
          </a:p>
          <a:p>
            <a:pPr lvl="1"/>
            <a:r>
              <a:rPr lang="gl-ES" b="1" dirty="0" smtClean="0"/>
              <a:t>Google </a:t>
            </a:r>
            <a:r>
              <a:rPr lang="gl-ES" b="1" dirty="0" err="1" smtClean="0"/>
              <a:t>Docs</a:t>
            </a:r>
            <a:endParaRPr lang="gl-ES" b="1" dirty="0" smtClean="0"/>
          </a:p>
          <a:p>
            <a:pPr lvl="1"/>
            <a:r>
              <a:rPr lang="gl-ES" b="1" dirty="0" smtClean="0"/>
              <a:t>Google </a:t>
            </a:r>
            <a:r>
              <a:rPr lang="gl-ES" b="1" dirty="0" err="1" smtClean="0"/>
              <a:t>Sites</a:t>
            </a:r>
            <a:endParaRPr lang="gl-ES" b="1" dirty="0" smtClean="0"/>
          </a:p>
          <a:p>
            <a:pPr lvl="1"/>
            <a:r>
              <a:rPr lang="gl-ES" b="1" dirty="0" err="1" smtClean="0">
                <a:hlinkClick r:id="rId2"/>
              </a:rPr>
              <a:t>Scribd</a:t>
            </a:r>
            <a:endParaRPr lang="gl-ES" b="1" dirty="0" smtClean="0"/>
          </a:p>
          <a:p>
            <a:pPr lvl="1"/>
            <a:r>
              <a:rPr lang="gl-ES" dirty="0" err="1" smtClean="0">
                <a:hlinkClick r:id="rId3"/>
              </a:rPr>
              <a:t>Slideshare</a:t>
            </a:r>
            <a:endParaRPr lang="gl-ES" dirty="0" smtClean="0"/>
          </a:p>
          <a:p>
            <a:pPr lvl="1"/>
            <a:r>
              <a:rPr lang="gl-ES" dirty="0" err="1" smtClean="0">
                <a:hlinkClick r:id="rId4"/>
              </a:rPr>
              <a:t>Issuu</a:t>
            </a:r>
            <a:endParaRPr lang="gl-ES" dirty="0" smtClean="0"/>
          </a:p>
          <a:p>
            <a:pPr lvl="1"/>
            <a:r>
              <a:rPr lang="gl-ES" dirty="0" smtClean="0"/>
              <a:t>Aula virtual MOODLE </a:t>
            </a:r>
            <a:endParaRPr lang="gl-ES" dirty="0"/>
          </a:p>
        </p:txBody>
      </p:sp>
      <p:pic>
        <p:nvPicPr>
          <p:cNvPr id="4" name="3 Imagen" descr="google-do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071678"/>
            <a:ext cx="454188" cy="428628"/>
          </a:xfrm>
          <a:prstGeom prst="rect">
            <a:avLst/>
          </a:prstGeom>
        </p:spPr>
      </p:pic>
      <p:pic>
        <p:nvPicPr>
          <p:cNvPr id="5" name="4 Imagen" descr="slideshare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3" y="3214686"/>
            <a:ext cx="428628" cy="347872"/>
          </a:xfrm>
          <a:prstGeom prst="rect">
            <a:avLst/>
          </a:prstGeom>
        </p:spPr>
      </p:pic>
      <p:pic>
        <p:nvPicPr>
          <p:cNvPr id="6" name="5 Imagen" descr="scribd_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4546" y="2857496"/>
            <a:ext cx="996108" cy="357190"/>
          </a:xfrm>
          <a:prstGeom prst="rect">
            <a:avLst/>
          </a:prstGeom>
        </p:spPr>
      </p:pic>
      <p:pic>
        <p:nvPicPr>
          <p:cNvPr id="18434" name="Picture 2" descr="http://conbits.files.wordpress.com/2009/01/issuu-logo.png?w=226&amp;h=7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3643314"/>
            <a:ext cx="928694" cy="312304"/>
          </a:xfrm>
          <a:prstGeom prst="rect">
            <a:avLst/>
          </a:prstGeom>
          <a:noFill/>
        </p:spPr>
      </p:pic>
      <p:pic>
        <p:nvPicPr>
          <p:cNvPr id="18436" name="Picture 4" descr="http://www.gortek.com/sites/default/files/sites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2500306"/>
            <a:ext cx="495304" cy="428628"/>
          </a:xfrm>
          <a:prstGeom prst="rect">
            <a:avLst/>
          </a:prstGeom>
          <a:noFill/>
        </p:spPr>
      </p:pic>
      <p:pic>
        <p:nvPicPr>
          <p:cNvPr id="9" name="8 Imagen" descr="moodle-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43372" y="3786190"/>
            <a:ext cx="786613" cy="5826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pPr>
              <a:buNone/>
            </a:pPr>
            <a:r>
              <a:rPr lang="es-ES_tradnl" b="1" dirty="0" smtClean="0"/>
              <a:t>Marcadores </a:t>
            </a:r>
            <a:r>
              <a:rPr lang="es-ES_tradnl" b="1" dirty="0" err="1" smtClean="0"/>
              <a:t>sociais</a:t>
            </a:r>
            <a:r>
              <a:rPr lang="es-ES_tradnl" b="1" dirty="0" smtClean="0"/>
              <a:t> e redes </a:t>
            </a:r>
            <a:r>
              <a:rPr lang="es-ES_tradnl" b="1" dirty="0" err="1" smtClean="0"/>
              <a:t>sociais</a:t>
            </a:r>
            <a:r>
              <a:rPr lang="es-ES_tradnl" b="1" dirty="0" smtClean="0"/>
              <a:t> </a:t>
            </a:r>
            <a:r>
              <a:rPr lang="es-ES_tradnl" dirty="0" smtClean="0"/>
              <a:t>para </a:t>
            </a:r>
            <a:r>
              <a:rPr lang="es-ES_tradnl" dirty="0" err="1" smtClean="0"/>
              <a:t>manter</a:t>
            </a:r>
            <a:r>
              <a:rPr lang="es-ES_tradnl" dirty="0" smtClean="0"/>
              <a:t> contacto con sitios </a:t>
            </a:r>
            <a:r>
              <a:rPr lang="es-ES_tradnl" dirty="0" err="1" smtClean="0"/>
              <a:t>afíns</a:t>
            </a:r>
            <a:r>
              <a:rPr lang="es-ES_tradnl" dirty="0" smtClean="0"/>
              <a:t> e compartir todo o que </a:t>
            </a:r>
            <a:r>
              <a:rPr lang="es-ES_tradnl" dirty="0" err="1" smtClean="0"/>
              <a:t>atopamos</a:t>
            </a:r>
            <a:r>
              <a:rPr lang="es-ES_tradnl" dirty="0" smtClean="0"/>
              <a:t> </a:t>
            </a:r>
            <a:r>
              <a:rPr lang="es-ES_tradnl" dirty="0" err="1" smtClean="0"/>
              <a:t>na</a:t>
            </a:r>
            <a:r>
              <a:rPr lang="es-ES_tradnl" dirty="0" smtClean="0"/>
              <a:t> rede e sabemos que </a:t>
            </a:r>
            <a:r>
              <a:rPr lang="es-ES_tradnl" dirty="0" err="1" smtClean="0"/>
              <a:t>lles</a:t>
            </a:r>
            <a:r>
              <a:rPr lang="es-ES_tradnl" dirty="0" smtClean="0"/>
              <a:t>/nos pode interesar.</a:t>
            </a:r>
            <a:endParaRPr lang="es-ES_tradnl" b="1" dirty="0" smtClean="0"/>
          </a:p>
          <a:p>
            <a:pPr>
              <a:buNone/>
            </a:pPr>
            <a:endParaRPr lang="es-ES" b="1" dirty="0" smtClean="0"/>
          </a:p>
          <a:p>
            <a:pPr lvl="1"/>
            <a:r>
              <a:rPr lang="es-ES" b="1" dirty="0" smtClean="0"/>
              <a:t>Google Reader</a:t>
            </a:r>
          </a:p>
          <a:p>
            <a:pPr lvl="1"/>
            <a:endParaRPr lang="es-ES" b="1" dirty="0" smtClean="0"/>
          </a:p>
          <a:p>
            <a:pPr lvl="1"/>
            <a:r>
              <a:rPr lang="es-ES" b="1" dirty="0" smtClean="0"/>
              <a:t>Del.icio.us</a:t>
            </a:r>
          </a:p>
          <a:p>
            <a:pPr lvl="1"/>
            <a:endParaRPr lang="es-ES_tradnl" b="1" dirty="0" smtClean="0"/>
          </a:p>
          <a:p>
            <a:pPr lvl="1"/>
            <a:endParaRPr lang="es-ES" b="1" dirty="0" smtClean="0"/>
          </a:p>
          <a:p>
            <a:pPr lvl="1"/>
            <a:r>
              <a:rPr lang="es-ES" dirty="0" err="1" smtClean="0">
                <a:hlinkClick r:id="rId2"/>
              </a:rPr>
              <a:t>Twitter</a:t>
            </a:r>
            <a:endParaRPr lang="es-ES" dirty="0"/>
          </a:p>
        </p:txBody>
      </p:sp>
      <p:pic>
        <p:nvPicPr>
          <p:cNvPr id="4" name="3 Imagen" descr="google_reader_enlarg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786058"/>
            <a:ext cx="762005" cy="571504"/>
          </a:xfrm>
          <a:prstGeom prst="rect">
            <a:avLst/>
          </a:prstGeom>
        </p:spPr>
      </p:pic>
      <p:pic>
        <p:nvPicPr>
          <p:cNvPr id="17410" name="Picture 2" descr="http://www.reprintbuyer.com/images/new/del.icio.us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786190"/>
            <a:ext cx="357190" cy="357190"/>
          </a:xfrm>
          <a:prstGeom prst="rect">
            <a:avLst/>
          </a:prstGeom>
          <a:noFill/>
        </p:spPr>
      </p:pic>
      <p:pic>
        <p:nvPicPr>
          <p:cNvPr id="6" name="5 Imagen" descr="twitt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4714884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gl-ES" dirty="0" smtClean="0"/>
              <a:t>Imaxes:</a:t>
            </a:r>
          </a:p>
          <a:p>
            <a:pPr lvl="1"/>
            <a:r>
              <a:rPr lang="gl-ES" dirty="0" err="1" smtClean="0">
                <a:hlinkClick r:id="rId2"/>
              </a:rPr>
              <a:t>Flickr</a:t>
            </a:r>
            <a:endParaRPr lang="gl-ES" dirty="0" smtClean="0"/>
          </a:p>
          <a:p>
            <a:pPr lvl="1"/>
            <a:r>
              <a:rPr lang="gl-ES" dirty="0" err="1" smtClean="0">
                <a:hlinkClick r:id="rId3"/>
              </a:rPr>
              <a:t>Photobucket</a:t>
            </a:r>
            <a:endParaRPr lang="gl-ES" dirty="0" smtClean="0"/>
          </a:p>
          <a:p>
            <a:pPr lvl="1"/>
            <a:r>
              <a:rPr lang="gl-ES" b="1" dirty="0" err="1" smtClean="0"/>
              <a:t>Picassa</a:t>
            </a:r>
            <a:endParaRPr lang="gl-ES" b="1" dirty="0" smtClean="0"/>
          </a:p>
          <a:p>
            <a:pPr lvl="1"/>
            <a:r>
              <a:rPr lang="gl-ES" dirty="0" smtClean="0">
                <a:hlinkClick r:id="rId4"/>
              </a:rPr>
              <a:t>Banco de recursos CNICE</a:t>
            </a:r>
            <a:endParaRPr lang="gl-ES" dirty="0" smtClean="0"/>
          </a:p>
          <a:p>
            <a:pPr lvl="1"/>
            <a:r>
              <a:rPr lang="gl-ES" dirty="0" err="1" smtClean="0">
                <a:hlinkClick r:id="rId5"/>
              </a:rPr>
              <a:t>Photopeach</a:t>
            </a:r>
            <a:endParaRPr lang="gl-ES" dirty="0" smtClean="0"/>
          </a:p>
          <a:p>
            <a:endParaRPr lang="gl-ES" dirty="0" smtClean="0"/>
          </a:p>
          <a:p>
            <a:r>
              <a:rPr lang="gl-ES" dirty="0" smtClean="0"/>
              <a:t>Redes sociais:</a:t>
            </a:r>
          </a:p>
          <a:p>
            <a:pPr lvl="1"/>
            <a:r>
              <a:rPr lang="gl-ES" b="1" dirty="0" err="1" smtClean="0"/>
              <a:t>Twitter</a:t>
            </a:r>
            <a:endParaRPr lang="gl-ES" b="1" dirty="0" smtClean="0"/>
          </a:p>
          <a:p>
            <a:pPr lvl="1"/>
            <a:r>
              <a:rPr lang="gl-ES" b="1" dirty="0" err="1" smtClean="0"/>
              <a:t>Facebook</a:t>
            </a:r>
            <a:endParaRPr lang="gl-ES" b="1" dirty="0" smtClean="0"/>
          </a:p>
          <a:p>
            <a:pPr lvl="1">
              <a:buNone/>
            </a:pPr>
            <a:r>
              <a:rPr lang="gl-ES" dirty="0" smtClean="0"/>
              <a:t>	</a:t>
            </a:r>
            <a:endParaRPr lang="gl-ES" dirty="0"/>
          </a:p>
        </p:txBody>
      </p:sp>
      <p:pic>
        <p:nvPicPr>
          <p:cNvPr id="4" name="3 Imagen" descr="facebook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5357826"/>
            <a:ext cx="428628" cy="428628"/>
          </a:xfrm>
          <a:prstGeom prst="rect">
            <a:avLst/>
          </a:prstGeom>
        </p:spPr>
      </p:pic>
      <p:pic>
        <p:nvPicPr>
          <p:cNvPr id="5" name="4 Imagen" descr="flickr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5984" y="2071678"/>
            <a:ext cx="785818" cy="307342"/>
          </a:xfrm>
          <a:prstGeom prst="rect">
            <a:avLst/>
          </a:prstGeom>
        </p:spPr>
      </p:pic>
      <p:pic>
        <p:nvPicPr>
          <p:cNvPr id="6" name="5 Imagen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488" y="3643314"/>
            <a:ext cx="357190" cy="357190"/>
          </a:xfrm>
          <a:prstGeom prst="rect">
            <a:avLst/>
          </a:prstGeom>
        </p:spPr>
      </p:pic>
      <p:pic>
        <p:nvPicPr>
          <p:cNvPr id="7" name="6 Imagen" descr="picassa_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0298" y="2857496"/>
            <a:ext cx="928694" cy="312849"/>
          </a:xfrm>
          <a:prstGeom prst="rect">
            <a:avLst/>
          </a:prstGeom>
        </p:spPr>
      </p:pic>
      <p:pic>
        <p:nvPicPr>
          <p:cNvPr id="8" name="7 Imagen" descr="logo-twitte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43240" y="4714884"/>
            <a:ext cx="500066" cy="5116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gl-ES" dirty="0" smtClean="0"/>
              <a:t>Son:</a:t>
            </a:r>
          </a:p>
          <a:p>
            <a:pPr lvl="1"/>
            <a:r>
              <a:rPr lang="gl-ES" dirty="0" err="1" smtClean="0">
                <a:hlinkClick r:id="rId2"/>
              </a:rPr>
              <a:t>Goear</a:t>
            </a:r>
            <a:endParaRPr lang="gl-ES" dirty="0" smtClean="0"/>
          </a:p>
          <a:p>
            <a:pPr lvl="1"/>
            <a:r>
              <a:rPr lang="gl-ES" dirty="0" err="1" smtClean="0"/>
              <a:t>Spotify</a:t>
            </a:r>
            <a:endParaRPr lang="gl-ES" dirty="0" smtClean="0"/>
          </a:p>
          <a:p>
            <a:pPr>
              <a:buNone/>
            </a:pPr>
            <a:endParaRPr lang="gl-ES" dirty="0" smtClean="0"/>
          </a:p>
          <a:p>
            <a:r>
              <a:rPr lang="gl-ES" dirty="0" err="1" smtClean="0"/>
              <a:t>Video</a:t>
            </a:r>
            <a:r>
              <a:rPr lang="gl-ES" dirty="0" smtClean="0"/>
              <a:t>:</a:t>
            </a:r>
          </a:p>
          <a:p>
            <a:pPr lvl="1"/>
            <a:r>
              <a:rPr lang="gl-ES" b="1" dirty="0" err="1" smtClean="0"/>
              <a:t>Youtube</a:t>
            </a:r>
            <a:endParaRPr lang="gl-ES" b="1" dirty="0" smtClean="0"/>
          </a:p>
          <a:p>
            <a:pPr lvl="1"/>
            <a:r>
              <a:rPr lang="gl-ES" dirty="0" err="1" smtClean="0">
                <a:hlinkClick r:id="rId3"/>
              </a:rPr>
              <a:t>Vimeo</a:t>
            </a:r>
            <a:endParaRPr lang="gl-ES" dirty="0" smtClean="0"/>
          </a:p>
          <a:p>
            <a:pPr lvl="1"/>
            <a:r>
              <a:rPr lang="gl-ES" dirty="0" err="1" smtClean="0">
                <a:hlinkClick r:id="rId4"/>
              </a:rPr>
              <a:t>Embedr</a:t>
            </a:r>
            <a:endParaRPr lang="gl-ES" dirty="0" smtClean="0"/>
          </a:p>
          <a:p>
            <a:endParaRPr lang="gl-ES" dirty="0" smtClean="0"/>
          </a:p>
          <a:p>
            <a:pPr lvl="1"/>
            <a:endParaRPr lang="gl-ES" dirty="0" smtClean="0"/>
          </a:p>
        </p:txBody>
      </p:sp>
      <p:pic>
        <p:nvPicPr>
          <p:cNvPr id="15362" name="Picture 2" descr="http://otroblogmas.com/wp-content/uploads/2009/09/goear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285992"/>
            <a:ext cx="1000132" cy="325043"/>
          </a:xfrm>
          <a:prstGeom prst="rect">
            <a:avLst/>
          </a:prstGeom>
          <a:noFill/>
        </p:spPr>
      </p:pic>
      <p:pic>
        <p:nvPicPr>
          <p:cNvPr id="15364" name="Picture 4" descr="http://www.anexom.es/wp-content/uploads/2009/02/spotif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2214554"/>
            <a:ext cx="571504" cy="571504"/>
          </a:xfrm>
          <a:prstGeom prst="rect">
            <a:avLst/>
          </a:prstGeom>
          <a:noFill/>
        </p:spPr>
      </p:pic>
      <p:pic>
        <p:nvPicPr>
          <p:cNvPr id="15366" name="Picture 6" descr="http://www.ucc.org/webtips/images/vimeo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071942"/>
            <a:ext cx="714380" cy="432200"/>
          </a:xfrm>
          <a:prstGeom prst="rect">
            <a:avLst/>
          </a:prstGeom>
          <a:noFill/>
        </p:spPr>
      </p:pic>
      <p:pic>
        <p:nvPicPr>
          <p:cNvPr id="15368" name="Picture 8" descr="http://3.bp.blogspot.com/_Ow4b1_bIv28/R5DnTSVz5DI/AAAAAAAAAGo/BCuE1Rkzk2s/s320/youtube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4000504"/>
            <a:ext cx="759978" cy="5715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err="1" smtClean="0"/>
              <a:t>Blogs</a:t>
            </a:r>
            <a:r>
              <a:rPr lang="gl-ES" dirty="0" smtClean="0"/>
              <a:t> </a:t>
            </a:r>
            <a:r>
              <a:rPr lang="gl-ES" smtClean="0"/>
              <a:t>para aprender sobre </a:t>
            </a:r>
            <a:r>
              <a:rPr lang="gl-ES" dirty="0" err="1" smtClean="0"/>
              <a:t>blogs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gl-ES" dirty="0" smtClean="0">
                <a:hlinkClick r:id="rId2"/>
              </a:rPr>
              <a:t>Apuntes sobre </a:t>
            </a:r>
            <a:r>
              <a:rPr lang="gl-ES" dirty="0" err="1" smtClean="0">
                <a:hlinkClick r:id="rId2"/>
              </a:rPr>
              <a:t>blogs</a:t>
            </a:r>
            <a:endParaRPr lang="gl-ES" dirty="0" smtClean="0"/>
          </a:p>
          <a:p>
            <a:r>
              <a:rPr lang="gl-ES" dirty="0" err="1" smtClean="0">
                <a:hlinkClick r:id="rId3"/>
              </a:rPr>
              <a:t>Tuneando</a:t>
            </a:r>
            <a:r>
              <a:rPr lang="gl-ES" dirty="0" smtClean="0">
                <a:hlinkClick r:id="rId3"/>
              </a:rPr>
              <a:t> el </a:t>
            </a:r>
            <a:r>
              <a:rPr lang="gl-ES" dirty="0" err="1" smtClean="0">
                <a:hlinkClick r:id="rId3"/>
              </a:rPr>
              <a:t>blog</a:t>
            </a:r>
            <a:endParaRPr lang="gl-ES" dirty="0" smtClean="0"/>
          </a:p>
          <a:p>
            <a:r>
              <a:rPr lang="gl-ES" dirty="0" smtClean="0">
                <a:hlinkClick r:id="rId4"/>
              </a:rPr>
              <a:t>El escaparate de Rosa</a:t>
            </a:r>
            <a:endParaRPr lang="gl-ES" dirty="0" smtClean="0"/>
          </a:p>
          <a:p>
            <a:r>
              <a:rPr lang="gl-ES" dirty="0" err="1" smtClean="0">
                <a:hlinkClick r:id="rId5"/>
              </a:rPr>
              <a:t>Vagabundia</a:t>
            </a:r>
            <a:endParaRPr lang="gl-ES" dirty="0" smtClean="0"/>
          </a:p>
          <a:p>
            <a:r>
              <a:rPr lang="gl-ES" dirty="0" err="1" smtClean="0">
                <a:hlinkClick r:id="rId6"/>
              </a:rPr>
              <a:t>RecurS</a:t>
            </a:r>
            <a:r>
              <a:rPr lang="gl-ES" dirty="0" smtClean="0">
                <a:hlinkClick r:id="rId6"/>
              </a:rPr>
              <a:t>.O.S. para tu </a:t>
            </a:r>
            <a:r>
              <a:rPr lang="gl-ES" dirty="0" err="1" smtClean="0">
                <a:hlinkClick r:id="rId6"/>
              </a:rPr>
              <a:t>blog</a:t>
            </a:r>
            <a:endParaRPr lang="gl-E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1643074"/>
          </a:xfrm>
        </p:spPr>
        <p:txBody>
          <a:bodyPr>
            <a:noAutofit/>
          </a:bodyPr>
          <a:lstStyle/>
          <a:p>
            <a:r>
              <a:rPr lang="gl-ES" sz="2000" dirty="0" smtClean="0"/>
              <a:t>PERO OLLO, </a:t>
            </a:r>
            <a:r>
              <a:rPr lang="gl-ES" sz="2000" dirty="0" smtClean="0"/>
              <a:t>ANTE O RISCO DE ESCRAVIZARSE </a:t>
            </a:r>
            <a:r>
              <a:rPr lang="gl-ES" sz="2000" dirty="0" smtClean="0"/>
              <a:t>AO </a:t>
            </a:r>
            <a:r>
              <a:rPr lang="gl-ES" sz="2000" dirty="0" smtClean="0"/>
              <a:t>BLOG HAI QUE RECORDAR QUE É UNHA </a:t>
            </a:r>
            <a:r>
              <a:rPr lang="gl-ES" sz="2000" b="1" dirty="0" smtClean="0"/>
              <a:t>ferramenta</a:t>
            </a:r>
            <a:r>
              <a:rPr lang="gl-ES" sz="2000" dirty="0" smtClean="0"/>
              <a:t> AO SERVIZO DA BIBLIOTECA, NON UNHA FINALIDADE EN SI MESMA.</a:t>
            </a:r>
            <a:endParaRPr lang="gl-ES" sz="2000" dirty="0"/>
          </a:p>
        </p:txBody>
      </p:sp>
      <p:pic>
        <p:nvPicPr>
          <p:cNvPr id="4" name="3 Marcador de contenido" descr="libr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357430"/>
            <a:ext cx="2928958" cy="36483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FERRAMENTAS WEB 2.0:</a:t>
            </a:r>
            <a:br>
              <a:rPr lang="es-ES" dirty="0" smtClean="0"/>
            </a:br>
            <a:r>
              <a:rPr lang="es-ES" dirty="0" smtClean="0"/>
              <a:t>software social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As </a:t>
            </a:r>
            <a:r>
              <a:rPr lang="es-ES" dirty="0" err="1" smtClean="0"/>
              <a:t>aplicacións</a:t>
            </a:r>
            <a:r>
              <a:rPr lang="es-ES" dirty="0" smtClean="0"/>
              <a:t> coas que os usuarios poden relacionarse entre sí e organizar e compartir </a:t>
            </a:r>
            <a:r>
              <a:rPr lang="es-ES" dirty="0" err="1" smtClean="0"/>
              <a:t>calquera</a:t>
            </a:r>
            <a:r>
              <a:rPr lang="es-ES" dirty="0" smtClean="0"/>
              <a:t> tipo de </a:t>
            </a:r>
            <a:r>
              <a:rPr lang="es-ES" dirty="0" err="1" smtClean="0"/>
              <a:t>contido</a:t>
            </a:r>
            <a:r>
              <a:rPr lang="es-ES" dirty="0" smtClean="0"/>
              <a:t>.</a:t>
            </a:r>
          </a:p>
          <a:p>
            <a:r>
              <a:rPr lang="es-ES" dirty="0" smtClean="0"/>
              <a:t>Gratuitas</a:t>
            </a:r>
          </a:p>
          <a:p>
            <a:r>
              <a:rPr lang="es-ES" dirty="0" smtClean="0"/>
              <a:t>De fácil </a:t>
            </a:r>
            <a:r>
              <a:rPr lang="es-ES" dirty="0" err="1" smtClean="0"/>
              <a:t>manexo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As </a:t>
            </a:r>
            <a:r>
              <a:rPr lang="es-ES" dirty="0" err="1" smtClean="0"/>
              <a:t>máis</a:t>
            </a:r>
            <a:r>
              <a:rPr lang="es-ES" dirty="0" smtClean="0"/>
              <a:t> significativas:</a:t>
            </a:r>
          </a:p>
          <a:p>
            <a:pPr lvl="2"/>
            <a:r>
              <a:rPr lang="es-ES" dirty="0" smtClean="0"/>
              <a:t>Blogs</a:t>
            </a:r>
          </a:p>
          <a:p>
            <a:pPr lvl="2"/>
            <a:r>
              <a:rPr lang="es-ES" dirty="0" smtClean="0"/>
              <a:t>Wikis</a:t>
            </a:r>
          </a:p>
          <a:p>
            <a:pPr lvl="2"/>
            <a:r>
              <a:rPr lang="es-ES" dirty="0" smtClean="0"/>
              <a:t>Marcadores </a:t>
            </a:r>
            <a:r>
              <a:rPr lang="es-ES" dirty="0" err="1" smtClean="0"/>
              <a:t>sociais</a:t>
            </a:r>
            <a:endParaRPr lang="es-E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hlinkClick r:id="rId2" action="ppaction://hlinkfile"/>
              </a:rPr>
              <a:t>Biblioteca </a:t>
            </a:r>
            <a:r>
              <a:rPr lang="es-ES" dirty="0" smtClean="0">
                <a:hlinkClick r:id="rId2" action="ppaction://hlinkfile"/>
              </a:rPr>
              <a:t>2.0</a:t>
            </a:r>
            <a:r>
              <a:rPr lang="es-ES" dirty="0" smtClean="0"/>
              <a:t> (</a:t>
            </a:r>
            <a:r>
              <a:rPr lang="es-ES" smtClean="0">
                <a:latin typeface="Arial" pitchFamily="34" charset="0"/>
                <a:cs typeface="Arial" pitchFamily="34" charset="0"/>
              </a:rPr>
              <a:t>Antonio Alonso)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Centro de recursos para a lectura, a información e a </a:t>
            </a:r>
            <a:r>
              <a:rPr lang="es-ES" dirty="0" err="1" smtClean="0"/>
              <a:t>aprendizaxe</a:t>
            </a:r>
            <a:r>
              <a:rPr lang="es-ES" dirty="0" smtClean="0"/>
              <a:t>.</a:t>
            </a:r>
          </a:p>
          <a:p>
            <a:r>
              <a:rPr lang="es-ES" dirty="0" smtClean="0"/>
              <a:t>A GRAN AULA de </a:t>
            </a:r>
            <a:r>
              <a:rPr lang="es-ES" dirty="0" err="1" smtClean="0"/>
              <a:t>traballo</a:t>
            </a:r>
            <a:r>
              <a:rPr lang="es-ES" dirty="0" smtClean="0"/>
              <a:t> dos centros educativos.</a:t>
            </a:r>
          </a:p>
          <a:p>
            <a:endParaRPr lang="es-ES" dirty="0"/>
          </a:p>
        </p:txBody>
      </p:sp>
      <p:pic>
        <p:nvPicPr>
          <p:cNvPr id="4" name="3 Imagen" descr="bibliote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429000"/>
            <a:ext cx="3000396" cy="30003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TICS </a:t>
            </a:r>
            <a:r>
              <a:rPr lang="es-ES" dirty="0" err="1" smtClean="0"/>
              <a:t>na</a:t>
            </a:r>
            <a:r>
              <a:rPr lang="es-ES" dirty="0" smtClean="0"/>
              <a:t> Biblioteca 2.0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Xestión</a:t>
            </a:r>
            <a:r>
              <a:rPr lang="es-ES" sz="2400" dirty="0" smtClean="0"/>
              <a:t> do catálogo e o préstamo.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Acceso a documentos </a:t>
            </a:r>
            <a:r>
              <a:rPr lang="es-ES" sz="2400" dirty="0" err="1" smtClean="0"/>
              <a:t>dixitais</a:t>
            </a:r>
            <a:r>
              <a:rPr lang="es-ES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Acceso á internet para consulta de catálogo e busca de </a:t>
            </a:r>
            <a:r>
              <a:rPr lang="es-ES" sz="2400" dirty="0" err="1" smtClean="0"/>
              <a:t>calquera</a:t>
            </a:r>
            <a:r>
              <a:rPr lang="es-ES" sz="2400" dirty="0" smtClean="0"/>
              <a:t> tipo de información.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600" b="1" dirty="0" err="1" smtClean="0">
                <a:solidFill>
                  <a:srgbClr val="FF0000"/>
                </a:solidFill>
              </a:rPr>
              <a:t>Presenza</a:t>
            </a:r>
            <a:r>
              <a:rPr lang="es-ES" sz="3600" b="1" dirty="0" smtClean="0">
                <a:solidFill>
                  <a:srgbClr val="FF0000"/>
                </a:solidFill>
              </a:rPr>
              <a:t> </a:t>
            </a:r>
            <a:r>
              <a:rPr lang="es-ES" sz="3600" b="1" dirty="0" err="1" smtClean="0">
                <a:solidFill>
                  <a:srgbClr val="FF0000"/>
                </a:solidFill>
              </a:rPr>
              <a:t>na</a:t>
            </a:r>
            <a:r>
              <a:rPr lang="es-ES" sz="3600" b="1" dirty="0" smtClean="0">
                <a:solidFill>
                  <a:srgbClr val="FF0000"/>
                </a:solidFill>
              </a:rPr>
              <a:t> web social.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4" name="3 Imagen" descr="TIC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000504"/>
            <a:ext cx="2739105" cy="2533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PARA QUÉ?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Compartir experiencias e recursos</a:t>
            </a:r>
          </a:p>
          <a:p>
            <a:r>
              <a:rPr lang="es-ES" dirty="0" smtClean="0"/>
              <a:t>Difundir </a:t>
            </a:r>
            <a:r>
              <a:rPr lang="es-ES" dirty="0" err="1" smtClean="0"/>
              <a:t>contidos</a:t>
            </a:r>
            <a:endParaRPr lang="es-ES" dirty="0" smtClean="0"/>
          </a:p>
          <a:p>
            <a:r>
              <a:rPr lang="es-ES" dirty="0" err="1" smtClean="0"/>
              <a:t>Traballar</a:t>
            </a:r>
            <a:r>
              <a:rPr lang="es-ES" dirty="0" smtClean="0"/>
              <a:t> en equipo</a:t>
            </a:r>
          </a:p>
          <a:p>
            <a:r>
              <a:rPr lang="es-ES" dirty="0" smtClean="0"/>
              <a:t>Conectar </a:t>
            </a:r>
            <a:r>
              <a:rPr lang="es-ES" dirty="0" err="1" smtClean="0"/>
              <a:t>cos</a:t>
            </a:r>
            <a:r>
              <a:rPr lang="es-ES" dirty="0" smtClean="0"/>
              <a:t> usuarios do blog:</a:t>
            </a:r>
          </a:p>
          <a:p>
            <a:pPr lvl="1"/>
            <a:r>
              <a:rPr lang="es-ES" dirty="0" smtClean="0"/>
              <a:t>os usuarios </a:t>
            </a:r>
            <a:r>
              <a:rPr lang="es-ES" dirty="0" err="1" smtClean="0"/>
              <a:t>presenciais</a:t>
            </a:r>
            <a:r>
              <a:rPr lang="es-ES" dirty="0" smtClean="0"/>
              <a:t> da biblioteca</a:t>
            </a:r>
          </a:p>
          <a:p>
            <a:pPr lvl="1"/>
            <a:r>
              <a:rPr lang="es-ES" dirty="0" err="1" smtClean="0"/>
              <a:t>Outras</a:t>
            </a:r>
            <a:r>
              <a:rPr lang="es-ES" dirty="0" smtClean="0"/>
              <a:t> bibliotecas escolares</a:t>
            </a:r>
          </a:p>
          <a:p>
            <a:pPr lvl="1"/>
            <a:r>
              <a:rPr lang="es-ES" dirty="0" smtClean="0"/>
              <a:t>Lectores do blog</a:t>
            </a:r>
          </a:p>
          <a:p>
            <a:pPr lvl="1"/>
            <a:r>
              <a:rPr lang="es-ES" dirty="0" err="1" smtClean="0"/>
              <a:t>Outros</a:t>
            </a:r>
            <a:r>
              <a:rPr lang="es-ES" dirty="0" smtClean="0"/>
              <a:t> blogs con intereses </a:t>
            </a:r>
            <a:r>
              <a:rPr lang="es-ES" dirty="0" err="1" smtClean="0"/>
              <a:t>comúns</a:t>
            </a:r>
            <a:r>
              <a:rPr lang="es-ES" dirty="0" smtClean="0"/>
              <a:t>: educación, LIX …</a:t>
            </a:r>
            <a:endParaRPr lang="es-ES" dirty="0"/>
          </a:p>
        </p:txBody>
      </p:sp>
      <p:pic>
        <p:nvPicPr>
          <p:cNvPr id="4" name="3 Imagen" descr="abrazoterapia-abrazo-de-costad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1714488"/>
            <a:ext cx="2152650" cy="2466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BIBLIOTECAS ESCOLARES NA REDE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>
                <a:hlinkClick r:id="rId2"/>
              </a:rPr>
              <a:t>Mapa</a:t>
            </a:r>
            <a:r>
              <a:rPr lang="es-ES_tradnl" dirty="0" smtClean="0"/>
              <a:t> de </a:t>
            </a:r>
            <a:r>
              <a:rPr lang="es-ES_tradnl" dirty="0" err="1" smtClean="0"/>
              <a:t>biblioblogs</a:t>
            </a:r>
            <a:r>
              <a:rPr lang="es-ES_tradnl" dirty="0" smtClean="0"/>
              <a:t> </a:t>
            </a:r>
            <a:r>
              <a:rPr lang="es-ES_tradnl" dirty="0" err="1" smtClean="0"/>
              <a:t>galegos</a:t>
            </a:r>
            <a:r>
              <a:rPr lang="es-ES_tradnl" dirty="0" smtClean="0"/>
              <a:t>.</a:t>
            </a:r>
            <a:endParaRPr lang="es-ES" dirty="0"/>
          </a:p>
        </p:txBody>
      </p:sp>
      <p:pic>
        <p:nvPicPr>
          <p:cNvPr id="4" name="3 Imagen" descr="MAPA BLOG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2357430"/>
            <a:ext cx="4466912" cy="41164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VANTAXES DUN BLOG: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dirty="0" smtClean="0"/>
              <a:t>Creación </a:t>
            </a:r>
            <a:r>
              <a:rPr lang="es-ES" dirty="0" err="1" smtClean="0"/>
              <a:t>sinxela</a:t>
            </a:r>
            <a:r>
              <a:rPr lang="es-ES" dirty="0" smtClean="0"/>
              <a:t> e rápida.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Publicación cómoda.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Magnífico soporte de </a:t>
            </a:r>
            <a:r>
              <a:rPr lang="es-ES" dirty="0" err="1" smtClean="0"/>
              <a:t>outras</a:t>
            </a:r>
            <a:r>
              <a:rPr lang="es-ES" dirty="0" smtClean="0"/>
              <a:t> </a:t>
            </a:r>
            <a:r>
              <a:rPr lang="es-ES" dirty="0" err="1" smtClean="0"/>
              <a:t>ferramentas</a:t>
            </a:r>
            <a:r>
              <a:rPr lang="es-ES" dirty="0" smtClean="0"/>
              <a:t>: audio, video, </a:t>
            </a:r>
            <a:r>
              <a:rPr lang="es-ES" dirty="0" err="1" smtClean="0"/>
              <a:t>imaxe</a:t>
            </a:r>
            <a:r>
              <a:rPr lang="es-ES" dirty="0" smtClean="0"/>
              <a:t>, </a:t>
            </a:r>
            <a:r>
              <a:rPr lang="es-ES" dirty="0" err="1" smtClean="0"/>
              <a:t>slide</a:t>
            </a:r>
            <a:r>
              <a:rPr lang="es-ES" dirty="0" smtClean="0"/>
              <a:t>, </a:t>
            </a:r>
            <a:r>
              <a:rPr lang="es-ES" dirty="0" err="1" smtClean="0"/>
              <a:t>pdf</a:t>
            </a:r>
            <a:r>
              <a:rPr lang="es-ES" dirty="0" smtClean="0"/>
              <a:t>, </a:t>
            </a:r>
            <a:r>
              <a:rPr lang="es-ES" dirty="0" err="1" smtClean="0"/>
              <a:t>páxinas</a:t>
            </a:r>
            <a:r>
              <a:rPr lang="es-ES" dirty="0" smtClean="0"/>
              <a:t> estáticas, marcadores </a:t>
            </a:r>
            <a:r>
              <a:rPr lang="es-ES" dirty="0" err="1" smtClean="0"/>
              <a:t>sociais</a:t>
            </a:r>
            <a:r>
              <a:rPr lang="es-ES" dirty="0" smtClean="0"/>
              <a:t>, </a:t>
            </a:r>
            <a:r>
              <a:rPr lang="es-ES" dirty="0" err="1" smtClean="0"/>
              <a:t>twitter</a:t>
            </a:r>
            <a:r>
              <a:rPr lang="es-ES" dirty="0" smtClean="0"/>
              <a:t> …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Memoria viva das actividades da biblioteca.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Organización temática por </a:t>
            </a:r>
            <a:r>
              <a:rPr lang="es-ES" b="1" dirty="0" smtClean="0">
                <a:solidFill>
                  <a:schemeClr val="accent1"/>
                </a:solidFill>
              </a:rPr>
              <a:t>etiquetas</a:t>
            </a:r>
            <a:r>
              <a:rPr lang="es-E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Comunicación directa </a:t>
            </a:r>
            <a:r>
              <a:rPr lang="es-ES" dirty="0" err="1" smtClean="0"/>
              <a:t>cos</a:t>
            </a:r>
            <a:r>
              <a:rPr lang="es-ES" dirty="0" smtClean="0"/>
              <a:t> usuarios a través dos </a:t>
            </a:r>
            <a:r>
              <a:rPr lang="es-ES" dirty="0" err="1" smtClean="0"/>
              <a:t>seus</a:t>
            </a:r>
            <a:r>
              <a:rPr lang="es-ES" dirty="0" smtClean="0"/>
              <a:t> comentarios.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Autofit/>
          </a:bodyPr>
          <a:lstStyle/>
          <a:p>
            <a:r>
              <a:rPr lang="es-ES" sz="2800" dirty="0" smtClean="0"/>
              <a:t>COMO DEBE SER UN BLOG DE BIBLIOTECA (10 </a:t>
            </a:r>
            <a:r>
              <a:rPr lang="es-ES" sz="2800" dirty="0" err="1" smtClean="0"/>
              <a:t>consellos</a:t>
            </a:r>
            <a:r>
              <a:rPr lang="es-ES" sz="2800" dirty="0" smtClean="0"/>
              <a:t> de </a:t>
            </a:r>
            <a:r>
              <a:rPr lang="es-ES" sz="2800" dirty="0" err="1" smtClean="0">
                <a:hlinkClick r:id="rId2" action="ppaction://hlinkfile"/>
              </a:rPr>
              <a:t>Catuxa</a:t>
            </a:r>
            <a:r>
              <a:rPr lang="es-ES" sz="2800" dirty="0" smtClean="0">
                <a:hlinkClick r:id="rId2" action="ppaction://hlinkfile"/>
              </a:rPr>
              <a:t> </a:t>
            </a:r>
            <a:r>
              <a:rPr lang="es-ES" sz="2800" dirty="0" err="1" smtClean="0">
                <a:hlinkClick r:id="rId2" action="ppaction://hlinkfile"/>
              </a:rPr>
              <a:t>Seoane</a:t>
            </a:r>
            <a:r>
              <a:rPr lang="es-ES" sz="2800" dirty="0" smtClean="0"/>
              <a:t>)</a:t>
            </a:r>
            <a:endParaRPr lang="es-ES" sz="2800" dirty="0"/>
          </a:p>
        </p:txBody>
      </p:sp>
      <p:pic>
        <p:nvPicPr>
          <p:cNvPr id="4" name="3 Marcador de contenido" descr="libroo1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714612" y="2357430"/>
            <a:ext cx="3276618" cy="32163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289</TotalTime>
  <Words>794</Words>
  <Application>Microsoft Office PowerPoint</Application>
  <PresentationFormat>Presentación en pantalla (4:3)</PresentationFormat>
  <Paragraphs>131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Mirador</vt:lpstr>
      <vt:lpstr>BIBLIOTECA ESCOLAR E WEB 2.0</vt:lpstr>
      <vt:lpstr>WEB 2.0 ou WEB SOCIAL</vt:lpstr>
      <vt:lpstr>FERRAMENTAS WEB 2.0: software social</vt:lpstr>
      <vt:lpstr>Biblioteca 2.0 (Antonio Alonso)</vt:lpstr>
      <vt:lpstr>TICS na Biblioteca 2.0</vt:lpstr>
      <vt:lpstr>PARA QUÉ?</vt:lpstr>
      <vt:lpstr>BIBLIOTECAS ESCOLARES NA REDE</vt:lpstr>
      <vt:lpstr>VANTAXES DUN BLOG:</vt:lpstr>
      <vt:lpstr>COMO DEBE SER UN BLOG DE BIBLIOTECA (10 consellos de Catuxa Seoane)</vt:lpstr>
      <vt:lpstr>PROMOCIÓN</vt:lpstr>
      <vt:lpstr>SEGMENTACIÓN</vt:lpstr>
      <vt:lpstr>3. SINAIS VISUAIS</vt:lpstr>
      <vt:lpstr>4. IMAXE</vt:lpstr>
      <vt:lpstr>5. CAIXA DE BUSCA</vt:lpstr>
      <vt:lpstr>6. RETROALIMENTACIÓN</vt:lpstr>
      <vt:lpstr>7. REDUNDANCIA</vt:lpstr>
      <vt:lpstr>8. MELLORA CONTÍNUA</vt:lpstr>
      <vt:lpstr>9. PROPORCIONAR UNHA VERSIÓN PARA MÓBILES</vt:lpstr>
      <vt:lpstr>10. ACCESIBILIDADE</vt:lpstr>
      <vt:lpstr>UN NOVO XÉNERO DE ESCRITURA: O POST ou ENTRADA</vt:lpstr>
      <vt:lpstr>Cómo debe ser un post (Felipe Zayas)</vt:lpstr>
      <vt:lpstr>Diapositiva 22</vt:lpstr>
      <vt:lpstr>FERRAMENTAS PARA ENRIQUECER O BLOG</vt:lpstr>
      <vt:lpstr>Diapositiva 24</vt:lpstr>
      <vt:lpstr>Diapositiva 25</vt:lpstr>
      <vt:lpstr>Diapositiva 26</vt:lpstr>
      <vt:lpstr>Blogs para aprender sobre blogs</vt:lpstr>
      <vt:lpstr>PERO OLLO, ANTE O RISCO DE ESCRAVIZARSE AO BLOG HAI QUE RECORDAR QUE É UNHA ferramenta AO SERVIZO DA BIBLIOTECA, NON UNHA FINALIDADE EN SI MESMA.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BIBLIOTECA ESCOLAR E WEB 2.0</dc:title>
  <dc:creator>Nombre de usuario</dc:creator>
  <cp:lastModifiedBy>a</cp:lastModifiedBy>
  <cp:revision>32</cp:revision>
  <dcterms:created xsi:type="dcterms:W3CDTF">2010-03-13T10:44:23Z</dcterms:created>
  <dcterms:modified xsi:type="dcterms:W3CDTF">2010-03-16T13:16:17Z</dcterms:modified>
</cp:coreProperties>
</file>