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9" r:id="rId3"/>
    <p:sldId id="260" r:id="rId4"/>
    <p:sldId id="277" r:id="rId5"/>
    <p:sldId id="347" r:id="rId6"/>
    <p:sldId id="349" r:id="rId7"/>
    <p:sldId id="348" r:id="rId8"/>
    <p:sldId id="350" r:id="rId9"/>
    <p:sldId id="352" r:id="rId10"/>
    <p:sldId id="353" r:id="rId11"/>
    <p:sldId id="354" r:id="rId12"/>
    <p:sldId id="351" r:id="rId13"/>
    <p:sldId id="355" r:id="rId14"/>
    <p:sldId id="361" r:id="rId15"/>
    <p:sldId id="356" r:id="rId16"/>
    <p:sldId id="357" r:id="rId17"/>
    <p:sldId id="358" r:id="rId1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23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9B3537-6CEE-413E-9946-89CFA40ACDFB}" type="datetimeFigureOut">
              <a:rPr lang="gl-ES" smtClean="0"/>
              <a:t>19/11/2018</a:t>
            </a:fld>
            <a:endParaRPr lang="gl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gl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411A4-D4C3-4CC6-B043-545E7ED4E649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4998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B9FB4-3485-4585-839B-6023284C65C7}" type="datetimeFigureOut">
              <a:rPr lang="es-ES" smtClean="0"/>
              <a:pPr/>
              <a:t>19/11/2018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3143-D34C-413A-9AE8-A166BABEBBE5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" y="3405"/>
            <a:ext cx="9134916" cy="68511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6" y="6012716"/>
            <a:ext cx="1296145" cy="6151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96" y="6105576"/>
            <a:ext cx="1227411" cy="42944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sp>
        <p:nvSpPr>
          <p:cNvPr id="6" name="TextShape 3"/>
          <p:cNvSpPr txBox="1"/>
          <p:nvPr/>
        </p:nvSpPr>
        <p:spPr>
          <a:xfrm>
            <a:off x="212187" y="3594832"/>
            <a:ext cx="1641877" cy="101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r>
              <a:rPr lang="es-ES" sz="2400" b="0" strike="noStrike" spc="-1" dirty="0">
                <a:latin typeface="Arial"/>
              </a:rPr>
              <a:t>Cable USB</a:t>
            </a:r>
            <a:endParaRPr lang="es-ES" sz="2400" b="0" strike="noStrike" spc="-1" dirty="0">
              <a:latin typeface="Times New Roman"/>
            </a:endParaRPr>
          </a:p>
          <a:p>
            <a:pPr algn="ctr"/>
            <a:r>
              <a:rPr lang="es-ES" sz="2400" b="0" strike="noStrike" spc="-1" dirty="0">
                <a:latin typeface="Arial"/>
              </a:rPr>
              <a:t> A -B</a:t>
            </a:r>
            <a:endParaRPr lang="es-ES" sz="2400" b="0" strike="noStrike" spc="-1" dirty="0">
              <a:latin typeface="Times New Roman"/>
            </a:endParaRPr>
          </a:p>
        </p:txBody>
      </p:sp>
      <p:sp>
        <p:nvSpPr>
          <p:cNvPr id="7" name="TextShape 4"/>
          <p:cNvSpPr txBox="1"/>
          <p:nvPr/>
        </p:nvSpPr>
        <p:spPr>
          <a:xfrm>
            <a:off x="6498845" y="2748961"/>
            <a:ext cx="173484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s-ES" sz="2400" b="0" strike="noStrike" spc="-1" dirty="0">
                <a:latin typeface="Arial"/>
              </a:rPr>
              <a:t>20 Cables M-M</a:t>
            </a:r>
            <a:endParaRPr lang="es-ES" sz="2400" b="0" strike="noStrike" spc="-1" dirty="0">
              <a:latin typeface="Times New Roman"/>
            </a:endParaRPr>
          </a:p>
        </p:txBody>
      </p:sp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1907704" y="2276872"/>
            <a:ext cx="4492440" cy="3588480"/>
          </a:xfrm>
          <a:prstGeom prst="rect">
            <a:avLst/>
          </a:prstGeom>
          <a:ln>
            <a:noFill/>
          </a:ln>
        </p:spPr>
      </p:pic>
      <p:sp>
        <p:nvSpPr>
          <p:cNvPr id="9" name="TextShape 5"/>
          <p:cNvSpPr txBox="1"/>
          <p:nvPr/>
        </p:nvSpPr>
        <p:spPr>
          <a:xfrm>
            <a:off x="6486895" y="1896500"/>
            <a:ext cx="173484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/>
            <a:r>
              <a:rPr lang="es-ES" sz="2400" b="0" strike="noStrike" spc="-1" dirty="0">
                <a:latin typeface="Arial"/>
              </a:rPr>
              <a:t>10 Cables F-M</a:t>
            </a:r>
            <a:endParaRPr lang="es-ES" sz="2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62744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sp>
        <p:nvSpPr>
          <p:cNvPr id="7" name="Rectángulo 6"/>
          <p:cNvSpPr/>
          <p:nvPr/>
        </p:nvSpPr>
        <p:spPr>
          <a:xfrm>
            <a:off x="5076056" y="2348880"/>
            <a:ext cx="5760640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6" name="Imagen 5"/>
          <p:cNvPicPr/>
          <p:nvPr/>
        </p:nvPicPr>
        <p:blipFill>
          <a:blip r:embed="rId3"/>
          <a:stretch/>
        </p:blipFill>
        <p:spPr>
          <a:xfrm>
            <a:off x="1071376" y="2348880"/>
            <a:ext cx="6885000" cy="37670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763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076056" y="2348880"/>
            <a:ext cx="5760640" cy="554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pic>
        <p:nvPicPr>
          <p:cNvPr id="6" name="Imagen 5"/>
          <p:cNvPicPr/>
          <p:nvPr/>
        </p:nvPicPr>
        <p:blipFill>
          <a:blip r:embed="rId3"/>
          <a:stretch/>
        </p:blipFill>
        <p:spPr>
          <a:xfrm>
            <a:off x="489600" y="2608560"/>
            <a:ext cx="4246560" cy="2581560"/>
          </a:xfrm>
          <a:prstGeom prst="rect">
            <a:avLst/>
          </a:prstGeom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4"/>
          <a:stretch/>
        </p:blipFill>
        <p:spPr>
          <a:xfrm>
            <a:off x="5194800" y="2608560"/>
            <a:ext cx="4526280" cy="2563560"/>
          </a:xfrm>
          <a:prstGeom prst="rect">
            <a:avLst/>
          </a:prstGeom>
          <a:ln>
            <a:noFill/>
          </a:ln>
        </p:spPr>
      </p:pic>
      <p:sp>
        <p:nvSpPr>
          <p:cNvPr id="8" name="TextShape 4"/>
          <p:cNvSpPr txBox="1"/>
          <p:nvPr/>
        </p:nvSpPr>
        <p:spPr>
          <a:xfrm>
            <a:off x="489600" y="5186880"/>
            <a:ext cx="889956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r>
              <a:rPr lang="es-ES" sz="2000" spc="-1" dirty="0"/>
              <a:t>Servo </a:t>
            </a:r>
            <a:r>
              <a:rPr lang="es-ES" sz="2000" spc="-1" dirty="0" smtClean="0"/>
              <a:t>SG90, </a:t>
            </a:r>
            <a:r>
              <a:rPr lang="es-ES" sz="2000" spc="-1" dirty="0"/>
              <a:t>Motor </a:t>
            </a:r>
            <a:r>
              <a:rPr lang="es-ES" sz="2000" spc="-1" dirty="0" err="1"/>
              <a:t>c.c</a:t>
            </a:r>
            <a:r>
              <a:rPr lang="es-ES" sz="2000" spc="-1" dirty="0"/>
              <a:t> reductora   </a:t>
            </a:r>
            <a:r>
              <a:rPr lang="es-ES" sz="2000" spc="-1" dirty="0" smtClean="0"/>
              <a:t>                      Relés,   </a:t>
            </a:r>
            <a:r>
              <a:rPr lang="es-ES" sz="2000" spc="-1" dirty="0"/>
              <a:t>Visualizador 2x16</a:t>
            </a:r>
          </a:p>
        </p:txBody>
      </p:sp>
      <p:sp>
        <p:nvSpPr>
          <p:cNvPr id="13" name="TextShape 3"/>
          <p:cNvSpPr txBox="1"/>
          <p:nvPr/>
        </p:nvSpPr>
        <p:spPr>
          <a:xfrm>
            <a:off x="489600" y="1945809"/>
            <a:ext cx="904608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r>
              <a:rPr lang="es-ES" sz="2000" strike="noStrike" spc="-1" dirty="0"/>
              <a:t>Zoador   Placa de </a:t>
            </a:r>
            <a:r>
              <a:rPr lang="es-ES" sz="2000" strike="noStrike" spc="-1" dirty="0" smtClean="0"/>
              <a:t>probas                                       2 Potenciómetros</a:t>
            </a:r>
            <a:r>
              <a:rPr lang="es-ES" sz="2000" strike="noStrike" spc="-1" dirty="0"/>
              <a:t>, Medidor ultrasónico</a:t>
            </a:r>
          </a:p>
        </p:txBody>
      </p:sp>
    </p:spTree>
    <p:extLst>
      <p:ext uri="{BB962C8B-B14F-4D97-AF65-F5344CB8AC3E}">
        <p14:creationId xmlns:p14="http://schemas.microsoft.com/office/powerpoint/2010/main" val="782112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pic>
        <p:nvPicPr>
          <p:cNvPr id="7" name="Imagen 6"/>
          <p:cNvPicPr/>
          <p:nvPr/>
        </p:nvPicPr>
        <p:blipFill>
          <a:blip r:embed="rId3"/>
          <a:stretch/>
        </p:blipFill>
        <p:spPr>
          <a:xfrm rot="16200000">
            <a:off x="-499320" y="3107880"/>
            <a:ext cx="3713040" cy="2714400"/>
          </a:xfrm>
          <a:prstGeom prst="rect">
            <a:avLst/>
          </a:prstGeom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4"/>
          <a:stretch/>
        </p:blipFill>
        <p:spPr>
          <a:xfrm>
            <a:off x="3131840" y="2382120"/>
            <a:ext cx="2593800" cy="4165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132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smtClean="0">
                  <a:latin typeface="OCR A Std" panose="020F0609000104060307" pitchFamily="49" charset="0"/>
                </a:rPr>
                <a:t>Sensor TMP 36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cxnSp>
        <p:nvCxnSpPr>
          <p:cNvPr id="3" name="Conector recto 2"/>
          <p:cNvCxnSpPr/>
          <p:nvPr/>
        </p:nvCxnSpPr>
        <p:spPr>
          <a:xfrm>
            <a:off x="683568" y="2924944"/>
            <a:ext cx="410445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Conector recto 5"/>
          <p:cNvCxnSpPr/>
          <p:nvPr/>
        </p:nvCxnSpPr>
        <p:spPr>
          <a:xfrm>
            <a:off x="683568" y="2780928"/>
            <a:ext cx="0" cy="2880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4788024" y="2780928"/>
            <a:ext cx="0" cy="2880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542038" y="241159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0</a:t>
            </a:r>
            <a:endParaRPr lang="gl-ES" b="1" dirty="0">
              <a:solidFill>
                <a:srgbClr val="C0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499992" y="2411596"/>
            <a:ext cx="77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1024</a:t>
            </a:r>
            <a:endParaRPr lang="gl-ES" b="1" dirty="0">
              <a:solidFill>
                <a:srgbClr val="C00000"/>
              </a:solidFill>
            </a:endParaRPr>
          </a:p>
        </p:txBody>
      </p:sp>
      <p:sp>
        <p:nvSpPr>
          <p:cNvPr id="10" name="Triángulo isósceles 9"/>
          <p:cNvSpPr/>
          <p:nvPr/>
        </p:nvSpPr>
        <p:spPr>
          <a:xfrm>
            <a:off x="1547664" y="3001021"/>
            <a:ext cx="360040" cy="360040"/>
          </a:xfrm>
          <a:prstGeom prst="triangl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16" name="CuadroTexto 15"/>
          <p:cNvSpPr txBox="1"/>
          <p:nvPr/>
        </p:nvSpPr>
        <p:spPr>
          <a:xfrm>
            <a:off x="1456600" y="3335661"/>
            <a:ext cx="71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144</a:t>
            </a:r>
            <a:endParaRPr lang="gl-ES" dirty="0">
              <a:solidFill>
                <a:schemeClr val="tx2"/>
              </a:solidFill>
            </a:endParaRPr>
          </a:p>
        </p:txBody>
      </p:sp>
      <p:cxnSp>
        <p:nvCxnSpPr>
          <p:cNvPr id="13" name="Conector recto 12"/>
          <p:cNvCxnSpPr/>
          <p:nvPr/>
        </p:nvCxnSpPr>
        <p:spPr>
          <a:xfrm>
            <a:off x="698181" y="4437112"/>
            <a:ext cx="410445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698181" y="4293096"/>
            <a:ext cx="0" cy="2880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4802637" y="4293096"/>
            <a:ext cx="0" cy="28803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556651" y="3923764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0</a:t>
            </a:r>
            <a:endParaRPr lang="gl-ES" b="1" dirty="0">
              <a:solidFill>
                <a:srgbClr val="C0000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658621" y="3923764"/>
            <a:ext cx="77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</a:rPr>
              <a:t>5 V</a:t>
            </a:r>
            <a:endParaRPr lang="gl-ES" b="1" dirty="0">
              <a:solidFill>
                <a:srgbClr val="C00000"/>
              </a:solidFill>
            </a:endParaRPr>
          </a:p>
        </p:txBody>
      </p:sp>
      <p:sp>
        <p:nvSpPr>
          <p:cNvPr id="20" name="Triángulo isósceles 19"/>
          <p:cNvSpPr/>
          <p:nvPr/>
        </p:nvSpPr>
        <p:spPr>
          <a:xfrm flipV="1">
            <a:off x="1547664" y="3971156"/>
            <a:ext cx="360040" cy="393411"/>
          </a:xfrm>
          <a:prstGeom prst="triangl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21" name="CuadroTexto 20"/>
          <p:cNvSpPr txBox="1"/>
          <p:nvPr/>
        </p:nvSpPr>
        <p:spPr>
          <a:xfrm>
            <a:off x="1043608" y="4446064"/>
            <a:ext cx="197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= 144*5/1042 V</a:t>
            </a:r>
            <a:endParaRPr lang="gl-ES" dirty="0">
              <a:solidFill>
                <a:schemeClr val="tx2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64598" y="4950460"/>
            <a:ext cx="197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10 </a:t>
            </a:r>
            <a:r>
              <a:rPr lang="es-ES" dirty="0" err="1" smtClean="0"/>
              <a:t>mV</a:t>
            </a:r>
            <a:r>
              <a:rPr lang="es-ES" dirty="0" smtClean="0"/>
              <a:t> = 1 Grado</a:t>
            </a:r>
            <a:endParaRPr lang="gl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1043608" y="539813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= 144*5/1024*1000/10</a:t>
            </a:r>
            <a:endParaRPr lang="gl-ES" dirty="0">
              <a:solidFill>
                <a:schemeClr val="tx2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043608" y="575703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= 144*5/1024*100</a:t>
            </a:r>
            <a:endParaRPr lang="gl-ES" dirty="0">
              <a:solidFill>
                <a:schemeClr val="tx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3625367" y="5378032"/>
            <a:ext cx="1971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Desde -50 grados</a:t>
            </a:r>
            <a:endParaRPr lang="gl-ES" dirty="0"/>
          </a:p>
        </p:txBody>
      </p:sp>
      <p:sp>
        <p:nvSpPr>
          <p:cNvPr id="27" name="CuadroTexto 26"/>
          <p:cNvSpPr txBox="1"/>
          <p:nvPr/>
        </p:nvSpPr>
        <p:spPr>
          <a:xfrm>
            <a:off x="3625367" y="494391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= 144*500.00/1024</a:t>
            </a:r>
            <a:endParaRPr lang="gl-ES" dirty="0">
              <a:solidFill>
                <a:schemeClr val="tx2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144076" y="1727521"/>
            <a:ext cx="315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gl-ES" dirty="0" err="1"/>
              <a:t>analogRead</a:t>
            </a:r>
            <a:r>
              <a:rPr lang="gl-ES" dirty="0"/>
              <a:t>(0)*</a:t>
            </a:r>
            <a:r>
              <a:rPr lang="gl-ES" dirty="0" smtClean="0"/>
              <a:t>500.00/1024-50</a:t>
            </a:r>
            <a:endParaRPr lang="gl-ES" dirty="0"/>
          </a:p>
        </p:txBody>
      </p:sp>
      <p:sp>
        <p:nvSpPr>
          <p:cNvPr id="28" name="CuadroTexto 27"/>
          <p:cNvSpPr txBox="1"/>
          <p:nvPr/>
        </p:nvSpPr>
        <p:spPr>
          <a:xfrm>
            <a:off x="1043608" y="614569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= 144*500/1024</a:t>
            </a:r>
            <a:endParaRPr lang="gl-ES" dirty="0">
              <a:solidFill>
                <a:schemeClr val="tx2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753283" y="5701621"/>
            <a:ext cx="5517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 smtClean="0">
                <a:solidFill>
                  <a:srgbClr val="C00000"/>
                </a:solidFill>
              </a:rPr>
              <a:t>x</a:t>
            </a:r>
            <a:endParaRPr lang="gl-ES" sz="6600" dirty="0">
              <a:solidFill>
                <a:srgbClr val="C00000"/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3660082" y="570162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= 144*500.00/1024 -50</a:t>
            </a:r>
            <a:endParaRPr lang="gl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38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/>
      <p:bldP spid="22" grpId="0"/>
      <p:bldP spid="23" grpId="0"/>
      <p:bldP spid="24" grpId="0"/>
      <p:bldP spid="27" grpId="0"/>
      <p:bldP spid="2" grpId="0"/>
      <p:bldP spid="28" grpId="0"/>
      <p:bldP spid="5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555776" y="4643844"/>
            <a:ext cx="5256583" cy="369332"/>
            <a:chOff x="1009043" y="2077390"/>
            <a:chExt cx="5256583" cy="369332"/>
          </a:xfrm>
        </p:grpSpPr>
        <p:sp>
          <p:nvSpPr>
            <p:cNvPr id="5" name="CuadroTexto 4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smtClean="0">
                  <a:latin typeface="OCR A Std" panose="020F0609000104060307" pitchFamily="49" charset="0"/>
                </a:rPr>
                <a:t>Tres modos de </a:t>
              </a:r>
              <a:r>
                <a:rPr lang="es-ES" dirty="0" err="1" smtClean="0">
                  <a:latin typeface="OCR A Std" panose="020F0609000104060307" pitchFamily="49" charset="0"/>
                </a:rPr>
                <a:t>montaxe</a:t>
              </a:r>
              <a:r>
                <a:rPr lang="es-ES" dirty="0" smtClean="0">
                  <a:latin typeface="OCR A Std" panose="020F0609000104060307" pitchFamily="49" charset="0"/>
                </a:rPr>
                <a:t> básicos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6" name="Forma en L 5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" y="3405"/>
            <a:ext cx="9134920" cy="685119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211961" y="2514997"/>
            <a:ext cx="5256583" cy="369332"/>
            <a:chOff x="1009043" y="2077390"/>
            <a:chExt cx="5256583" cy="369332"/>
          </a:xfrm>
        </p:grpSpPr>
        <p:sp>
          <p:nvSpPr>
            <p:cNvPr id="8" name="CuadroTexto 7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Outros</a:t>
              </a:r>
              <a:r>
                <a:rPr lang="es-ES" dirty="0" smtClean="0">
                  <a:latin typeface="OCR A Std" panose="020F0609000104060307" pitchFamily="49" charset="0"/>
                </a:rPr>
                <a:t> kit básicos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9" name="Forma en L 8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224700" y="3164244"/>
            <a:ext cx="5256583" cy="369332"/>
            <a:chOff x="1009043" y="2077390"/>
            <a:chExt cx="5256583" cy="369332"/>
          </a:xfrm>
        </p:grpSpPr>
        <p:sp>
          <p:nvSpPr>
            <p:cNvPr id="11" name="CuadroTexto 10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Montaxes</a:t>
              </a:r>
              <a:r>
                <a:rPr lang="es-ES" dirty="0" smtClean="0">
                  <a:latin typeface="OCR A Std" panose="020F0609000104060307" pitchFamily="49" charset="0"/>
                </a:rPr>
                <a:t> dos retos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12" name="Forma en L 11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211961" y="1844824"/>
            <a:ext cx="5256583" cy="369332"/>
            <a:chOff x="1009043" y="2077390"/>
            <a:chExt cx="5256583" cy="369332"/>
          </a:xfrm>
        </p:grpSpPr>
        <p:sp>
          <p:nvSpPr>
            <p:cNvPr id="14" name="CuadroTexto 13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15" name="Forma en L 14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4211961" y="3834417"/>
            <a:ext cx="5256583" cy="369332"/>
            <a:chOff x="1009043" y="2077390"/>
            <a:chExt cx="5256583" cy="369332"/>
          </a:xfrm>
        </p:grpSpPr>
        <p:sp>
          <p:nvSpPr>
            <p:cNvPr id="17" name="CuadroTexto 1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smtClean="0">
                  <a:latin typeface="OCR A Std" panose="020F0609000104060307" pitchFamily="49" charset="0"/>
                </a:rPr>
                <a:t>Simuladores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18" name="Forma en L 1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</p:spTree>
    <p:extLst>
      <p:ext uri="{BB962C8B-B14F-4D97-AF65-F5344CB8AC3E}">
        <p14:creationId xmlns:p14="http://schemas.microsoft.com/office/powerpoint/2010/main" val="725109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pic>
        <p:nvPicPr>
          <p:cNvPr id="1026" name="Picture 2" descr="Arduino Starter Kit Multi-langu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393" y="1846392"/>
            <a:ext cx="8046928" cy="510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smtClean="0">
                  <a:latin typeface="OCR A Std" panose="020F0609000104060307" pitchFamily="49" charset="0"/>
                </a:rPr>
                <a:t>Starter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</p:spTree>
    <p:extLst>
      <p:ext uri="{BB962C8B-B14F-4D97-AF65-F5344CB8AC3E}">
        <p14:creationId xmlns:p14="http://schemas.microsoft.com/office/powerpoint/2010/main" val="2207568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" y="3405"/>
            <a:ext cx="9134916" cy="68511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96" y="6012716"/>
            <a:ext cx="1296145" cy="61516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96" y="6105576"/>
            <a:ext cx="1227411" cy="42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5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2555776" y="4643844"/>
            <a:ext cx="5256583" cy="369332"/>
            <a:chOff x="1009043" y="2077390"/>
            <a:chExt cx="5256583" cy="369332"/>
          </a:xfrm>
        </p:grpSpPr>
        <p:sp>
          <p:nvSpPr>
            <p:cNvPr id="5" name="CuadroTexto 4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smtClean="0">
                  <a:latin typeface="OCR A Std" panose="020F0609000104060307" pitchFamily="49" charset="0"/>
                </a:rPr>
                <a:t>Tres modos de </a:t>
              </a:r>
              <a:r>
                <a:rPr lang="es-ES" dirty="0" err="1" smtClean="0">
                  <a:latin typeface="OCR A Std" panose="020F0609000104060307" pitchFamily="49" charset="0"/>
                </a:rPr>
                <a:t>montaxe</a:t>
              </a:r>
              <a:r>
                <a:rPr lang="es-ES" dirty="0" smtClean="0">
                  <a:latin typeface="OCR A Std" panose="020F0609000104060307" pitchFamily="49" charset="0"/>
                </a:rPr>
                <a:t> básicos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6" name="Forma en L 5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" y="3405"/>
            <a:ext cx="9134920" cy="6851190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211961" y="2514997"/>
            <a:ext cx="5256583" cy="369332"/>
            <a:chOff x="1009043" y="2077390"/>
            <a:chExt cx="5256583" cy="369332"/>
          </a:xfrm>
        </p:grpSpPr>
        <p:sp>
          <p:nvSpPr>
            <p:cNvPr id="8" name="CuadroTexto 7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Outros</a:t>
              </a:r>
              <a:r>
                <a:rPr lang="es-ES" dirty="0" smtClean="0">
                  <a:latin typeface="OCR A Std" panose="020F0609000104060307" pitchFamily="49" charset="0"/>
                </a:rPr>
                <a:t> kit básicos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9" name="Forma en L 8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224700" y="3164244"/>
            <a:ext cx="5256583" cy="369332"/>
            <a:chOff x="1009043" y="2077390"/>
            <a:chExt cx="5256583" cy="369332"/>
          </a:xfrm>
        </p:grpSpPr>
        <p:sp>
          <p:nvSpPr>
            <p:cNvPr id="11" name="CuadroTexto 10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Montaxes</a:t>
              </a:r>
              <a:r>
                <a:rPr lang="es-ES" dirty="0" smtClean="0">
                  <a:latin typeface="OCR A Std" panose="020F0609000104060307" pitchFamily="49" charset="0"/>
                </a:rPr>
                <a:t> dos retos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12" name="Forma en L 11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211961" y="1844824"/>
            <a:ext cx="5256583" cy="369332"/>
            <a:chOff x="1009043" y="2077390"/>
            <a:chExt cx="5256583" cy="369332"/>
          </a:xfrm>
        </p:grpSpPr>
        <p:sp>
          <p:nvSpPr>
            <p:cNvPr id="14" name="CuadroTexto 13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15" name="Forma en L 14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4211961" y="3834417"/>
            <a:ext cx="5256583" cy="369332"/>
            <a:chOff x="1009043" y="2077390"/>
            <a:chExt cx="5256583" cy="369332"/>
          </a:xfrm>
        </p:grpSpPr>
        <p:sp>
          <p:nvSpPr>
            <p:cNvPr id="17" name="CuadroTexto 1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smtClean="0">
                  <a:latin typeface="OCR A Std" panose="020F0609000104060307" pitchFamily="49" charset="0"/>
                </a:rPr>
                <a:t>Simuladores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18" name="Forma en L 1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</p:spTree>
    <p:extLst>
      <p:ext uri="{BB962C8B-B14F-4D97-AF65-F5344CB8AC3E}">
        <p14:creationId xmlns:p14="http://schemas.microsoft.com/office/powerpoint/2010/main" val="4079476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" y="3404"/>
            <a:ext cx="9134916" cy="6851187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467544" y="1916832"/>
            <a:ext cx="5256583" cy="369332"/>
            <a:chOff x="1009043" y="2077390"/>
            <a:chExt cx="5256583" cy="369332"/>
          </a:xfrm>
        </p:grpSpPr>
        <p:sp>
          <p:nvSpPr>
            <p:cNvPr id="8" name="CuadroTexto 7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Visualino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9" name="Forma en L 8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467544" y="2540886"/>
            <a:ext cx="5222019" cy="369332"/>
            <a:chOff x="1009043" y="2217474"/>
            <a:chExt cx="5222019" cy="369332"/>
          </a:xfrm>
        </p:grpSpPr>
        <p:sp>
          <p:nvSpPr>
            <p:cNvPr id="11" name="CuadroTexto 10"/>
            <p:cNvSpPr txBox="1"/>
            <p:nvPr/>
          </p:nvSpPr>
          <p:spPr>
            <a:xfrm>
              <a:off x="1153059" y="2217474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smtClean="0">
                  <a:latin typeface="OCR A Std" panose="020F0609000104060307" pitchFamily="49" charset="0"/>
                </a:rPr>
                <a:t>Programación </a:t>
              </a:r>
              <a:r>
                <a:rPr lang="es-ES" dirty="0" err="1" smtClean="0">
                  <a:latin typeface="OCR A Std" panose="020F0609000104060307" pitchFamily="49" charset="0"/>
                </a:rPr>
                <a:t>estruturada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12" name="Forma en L 11"/>
            <p:cNvSpPr/>
            <p:nvPr/>
          </p:nvSpPr>
          <p:spPr>
            <a:xfrm>
              <a:off x="1009043" y="229341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467544" y="3032419"/>
            <a:ext cx="5256583" cy="369332"/>
            <a:chOff x="1009043" y="2077390"/>
            <a:chExt cx="5256583" cy="369332"/>
          </a:xfrm>
        </p:grpSpPr>
        <p:sp>
          <p:nvSpPr>
            <p:cNvPr id="20" name="CuadroTexto 19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Arduino</a:t>
              </a:r>
              <a:r>
                <a:rPr lang="es-ES" dirty="0" smtClean="0">
                  <a:latin typeface="OCR A Std" panose="020F0609000104060307" pitchFamily="49" charset="0"/>
                </a:rPr>
                <a:t> IDE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21" name="Forma en L 20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</p:spTree>
    <p:extLst>
      <p:ext uri="{BB962C8B-B14F-4D97-AF65-F5344CB8AC3E}">
        <p14:creationId xmlns:p14="http://schemas.microsoft.com/office/powerpoint/2010/main" val="197541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pic>
        <p:nvPicPr>
          <p:cNvPr id="16" name="Imagen 15"/>
          <p:cNvPicPr/>
          <p:nvPr/>
        </p:nvPicPr>
        <p:blipFill>
          <a:blip r:embed="rId3"/>
          <a:stretch/>
        </p:blipFill>
        <p:spPr>
          <a:xfrm>
            <a:off x="3399968" y="2132856"/>
            <a:ext cx="5742000" cy="50547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091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pic>
        <p:nvPicPr>
          <p:cNvPr id="6" name="Imagen 5"/>
          <p:cNvPicPr/>
          <p:nvPr/>
        </p:nvPicPr>
        <p:blipFill>
          <a:blip r:embed="rId3"/>
          <a:stretch/>
        </p:blipFill>
        <p:spPr>
          <a:xfrm>
            <a:off x="771677" y="3075197"/>
            <a:ext cx="1950384" cy="2534352"/>
          </a:xfrm>
          <a:prstGeom prst="rect">
            <a:avLst/>
          </a:prstGeom>
          <a:ln>
            <a:noFill/>
          </a:ln>
        </p:spPr>
      </p:pic>
      <p:pic>
        <p:nvPicPr>
          <p:cNvPr id="7" name="Imagen 6"/>
          <p:cNvPicPr/>
          <p:nvPr/>
        </p:nvPicPr>
        <p:blipFill>
          <a:blip r:embed="rId4"/>
          <a:stretch/>
        </p:blipFill>
        <p:spPr>
          <a:xfrm>
            <a:off x="3332519" y="2420888"/>
            <a:ext cx="2642104" cy="3666158"/>
          </a:xfrm>
          <a:prstGeom prst="rect">
            <a:avLst/>
          </a:prstGeom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5"/>
          <a:stretch/>
        </p:blipFill>
        <p:spPr>
          <a:xfrm>
            <a:off x="6372200" y="2996952"/>
            <a:ext cx="2641514" cy="36996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492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pic>
        <p:nvPicPr>
          <p:cNvPr id="6" name="Imagen 5"/>
          <p:cNvPicPr/>
          <p:nvPr/>
        </p:nvPicPr>
        <p:blipFill>
          <a:blip r:embed="rId3"/>
          <a:stretch/>
        </p:blipFill>
        <p:spPr>
          <a:xfrm>
            <a:off x="902078" y="2564904"/>
            <a:ext cx="5040560" cy="32246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4196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pic>
        <p:nvPicPr>
          <p:cNvPr id="9" name="Imagen 8"/>
          <p:cNvPicPr/>
          <p:nvPr/>
        </p:nvPicPr>
        <p:blipFill>
          <a:blip r:embed="rId3"/>
          <a:stretch/>
        </p:blipFill>
        <p:spPr>
          <a:xfrm>
            <a:off x="897915" y="2335872"/>
            <a:ext cx="5164560" cy="41302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130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508104" y="2871710"/>
            <a:ext cx="4608512" cy="5093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sp>
        <p:nvSpPr>
          <p:cNvPr id="6" name="TextShape 3"/>
          <p:cNvSpPr txBox="1"/>
          <p:nvPr/>
        </p:nvSpPr>
        <p:spPr>
          <a:xfrm>
            <a:off x="6521092" y="2121711"/>
            <a:ext cx="1847880" cy="1019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r>
              <a:rPr lang="es-ES" sz="2400" b="0" strike="noStrike" spc="-1" dirty="0">
                <a:latin typeface="Arial"/>
              </a:rPr>
              <a:t>15 Leds 5mm</a:t>
            </a:r>
            <a:endParaRPr lang="es-ES" sz="2400" b="0" strike="noStrike" spc="-1" dirty="0">
              <a:latin typeface="Times New Roman"/>
            </a:endParaRPr>
          </a:p>
          <a:p>
            <a:r>
              <a:rPr lang="es-ES" sz="2400" b="0" strike="noStrike" spc="-1" dirty="0">
                <a:latin typeface="Arial"/>
              </a:rPr>
              <a:t>+ 1 led RGB</a:t>
            </a:r>
            <a:endParaRPr lang="es-ES" sz="2400" b="0" strike="noStrike" spc="-1" dirty="0">
              <a:latin typeface="Times New Roman"/>
            </a:endParaRPr>
          </a:p>
        </p:txBody>
      </p:sp>
      <p:sp>
        <p:nvSpPr>
          <p:cNvPr id="7" name="TextShape 4"/>
          <p:cNvSpPr txBox="1"/>
          <p:nvPr/>
        </p:nvSpPr>
        <p:spPr>
          <a:xfrm>
            <a:off x="497932" y="4233853"/>
            <a:ext cx="186300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r>
              <a:rPr lang="es-ES" sz="2000" b="0" strike="noStrike" spc="-1" dirty="0">
                <a:latin typeface="Arial"/>
              </a:rPr>
              <a:t>3 Pulsadores </a:t>
            </a:r>
            <a:endParaRPr lang="es-ES" sz="2000" b="0" strike="noStrike" spc="-1" dirty="0">
              <a:latin typeface="Times New Roman"/>
            </a:endParaRPr>
          </a:p>
        </p:txBody>
      </p:sp>
      <p:pic>
        <p:nvPicPr>
          <p:cNvPr id="8" name="Imagen 7"/>
          <p:cNvPicPr/>
          <p:nvPr/>
        </p:nvPicPr>
        <p:blipFill>
          <a:blip r:embed="rId3"/>
          <a:stretch/>
        </p:blipFill>
        <p:spPr>
          <a:xfrm>
            <a:off x="2396212" y="2121711"/>
            <a:ext cx="4089600" cy="3650040"/>
          </a:xfrm>
          <a:prstGeom prst="rect">
            <a:avLst/>
          </a:prstGeom>
          <a:ln>
            <a:noFill/>
          </a:ln>
        </p:spPr>
      </p:pic>
      <p:sp>
        <p:nvSpPr>
          <p:cNvPr id="9" name="TextShape 5"/>
          <p:cNvSpPr txBox="1"/>
          <p:nvPr/>
        </p:nvSpPr>
        <p:spPr>
          <a:xfrm>
            <a:off x="367315" y="2871710"/>
            <a:ext cx="235368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r>
              <a:rPr lang="es-ES" sz="2000" b="0" strike="noStrike" spc="-1" dirty="0">
                <a:latin typeface="Arial"/>
              </a:rPr>
              <a:t>MOSFET IRF540</a:t>
            </a:r>
            <a:endParaRPr lang="es-ES" sz="2000" b="0" strike="noStrike" spc="-1" dirty="0">
              <a:latin typeface="Times New Roman"/>
            </a:endParaRPr>
          </a:p>
        </p:txBody>
      </p:sp>
      <p:sp>
        <p:nvSpPr>
          <p:cNvPr id="10" name="TextShape 6"/>
          <p:cNvSpPr txBox="1"/>
          <p:nvPr/>
        </p:nvSpPr>
        <p:spPr>
          <a:xfrm>
            <a:off x="6593452" y="4470711"/>
            <a:ext cx="184176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s-ES" sz="2400" b="0" strike="noStrike" spc="-1" dirty="0">
                <a:solidFill>
                  <a:srgbClr val="0000FF"/>
                </a:solidFill>
                <a:latin typeface="Arial"/>
              </a:rPr>
              <a:t> </a:t>
            </a:r>
            <a:r>
              <a:rPr lang="es-ES" sz="2400" b="0" strike="noStrike" spc="-1" dirty="0">
                <a:latin typeface="Arial"/>
              </a:rPr>
              <a:t>2 </a:t>
            </a:r>
            <a:r>
              <a:rPr lang="es-ES" sz="2400" b="0" strike="noStrike" spc="-1" dirty="0" smtClean="0">
                <a:latin typeface="Arial"/>
              </a:rPr>
              <a:t>LDR</a:t>
            </a:r>
            <a:endParaRPr lang="es-ES" sz="2400" b="0" strike="noStrike" spc="-1" dirty="0">
              <a:latin typeface="Times New Roman"/>
            </a:endParaRPr>
          </a:p>
        </p:txBody>
      </p:sp>
      <p:sp>
        <p:nvSpPr>
          <p:cNvPr id="11" name="TextShape 7"/>
          <p:cNvSpPr txBox="1"/>
          <p:nvPr/>
        </p:nvSpPr>
        <p:spPr>
          <a:xfrm>
            <a:off x="3192892" y="5902431"/>
            <a:ext cx="201996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s-ES" sz="2400" b="0" strike="noStrike" spc="-1" dirty="0">
                <a:latin typeface="Arial"/>
              </a:rPr>
              <a:t>4 </a:t>
            </a:r>
            <a:r>
              <a:rPr lang="es-ES" sz="2400" b="0" strike="noStrike" spc="-1" dirty="0" smtClean="0">
                <a:latin typeface="Arial"/>
              </a:rPr>
              <a:t>Transistores</a:t>
            </a:r>
            <a:endParaRPr lang="es-ES" sz="2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80305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3" y="3408"/>
            <a:ext cx="9134916" cy="6851187"/>
          </a:xfrm>
          <a:prstGeom prst="rect">
            <a:avLst/>
          </a:prstGeom>
        </p:spPr>
      </p:pic>
      <p:grpSp>
        <p:nvGrpSpPr>
          <p:cNvPr id="46" name="Grupo 45"/>
          <p:cNvGrpSpPr/>
          <p:nvPr/>
        </p:nvGrpSpPr>
        <p:grpSpPr>
          <a:xfrm>
            <a:off x="683568" y="1578097"/>
            <a:ext cx="6431946" cy="369332"/>
            <a:chOff x="1009043" y="2077390"/>
            <a:chExt cx="5256583" cy="369332"/>
          </a:xfrm>
        </p:grpSpPr>
        <p:sp>
          <p:nvSpPr>
            <p:cNvPr id="47" name="CuadroTexto 46"/>
            <p:cNvSpPr txBox="1"/>
            <p:nvPr/>
          </p:nvSpPr>
          <p:spPr>
            <a:xfrm>
              <a:off x="1187623" y="2077390"/>
              <a:ext cx="5078003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s-ES" dirty="0" err="1" smtClean="0">
                  <a:latin typeface="OCR A Std" panose="020F0609000104060307" pitchFamily="49" charset="0"/>
                </a:rPr>
                <a:t>Compoñentes</a:t>
              </a:r>
              <a:r>
                <a:rPr lang="es-ES" dirty="0" smtClean="0">
                  <a:latin typeface="OCR A Std" panose="020F0609000104060307" pitchFamily="49" charset="0"/>
                </a:rPr>
                <a:t> do KIT</a:t>
              </a:r>
              <a:endParaRPr lang="gl-ES" dirty="0">
                <a:latin typeface="OCR A Std" panose="020F0609000104060307" pitchFamily="49" charset="0"/>
              </a:endParaRPr>
            </a:p>
          </p:txBody>
        </p:sp>
        <p:sp>
          <p:nvSpPr>
            <p:cNvPr id="48" name="Forma en L 47"/>
            <p:cNvSpPr/>
            <p:nvPr/>
          </p:nvSpPr>
          <p:spPr>
            <a:xfrm>
              <a:off x="1009043" y="2204864"/>
              <a:ext cx="144016" cy="144016"/>
            </a:xfrm>
            <a:prstGeom prst="corner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gl-ES"/>
            </a:p>
          </p:txBody>
        </p:sp>
      </p:grpSp>
      <p:sp>
        <p:nvSpPr>
          <p:cNvPr id="6" name="TextShape 3"/>
          <p:cNvSpPr txBox="1"/>
          <p:nvPr/>
        </p:nvSpPr>
        <p:spPr>
          <a:xfrm>
            <a:off x="6396906" y="2248565"/>
            <a:ext cx="2498705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r>
              <a:rPr lang="es-ES" sz="2400" b="0" strike="noStrike" spc="-1" dirty="0" smtClean="0">
                <a:latin typeface="Arial"/>
              </a:rPr>
              <a:t>Sensor  </a:t>
            </a:r>
            <a:r>
              <a:rPr lang="es-ES" sz="2400" b="0" strike="noStrike" spc="-1" dirty="0">
                <a:latin typeface="Arial"/>
              </a:rPr>
              <a:t>Flex</a:t>
            </a:r>
            <a:endParaRPr lang="es-ES" sz="2400" b="0" strike="noStrike" spc="-1" dirty="0">
              <a:latin typeface="Times New Roman"/>
            </a:endParaRPr>
          </a:p>
        </p:txBody>
      </p:sp>
      <p:sp>
        <p:nvSpPr>
          <p:cNvPr id="7" name="TextShape 4"/>
          <p:cNvSpPr txBox="1"/>
          <p:nvPr/>
        </p:nvSpPr>
        <p:spPr>
          <a:xfrm>
            <a:off x="561328" y="3578271"/>
            <a:ext cx="1489680" cy="680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s-ES" sz="2400" b="0" strike="noStrike" spc="-1" dirty="0">
              <a:solidFill>
                <a:srgbClr val="000000"/>
              </a:solidFill>
              <a:latin typeface="Times New Roman"/>
            </a:endParaRPr>
          </a:p>
          <a:p>
            <a:r>
              <a:rPr lang="es-ES" sz="2400" b="0" strike="noStrike" spc="-1" dirty="0" smtClean="0">
                <a:latin typeface="Arial"/>
              </a:rPr>
              <a:t>10 diodos</a:t>
            </a:r>
            <a:endParaRPr lang="es-ES" sz="2400" b="0" strike="noStrike" spc="-1" dirty="0">
              <a:latin typeface="Times New Roman"/>
            </a:endParaRPr>
          </a:p>
        </p:txBody>
      </p:sp>
      <p:sp>
        <p:nvSpPr>
          <p:cNvPr id="8" name="TextShape 5"/>
          <p:cNvSpPr txBox="1"/>
          <p:nvPr/>
        </p:nvSpPr>
        <p:spPr>
          <a:xfrm>
            <a:off x="3433408" y="6076671"/>
            <a:ext cx="1734840" cy="340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s-ES" sz="2400" b="0" strike="noStrike" spc="-1" dirty="0">
                <a:latin typeface="Arial"/>
              </a:rPr>
              <a:t>TMP 36</a:t>
            </a:r>
            <a:endParaRPr lang="es-ES" sz="2400" b="0" strike="noStrike" spc="-1" dirty="0">
              <a:latin typeface="Times New Roman"/>
            </a:endParaRPr>
          </a:p>
        </p:txBody>
      </p:sp>
      <p:pic>
        <p:nvPicPr>
          <p:cNvPr id="9" name="Imagen 8"/>
          <p:cNvPicPr/>
          <p:nvPr/>
        </p:nvPicPr>
        <p:blipFill>
          <a:blip r:embed="rId3"/>
          <a:stretch/>
        </p:blipFill>
        <p:spPr>
          <a:xfrm>
            <a:off x="2123728" y="2286951"/>
            <a:ext cx="3947760" cy="3578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1844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9422</TotalTime>
  <Words>157</Words>
  <Application>Microsoft Office PowerPoint</Application>
  <PresentationFormat>Presentación en pantalla (4:3)</PresentationFormat>
  <Paragraphs>63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OCR A Std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Pino</dc:creator>
  <cp:lastModifiedBy>Mayra Lamas Barrio</cp:lastModifiedBy>
  <cp:revision>99</cp:revision>
  <dcterms:created xsi:type="dcterms:W3CDTF">2015-10-06T10:29:48Z</dcterms:created>
  <dcterms:modified xsi:type="dcterms:W3CDTF">2018-11-19T15:35:07Z</dcterms:modified>
</cp:coreProperties>
</file>