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FF"/>
    <a:srgbClr val="755D53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1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3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8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0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9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5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21 Conector recto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Elipse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3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25 Elipse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24 Elipse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22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4EDE9-8008-4367-9723-C49117977960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23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24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5E91E-BA11-4097-974A-96644DF07FCE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2E58F-03AA-402A-9057-B0EFDD2DC886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A2857-3BD4-41EA-8BA3-9C5C3083A30D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F912A-AF03-4076-BDAF-439EF2C1434B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37353-135B-478C-9848-F7B150F30107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AE050B7-F922-473D-8233-A89C01050D9B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5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F18AC7A-6F92-4EB0-8EFC-8A129D6D7E5B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6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9 Rectángulo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Rectángulo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1 Rectángulo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2 Conector recto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4 Conector recto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5 Conector recto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9 Elipse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0 Elipse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1 Elipse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2 Elipse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5 Conector recto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220A6-313C-4C85-999C-B14ECDB7859F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21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22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C6F43-5E2D-481E-9A0A-E0A7656DF8F3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9887E-7A11-45F0-B18C-F33A49D2682B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CBBA-D99A-4E66-B73D-18A7F942637E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4DFA8-F764-4A65-9AD8-0B328E9CE73E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8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9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9FD35-B60A-4FB8-B71E-88B361182B62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C429C01-7A31-4D9B-8C37-C6C11EB4D2A2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4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3EFBC8B-2F36-43A8-B24B-18AC685556D0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5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3D0F0-DEBA-4419-A2D4-E1FADB909931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4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AE186-C48D-4BB5-91EB-525C1F3AD914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8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13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2" name="20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28522D4-9D06-4EA1-A8FA-792B5CC02004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13" name="2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289A2B9-4E30-4233-99BF-323547D0403B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14" name="22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12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19 Conector recto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40AE14C-779E-487E-B0D4-9969E94C4D2B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13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917B794-DBC3-4C3D-96BD-B86487865B94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  <p:sp>
        <p:nvSpPr>
          <p:cNvPr id="14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28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EA89FDB7-A47E-4522-8F1D-0730E48F2F18}" type="datetimeFigureOut">
              <a:rPr lang="es-ES"/>
              <a:pPr>
                <a:defRPr/>
              </a:pPr>
              <a:t>21/11/2017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gl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963B0149-A739-48F2-BEA6-EA432B6B9ABC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5" r:id="rId4"/>
    <p:sldLayoutId id="2147483754" r:id="rId5"/>
    <p:sldLayoutId id="2147483759" r:id="rId6"/>
    <p:sldLayoutId id="2147483753" r:id="rId7"/>
    <p:sldLayoutId id="2147483760" r:id="rId8"/>
    <p:sldLayoutId id="2147483761" r:id="rId9"/>
    <p:sldLayoutId id="2147483752" r:id="rId10"/>
    <p:sldLayoutId id="214748375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82A0B9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C8D7E5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EBC0B1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2"/>
            <a:ext cx="147679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062912" cy="5000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dirty="0" smtClean="0">
                <a:solidFill>
                  <a:srgbClr val="C00000"/>
                </a:solidFill>
                <a:latin typeface="Calibri" pitchFamily="34" charset="0"/>
              </a:rPr>
              <a:t>ABSENTISMO ESCOLAR</a:t>
            </a:r>
            <a:endParaRPr lang="gl-E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3315" name="2 Subtítulo"/>
          <p:cNvSpPr>
            <a:spLocks noGrp="1"/>
          </p:cNvSpPr>
          <p:nvPr>
            <p:ph type="subTitle" idx="1"/>
          </p:nvPr>
        </p:nvSpPr>
        <p:spPr>
          <a:xfrm>
            <a:off x="2286000" y="928688"/>
            <a:ext cx="6205538" cy="5286375"/>
          </a:xfrm>
        </p:spPr>
        <p:txBody>
          <a:bodyPr/>
          <a:lstStyle/>
          <a:p>
            <a:pPr algn="just"/>
            <a:r>
              <a:rPr lang="gl-ES" smtClean="0">
                <a:solidFill>
                  <a:srgbClr val="006600"/>
                </a:solidFill>
              </a:rPr>
              <a:t>Normativa</a:t>
            </a:r>
            <a:r>
              <a:rPr lang="gl-ES" smtClean="0"/>
              <a:t>: </a:t>
            </a:r>
          </a:p>
          <a:p>
            <a:pPr algn="just"/>
            <a:r>
              <a:rPr lang="gl-ES" smtClean="0">
                <a:solidFill>
                  <a:srgbClr val="C00000"/>
                </a:solidFill>
              </a:rPr>
              <a:t>Lei  Orgánica 8/1985</a:t>
            </a:r>
            <a:r>
              <a:rPr lang="gl-ES" smtClean="0"/>
              <a:t> (LODE): “Todas e todos os españois teñen dereito a unha educación básica”.</a:t>
            </a:r>
          </a:p>
          <a:p>
            <a:pPr algn="just"/>
            <a:r>
              <a:rPr lang="gl-ES" smtClean="0">
                <a:solidFill>
                  <a:srgbClr val="C00000"/>
                </a:solidFill>
              </a:rPr>
              <a:t>LOE</a:t>
            </a:r>
            <a:r>
              <a:rPr lang="gl-ES" smtClean="0"/>
              <a:t>: “Corresponde aos pais/nais/titores “adoptar as medidas necesarias, ou solicitar a axuda correspondente en caso de dificultade, para que os seus fillos ou pupilos cursen as ensinanzas obrigatorias e asistan regulamente á clase”.</a:t>
            </a:r>
          </a:p>
          <a:p>
            <a:pPr algn="just"/>
            <a:r>
              <a:rPr lang="gl-ES" smtClean="0">
                <a:solidFill>
                  <a:srgbClr val="C00000"/>
                </a:solidFill>
              </a:rPr>
              <a:t>Lei 4/2011</a:t>
            </a:r>
            <a:r>
              <a:rPr lang="gl-ES" smtClean="0"/>
              <a:t> (convivencia): É un deber básico do alumnado “asistir a clase con puntualidade e co material preciso”</a:t>
            </a:r>
          </a:p>
          <a:p>
            <a:pPr algn="just"/>
            <a:r>
              <a:rPr lang="gl-ES" smtClean="0">
                <a:solidFill>
                  <a:srgbClr val="C00000"/>
                </a:solidFill>
              </a:rPr>
              <a:t>Decreto 229/2011</a:t>
            </a:r>
            <a:r>
              <a:rPr lang="gl-ES" smtClean="0"/>
              <a:t> (atención á diversidade): Unha das prioridades da Consellería de Educación é: “asegurar a permanencia do alumnado  no sistema educativo durante, cando menos, as etapas obrigatorias.</a:t>
            </a:r>
          </a:p>
          <a:p>
            <a:endParaRPr lang="gl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062912" cy="5000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dirty="0" smtClean="0">
                <a:solidFill>
                  <a:srgbClr val="C00000"/>
                </a:solidFill>
                <a:latin typeface="Calibri" pitchFamily="34" charset="0"/>
              </a:rPr>
              <a:t>ABSENTISMO ESCOLAR</a:t>
            </a:r>
            <a:endParaRPr lang="gl-E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5362" name="2 Subtítulo"/>
          <p:cNvSpPr>
            <a:spLocks noGrp="1"/>
          </p:cNvSpPr>
          <p:nvPr>
            <p:ph type="subTitle" idx="1"/>
          </p:nvPr>
        </p:nvSpPr>
        <p:spPr>
          <a:xfrm>
            <a:off x="2286000" y="928688"/>
            <a:ext cx="6205538" cy="5286375"/>
          </a:xfrm>
        </p:spPr>
        <p:txBody>
          <a:bodyPr/>
          <a:lstStyle/>
          <a:p>
            <a:pPr algn="just"/>
            <a:r>
              <a:rPr lang="gl-ES" smtClean="0">
                <a:solidFill>
                  <a:srgbClr val="006600"/>
                </a:solidFill>
              </a:rPr>
              <a:t>Conceptos</a:t>
            </a:r>
            <a:r>
              <a:rPr lang="gl-ES" smtClean="0"/>
              <a:t>: </a:t>
            </a:r>
          </a:p>
          <a:p>
            <a:pPr algn="just"/>
            <a:r>
              <a:rPr lang="gl-ES" smtClean="0">
                <a:solidFill>
                  <a:srgbClr val="C00000"/>
                </a:solidFill>
              </a:rPr>
              <a:t>Absentismo</a:t>
            </a:r>
            <a:r>
              <a:rPr lang="gl-ES" smtClean="0"/>
              <a:t>: Ausencia ao centro sen causa debidamente xustificada do alumnado en idade de escolarización obrigatoria. Para ser considerado absentismo, esta ausencia debe supor un mínimo dun 10% do horario lectivo mensual</a:t>
            </a:r>
          </a:p>
          <a:p>
            <a:pPr algn="just"/>
            <a:r>
              <a:rPr lang="gl-ES" smtClean="0">
                <a:solidFill>
                  <a:srgbClr val="C00000"/>
                </a:solidFill>
              </a:rPr>
              <a:t>Protocolo de absentismo</a:t>
            </a:r>
            <a:r>
              <a:rPr lang="gl-ES" smtClean="0"/>
              <a:t>: instrumento que describe, especifica e contén o conxunto de actuación que se activan en caso de absentismo escolar para garantir a asistencia do alumnado aos centros.</a:t>
            </a:r>
          </a:p>
          <a:p>
            <a:pPr algn="just"/>
            <a:r>
              <a:rPr lang="gl-ES" smtClean="0">
                <a:solidFill>
                  <a:srgbClr val="C00000"/>
                </a:solidFill>
              </a:rPr>
              <a:t>Falta de asistencia</a:t>
            </a:r>
            <a:r>
              <a:rPr lang="gl-ES" smtClean="0"/>
              <a:t>: ausencia ao centro escolar ou non presenza do alumno nunha sesión completa de clase. As faltas non xustificadas son as que computan para un posible caso de absentismo.</a:t>
            </a:r>
          </a:p>
          <a:p>
            <a:endParaRPr lang="gl-ES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2"/>
            <a:ext cx="147679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062912" cy="5000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dirty="0" smtClean="0">
                <a:solidFill>
                  <a:srgbClr val="C00000"/>
                </a:solidFill>
                <a:latin typeface="Calibri" pitchFamily="34" charset="0"/>
              </a:rPr>
              <a:t>ABSENTISMO ESCOLAR</a:t>
            </a:r>
            <a:endParaRPr lang="gl-E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928688"/>
            <a:ext cx="6205538" cy="5286375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gl-ES" dirty="0" smtClean="0">
                <a:solidFill>
                  <a:srgbClr val="006600"/>
                </a:solidFill>
              </a:rPr>
              <a:t>Medidas preventivas</a:t>
            </a:r>
            <a:r>
              <a:rPr lang="gl-ES" dirty="0" smtClean="0"/>
              <a:t>: 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Promover actuacións que faciliten o achegamento ao centro das familias e do alumnado en risco de exclusión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Asesorar ao conxunto da comunidade educativa sobre a importancia da educación e informar da obrigatoriedade desa educación nas etapas obrigatorias.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Realizar campañas informativas e de sensibilización sobre as causas e consecuencias do absentismo escolar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Facer uso das TIC para un contacto fluído entre o centro e as familias para a comunicación das posibles incidencias.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gl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2"/>
            <a:ext cx="147679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062912" cy="5000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dirty="0" smtClean="0">
                <a:solidFill>
                  <a:srgbClr val="C00000"/>
                </a:solidFill>
                <a:latin typeface="Calibri" pitchFamily="34" charset="0"/>
              </a:rPr>
              <a:t>ABSENTISMO ESCOLAR</a:t>
            </a:r>
            <a:endParaRPr lang="gl-E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928688"/>
            <a:ext cx="6205538" cy="5286375"/>
          </a:xfrm>
        </p:spPr>
        <p:txBody>
          <a:bodyPr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gl-ES" dirty="0" smtClean="0">
                <a:solidFill>
                  <a:srgbClr val="006600"/>
                </a:solidFill>
              </a:rPr>
              <a:t>Prevención nos instrumentos de planificación do centro educativo</a:t>
            </a:r>
            <a:r>
              <a:rPr lang="gl-ES" dirty="0" smtClean="0"/>
              <a:t>: 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Reflectir no </a:t>
            </a:r>
            <a:r>
              <a:rPr lang="gl-ES" dirty="0" smtClean="0">
                <a:solidFill>
                  <a:srgbClr val="0000CC"/>
                </a:solidFill>
              </a:rPr>
              <a:t>Plan xeral de atención á diversidade </a:t>
            </a:r>
            <a:r>
              <a:rPr lang="gl-ES" dirty="0" smtClean="0"/>
              <a:t>as actuacións, medidas e/ou programas para atender á diversidade.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Incluír nos seus </a:t>
            </a:r>
            <a:r>
              <a:rPr lang="gl-ES" dirty="0" smtClean="0">
                <a:solidFill>
                  <a:srgbClr val="0000CC"/>
                </a:solidFill>
              </a:rPr>
              <a:t>plans de acción titorial </a:t>
            </a:r>
            <a:r>
              <a:rPr lang="gl-ES" dirty="0" smtClean="0"/>
              <a:t>actuacións que faciliten a presenza das familias no centro, que as informen da obrigatoriedade que teñen os seu fillos de asistir a clase de forma regular e do procedemento para trasladar as posibles faltas de asistencia a clase e como xustificalas.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Tratar que os </a:t>
            </a:r>
            <a:r>
              <a:rPr lang="gl-ES" dirty="0" smtClean="0">
                <a:solidFill>
                  <a:srgbClr val="0000CC"/>
                </a:solidFill>
              </a:rPr>
              <a:t>plans de convivencia</a:t>
            </a:r>
            <a:r>
              <a:rPr lang="gl-ES" dirty="0" smtClean="0"/>
              <a:t> sirvan para fortalecer as relacións dentro das comunidades educativas.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Establecer nos seus </a:t>
            </a:r>
            <a:r>
              <a:rPr lang="gl-ES" dirty="0" smtClean="0">
                <a:solidFill>
                  <a:srgbClr val="0000CC"/>
                </a:solidFill>
              </a:rPr>
              <a:t>programas de acollida </a:t>
            </a:r>
            <a:r>
              <a:rPr lang="gl-ES" dirty="0" smtClean="0"/>
              <a:t>actuacións específicas para alumnado e as familias de nova incorporación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gl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2"/>
            <a:ext cx="147679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062912" cy="5000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dirty="0" smtClean="0">
                <a:solidFill>
                  <a:srgbClr val="C00000"/>
                </a:solidFill>
                <a:latin typeface="Calibri" pitchFamily="34" charset="0"/>
              </a:rPr>
              <a:t>ABSENTISMO ESCOLAR</a:t>
            </a:r>
            <a:endParaRPr lang="gl-E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1500188"/>
            <a:ext cx="6205538" cy="4714875"/>
          </a:xfrm>
        </p:spPr>
        <p:txBody>
          <a:bodyPr>
            <a:normAutofit/>
          </a:bodyPr>
          <a:lstStyle/>
          <a:p>
            <a:pPr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gl-ES" dirty="0" smtClean="0">
                <a:solidFill>
                  <a:srgbClr val="006600"/>
                </a:solidFill>
              </a:rPr>
              <a:t>Control de asistencia: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O control de asistencia a clase realizarase diariamente polo profesorado da área.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A xustificación das faltas realizarase ante o profesorado titor por parte de pai/nai/titor.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O </a:t>
            </a:r>
            <a:r>
              <a:rPr lang="gl-ES" dirty="0" smtClean="0">
                <a:solidFill>
                  <a:srgbClr val="755D53"/>
                </a:solidFill>
              </a:rPr>
              <a:t>profes</a:t>
            </a:r>
            <a:r>
              <a:rPr lang="gl-ES" dirty="0" smtClean="0"/>
              <a:t>orado titor rexistrará (XADE) a xustificación das faltas.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O profesorado titor comunicará a pais/nais/titores todas as faltas de asistencia a clase cada mes, dentro dos primeiros 5 días naturais do mes seguinte, diferenciando as xustificadas ou non.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gl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2"/>
            <a:ext cx="147679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63" y="285750"/>
            <a:ext cx="8062912" cy="5000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dirty="0" smtClean="0">
                <a:solidFill>
                  <a:srgbClr val="C00000"/>
                </a:solidFill>
                <a:latin typeface="Calibri" pitchFamily="34" charset="0"/>
              </a:rPr>
              <a:t>ABSENTISMO ESCOLAR</a:t>
            </a:r>
            <a:endParaRPr lang="gl-ES" sz="24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928688"/>
            <a:ext cx="6205538" cy="5286375"/>
          </a:xfrm>
        </p:spPr>
        <p:txBody>
          <a:bodyPr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gl-ES" dirty="0" smtClean="0">
                <a:solidFill>
                  <a:srgbClr val="006600"/>
                </a:solidFill>
              </a:rPr>
              <a:t>Procedemento expediente absentismo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Cando o profesor titor verifique que un alumnos presenta +10% de faltas sen xustificar proporá, co visto e prace da dirección, o inicio do expediente de absentismo e comunicará a situación á xefatura de estudos que activará o protocolo. O inicio dese expediente deberá realizarse dentro dos 7 días naturais seguintes á data na que as faltas de asistencia a clase superen ese 10% do horario lectivo mensual.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O profesor titor convocará a nai/pa/titor a unha entrevista para analizar e resolver esa situación. Se non se resolve,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A xefatura de estudos convocará a nai/pai/titor a unha entrevista para analizar  a situación e tratar de buscar unha solución. De non resolverse,</a:t>
            </a:r>
          </a:p>
          <a:p>
            <a:pPr marL="457200" indent="-45720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gl-ES" dirty="0" smtClean="0"/>
              <a:t>A dirección do centro notificará a Inspección Educativa e ao Concello de residencia do alumno o expediente de absentismo, Esta notificación producirase no prazo de 30 días naturais desde o inicio do expediente de absentismo.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gl-E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142852"/>
            <a:ext cx="147679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114300">
              <a:prstClr val="black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Personalizado 1">
      <a:dk1>
        <a:sysClr val="windowText" lastClr="000000"/>
      </a:dk1>
      <a:lt1>
        <a:srgbClr val="EFE0BD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o 1">
    <a:dk1>
      <a:sysClr val="windowText" lastClr="000000"/>
    </a:dk1>
    <a:lt1>
      <a:srgbClr val="EFE0BD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2824</TotalTime>
  <Words>589</Words>
  <Application>Microsoft Office PowerPoint</Application>
  <PresentationFormat>Presentación en pantalla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7</vt:i4>
      </vt:variant>
      <vt:variant>
        <vt:lpstr>Títulos de diapositiva</vt:lpstr>
      </vt:variant>
      <vt:variant>
        <vt:i4>6</vt:i4>
      </vt:variant>
    </vt:vector>
  </HeadingPairs>
  <TitlesOfParts>
    <vt:vector size="18" baseType="lpstr">
      <vt:lpstr>Century Schoolbook</vt:lpstr>
      <vt:lpstr>Arial</vt:lpstr>
      <vt:lpstr>Wingdings</vt:lpstr>
      <vt:lpstr>Wingdings 2</vt:lpstr>
      <vt:lpstr>Calibri</vt:lpstr>
      <vt:lpstr>Mirador</vt:lpstr>
      <vt:lpstr>Mirador</vt:lpstr>
      <vt:lpstr>Mirador</vt:lpstr>
      <vt:lpstr>Mirador</vt:lpstr>
      <vt:lpstr>Mirador</vt:lpstr>
      <vt:lpstr>Mirador</vt:lpstr>
      <vt:lpstr>Mirador</vt:lpstr>
      <vt:lpstr>ABSENTISMO ESCOLAR</vt:lpstr>
      <vt:lpstr>ABSENTISMO ESCOLAR</vt:lpstr>
      <vt:lpstr>ABSENTISMO ESCOLAR</vt:lpstr>
      <vt:lpstr>ABSENTISMO ESCOLAR</vt:lpstr>
      <vt:lpstr>ABSENTISMO ESCOLAR</vt:lpstr>
      <vt:lpstr>ABSENTISMO ESCOLAR</vt:lpstr>
    </vt:vector>
  </TitlesOfParts>
  <Company>Xunta de Galicia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ABSENTISMO ESCOLAR</dc:title>
  <dc:creator>...</dc:creator>
  <cp:lastModifiedBy>WinuE</cp:lastModifiedBy>
  <cp:revision>157</cp:revision>
  <dcterms:created xsi:type="dcterms:W3CDTF">2017-02-26T09:09:44Z</dcterms:created>
  <dcterms:modified xsi:type="dcterms:W3CDTF">2017-11-21T15:10:03Z</dcterms:modified>
</cp:coreProperties>
</file>