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7" r:id="rId1"/>
  </p:sldMasterIdLst>
  <p:notesMasterIdLst>
    <p:notesMasterId r:id="rId22"/>
  </p:notesMasterIdLst>
  <p:sldIdLst>
    <p:sldId id="256" r:id="rId2"/>
    <p:sldId id="257" r:id="rId3"/>
    <p:sldId id="258" r:id="rId4"/>
    <p:sldId id="259" r:id="rId5"/>
    <p:sldId id="260" r:id="rId6"/>
    <p:sldId id="262"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94700" autoAdjust="0"/>
  </p:normalViewPr>
  <p:slideViewPr>
    <p:cSldViewPr>
      <p:cViewPr varScale="1">
        <p:scale>
          <a:sx n="157" d="100"/>
          <a:sy n="157" d="100"/>
        </p:scale>
        <p:origin x="-222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75" d="100"/>
          <a:sy n="75" d="100"/>
        </p:scale>
        <p:origin x="-774" y="3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512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789F083E-8406-4B67-AD69-AB4E45C1C461}"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2C5B036-EF9C-4857-ACA8-51092BE39A9B}" type="slidenum">
              <a:rPr lang="es-ES"/>
              <a:pPr/>
              <a:t>1</a:t>
            </a:fld>
            <a:endParaRPr lang="es-ES"/>
          </a:p>
        </p:txBody>
      </p:sp>
      <p:sp>
        <p:nvSpPr>
          <p:cNvPr id="10242" name="Rectangle 2"/>
          <p:cNvSpPr>
            <a:spLocks noRot="1" noChangeArrowheads="1" noTextEdit="1"/>
          </p:cNvSpPr>
          <p:nvPr>
            <p:ph type="sldImg"/>
          </p:nvPr>
        </p:nvSpPr>
        <p:spPr>
          <a:ln/>
        </p:spPr>
      </p:sp>
      <p:sp>
        <p:nvSpPr>
          <p:cNvPr id="10243"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166583C-8E02-4E8F-8F4A-19C4FB473D00}" type="slidenum">
              <a:rPr lang="es-ES"/>
              <a:pPr/>
              <a:t>10</a:t>
            </a:fld>
            <a:endParaRPr lang="es-ES"/>
          </a:p>
        </p:txBody>
      </p:sp>
      <p:sp>
        <p:nvSpPr>
          <p:cNvPr id="140290" name="Rectangle 2"/>
          <p:cNvSpPr>
            <a:spLocks noRo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FF3EA29-DA58-408D-83D8-BEE21686950D}" type="slidenum">
              <a:rPr lang="es-ES"/>
              <a:pPr/>
              <a:t>11</a:t>
            </a:fld>
            <a:endParaRPr lang="es-ES"/>
          </a:p>
        </p:txBody>
      </p:sp>
      <p:sp>
        <p:nvSpPr>
          <p:cNvPr id="138242" name="Rectangle 2"/>
          <p:cNvSpPr>
            <a:spLocks noRot="1" noChangeArrowheads="1" noTextEdit="1"/>
          </p:cNvSpPr>
          <p:nvPr>
            <p:ph type="sldImg"/>
          </p:nvPr>
        </p:nvSpPr>
        <p:spPr>
          <a:ln/>
        </p:spPr>
      </p:sp>
      <p:sp>
        <p:nvSpPr>
          <p:cNvPr id="138243" name="Rectangle 3"/>
          <p:cNvSpPr>
            <a:spLocks noGrp="1" noChangeArrowheads="1"/>
          </p:cNvSpPr>
          <p:nvPr>
            <p:ph type="body" idx="1"/>
          </p:nvPr>
        </p:nvSpPr>
        <p:spPr/>
        <p:txBody>
          <a:bodyPr/>
          <a:lstStyle/>
          <a:p>
            <a:r>
              <a:rPr lang="es-ES"/>
              <a:t>Búsqueda de un dato: simplemente usar motor de búsqueda y contrastar la información en 2 o 3 fuentes difentes</a:t>
            </a:r>
          </a:p>
          <a:p>
            <a:r>
              <a:rPr lang="es-ES"/>
              <a:t>Búsqueda de información compleja: en la mayoría de los casos se hace necesario un conocimiento previo que se debe adquirir mediante fuentes contrastadas tradicionales. Después se puede hacer una búsqueda en Internet, bien mediante motor de búsqueda, o directamente en un portal adecuado. (En el ejemplo planteado se puede mostrar una búsqueda en google que lleva a Wikipedia donde hay una información excesivamente extensa, a la hora de seleccionar es donde entraría el conocimiento previo adquirido. Como ejemplo de selección de información se puede mostrar al alumno educaguia.com </a:t>
            </a:r>
            <a:r>
              <a:rPr lang="es-ES">
                <a:sym typeface="Wingdings" pitchFamily="2" charset="2"/>
              </a:rPr>
              <a:t> recursos educativos  apuntes  apuntes de literatura  figuras literarias o retóricas).</a:t>
            </a:r>
          </a:p>
          <a:p>
            <a:r>
              <a:rPr lang="es-ES"/>
              <a:t>Búsqueda por interés personal. En estos casos se presupone un necesario conocimiento previo que ya dirige a ciertos portales o webs conocidos (ejemplo marca.com)</a:t>
            </a:r>
          </a:p>
          <a:p>
            <a:r>
              <a:rPr lang="es-ES"/>
              <a:t>Búsqueda de información para un trabajo. Requiere, aunque exista un conocimiento previo, una búsqueda de fuentes fiables y contrastadas y, sobre todo, un trabajo posterior de preparación de la información para su presentación y explicación.</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0357606-C28C-49B0-BF9B-5FFFA7D3DFC4}" type="slidenum">
              <a:rPr lang="es-ES"/>
              <a:pPr/>
              <a:t>12</a:t>
            </a:fld>
            <a:endParaRPr lang="es-ES"/>
          </a:p>
        </p:txBody>
      </p:sp>
      <p:sp>
        <p:nvSpPr>
          <p:cNvPr id="139266" name="Rectangle 2"/>
          <p:cNvSpPr>
            <a:spLocks noRot="1" noChangeArrowheads="1" noTextEdit="1"/>
          </p:cNvSpPr>
          <p:nvPr>
            <p:ph type="sldImg"/>
          </p:nvPr>
        </p:nvSpPr>
        <p:spPr>
          <a:ln/>
        </p:spPr>
      </p:sp>
      <p:sp>
        <p:nvSpPr>
          <p:cNvPr id="139267"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A581E2-FB1D-4D69-9431-86F24C2AFEF8}" type="slidenum">
              <a:rPr lang="es-ES"/>
              <a:pPr/>
              <a:t>13</a:t>
            </a:fld>
            <a:endParaRPr lang="es-ES"/>
          </a:p>
        </p:txBody>
      </p:sp>
      <p:sp>
        <p:nvSpPr>
          <p:cNvPr id="142338" name="Rectangle 2"/>
          <p:cNvSpPr>
            <a:spLocks noRot="1" noChangeArrowheads="1" noTextEdit="1"/>
          </p:cNvSpPr>
          <p:nvPr>
            <p:ph type="sldImg"/>
          </p:nvPr>
        </p:nvSpPr>
        <p:spPr>
          <a:ln/>
        </p:spPr>
      </p:sp>
      <p:sp>
        <p:nvSpPr>
          <p:cNvPr id="142339"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4D203A9-DE3C-4EFD-B800-940662CB9955}" type="slidenum">
              <a:rPr lang="es-ES"/>
              <a:pPr/>
              <a:t>14</a:t>
            </a:fld>
            <a:endParaRPr lang="es-ES"/>
          </a:p>
        </p:txBody>
      </p:sp>
      <p:sp>
        <p:nvSpPr>
          <p:cNvPr id="144386" name="Rectangle 2"/>
          <p:cNvSpPr>
            <a:spLocks noRot="1"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394B126-29C3-4D15-8E77-A8DDE965D43D}" type="slidenum">
              <a:rPr lang="es-ES"/>
              <a:pPr/>
              <a:t>15</a:t>
            </a:fld>
            <a:endParaRPr lang="es-ES"/>
          </a:p>
        </p:txBody>
      </p:sp>
      <p:sp>
        <p:nvSpPr>
          <p:cNvPr id="146434" name="Rectangle 2"/>
          <p:cNvSpPr>
            <a:spLocks noRot="1" noChangeArrowheads="1" noTextEdit="1"/>
          </p:cNvSpPr>
          <p:nvPr>
            <p:ph type="sldImg"/>
          </p:nvPr>
        </p:nvSpPr>
        <p:spPr>
          <a:ln/>
        </p:spPr>
      </p:sp>
      <p:sp>
        <p:nvSpPr>
          <p:cNvPr id="146435"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7E8619C-F0BF-46B0-BA64-D614F786D6B1}" type="slidenum">
              <a:rPr lang="es-ES"/>
              <a:pPr/>
              <a:t>16</a:t>
            </a:fld>
            <a:endParaRPr lang="es-ES"/>
          </a:p>
        </p:txBody>
      </p:sp>
      <p:sp>
        <p:nvSpPr>
          <p:cNvPr id="148482" name="Rectangle 2"/>
          <p:cNvSpPr>
            <a:spLocks noRot="1" noChangeArrowheads="1" noTextEdit="1"/>
          </p:cNvSpPr>
          <p:nvPr>
            <p:ph type="sldImg"/>
          </p:nvPr>
        </p:nvSpPr>
        <p:spPr>
          <a:ln/>
        </p:spPr>
      </p:sp>
      <p:sp>
        <p:nvSpPr>
          <p:cNvPr id="148483"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901FFFD-B9D1-41C3-9997-4D972552A2CA}" type="slidenum">
              <a:rPr lang="es-ES"/>
              <a:pPr/>
              <a:t>17</a:t>
            </a:fld>
            <a:endParaRPr lang="es-ES"/>
          </a:p>
        </p:txBody>
      </p:sp>
      <p:sp>
        <p:nvSpPr>
          <p:cNvPr id="150530" name="Rectangle 2"/>
          <p:cNvSpPr>
            <a:spLocks noRo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A2DDF52-4F6C-4904-86D4-2FB06613D4A9}" type="slidenum">
              <a:rPr lang="es-ES"/>
              <a:pPr/>
              <a:t>19</a:t>
            </a:fld>
            <a:endParaRPr lang="es-ES"/>
          </a:p>
        </p:txBody>
      </p:sp>
      <p:sp>
        <p:nvSpPr>
          <p:cNvPr id="153602" name="Rectangle 2"/>
          <p:cNvSpPr>
            <a:spLocks noRot="1" noChangeArrowheads="1" noTextEdit="1"/>
          </p:cNvSpPr>
          <p:nvPr>
            <p:ph type="sldImg"/>
          </p:nvPr>
        </p:nvSpPr>
        <p:spPr>
          <a:ln/>
        </p:spPr>
      </p:sp>
      <p:sp>
        <p:nvSpPr>
          <p:cNvPr id="153603" name="Rectangle 3"/>
          <p:cNvSpPr>
            <a:spLocks noGrp="1" noChangeArrowheads="1"/>
          </p:cNvSpPr>
          <p:nvPr>
            <p:ph type="body" idx="1"/>
          </p:nvPr>
        </p:nvSpPr>
        <p:spPr/>
        <p:txBody>
          <a:bodyPr/>
          <a:lstStyle/>
          <a:p>
            <a:r>
              <a:rPr lang="es-ES"/>
              <a:t>PageRank se nos ofrece como una tecnología que mide objetivamente la importancia de una página web, sin embargo, es cierto que el propio poder del buscador favorece a las páginas más visitadas haciéndolas más visitadas. Esto es un proceso que puede introducir cierta rigidez en la red si se utiliza únicamente mediante buscadores.</a:t>
            </a:r>
          </a:p>
          <a:p>
            <a:r>
              <a:rPr lang="es-ES"/>
              <a:t>Se podría inducir el debate de que, en realidad, el proceso de clasificación de las fuentes por un buscador es un proceso opaco, y el dominio de la información es poder…</a:t>
            </a:r>
          </a:p>
          <a:p>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6D7C7E-E068-45FA-A7B0-DE1A366F5A0A}" type="slidenum">
              <a:rPr lang="es-ES"/>
              <a:pPr/>
              <a:t>2</a:t>
            </a:fld>
            <a:endParaRPr lang="es-ES"/>
          </a:p>
        </p:txBody>
      </p:sp>
      <p:sp>
        <p:nvSpPr>
          <p:cNvPr id="6146" name="Rectangle 2"/>
          <p:cNvSpPr>
            <a:spLocks noRot="1" noChangeArrowheads="1" noTextEdit="1"/>
          </p:cNvSpPr>
          <p:nvPr>
            <p:ph type="sldImg"/>
          </p:nvPr>
        </p:nvSpPr>
        <p:spPr>
          <a:ln/>
        </p:spPr>
      </p:sp>
      <p:sp>
        <p:nvSpPr>
          <p:cNvPr id="6147" name="Rectangle 3"/>
          <p:cNvSpPr>
            <a:spLocks noGrp="1" noChangeArrowheads="1"/>
          </p:cNvSpPr>
          <p:nvPr>
            <p:ph type="body" idx="1"/>
          </p:nvPr>
        </p:nvSpPr>
        <p:spPr/>
        <p:txBody>
          <a:bodyPr/>
          <a:lstStyle/>
          <a:p>
            <a:r>
              <a:rPr lang="es-ES"/>
              <a:t>Debe explicarse que los datos por sí mismos no son información, sólo debemos dale ese grado a los datos si éstos pasan de algún modo a ser conocimiento, es decir, si entran a formar parte de la sabiduría del individuo o de la comunidad. Es en este caso en el que la información resulta algo realmente valioso.</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BDE2C6-CFAA-4BC6-9D44-6DB139C0A8A9}" type="slidenum">
              <a:rPr lang="es-ES"/>
              <a:pPr/>
              <a:t>3</a:t>
            </a:fld>
            <a:endParaRPr lang="es-ES"/>
          </a:p>
        </p:txBody>
      </p:sp>
      <p:sp>
        <p:nvSpPr>
          <p:cNvPr id="7170" name="Rectangle 2"/>
          <p:cNvSpPr>
            <a:spLocks noRot="1" noChangeArrowheads="1" noTextEdit="1"/>
          </p:cNvSpPr>
          <p:nvPr>
            <p:ph type="sldImg"/>
          </p:nvPr>
        </p:nvSpPr>
        <p:spPr>
          <a:ln/>
        </p:spPr>
      </p:sp>
      <p:sp>
        <p:nvSpPr>
          <p:cNvPr id="7171" name="Rectangle 3"/>
          <p:cNvSpPr>
            <a:spLocks noGrp="1" noChangeArrowheads="1"/>
          </p:cNvSpPr>
          <p:nvPr>
            <p:ph type="body" idx="1"/>
          </p:nvPr>
        </p:nvSpPr>
        <p:spPr/>
        <p:txBody>
          <a:bodyPr/>
          <a:lstStyle/>
          <a:p>
            <a:r>
              <a:rPr lang="es-ES"/>
              <a:t>Debe quedar claro que Internet no es una fuente de información, sino simplemente el canal por donde fluye una enorme cantidad de información, cuyo valor y fiabilidad depende de las fuentes de las que procede, fuentes que habrá que valorar y contrastar.</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A961D63-4550-40A5-860F-05C5B819CDED}" type="slidenum">
              <a:rPr lang="es-ES"/>
              <a:pPr/>
              <a:t>4</a:t>
            </a:fld>
            <a:endParaRPr lang="es-ES"/>
          </a:p>
        </p:txBody>
      </p:sp>
      <p:sp>
        <p:nvSpPr>
          <p:cNvPr id="9218" name="Rectangle 2"/>
          <p:cNvSpPr>
            <a:spLocks noRot="1" noChangeArrowheads="1" noTextEdit="1"/>
          </p:cNvSpPr>
          <p:nvPr>
            <p:ph type="sldImg"/>
          </p:nvPr>
        </p:nvSpPr>
        <p:spPr>
          <a:ln/>
        </p:spPr>
      </p:sp>
      <p:sp>
        <p:nvSpPr>
          <p:cNvPr id="9219" name="Rectangle 3"/>
          <p:cNvSpPr>
            <a:spLocks noGrp="1" noChangeArrowheads="1"/>
          </p:cNvSpPr>
          <p:nvPr>
            <p:ph type="body" idx="1"/>
          </p:nvPr>
        </p:nvSpPr>
        <p:spPr/>
        <p:txBody>
          <a:bodyPr/>
          <a:lstStyle/>
          <a:p>
            <a:r>
              <a:rPr lang="es-ES"/>
              <a:t>Para ilustrar con ejemplos este concepto se propondrán al menos dos prácticas:</a:t>
            </a:r>
          </a:p>
          <a:p>
            <a:r>
              <a:rPr lang="es-ES"/>
              <a:t>	- buscar en google: Rábade cocodrilo y abrir el primero de los 	hits resultante de la búsqueda. Se trata de una web con 	contenido totalmente falso.</a:t>
            </a:r>
          </a:p>
          <a:p>
            <a:r>
              <a:rPr lang="es-ES"/>
              <a:t>	- buscar en Internet información sobre algún aspecto polémico 	o concepto controvertido que admita más de una opinión al 	respecto, para ver cómo diferentes fuentes proporcionan 	diferente información, incluso totalmente contradictoria. Por 	ejemplo se puede buscar información sobre HOMEOPATÍA  o 	sobre USO DE LA PÍLDORA DEL DÍA DESPUÉS.</a:t>
            </a:r>
          </a:p>
          <a:p>
            <a:r>
              <a:rPr lang="es-ES"/>
              <a:t>En este ejemplo se puede realizar con los alumnos la búsqueda de información guiada para que comiencen a ver ejemplos de estrategias de búsqueda.</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749EF1B-0AC8-4229-9F8B-6BC3B87D44EC}" type="slidenum">
              <a:rPr lang="es-ES"/>
              <a:pPr/>
              <a:t>5</a:t>
            </a:fld>
            <a:endParaRPr lang="es-ES"/>
          </a:p>
        </p:txBody>
      </p:sp>
      <p:sp>
        <p:nvSpPr>
          <p:cNvPr id="13314" name="Rectangle 2"/>
          <p:cNvSpPr>
            <a:spLocks noRot="1" noChangeArrowheads="1" noTextEdit="1"/>
          </p:cNvSpPr>
          <p:nvPr>
            <p:ph type="sldImg"/>
          </p:nvPr>
        </p:nvSpPr>
        <p:spPr>
          <a:ln/>
        </p:spPr>
      </p:sp>
      <p:sp>
        <p:nvSpPr>
          <p:cNvPr id="13315" name="Rectangle 3"/>
          <p:cNvSpPr>
            <a:spLocks noGrp="1" noChangeArrowheads="1"/>
          </p:cNvSpPr>
          <p:nvPr>
            <p:ph type="body" idx="1"/>
          </p:nvPr>
        </p:nvSpPr>
        <p:spPr/>
        <p:txBody>
          <a:bodyPr/>
          <a:lstStyle/>
          <a:p>
            <a:r>
              <a:rPr lang="es-ES"/>
              <a:t>Para poder explotar adecuadamente fuentes complejas de información es necesario dotarse previamente de mínimos conocimientos y de competencias específicas.</a:t>
            </a:r>
          </a:p>
          <a:p>
            <a:r>
              <a:rPr lang="es-ES"/>
              <a:t>Este es uno de los objetivos fundamentales de esta unidad didáctica, que los alumnos adquieran estas competencias.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88B5E42-BBA4-49F2-B7D0-163F48E27D59}" type="slidenum">
              <a:rPr lang="es-ES"/>
              <a:pPr/>
              <a:t>6</a:t>
            </a:fld>
            <a:endParaRPr lang="es-ES"/>
          </a:p>
        </p:txBody>
      </p:sp>
      <p:sp>
        <p:nvSpPr>
          <p:cNvPr id="17410" name="Rectangle 2"/>
          <p:cNvSpPr>
            <a:spLocks noRot="1" noChangeArrowheads="1" noTextEdit="1"/>
          </p:cNvSpPr>
          <p:nvPr>
            <p:ph type="sldImg"/>
          </p:nvPr>
        </p:nvSpPr>
        <p:spPr>
          <a:ln/>
        </p:spPr>
      </p:sp>
      <p:sp>
        <p:nvSpPr>
          <p:cNvPr id="17411" name="Rectangle 3"/>
          <p:cNvSpPr>
            <a:spLocks noGrp="1" noChangeArrowheads="1"/>
          </p:cNvSpPr>
          <p:nvPr>
            <p:ph type="body" idx="1"/>
          </p:nvPr>
        </p:nvSpPr>
        <p:spPr/>
        <p:txBody>
          <a:bodyPr/>
          <a:lstStyle/>
          <a:p>
            <a:r>
              <a:rPr lang="es-ES"/>
              <a:t>Las fuentes de información tradicionales siguen siendo igual de valiosas que antes. Debe aclararse que su mayor inconveniente es la falta de inmediatez de acceso comparada con Internet, sobre todo si tenemos que acudir lugares específicos como las bibliotecas.</a:t>
            </a:r>
          </a:p>
          <a:p>
            <a:r>
              <a:rPr lang="es-ES"/>
              <a:t>Sin embargo, sus ventajas son muy notables:</a:t>
            </a:r>
          </a:p>
          <a:p>
            <a:r>
              <a:rPr lang="es-ES"/>
              <a:t>	- facilidad de identificación de la fuente</a:t>
            </a:r>
          </a:p>
          <a:p>
            <a:r>
              <a:rPr lang="es-ES"/>
              <a:t>	- exhaustividad en el tratamiento de información</a:t>
            </a:r>
          </a:p>
          <a:p>
            <a:r>
              <a:rPr lang="es-ES"/>
              <a:t>	- rigor controlado y calidad contrastable</a:t>
            </a:r>
          </a:p>
          <a:p>
            <a:r>
              <a:rPr lang="es-ES"/>
              <a:t>Estas ventajas son la que hacen que la consulta de estas fuentes sea una herramienta básica para abordar la búsqueda de información de un tema complejo.</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55FF60B-0C60-4057-8D10-8612D8BBE1D1}" type="slidenum">
              <a:rPr lang="es-ES"/>
              <a:pPr/>
              <a:t>7</a:t>
            </a:fld>
            <a:endParaRPr lang="es-ES"/>
          </a:p>
        </p:txBody>
      </p:sp>
      <p:sp>
        <p:nvSpPr>
          <p:cNvPr id="15362" name="Rectangle 2"/>
          <p:cNvSpPr>
            <a:spLocks noRot="1" noChangeArrowheads="1" noTextEdit="1"/>
          </p:cNvSpPr>
          <p:nvPr>
            <p:ph type="sldImg"/>
          </p:nvPr>
        </p:nvSpPr>
        <p:spPr>
          <a:ln/>
        </p:spPr>
      </p:sp>
      <p:sp>
        <p:nvSpPr>
          <p:cNvPr id="15363" name="Rectangle 3"/>
          <p:cNvSpPr>
            <a:spLocks noGrp="1" noChangeArrowheads="1"/>
          </p:cNvSpPr>
          <p:nvPr>
            <p:ph type="body" idx="1"/>
          </p:nvPr>
        </p:nvSpPr>
        <p:spPr/>
        <p:txBody>
          <a:bodyPr/>
          <a:lstStyle/>
          <a:p>
            <a:r>
              <a:rPr lang="es-ES"/>
              <a:t>A menudo los estudiantes no valoran lo que la Red les puede realmente proporcionar, fácilmente olvidan la información y documentación que esconde la misma Internet, limitándose a lo que nos muestra en ‘primer lugar’ el buscador de turno. El volumen de información que puede ser accesible en la llamada ‘Internet visible’ es ínfimo respecto a la zona ‘invisible’. </a:t>
            </a:r>
          </a:p>
          <a:p>
            <a:r>
              <a:rPr lang="es-ES"/>
              <a:t>La utilización de todos los recursos de la llamada Internet invisible supera el objetivo de este nivel educativo, así que bastará con hablar de lo que ésta supone y contiene: catálogos de bibliotecas, bases de datos, revistas electrónicas, obras de referencia, ect.</a:t>
            </a:r>
          </a:p>
          <a:p>
            <a:r>
              <a:rPr lang="es-ES"/>
              <a:t>El concepto que deberá quedar claro es que sabiendo lo que se quiere buscar, cómo buscarlo y dónde buscarlo se pueden encontrar en Internet fuentes de sobrada calidad, pero para ello, la mayoría de las veces no basta con utilizar simplemente un motor de búsqueda.</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A6C3962-4E37-429B-A2A5-6D1120BFA61C}" type="slidenum">
              <a:rPr lang="es-ES"/>
              <a:pPr/>
              <a:t>8</a:t>
            </a:fld>
            <a:endParaRPr lang="es-ES"/>
          </a:p>
        </p:txBody>
      </p:sp>
      <p:sp>
        <p:nvSpPr>
          <p:cNvPr id="133122" name="Rectangle 2"/>
          <p:cNvSpPr>
            <a:spLocks noRot="1" noChangeArrowheads="1" noTextEdit="1"/>
          </p:cNvSpPr>
          <p:nvPr>
            <p:ph type="sldImg"/>
          </p:nvPr>
        </p:nvSpPr>
        <p:spPr>
          <a:ln/>
        </p:spPr>
      </p:sp>
      <p:sp>
        <p:nvSpPr>
          <p:cNvPr id="133123" name="Rectangle 3"/>
          <p:cNvSpPr>
            <a:spLocks noGrp="1" noChangeArrowheads="1"/>
          </p:cNvSpPr>
          <p:nvPr>
            <p:ph type="body" idx="1"/>
          </p:nvPr>
        </p:nvSpPr>
        <p:spPr/>
        <p:txBody>
          <a:bodyPr/>
          <a:lstStyle/>
          <a:p>
            <a:r>
              <a:rPr lang="es-ES"/>
              <a:t>Hay que promover en el alumno un interés en el aprendizaje propio, la creatividad y la construcción de conocimiento empleando las TIC.</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B04890-AFA0-42EF-830D-6A765891926B}" type="slidenum">
              <a:rPr lang="es-ES"/>
              <a:pPr/>
              <a:t>9</a:t>
            </a:fld>
            <a:endParaRPr lang="es-ES"/>
          </a:p>
        </p:txBody>
      </p:sp>
      <p:sp>
        <p:nvSpPr>
          <p:cNvPr id="141314" name="Rectangle 2"/>
          <p:cNvSpPr>
            <a:spLocks noRot="1" noChangeArrowheads="1" noTextEdit="1"/>
          </p:cNvSpPr>
          <p:nvPr>
            <p:ph type="sldImg"/>
          </p:nvPr>
        </p:nvSpPr>
        <p:spPr>
          <a:ln/>
        </p:spPr>
      </p:sp>
      <p:sp>
        <p:nvSpPr>
          <p:cNvPr id="141315" name="Rectangle 3"/>
          <p:cNvSpPr>
            <a:spLocks noGrp="1" noChangeArrowheads="1"/>
          </p:cNvSpPr>
          <p:nvPr>
            <p:ph type="body" idx="1"/>
          </p:nvPr>
        </p:nvSpPr>
        <p:spPr/>
        <p:txBody>
          <a:bodyPr/>
          <a:lstStyle/>
          <a:p>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131074" name="Group 2"/>
          <p:cNvGrpSpPr>
            <a:grpSpLocks/>
          </p:cNvGrpSpPr>
          <p:nvPr/>
        </p:nvGrpSpPr>
        <p:grpSpPr bwMode="auto">
          <a:xfrm>
            <a:off x="0" y="0"/>
            <a:ext cx="9144000" cy="6858000"/>
            <a:chOff x="0" y="0"/>
            <a:chExt cx="5760" cy="4320"/>
          </a:xfrm>
        </p:grpSpPr>
        <p:sp>
          <p:nvSpPr>
            <p:cNvPr id="13107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s-ES" sz="2400">
                <a:latin typeface="Times New Roman" pitchFamily="18" charset="0"/>
              </a:endParaRPr>
            </a:p>
          </p:txBody>
        </p:sp>
        <p:sp>
          <p:nvSpPr>
            <p:cNvPr id="13107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grpSp>
          <p:nvGrpSpPr>
            <p:cNvPr id="131077" name="Group 5"/>
            <p:cNvGrpSpPr>
              <a:grpSpLocks/>
            </p:cNvGrpSpPr>
            <p:nvPr/>
          </p:nvGrpSpPr>
          <p:grpSpPr bwMode="auto">
            <a:xfrm>
              <a:off x="0" y="672"/>
              <a:ext cx="1806" cy="1989"/>
              <a:chOff x="0" y="672"/>
              <a:chExt cx="1806" cy="1989"/>
            </a:xfrm>
          </p:grpSpPr>
          <p:sp>
            <p:nvSpPr>
              <p:cNvPr id="13107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sp>
            <p:nvSpPr>
              <p:cNvPr id="13107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3108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3108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sp>
            <p:nvSpPr>
              <p:cNvPr id="13108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sp>
            <p:nvSpPr>
              <p:cNvPr id="13108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3108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sp>
            <p:nvSpPr>
              <p:cNvPr id="13108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sp>
            <p:nvSpPr>
              <p:cNvPr id="13108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lang="es-ES" sz="2400">
                  <a:latin typeface="Times New Roman" pitchFamily="18" charset="0"/>
                </a:endParaRPr>
              </a:p>
            </p:txBody>
          </p:sp>
          <p:sp>
            <p:nvSpPr>
              <p:cNvPr id="13108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lang="es-ES" sz="2400">
                  <a:latin typeface="Times New Roman" pitchFamily="18" charset="0"/>
                </a:endParaRPr>
              </a:p>
            </p:txBody>
          </p:sp>
        </p:grpSp>
      </p:grpSp>
      <p:sp>
        <p:nvSpPr>
          <p:cNvPr id="131088" name="Rectangle 16"/>
          <p:cNvSpPr>
            <a:spLocks noGrp="1" noChangeArrowheads="1"/>
          </p:cNvSpPr>
          <p:nvPr>
            <p:ph type="dt" sz="half" idx="2"/>
          </p:nvPr>
        </p:nvSpPr>
        <p:spPr>
          <a:xfrm>
            <a:off x="457200" y="6248400"/>
            <a:ext cx="2133600" cy="457200"/>
          </a:xfrm>
        </p:spPr>
        <p:txBody>
          <a:bodyPr/>
          <a:lstStyle>
            <a:lvl1pPr>
              <a:defRPr/>
            </a:lvl1pPr>
          </a:lstStyle>
          <a:p>
            <a:endParaRPr lang="es-ES"/>
          </a:p>
        </p:txBody>
      </p:sp>
      <p:sp>
        <p:nvSpPr>
          <p:cNvPr id="131089" name="Rectangle 17"/>
          <p:cNvSpPr>
            <a:spLocks noGrp="1" noChangeArrowheads="1"/>
          </p:cNvSpPr>
          <p:nvPr>
            <p:ph type="ftr" sz="quarter" idx="3"/>
          </p:nvPr>
        </p:nvSpPr>
        <p:spPr/>
        <p:txBody>
          <a:bodyPr/>
          <a:lstStyle>
            <a:lvl1pPr>
              <a:defRPr/>
            </a:lvl1pPr>
          </a:lstStyle>
          <a:p>
            <a:endParaRPr lang="es-ES"/>
          </a:p>
        </p:txBody>
      </p:sp>
      <p:sp>
        <p:nvSpPr>
          <p:cNvPr id="131090" name="Rectangle 18"/>
          <p:cNvSpPr>
            <a:spLocks noGrp="1" noChangeArrowheads="1"/>
          </p:cNvSpPr>
          <p:nvPr>
            <p:ph type="sldNum" sz="quarter" idx="4"/>
          </p:nvPr>
        </p:nvSpPr>
        <p:spPr/>
        <p:txBody>
          <a:bodyPr/>
          <a:lstStyle>
            <a:lvl1pPr>
              <a:defRPr/>
            </a:lvl1pPr>
          </a:lstStyle>
          <a:p>
            <a:fld id="{CCDD5064-8F01-4998-8332-5C4E0CC1A4DB}" type="slidenum">
              <a:rPr lang="es-ES"/>
              <a:pPr/>
              <a:t>‹Nº›</a:t>
            </a:fld>
            <a:endParaRPr lang="es-ES"/>
          </a:p>
        </p:txBody>
      </p:sp>
      <p:sp>
        <p:nvSpPr>
          <p:cNvPr id="13109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es-ES"/>
              <a:t>Haga clic para cambiar el estilo de título	</a:t>
            </a:r>
          </a:p>
        </p:txBody>
      </p:sp>
      <p:sp>
        <p:nvSpPr>
          <p:cNvPr id="13109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es-ES"/>
              <a:t>Haga clic para modificar el estilo de subtítulo del patrón</a:t>
            </a:r>
          </a:p>
        </p:txBody>
      </p:sp>
      <p:pic>
        <p:nvPicPr>
          <p:cNvPr id="131093" name="Picture 21" descr="libros"/>
          <p:cNvPicPr>
            <a:picLocks noChangeAspect="1" noChangeArrowheads="1"/>
          </p:cNvPicPr>
          <p:nvPr userDrawn="1"/>
        </p:nvPicPr>
        <p:blipFill>
          <a:blip r:embed="rId2" cstate="print"/>
          <a:srcRect/>
          <a:stretch>
            <a:fillRect/>
          </a:stretch>
        </p:blipFill>
        <p:spPr bwMode="auto">
          <a:xfrm>
            <a:off x="0" y="0"/>
            <a:ext cx="1692275" cy="3514725"/>
          </a:xfrm>
          <a:prstGeom prst="rect">
            <a:avLst/>
          </a:prstGeom>
          <a:noFill/>
        </p:spPr>
      </p:pic>
      <p:pic>
        <p:nvPicPr>
          <p:cNvPr id="131094" name="Picture 22" descr="ceros_unos_peq"/>
          <p:cNvPicPr>
            <a:picLocks noChangeAspect="1" noChangeArrowheads="1"/>
          </p:cNvPicPr>
          <p:nvPr userDrawn="1"/>
        </p:nvPicPr>
        <p:blipFill>
          <a:blip r:embed="rId3" cstate="print"/>
          <a:srcRect/>
          <a:stretch>
            <a:fillRect/>
          </a:stretch>
        </p:blipFill>
        <p:spPr bwMode="auto">
          <a:xfrm>
            <a:off x="0" y="3500438"/>
            <a:ext cx="1692275" cy="3357562"/>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647E9602-3B66-4C0D-B5CB-64A7010CE799}"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457200"/>
            <a:ext cx="2057400" cy="54102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457200"/>
            <a:ext cx="6019800" cy="54102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CD135AD1-F966-49E6-9654-9B6292C7E8D5}"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312E3830-E028-4C1C-9D90-66B7B5F990EE}"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pie de página"/>
          <p:cNvSpPr>
            <a:spLocks noGrp="1"/>
          </p:cNvSpPr>
          <p:nvPr>
            <p:ph type="ftr" sz="quarter" idx="10"/>
          </p:nvPr>
        </p:nvSpPr>
        <p:spPr/>
        <p:txBody>
          <a:bodyPr/>
          <a:lstStyle>
            <a:lvl1pPr>
              <a:defRPr/>
            </a:lvl1pPr>
          </a:lstStyle>
          <a:p>
            <a:endParaRPr lang="es-ES"/>
          </a:p>
        </p:txBody>
      </p:sp>
      <p:sp>
        <p:nvSpPr>
          <p:cNvPr id="5" name="4 Marcador de número de diapositiva"/>
          <p:cNvSpPr>
            <a:spLocks noGrp="1"/>
          </p:cNvSpPr>
          <p:nvPr>
            <p:ph type="sldNum" sz="quarter" idx="11"/>
          </p:nvPr>
        </p:nvSpPr>
        <p:spPr/>
        <p:txBody>
          <a:bodyPr/>
          <a:lstStyle>
            <a:lvl1pPr>
              <a:defRPr/>
            </a:lvl1pPr>
          </a:lstStyle>
          <a:p>
            <a:fld id="{E92ADAD4-C3F6-46BB-84AC-EB96C1FF5983}" type="slidenum">
              <a:rPr lang="es-ES"/>
              <a:pPr/>
              <a:t>‹Nº›</a:t>
            </a:fld>
            <a:endParaRPr lang="es-ES"/>
          </a:p>
        </p:txBody>
      </p:sp>
      <p:sp>
        <p:nvSpPr>
          <p:cNvPr id="6" name="5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pie de página"/>
          <p:cNvSpPr>
            <a:spLocks noGrp="1"/>
          </p:cNvSpPr>
          <p:nvPr>
            <p:ph type="ftr" sz="quarter" idx="10"/>
          </p:nvPr>
        </p:nvSpPr>
        <p:spPr/>
        <p:txBody>
          <a:bodyPr/>
          <a:lstStyle>
            <a:lvl1pPr>
              <a:defRPr/>
            </a:lvl1pPr>
          </a:lstStyle>
          <a:p>
            <a:endParaRPr lang="es-ES"/>
          </a:p>
        </p:txBody>
      </p:sp>
      <p:sp>
        <p:nvSpPr>
          <p:cNvPr id="6" name="5 Marcador de número de diapositiva"/>
          <p:cNvSpPr>
            <a:spLocks noGrp="1"/>
          </p:cNvSpPr>
          <p:nvPr>
            <p:ph type="sldNum" sz="quarter" idx="11"/>
          </p:nvPr>
        </p:nvSpPr>
        <p:spPr/>
        <p:txBody>
          <a:bodyPr/>
          <a:lstStyle>
            <a:lvl1pPr>
              <a:defRPr/>
            </a:lvl1pPr>
          </a:lstStyle>
          <a:p>
            <a:fld id="{5B7368D0-5043-4DC0-B8DB-B3135ADF5B6F}" type="slidenum">
              <a:rPr lang="es-ES"/>
              <a:pPr/>
              <a:t>‹Nº›</a:t>
            </a:fld>
            <a:endParaRPr lang="es-ES"/>
          </a:p>
        </p:txBody>
      </p:sp>
      <p:sp>
        <p:nvSpPr>
          <p:cNvPr id="7" name="6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pie de página"/>
          <p:cNvSpPr>
            <a:spLocks noGrp="1"/>
          </p:cNvSpPr>
          <p:nvPr>
            <p:ph type="ftr" sz="quarter" idx="10"/>
          </p:nvPr>
        </p:nvSpPr>
        <p:spPr/>
        <p:txBody>
          <a:bodyPr/>
          <a:lstStyle>
            <a:lvl1pPr>
              <a:defRPr/>
            </a:lvl1pPr>
          </a:lstStyle>
          <a:p>
            <a:endParaRPr lang="es-ES"/>
          </a:p>
        </p:txBody>
      </p:sp>
      <p:sp>
        <p:nvSpPr>
          <p:cNvPr id="8" name="7 Marcador de número de diapositiva"/>
          <p:cNvSpPr>
            <a:spLocks noGrp="1"/>
          </p:cNvSpPr>
          <p:nvPr>
            <p:ph type="sldNum" sz="quarter" idx="11"/>
          </p:nvPr>
        </p:nvSpPr>
        <p:spPr/>
        <p:txBody>
          <a:bodyPr/>
          <a:lstStyle>
            <a:lvl1pPr>
              <a:defRPr/>
            </a:lvl1pPr>
          </a:lstStyle>
          <a:p>
            <a:fld id="{4709FAFC-964F-4C5D-809F-C4FC13222785}" type="slidenum">
              <a:rPr lang="es-ES"/>
              <a:pPr/>
              <a:t>‹Nº›</a:t>
            </a:fld>
            <a:endParaRPr lang="es-ES"/>
          </a:p>
        </p:txBody>
      </p:sp>
      <p:sp>
        <p:nvSpPr>
          <p:cNvPr id="9" name="8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pie de página"/>
          <p:cNvSpPr>
            <a:spLocks noGrp="1"/>
          </p:cNvSpPr>
          <p:nvPr>
            <p:ph type="ftr" sz="quarter" idx="10"/>
          </p:nvPr>
        </p:nvSpPr>
        <p:spPr/>
        <p:txBody>
          <a:bodyPr/>
          <a:lstStyle>
            <a:lvl1pPr>
              <a:defRPr/>
            </a:lvl1pPr>
          </a:lstStyle>
          <a:p>
            <a:endParaRPr lang="es-ES"/>
          </a:p>
        </p:txBody>
      </p:sp>
      <p:sp>
        <p:nvSpPr>
          <p:cNvPr id="4" name="3 Marcador de número de diapositiva"/>
          <p:cNvSpPr>
            <a:spLocks noGrp="1"/>
          </p:cNvSpPr>
          <p:nvPr>
            <p:ph type="sldNum" sz="quarter" idx="11"/>
          </p:nvPr>
        </p:nvSpPr>
        <p:spPr/>
        <p:txBody>
          <a:bodyPr/>
          <a:lstStyle>
            <a:lvl1pPr>
              <a:defRPr/>
            </a:lvl1pPr>
          </a:lstStyle>
          <a:p>
            <a:fld id="{DA231D39-8AE6-4631-957E-F7112D2BA54E}" type="slidenum">
              <a:rPr lang="es-ES"/>
              <a:pPr/>
              <a:t>‹Nº›</a:t>
            </a:fld>
            <a:endParaRPr lang="es-ES"/>
          </a:p>
        </p:txBody>
      </p:sp>
      <p:sp>
        <p:nvSpPr>
          <p:cNvPr id="5" name="4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pie de página"/>
          <p:cNvSpPr>
            <a:spLocks noGrp="1"/>
          </p:cNvSpPr>
          <p:nvPr>
            <p:ph type="ftr" sz="quarter" idx="10"/>
          </p:nvPr>
        </p:nvSpPr>
        <p:spPr/>
        <p:txBody>
          <a:bodyPr/>
          <a:lstStyle>
            <a:lvl1pPr>
              <a:defRPr/>
            </a:lvl1pPr>
          </a:lstStyle>
          <a:p>
            <a:endParaRPr lang="es-ES"/>
          </a:p>
        </p:txBody>
      </p:sp>
      <p:sp>
        <p:nvSpPr>
          <p:cNvPr id="3" name="2 Marcador de número de diapositiva"/>
          <p:cNvSpPr>
            <a:spLocks noGrp="1"/>
          </p:cNvSpPr>
          <p:nvPr>
            <p:ph type="sldNum" sz="quarter" idx="11"/>
          </p:nvPr>
        </p:nvSpPr>
        <p:spPr/>
        <p:txBody>
          <a:bodyPr/>
          <a:lstStyle>
            <a:lvl1pPr>
              <a:defRPr/>
            </a:lvl1pPr>
          </a:lstStyle>
          <a:p>
            <a:fld id="{08EAB5E6-BEF9-49C1-9BE7-1A46CD40CFE7}" type="slidenum">
              <a:rPr lang="es-ES"/>
              <a:pPr/>
              <a:t>‹Nº›</a:t>
            </a:fld>
            <a:endParaRPr lang="es-ES"/>
          </a:p>
        </p:txBody>
      </p:sp>
      <p:sp>
        <p:nvSpPr>
          <p:cNvPr id="4" name="3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pie de página"/>
          <p:cNvSpPr>
            <a:spLocks noGrp="1"/>
          </p:cNvSpPr>
          <p:nvPr>
            <p:ph type="ftr" sz="quarter" idx="10"/>
          </p:nvPr>
        </p:nvSpPr>
        <p:spPr/>
        <p:txBody>
          <a:bodyPr/>
          <a:lstStyle>
            <a:lvl1pPr>
              <a:defRPr/>
            </a:lvl1pPr>
          </a:lstStyle>
          <a:p>
            <a:endParaRPr lang="es-ES"/>
          </a:p>
        </p:txBody>
      </p:sp>
      <p:sp>
        <p:nvSpPr>
          <p:cNvPr id="6" name="5 Marcador de número de diapositiva"/>
          <p:cNvSpPr>
            <a:spLocks noGrp="1"/>
          </p:cNvSpPr>
          <p:nvPr>
            <p:ph type="sldNum" sz="quarter" idx="11"/>
          </p:nvPr>
        </p:nvSpPr>
        <p:spPr/>
        <p:txBody>
          <a:bodyPr/>
          <a:lstStyle>
            <a:lvl1pPr>
              <a:defRPr/>
            </a:lvl1pPr>
          </a:lstStyle>
          <a:p>
            <a:fld id="{9C217F84-9DD0-42E6-851F-96C748807859}" type="slidenum">
              <a:rPr lang="es-ES"/>
              <a:pPr/>
              <a:t>‹Nº›</a:t>
            </a:fld>
            <a:endParaRPr lang="es-ES"/>
          </a:p>
        </p:txBody>
      </p:sp>
      <p:sp>
        <p:nvSpPr>
          <p:cNvPr id="7" name="6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pie de página"/>
          <p:cNvSpPr>
            <a:spLocks noGrp="1"/>
          </p:cNvSpPr>
          <p:nvPr>
            <p:ph type="ftr" sz="quarter" idx="10"/>
          </p:nvPr>
        </p:nvSpPr>
        <p:spPr/>
        <p:txBody>
          <a:bodyPr/>
          <a:lstStyle>
            <a:lvl1pPr>
              <a:defRPr/>
            </a:lvl1pPr>
          </a:lstStyle>
          <a:p>
            <a:endParaRPr lang="es-ES"/>
          </a:p>
        </p:txBody>
      </p:sp>
      <p:sp>
        <p:nvSpPr>
          <p:cNvPr id="6" name="5 Marcador de número de diapositiva"/>
          <p:cNvSpPr>
            <a:spLocks noGrp="1"/>
          </p:cNvSpPr>
          <p:nvPr>
            <p:ph type="sldNum" sz="quarter" idx="11"/>
          </p:nvPr>
        </p:nvSpPr>
        <p:spPr/>
        <p:txBody>
          <a:bodyPr/>
          <a:lstStyle>
            <a:lvl1pPr>
              <a:defRPr/>
            </a:lvl1pPr>
          </a:lstStyle>
          <a:p>
            <a:fld id="{B03CA045-DEE8-4A64-8E23-46C3EFEE85D5}" type="slidenum">
              <a:rPr lang="es-ES"/>
              <a:pPr/>
              <a:t>‹Nº›</a:t>
            </a:fld>
            <a:endParaRPr lang="es-ES"/>
          </a:p>
        </p:txBody>
      </p:sp>
      <p:sp>
        <p:nvSpPr>
          <p:cNvPr id="7" name="6 Marcador de fecha"/>
          <p:cNvSpPr>
            <a:spLocks noGrp="1"/>
          </p:cNvSpPr>
          <p:nvPr>
            <p:ph type="dt" sz="half" idx="12"/>
          </p:nvPr>
        </p:nvSpPr>
        <p:spPr/>
        <p:txBody>
          <a:bodyPr/>
          <a:lstStyle>
            <a:lvl1pPr>
              <a:defRPr/>
            </a:lvl1p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30068" name="Picture 20" descr="ceros_unos_peq"/>
          <p:cNvPicPr>
            <a:picLocks noChangeAspect="1" noChangeArrowheads="1"/>
          </p:cNvPicPr>
          <p:nvPr userDrawn="1"/>
        </p:nvPicPr>
        <p:blipFill>
          <a:blip r:embed="rId13" cstate="print">
            <a:lum bright="-40000"/>
          </a:blip>
          <a:srcRect/>
          <a:stretch>
            <a:fillRect/>
          </a:stretch>
        </p:blipFill>
        <p:spPr bwMode="auto">
          <a:xfrm>
            <a:off x="7019925" y="3500438"/>
            <a:ext cx="2124075" cy="3357562"/>
          </a:xfrm>
          <a:prstGeom prst="rect">
            <a:avLst/>
          </a:prstGeom>
          <a:noFill/>
          <a:ln w="9525">
            <a:noFill/>
            <a:miter lim="800000"/>
            <a:headEnd/>
            <a:tailEnd/>
          </a:ln>
        </p:spPr>
      </p:pic>
      <p:pic>
        <p:nvPicPr>
          <p:cNvPr id="130067" name="Picture 19" descr="libros"/>
          <p:cNvPicPr>
            <a:picLocks noChangeAspect="1" noChangeArrowheads="1"/>
          </p:cNvPicPr>
          <p:nvPr userDrawn="1"/>
        </p:nvPicPr>
        <p:blipFill>
          <a:blip r:embed="rId14" cstate="print">
            <a:lum bright="-40000"/>
          </a:blip>
          <a:srcRect/>
          <a:stretch>
            <a:fillRect/>
          </a:stretch>
        </p:blipFill>
        <p:spPr bwMode="auto">
          <a:xfrm>
            <a:off x="7019925" y="0"/>
            <a:ext cx="2124075" cy="3514725"/>
          </a:xfrm>
          <a:prstGeom prst="rect">
            <a:avLst/>
          </a:prstGeom>
          <a:noFill/>
          <a:ln w="9525">
            <a:noFill/>
            <a:miter lim="800000"/>
            <a:headEnd/>
            <a:tailEnd/>
          </a:ln>
        </p:spPr>
      </p:pic>
      <p:sp>
        <p:nvSpPr>
          <p:cNvPr id="13005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endParaRPr lang="es-ES"/>
          </a:p>
        </p:txBody>
      </p:sp>
      <p:sp>
        <p:nvSpPr>
          <p:cNvPr id="130070" name="Rectangle 22"/>
          <p:cNvSpPr>
            <a:spLocks noChangeArrowheads="1"/>
          </p:cNvSpPr>
          <p:nvPr userDrawn="1"/>
        </p:nvSpPr>
        <p:spPr bwMode="auto">
          <a:xfrm>
            <a:off x="6877050" y="3357563"/>
            <a:ext cx="2266950" cy="3500437"/>
          </a:xfrm>
          <a:prstGeom prst="rect">
            <a:avLst/>
          </a:prstGeom>
          <a:gradFill rotWithShape="1">
            <a:gsLst>
              <a:gs pos="0">
                <a:schemeClr val="bg1"/>
              </a:gs>
              <a:gs pos="100000">
                <a:schemeClr val="bg1">
                  <a:gamma/>
                  <a:shade val="46275"/>
                  <a:invGamma/>
                  <a:alpha val="0"/>
                </a:schemeClr>
              </a:gs>
            </a:gsLst>
            <a:lin ang="0" scaled="1"/>
          </a:gradFill>
          <a:ln w="9525">
            <a:noFill/>
            <a:miter lim="800000"/>
            <a:headEnd/>
            <a:tailEnd/>
          </a:ln>
          <a:effectLst/>
        </p:spPr>
        <p:txBody>
          <a:bodyPr wrap="none" anchor="ctr"/>
          <a:lstStyle/>
          <a:p>
            <a:endParaRPr lang="es-ES"/>
          </a:p>
        </p:txBody>
      </p:sp>
      <p:sp>
        <p:nvSpPr>
          <p:cNvPr id="13005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B4369DA1-10D7-4806-B324-53861651AB35}" type="slidenum">
              <a:rPr lang="es-ES"/>
              <a:pPr/>
              <a:t>‹Nº›</a:t>
            </a:fld>
            <a:endParaRPr lang="es-ES"/>
          </a:p>
        </p:txBody>
      </p:sp>
      <p:sp>
        <p:nvSpPr>
          <p:cNvPr id="130069" name="Rectangle 21"/>
          <p:cNvSpPr>
            <a:spLocks noChangeArrowheads="1"/>
          </p:cNvSpPr>
          <p:nvPr userDrawn="1"/>
        </p:nvSpPr>
        <p:spPr bwMode="auto">
          <a:xfrm>
            <a:off x="6948488" y="0"/>
            <a:ext cx="2195512" cy="3500438"/>
          </a:xfrm>
          <a:prstGeom prst="rect">
            <a:avLst/>
          </a:prstGeom>
          <a:gradFill rotWithShape="1">
            <a:gsLst>
              <a:gs pos="0">
                <a:schemeClr val="bg1"/>
              </a:gs>
              <a:gs pos="100000">
                <a:schemeClr val="bg1">
                  <a:gamma/>
                  <a:shade val="46275"/>
                  <a:invGamma/>
                  <a:alpha val="0"/>
                </a:schemeClr>
              </a:gs>
            </a:gsLst>
            <a:lin ang="0" scaled="1"/>
          </a:gradFill>
          <a:ln w="9525">
            <a:noFill/>
            <a:miter lim="800000"/>
            <a:headEnd/>
            <a:tailEnd/>
          </a:ln>
          <a:effectLst/>
        </p:spPr>
        <p:txBody>
          <a:bodyPr wrap="none" anchor="ctr"/>
          <a:lstStyle/>
          <a:p>
            <a:endParaRPr lang="es-ES"/>
          </a:p>
        </p:txBody>
      </p:sp>
      <p:sp>
        <p:nvSpPr>
          <p:cNvPr id="130062"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s-ES" smtClean="0"/>
              <a:t>Haga clic para cambiar el estilo de título	</a:t>
            </a:r>
          </a:p>
        </p:txBody>
      </p:sp>
      <p:sp>
        <p:nvSpPr>
          <p:cNvPr id="130063"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13006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grpSp>
        <p:nvGrpSpPr>
          <p:cNvPr id="130052" name="Group 4"/>
          <p:cNvGrpSpPr>
            <a:grpSpLocks/>
          </p:cNvGrpSpPr>
          <p:nvPr/>
        </p:nvGrpSpPr>
        <p:grpSpPr bwMode="auto">
          <a:xfrm>
            <a:off x="0" y="0"/>
            <a:ext cx="9144000" cy="546100"/>
            <a:chOff x="0" y="0"/>
            <a:chExt cx="5760" cy="344"/>
          </a:xfrm>
        </p:grpSpPr>
        <p:sp>
          <p:nvSpPr>
            <p:cNvPr id="13005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lang="es-ES" sz="2400">
                <a:latin typeface="Times New Roman" pitchFamily="18" charset="0"/>
              </a:endParaRPr>
            </a:p>
          </p:txBody>
        </p:sp>
        <p:sp>
          <p:nvSpPr>
            <p:cNvPr id="13005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lang="es-ES" sz="2400">
                <a:latin typeface="Times New Roman" pitchFamily="18" charset="0"/>
              </a:endParaRPr>
            </a:p>
          </p:txBody>
        </p:sp>
        <p:sp>
          <p:nvSpPr>
            <p:cNvPr id="13005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endParaRPr lang="es-ES">
                <a:solidFill>
                  <a:schemeClr val="hlink"/>
                </a:solidFill>
              </a:endParaRPr>
            </a:p>
          </p:txBody>
        </p:sp>
        <p:sp>
          <p:nvSpPr>
            <p:cNvPr id="13005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endParaRPr lang="es-ES">
                <a:solidFill>
                  <a:schemeClr val="hlink"/>
                </a:solidFill>
              </a:endParaRPr>
            </a:p>
          </p:txBody>
        </p:sp>
        <p:sp>
          <p:nvSpPr>
            <p:cNvPr id="13005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endParaRPr lang="es-ES">
                <a:solidFill>
                  <a:schemeClr val="accent2"/>
                </a:solidFill>
              </a:endParaRPr>
            </a:p>
          </p:txBody>
        </p:sp>
        <p:sp>
          <p:nvSpPr>
            <p:cNvPr id="13005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endParaRPr lang="es-ES">
                <a:solidFill>
                  <a:schemeClr val="hlink"/>
                </a:solidFill>
              </a:endParaRPr>
            </a:p>
          </p:txBody>
        </p:sp>
        <p:sp>
          <p:nvSpPr>
            <p:cNvPr id="13005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endParaRPr lang="es-ES" sz="2400">
                <a:latin typeface="Times New Roman" pitchFamily="18" charset="0"/>
              </a:endParaRPr>
            </a:p>
          </p:txBody>
        </p:sp>
        <p:sp>
          <p:nvSpPr>
            <p:cNvPr id="13006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endParaRPr lang="es-ES">
                <a:solidFill>
                  <a:schemeClr val="accent2"/>
                </a:solidFill>
              </a:endParaRPr>
            </a:p>
          </p:txBody>
        </p:sp>
        <p:sp>
          <p:nvSpPr>
            <p:cNvPr id="13006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endParaRPr lang="es-ES">
                <a:solidFill>
                  <a:schemeClr val="accent2"/>
                </a:solidFill>
              </a:endParaRPr>
            </a:p>
          </p:txBody>
        </p:sp>
      </p:grpSp>
    </p:spTree>
  </p:cSld>
  <p:clrMap bg1="dk2" tx1="lt1" bg2="dk1" tx2="lt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iming>
    <p:tnLst>
      <p:par>
        <p:cTn id="1" dur="indefinite" restart="never" nodeType="tmRoot"/>
      </p:par>
    </p:tnLst>
  </p:timing>
  <p:txStyles>
    <p:titleStyle>
      <a:lvl1pPr algn="l" rtl="0" fontAlgn="base">
        <a:spcBef>
          <a:spcPct val="0"/>
        </a:spcBef>
        <a:spcAft>
          <a:spcPct val="0"/>
        </a:spcAft>
        <a:defRPr sz="4400">
          <a:solidFill>
            <a:schemeClr val="tx1"/>
          </a:solidFill>
          <a:latin typeface="+mj-lt"/>
          <a:ea typeface="+mj-ea"/>
          <a:cs typeface="+mj-cs"/>
        </a:defRPr>
      </a:lvl1pPr>
      <a:lvl2pPr algn="l" rtl="0" fontAlgn="base">
        <a:spcBef>
          <a:spcPct val="0"/>
        </a:spcBef>
        <a:spcAft>
          <a:spcPct val="0"/>
        </a:spcAft>
        <a:defRPr sz="4400">
          <a:solidFill>
            <a:schemeClr val="tx1"/>
          </a:solidFill>
          <a:latin typeface="Arial" charset="0"/>
        </a:defRPr>
      </a:lvl2pPr>
      <a:lvl3pPr algn="l" rtl="0" fontAlgn="base">
        <a:spcBef>
          <a:spcPct val="0"/>
        </a:spcBef>
        <a:spcAft>
          <a:spcPct val="0"/>
        </a:spcAft>
        <a:defRPr sz="4400">
          <a:solidFill>
            <a:schemeClr val="tx1"/>
          </a:solidFill>
          <a:latin typeface="Arial" charset="0"/>
        </a:defRPr>
      </a:lvl3pPr>
      <a:lvl4pPr algn="l" rtl="0" fontAlgn="base">
        <a:spcBef>
          <a:spcPct val="0"/>
        </a:spcBef>
        <a:spcAft>
          <a:spcPct val="0"/>
        </a:spcAft>
        <a:defRPr sz="4400">
          <a:solidFill>
            <a:schemeClr val="tx1"/>
          </a:solidFill>
          <a:latin typeface="Arial" charset="0"/>
        </a:defRPr>
      </a:lvl4pPr>
      <a:lvl5pPr algn="l" rtl="0" fontAlgn="base">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s-ES"/>
              <a:t>Las TIC como fuentes de información</a:t>
            </a:r>
          </a:p>
        </p:txBody>
      </p:sp>
      <p:sp>
        <p:nvSpPr>
          <p:cNvPr id="2051" name="Rectangle 3"/>
          <p:cNvSpPr>
            <a:spLocks noGrp="1" noChangeArrowheads="1"/>
          </p:cNvSpPr>
          <p:nvPr>
            <p:ph type="subTitle" idx="1"/>
          </p:nvPr>
        </p:nvSpPr>
        <p:spPr/>
        <p:txBody>
          <a:bodyPr/>
          <a:lstStyle/>
          <a:p>
            <a:r>
              <a:rPr lang="es-ES"/>
              <a:t>Búsqueda de información y generación de conocimiento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p:txBody>
          <a:bodyPr/>
          <a:lstStyle/>
          <a:p>
            <a:r>
              <a:rPr lang="es-ES" sz="4000"/>
              <a:t>Definición de objetivos. Qué busco y por qué lo busco</a:t>
            </a:r>
          </a:p>
        </p:txBody>
      </p:sp>
      <p:sp>
        <p:nvSpPr>
          <p:cNvPr id="134147" name="Rectangle 3"/>
          <p:cNvSpPr>
            <a:spLocks noGrp="1" noChangeArrowheads="1"/>
          </p:cNvSpPr>
          <p:nvPr>
            <p:ph type="body" idx="1"/>
          </p:nvPr>
        </p:nvSpPr>
        <p:spPr/>
        <p:txBody>
          <a:bodyPr/>
          <a:lstStyle/>
          <a:p>
            <a:pPr>
              <a:lnSpc>
                <a:spcPct val="90000"/>
              </a:lnSpc>
              <a:spcAft>
                <a:spcPct val="80000"/>
              </a:spcAft>
            </a:pPr>
            <a:r>
              <a:rPr lang="es-ES" sz="2800"/>
              <a:t>¿Para qué necesito la información?</a:t>
            </a:r>
          </a:p>
          <a:p>
            <a:pPr>
              <a:lnSpc>
                <a:spcPct val="90000"/>
              </a:lnSpc>
              <a:spcAft>
                <a:spcPct val="80000"/>
              </a:spcAft>
            </a:pPr>
            <a:r>
              <a:rPr lang="es-ES" sz="2800"/>
              <a:t>¿Qué sé y qué desconozco del tema?</a:t>
            </a:r>
          </a:p>
          <a:p>
            <a:pPr>
              <a:lnSpc>
                <a:spcPct val="90000"/>
              </a:lnSpc>
              <a:spcAft>
                <a:spcPct val="80000"/>
              </a:spcAft>
            </a:pPr>
            <a:r>
              <a:rPr lang="es-ES" sz="2800"/>
              <a:t>¿Tema principal, secundarios, relacionados?</a:t>
            </a:r>
          </a:p>
          <a:p>
            <a:pPr>
              <a:lnSpc>
                <a:spcPct val="90000"/>
              </a:lnSpc>
              <a:spcAft>
                <a:spcPct val="80000"/>
              </a:spcAft>
            </a:pPr>
            <a:r>
              <a:rPr lang="es-ES" sz="2800"/>
              <a:t>¿Qué extensión debe tener la información?</a:t>
            </a:r>
          </a:p>
          <a:p>
            <a:pPr>
              <a:lnSpc>
                <a:spcPct val="90000"/>
              </a:lnSpc>
              <a:spcAft>
                <a:spcPct val="80000"/>
              </a:spcAft>
            </a:pPr>
            <a:r>
              <a:rPr lang="es-ES" sz="2800"/>
              <a:t>¿Qué grado de profundidad necesito?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4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4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4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414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414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4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p:txBody>
          <a:bodyPr/>
          <a:lstStyle/>
          <a:p>
            <a:r>
              <a:rPr lang="es-ES" sz="4000"/>
              <a:t>Definición de objetivos. Qué busco y por qué lo busco. (Ejemplos)</a:t>
            </a:r>
          </a:p>
        </p:txBody>
      </p:sp>
      <p:sp>
        <p:nvSpPr>
          <p:cNvPr id="135171" name="Rectangle 3"/>
          <p:cNvSpPr>
            <a:spLocks noGrp="1" noChangeArrowheads="1"/>
          </p:cNvSpPr>
          <p:nvPr>
            <p:ph type="body" idx="1"/>
          </p:nvPr>
        </p:nvSpPr>
        <p:spPr>
          <a:xfrm>
            <a:off x="457200" y="1981200"/>
            <a:ext cx="8229600" cy="4471988"/>
          </a:xfrm>
        </p:spPr>
        <p:txBody>
          <a:bodyPr/>
          <a:lstStyle/>
          <a:p>
            <a:r>
              <a:rPr lang="es-ES" sz="2800"/>
              <a:t>No es lo mismo buscar un simple dato,</a:t>
            </a:r>
          </a:p>
          <a:p>
            <a:pPr lvl="1"/>
            <a:r>
              <a:rPr lang="es-ES" sz="2000"/>
              <a:t>p. ej. las fechas de nacimiento y muerte de F. García Lorca</a:t>
            </a:r>
          </a:p>
          <a:p>
            <a:pPr>
              <a:buFont typeface="Wingdings" pitchFamily="2" charset="2"/>
              <a:buNone/>
            </a:pPr>
            <a:r>
              <a:rPr lang="es-ES" sz="2800"/>
              <a:t>que buscar una información más compleja</a:t>
            </a:r>
            <a:r>
              <a:rPr lang="es-ES" sz="2400"/>
              <a:t>.</a:t>
            </a:r>
          </a:p>
          <a:p>
            <a:pPr lvl="1"/>
            <a:r>
              <a:rPr lang="es-ES" sz="2000"/>
              <a:t>p. ej. Explicar en qué consisten las figuras literarias más importantes y mostrar ejemplos</a:t>
            </a:r>
          </a:p>
          <a:p>
            <a:pPr>
              <a:spcBef>
                <a:spcPct val="80000"/>
              </a:spcBef>
            </a:pPr>
            <a:r>
              <a:rPr lang="es-ES" sz="2800"/>
              <a:t>No es lo mismo buscar por interés personal,</a:t>
            </a:r>
          </a:p>
          <a:p>
            <a:pPr lvl="1"/>
            <a:r>
              <a:rPr lang="es-ES" sz="2000"/>
              <a:t>p. ej. la clasificación actual de la liga de fútbol</a:t>
            </a:r>
          </a:p>
          <a:p>
            <a:pPr>
              <a:buFont typeface="Wingdings" pitchFamily="2" charset="2"/>
              <a:buNone/>
            </a:pPr>
            <a:r>
              <a:rPr lang="es-ES" sz="2800"/>
              <a:t>que buscar información para transmitirla.</a:t>
            </a:r>
          </a:p>
          <a:p>
            <a:pPr lvl="1"/>
            <a:r>
              <a:rPr lang="es-ES" sz="2000"/>
              <a:t>p. ej, porque necesitas explicarle a alguien el sistema de puntuación en la clasificación de la liga de fútbol profesional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5171">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517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5171">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5171">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5171">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5171">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35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p:txBody>
          <a:bodyPr/>
          <a:lstStyle/>
          <a:p>
            <a:r>
              <a:rPr lang="es-ES" sz="4000"/>
              <a:t>Metodología de búsqueda. Cómo y dónde lo busco</a:t>
            </a:r>
          </a:p>
        </p:txBody>
      </p:sp>
      <p:sp>
        <p:nvSpPr>
          <p:cNvPr id="136195" name="Rectangle 3"/>
          <p:cNvSpPr>
            <a:spLocks noGrp="1" noChangeArrowheads="1"/>
          </p:cNvSpPr>
          <p:nvPr>
            <p:ph type="body" idx="1"/>
          </p:nvPr>
        </p:nvSpPr>
        <p:spPr/>
        <p:txBody>
          <a:bodyPr/>
          <a:lstStyle/>
          <a:p>
            <a:pPr>
              <a:spcAft>
                <a:spcPct val="80000"/>
              </a:spcAft>
            </a:pPr>
            <a:r>
              <a:rPr lang="es-ES"/>
              <a:t>¿A qué fuentes de información me dirijo?</a:t>
            </a:r>
          </a:p>
          <a:p>
            <a:pPr>
              <a:spcAft>
                <a:spcPct val="80000"/>
              </a:spcAft>
            </a:pPr>
            <a:r>
              <a:rPr lang="es-ES"/>
              <a:t>¿Cómo accedo a esas fuentes de información?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6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61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6195"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s-ES" sz="4000"/>
              <a:t>Metodología de búsqueda. Cómo y dónde lo busco</a:t>
            </a:r>
          </a:p>
        </p:txBody>
      </p:sp>
      <p:sp>
        <p:nvSpPr>
          <p:cNvPr id="137219" name="Rectangle 3"/>
          <p:cNvSpPr>
            <a:spLocks noGrp="1" noChangeArrowheads="1"/>
          </p:cNvSpPr>
          <p:nvPr>
            <p:ph type="body" idx="1"/>
          </p:nvPr>
        </p:nvSpPr>
        <p:spPr>
          <a:xfrm>
            <a:off x="457200" y="1981200"/>
            <a:ext cx="8229600" cy="4471988"/>
          </a:xfrm>
        </p:spPr>
        <p:txBody>
          <a:bodyPr/>
          <a:lstStyle/>
          <a:p>
            <a:pPr>
              <a:lnSpc>
                <a:spcPct val="80000"/>
              </a:lnSpc>
              <a:spcAft>
                <a:spcPct val="80000"/>
              </a:spcAft>
            </a:pPr>
            <a:r>
              <a:rPr lang="es-ES" sz="2400"/>
              <a:t>Suerte (puedes encontrártelo por casualidad)</a:t>
            </a:r>
          </a:p>
          <a:p>
            <a:pPr>
              <a:lnSpc>
                <a:spcPct val="80000"/>
              </a:lnSpc>
              <a:spcAft>
                <a:spcPct val="80000"/>
              </a:spcAft>
            </a:pPr>
            <a:r>
              <a:rPr lang="es-ES" sz="2400"/>
              <a:t>Publicaciones de calidad de información contrastada (enciclopedias, libros, revistas, etc.)</a:t>
            </a:r>
          </a:p>
          <a:p>
            <a:pPr>
              <a:lnSpc>
                <a:spcPct val="80000"/>
              </a:lnSpc>
              <a:spcAft>
                <a:spcPct val="80000"/>
              </a:spcAft>
            </a:pPr>
            <a:r>
              <a:rPr lang="es-ES" sz="2400"/>
              <a:t>Solicitud de ayuda a un experto</a:t>
            </a:r>
          </a:p>
          <a:p>
            <a:pPr>
              <a:lnSpc>
                <a:spcPct val="80000"/>
              </a:lnSpc>
              <a:spcAft>
                <a:spcPct val="80000"/>
              </a:spcAft>
            </a:pPr>
            <a:r>
              <a:rPr lang="es-ES" sz="2400"/>
              <a:t>Búsqueda en Internet</a:t>
            </a:r>
          </a:p>
          <a:p>
            <a:pPr lvl="1">
              <a:lnSpc>
                <a:spcPct val="80000"/>
              </a:lnSpc>
              <a:spcAft>
                <a:spcPct val="80000"/>
              </a:spcAft>
            </a:pPr>
            <a:r>
              <a:rPr lang="es-ES" sz="2000"/>
              <a:t>Portales y webs específicas (requiere de conocimientos previos)</a:t>
            </a:r>
          </a:p>
          <a:p>
            <a:pPr lvl="1">
              <a:lnSpc>
                <a:spcPct val="80000"/>
              </a:lnSpc>
              <a:spcAft>
                <a:spcPct val="80000"/>
              </a:spcAft>
            </a:pPr>
            <a:r>
              <a:rPr lang="es-ES" sz="2000"/>
              <a:t>“Ayuda de experto” en la propia red (links de profundización)</a:t>
            </a:r>
          </a:p>
          <a:p>
            <a:pPr lvl="1">
              <a:lnSpc>
                <a:spcPct val="80000"/>
              </a:lnSpc>
              <a:spcAft>
                <a:spcPct val="80000"/>
              </a:spcAft>
            </a:pPr>
            <a:r>
              <a:rPr lang="es-ES" sz="2000"/>
              <a:t>Motores de búsqueda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7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7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7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7219">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7219">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37219">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37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s-ES" sz="4000"/>
              <a:t>Metodología de búsqueda. Cómo y dónde lo busco</a:t>
            </a:r>
          </a:p>
        </p:txBody>
      </p:sp>
      <p:sp>
        <p:nvSpPr>
          <p:cNvPr id="143363" name="Rectangle 3"/>
          <p:cNvSpPr>
            <a:spLocks noGrp="1" noChangeArrowheads="1"/>
          </p:cNvSpPr>
          <p:nvPr>
            <p:ph type="body" idx="1"/>
          </p:nvPr>
        </p:nvSpPr>
        <p:spPr>
          <a:xfrm>
            <a:off x="457200" y="1981200"/>
            <a:ext cx="8229600" cy="4471988"/>
          </a:xfrm>
        </p:spPr>
        <p:txBody>
          <a:bodyPr/>
          <a:lstStyle/>
          <a:p>
            <a:pPr>
              <a:lnSpc>
                <a:spcPct val="90000"/>
              </a:lnSpc>
              <a:spcAft>
                <a:spcPct val="80000"/>
              </a:spcAft>
            </a:pPr>
            <a:r>
              <a:rPr lang="es-ES"/>
              <a:t>Buscadores. Historia</a:t>
            </a:r>
          </a:p>
          <a:p>
            <a:pPr lvl="1">
              <a:lnSpc>
                <a:spcPct val="90000"/>
              </a:lnSpc>
              <a:spcAft>
                <a:spcPct val="80000"/>
              </a:spcAft>
            </a:pPr>
            <a:r>
              <a:rPr lang="es-ES"/>
              <a:t>Los llamados buscadores nacen como un intento de organizar la inmensa cantidad de información existente en la web.</a:t>
            </a:r>
          </a:p>
          <a:p>
            <a:pPr lvl="1">
              <a:lnSpc>
                <a:spcPct val="90000"/>
              </a:lnSpc>
              <a:spcAft>
                <a:spcPct val="80000"/>
              </a:spcAft>
            </a:pPr>
            <a:r>
              <a:rPr lang="es-ES"/>
              <a:t>Dos tipos de buscadores</a:t>
            </a:r>
          </a:p>
          <a:p>
            <a:pPr lvl="2">
              <a:lnSpc>
                <a:spcPct val="90000"/>
              </a:lnSpc>
              <a:spcAft>
                <a:spcPct val="80000"/>
              </a:spcAft>
            </a:pPr>
            <a:r>
              <a:rPr lang="es-ES"/>
              <a:t>Índices o directorios. Ejemplo: es.yahoo.com</a:t>
            </a:r>
          </a:p>
          <a:p>
            <a:pPr lvl="2">
              <a:lnSpc>
                <a:spcPct val="90000"/>
              </a:lnSpc>
              <a:spcAft>
                <a:spcPct val="80000"/>
              </a:spcAft>
            </a:pPr>
            <a:r>
              <a:rPr lang="es-ES"/>
              <a:t>Motores de búsqueda. Ejemplo: www.google.com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33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6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36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33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s-ES" sz="4000"/>
              <a:t>Metodología de búsqueda. Cómo y dónde lo busco</a:t>
            </a:r>
          </a:p>
        </p:txBody>
      </p:sp>
      <p:sp>
        <p:nvSpPr>
          <p:cNvPr id="145411" name="Rectangle 3"/>
          <p:cNvSpPr>
            <a:spLocks noGrp="1" noChangeArrowheads="1"/>
          </p:cNvSpPr>
          <p:nvPr>
            <p:ph type="body" idx="1"/>
          </p:nvPr>
        </p:nvSpPr>
        <p:spPr>
          <a:xfrm>
            <a:off x="457200" y="1981200"/>
            <a:ext cx="8229600" cy="4471988"/>
          </a:xfrm>
        </p:spPr>
        <p:txBody>
          <a:bodyPr/>
          <a:lstStyle/>
          <a:p>
            <a:pPr>
              <a:lnSpc>
                <a:spcPct val="80000"/>
              </a:lnSpc>
              <a:spcAft>
                <a:spcPct val="20000"/>
              </a:spcAft>
            </a:pPr>
            <a:r>
              <a:rPr lang="es-ES" sz="2400"/>
              <a:t>Motores de búsqueda. Funcionamiento</a:t>
            </a:r>
          </a:p>
          <a:p>
            <a:pPr lvl="1">
              <a:lnSpc>
                <a:spcPct val="80000"/>
              </a:lnSpc>
              <a:spcAft>
                <a:spcPct val="20000"/>
              </a:spcAft>
            </a:pPr>
            <a:r>
              <a:rPr lang="es-ES" sz="2000"/>
              <a:t>Robot (webcrawler): funciona mediante un algoritmo que le hace recorrer de forma automática la estructura de vínculos de la web</a:t>
            </a:r>
          </a:p>
          <a:p>
            <a:pPr lvl="1">
              <a:lnSpc>
                <a:spcPct val="80000"/>
              </a:lnSpc>
              <a:spcAft>
                <a:spcPct val="20000"/>
              </a:spcAft>
            </a:pPr>
            <a:r>
              <a:rPr lang="es-ES" sz="2000"/>
              <a:t>Indexador: va creando una base de datos con la información que recolecta el robot</a:t>
            </a:r>
          </a:p>
          <a:p>
            <a:pPr lvl="1">
              <a:lnSpc>
                <a:spcPct val="80000"/>
              </a:lnSpc>
              <a:spcAft>
                <a:spcPct val="20000"/>
              </a:spcAft>
            </a:pPr>
            <a:r>
              <a:rPr lang="es-ES" sz="2000"/>
              <a:t>Repositorio: base de datos donde se almacenan los archivos obtenidos de la web</a:t>
            </a:r>
          </a:p>
          <a:p>
            <a:pPr lvl="1">
              <a:lnSpc>
                <a:spcPct val="80000"/>
              </a:lnSpc>
              <a:spcAft>
                <a:spcPct val="20000"/>
              </a:spcAft>
            </a:pPr>
            <a:r>
              <a:rPr lang="es-ES" sz="2000"/>
              <a:t>Servidor web y generador de consultas: es la página web donde el usuario ingresa una cadena de texto que servirá para realizar la consulta en la base de datos</a:t>
            </a:r>
          </a:p>
          <a:p>
            <a:pPr lvl="1">
              <a:lnSpc>
                <a:spcPct val="80000"/>
              </a:lnSpc>
              <a:spcAft>
                <a:spcPct val="20000"/>
              </a:spcAft>
            </a:pPr>
            <a:r>
              <a:rPr lang="es-ES" sz="2000"/>
              <a:t>Buscador: programa que accede a la base de datos para satisfacer el pedido</a:t>
            </a:r>
          </a:p>
          <a:p>
            <a:pPr lvl="1">
              <a:lnSpc>
                <a:spcPct val="80000"/>
              </a:lnSpc>
              <a:spcAft>
                <a:spcPct val="20000"/>
              </a:spcAft>
            </a:pPr>
            <a:r>
              <a:rPr lang="es-ES" sz="2000"/>
              <a:t>Generador de presentación: programa que devuelve a la página web del motor los resultados de la búsqueda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5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54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54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54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54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54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54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s-ES" sz="4000"/>
              <a:t>Metodología de búsqueda. Cómo y dónde lo busco</a:t>
            </a:r>
          </a:p>
        </p:txBody>
      </p:sp>
      <p:sp>
        <p:nvSpPr>
          <p:cNvPr id="147459" name="Rectangle 3"/>
          <p:cNvSpPr>
            <a:spLocks noGrp="1" noChangeArrowheads="1"/>
          </p:cNvSpPr>
          <p:nvPr>
            <p:ph type="body" idx="1"/>
          </p:nvPr>
        </p:nvSpPr>
        <p:spPr>
          <a:xfrm>
            <a:off x="457200" y="1981200"/>
            <a:ext cx="8229600" cy="4471988"/>
          </a:xfrm>
        </p:spPr>
        <p:txBody>
          <a:bodyPr/>
          <a:lstStyle/>
          <a:p>
            <a:pPr>
              <a:spcAft>
                <a:spcPct val="20000"/>
              </a:spcAft>
            </a:pPr>
            <a:r>
              <a:rPr lang="es-ES" sz="2800"/>
              <a:t>Motores de búsqueda. Buscando en Google</a:t>
            </a:r>
          </a:p>
          <a:p>
            <a:pPr lvl="1">
              <a:spcBef>
                <a:spcPct val="30000"/>
              </a:spcBef>
              <a:spcAft>
                <a:spcPct val="30000"/>
              </a:spcAft>
            </a:pPr>
            <a:r>
              <a:rPr lang="es-ES" sz="2400"/>
              <a:t>El uso de varias palabras implica implícitamente el operador lógico AND</a:t>
            </a:r>
          </a:p>
          <a:p>
            <a:pPr lvl="1">
              <a:spcBef>
                <a:spcPct val="30000"/>
              </a:spcBef>
              <a:spcAft>
                <a:spcPct val="30000"/>
              </a:spcAft>
            </a:pPr>
            <a:r>
              <a:rPr lang="es-ES" sz="2400"/>
              <a:t>Ignora términos superfluos (cómo, de, etc.). Si se quisiesen incluir debe usarse el operador +</a:t>
            </a:r>
          </a:p>
          <a:p>
            <a:pPr lvl="1">
              <a:spcBef>
                <a:spcPct val="30000"/>
              </a:spcBef>
              <a:spcAft>
                <a:spcPct val="30000"/>
              </a:spcAft>
            </a:pPr>
            <a:r>
              <a:rPr lang="es-ES" sz="2400"/>
              <a:t>Búsqueda de frases literales: deben escribirse entre comillas</a:t>
            </a:r>
          </a:p>
          <a:p>
            <a:pPr lvl="1">
              <a:spcBef>
                <a:spcPct val="30000"/>
              </a:spcBef>
              <a:spcAft>
                <a:spcPct val="30000"/>
              </a:spcAft>
            </a:pPr>
            <a:r>
              <a:rPr lang="es-ES" sz="2400"/>
              <a:t>Exclusión de palabras: operador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745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745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745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745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745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5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p:txBody>
          <a:bodyPr/>
          <a:lstStyle/>
          <a:p>
            <a:r>
              <a:rPr lang="es-ES" sz="4000"/>
              <a:t>Metodología de búsqueda. Cómo y dónde lo busco</a:t>
            </a:r>
          </a:p>
        </p:txBody>
      </p:sp>
      <p:sp>
        <p:nvSpPr>
          <p:cNvPr id="149507" name="Rectangle 3"/>
          <p:cNvSpPr>
            <a:spLocks noGrp="1" noChangeArrowheads="1"/>
          </p:cNvSpPr>
          <p:nvPr>
            <p:ph type="body" idx="1"/>
          </p:nvPr>
        </p:nvSpPr>
        <p:spPr>
          <a:xfrm>
            <a:off x="457200" y="1981200"/>
            <a:ext cx="8229600" cy="4471988"/>
          </a:xfrm>
        </p:spPr>
        <p:txBody>
          <a:bodyPr/>
          <a:lstStyle/>
          <a:p>
            <a:pPr>
              <a:spcAft>
                <a:spcPct val="20000"/>
              </a:spcAft>
            </a:pPr>
            <a:r>
              <a:rPr lang="es-ES" sz="2800"/>
              <a:t>Motores de búsqueda. Buscando en Google</a:t>
            </a:r>
          </a:p>
          <a:p>
            <a:pPr lvl="1">
              <a:spcBef>
                <a:spcPct val="30000"/>
              </a:spcBef>
              <a:spcAft>
                <a:spcPct val="30000"/>
              </a:spcAft>
            </a:pPr>
            <a:r>
              <a:rPr lang="es-ES" sz="2400"/>
              <a:t>Búsqueda mediante comodín, operador *</a:t>
            </a:r>
          </a:p>
          <a:p>
            <a:pPr lvl="1">
              <a:spcBef>
                <a:spcPct val="30000"/>
              </a:spcBef>
              <a:spcAft>
                <a:spcPct val="30000"/>
              </a:spcAft>
            </a:pPr>
            <a:r>
              <a:rPr lang="es-ES" sz="2400"/>
              <a:t>Buscar sólo un determinado tipo de archivo, filetype:EXT</a:t>
            </a:r>
          </a:p>
          <a:p>
            <a:pPr lvl="1">
              <a:spcBef>
                <a:spcPct val="30000"/>
              </a:spcBef>
              <a:spcAft>
                <a:spcPct val="30000"/>
              </a:spcAft>
            </a:pPr>
            <a:r>
              <a:rPr lang="es-ES" sz="2400"/>
              <a:t>Buscar los enlaces que apuntan a una determinada página, link:URL</a:t>
            </a:r>
          </a:p>
          <a:p>
            <a:pPr lvl="1">
              <a:spcBef>
                <a:spcPct val="30000"/>
              </a:spcBef>
              <a:spcAft>
                <a:spcPct val="30000"/>
              </a:spcAft>
            </a:pPr>
            <a:r>
              <a:rPr lang="es-ES" sz="2400"/>
              <a:t>Restringir la búsqueda a un determinado dominio, site:DOMAIN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95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4950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4950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4950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950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7"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p:txBody>
          <a:bodyPr/>
          <a:lstStyle/>
          <a:p>
            <a:r>
              <a:rPr lang="es-ES" sz="4000"/>
              <a:t>Análisis crítico. Qué he encontrado</a:t>
            </a:r>
          </a:p>
        </p:txBody>
      </p:sp>
      <p:sp>
        <p:nvSpPr>
          <p:cNvPr id="151555" name="Rectangle 3"/>
          <p:cNvSpPr>
            <a:spLocks noGrp="1" noChangeArrowheads="1"/>
          </p:cNvSpPr>
          <p:nvPr>
            <p:ph type="body" idx="1"/>
          </p:nvPr>
        </p:nvSpPr>
        <p:spPr>
          <a:xfrm>
            <a:off x="457200" y="1981200"/>
            <a:ext cx="8229600" cy="4471988"/>
          </a:xfrm>
        </p:spPr>
        <p:txBody>
          <a:bodyPr/>
          <a:lstStyle/>
          <a:p>
            <a:r>
              <a:rPr lang="es-ES"/>
              <a:t>¿Qué indicadores me darán cuenta de que lo que estoy encontrando es valioso y fiable?</a:t>
            </a:r>
          </a:p>
          <a:p>
            <a:r>
              <a:rPr lang="es-ES"/>
              <a:t>¿Cómo dar más importancia a unos contenidos sobre otros en caso de que sean contradictorios?</a:t>
            </a:r>
          </a:p>
          <a:p>
            <a:r>
              <a:rPr lang="es-ES"/>
              <a:t>Sentido común (</a:t>
            </a:r>
            <a:r>
              <a:rPr lang="es-ES" i="1"/>
              <a:t>el menos común de todos los sentidos</a:t>
            </a:r>
            <a:r>
              <a:rPr lang="es-ES"/>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15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15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1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55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s-ES" sz="4000"/>
              <a:t>Análisis crítico. Qué he encontrado</a:t>
            </a:r>
          </a:p>
        </p:txBody>
      </p:sp>
      <p:sp>
        <p:nvSpPr>
          <p:cNvPr id="152579" name="Rectangle 3"/>
          <p:cNvSpPr>
            <a:spLocks noGrp="1" noChangeArrowheads="1"/>
          </p:cNvSpPr>
          <p:nvPr>
            <p:ph type="body" idx="1"/>
          </p:nvPr>
        </p:nvSpPr>
        <p:spPr>
          <a:xfrm>
            <a:off x="457200" y="1981200"/>
            <a:ext cx="8229600" cy="2527300"/>
          </a:xfrm>
        </p:spPr>
        <p:txBody>
          <a:bodyPr/>
          <a:lstStyle/>
          <a:p>
            <a:pPr>
              <a:lnSpc>
                <a:spcPct val="80000"/>
              </a:lnSpc>
            </a:pPr>
            <a:r>
              <a:rPr lang="es-ES" sz="2800"/>
              <a:t>PageRank</a:t>
            </a:r>
            <a:r>
              <a:rPr lang="es-ES" sz="2800" baseline="30000"/>
              <a:t>TM</a:t>
            </a:r>
            <a:r>
              <a:rPr lang="es-ES" sz="2800"/>
              <a:t> : ¿cómo ordena Google los resultados que muestra? Ventajas e inconvenientes</a:t>
            </a:r>
          </a:p>
          <a:p>
            <a:pPr>
              <a:lnSpc>
                <a:spcPct val="80000"/>
              </a:lnSpc>
            </a:pPr>
            <a:r>
              <a:rPr lang="es-ES" sz="2800"/>
              <a:t>Evitar el efecto zapping</a:t>
            </a:r>
          </a:p>
          <a:p>
            <a:pPr>
              <a:lnSpc>
                <a:spcPct val="80000"/>
              </a:lnSpc>
            </a:pPr>
            <a:r>
              <a:rPr lang="es-ES" sz="2800"/>
              <a:t>Factores a tener en cuenta al analizar una fuente</a:t>
            </a:r>
          </a:p>
        </p:txBody>
      </p:sp>
      <p:sp>
        <p:nvSpPr>
          <p:cNvPr id="152581" name="Text Box 5"/>
          <p:cNvSpPr txBox="1">
            <a:spLocks noChangeArrowheads="1"/>
          </p:cNvSpPr>
          <p:nvPr/>
        </p:nvSpPr>
        <p:spPr bwMode="auto">
          <a:xfrm>
            <a:off x="395288" y="4460875"/>
            <a:ext cx="4321175" cy="1920875"/>
          </a:xfrm>
          <a:prstGeom prst="rect">
            <a:avLst/>
          </a:prstGeom>
          <a:noFill/>
          <a:ln w="9525">
            <a:noFill/>
            <a:miter lim="800000"/>
            <a:headEnd/>
            <a:tailEnd/>
          </a:ln>
          <a:effectLst/>
        </p:spPr>
        <p:txBody>
          <a:bodyPr>
            <a:spAutoFit/>
          </a:bodyPr>
          <a:lstStyle/>
          <a:p>
            <a:pPr lvl="1">
              <a:buClr>
                <a:schemeClr val="accent1"/>
              </a:buClr>
              <a:buFont typeface="Wingdings" pitchFamily="2" charset="2"/>
              <a:buChar char="§"/>
            </a:pPr>
            <a:r>
              <a:rPr lang="es-ES" sz="2000"/>
              <a:t>Tono y estilo</a:t>
            </a:r>
          </a:p>
          <a:p>
            <a:pPr lvl="1">
              <a:buClr>
                <a:schemeClr val="accent1"/>
              </a:buClr>
              <a:buFont typeface="Wingdings" pitchFamily="2" charset="2"/>
              <a:buChar char="§"/>
            </a:pPr>
            <a:r>
              <a:rPr lang="es-ES" sz="2000"/>
              <a:t>Vocabulario</a:t>
            </a:r>
          </a:p>
          <a:p>
            <a:pPr lvl="1">
              <a:buClr>
                <a:schemeClr val="accent1"/>
              </a:buClr>
              <a:buFont typeface="Wingdings" pitchFamily="2" charset="2"/>
              <a:buChar char="§"/>
            </a:pPr>
            <a:r>
              <a:rPr lang="es-ES" sz="2000"/>
              <a:t>Ortografía y sintaxis</a:t>
            </a:r>
          </a:p>
          <a:p>
            <a:pPr lvl="1">
              <a:buClr>
                <a:schemeClr val="accent1"/>
              </a:buClr>
              <a:buFont typeface="Wingdings" pitchFamily="2" charset="2"/>
              <a:buChar char="§"/>
            </a:pPr>
            <a:r>
              <a:rPr lang="es-ES" sz="2000"/>
              <a:t>Organización de la información</a:t>
            </a:r>
          </a:p>
          <a:p>
            <a:pPr lvl="1">
              <a:buClr>
                <a:schemeClr val="accent1"/>
              </a:buClr>
              <a:buFont typeface="Wingdings" pitchFamily="2" charset="2"/>
              <a:buChar char="§"/>
            </a:pPr>
            <a:r>
              <a:rPr lang="es-ES" sz="2000"/>
              <a:t>Enlaces que funcionen correctamente</a:t>
            </a:r>
          </a:p>
        </p:txBody>
      </p:sp>
      <p:sp>
        <p:nvSpPr>
          <p:cNvPr id="152582" name="Text Box 6"/>
          <p:cNvSpPr txBox="1">
            <a:spLocks noChangeArrowheads="1"/>
          </p:cNvSpPr>
          <p:nvPr/>
        </p:nvSpPr>
        <p:spPr bwMode="auto">
          <a:xfrm>
            <a:off x="4211638" y="4460875"/>
            <a:ext cx="4932362" cy="1920875"/>
          </a:xfrm>
          <a:prstGeom prst="rect">
            <a:avLst/>
          </a:prstGeom>
          <a:noFill/>
          <a:ln w="9525">
            <a:noFill/>
            <a:miter lim="800000"/>
            <a:headEnd/>
            <a:tailEnd/>
          </a:ln>
          <a:effectLst/>
        </p:spPr>
        <p:txBody>
          <a:bodyPr>
            <a:spAutoFit/>
          </a:bodyPr>
          <a:lstStyle/>
          <a:p>
            <a:pPr lvl="1">
              <a:buClr>
                <a:schemeClr val="accent1"/>
              </a:buClr>
              <a:buFont typeface="Wingdings" pitchFamily="2" charset="2"/>
              <a:buChar char="§"/>
            </a:pPr>
            <a:r>
              <a:rPr lang="es-ES" sz="2000"/>
              <a:t>Publicidad</a:t>
            </a:r>
          </a:p>
          <a:p>
            <a:pPr lvl="1">
              <a:buClr>
                <a:schemeClr val="accent1"/>
              </a:buClr>
              <a:buFont typeface="Wingdings" pitchFamily="2" charset="2"/>
              <a:buChar char="§"/>
            </a:pPr>
            <a:r>
              <a:rPr lang="es-ES" sz="2000"/>
              <a:t>Autor y/o editor</a:t>
            </a:r>
          </a:p>
          <a:p>
            <a:pPr lvl="1">
              <a:buClr>
                <a:schemeClr val="accent1"/>
              </a:buClr>
              <a:buFont typeface="Wingdings" pitchFamily="2" charset="2"/>
              <a:buChar char="§"/>
            </a:pPr>
            <a:r>
              <a:rPr lang="es-ES" sz="2000"/>
              <a:t>Nombre de la URL</a:t>
            </a:r>
          </a:p>
          <a:p>
            <a:pPr lvl="1">
              <a:buClr>
                <a:schemeClr val="accent1"/>
              </a:buClr>
              <a:buFont typeface="Wingdings" pitchFamily="2" charset="2"/>
              <a:buChar char="§"/>
            </a:pPr>
            <a:r>
              <a:rPr lang="es-ES" sz="2000"/>
              <a:t>Fecha de publicación/actualización</a:t>
            </a:r>
          </a:p>
          <a:p>
            <a:pPr lvl="1">
              <a:buClr>
                <a:schemeClr val="accent1"/>
              </a:buClr>
              <a:buFont typeface="Wingdings" pitchFamily="2" charset="2"/>
              <a:buChar char="§"/>
            </a:pPr>
            <a:r>
              <a:rPr lang="es-ES" sz="2000"/>
              <a:t>Idioma</a:t>
            </a:r>
          </a:p>
          <a:p>
            <a:pPr lvl="1">
              <a:buClr>
                <a:schemeClr val="accent1"/>
              </a:buClr>
              <a:buFont typeface="Wingdings" pitchFamily="2" charset="2"/>
              <a:buChar char="§"/>
            </a:pPr>
            <a:r>
              <a:rPr lang="es-ES" sz="2000"/>
              <a:t>Profundidad de la información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2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25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25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52581"/>
                                        </p:tgtEl>
                                        <p:attrNameLst>
                                          <p:attrName>style.visibility</p:attrName>
                                        </p:attrNameLst>
                                      </p:cBhvr>
                                      <p:to>
                                        <p:strVal val="visible"/>
                                      </p:to>
                                    </p:set>
                                  </p:childTnLst>
                                </p:cTn>
                              </p:par>
                            </p:childTnLst>
                          </p:cTn>
                        </p:par>
                        <p:par>
                          <p:cTn id="19" fill="hold">
                            <p:stCondLst>
                              <p:cond delay="0"/>
                            </p:stCondLst>
                            <p:childTnLst>
                              <p:par>
                                <p:cTn id="20" presetID="1" presetClass="entr" presetSubtype="0" fill="hold" grpId="0" nodeType="afterEffect">
                                  <p:stCondLst>
                                    <p:cond delay="0"/>
                                  </p:stCondLst>
                                  <p:childTnLst>
                                    <p:set>
                                      <p:cBhvr>
                                        <p:cTn id="21" dur="1" fill="hold">
                                          <p:stCondLst>
                                            <p:cond delay="0"/>
                                          </p:stCondLst>
                                        </p:cTn>
                                        <p:tgtEl>
                                          <p:spTgt spid="1525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79" grpId="0" build="p"/>
      <p:bldP spid="152581" grpId="0"/>
      <p:bldP spid="15258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s-ES" sz="4000"/>
              <a:t>¿Qué son la información y el conocimiento?</a:t>
            </a:r>
          </a:p>
        </p:txBody>
      </p:sp>
      <p:sp>
        <p:nvSpPr>
          <p:cNvPr id="3075" name="Rectangle 3"/>
          <p:cNvSpPr>
            <a:spLocks noGrp="1" noChangeArrowheads="1"/>
          </p:cNvSpPr>
          <p:nvPr>
            <p:ph type="body" idx="1"/>
          </p:nvPr>
        </p:nvSpPr>
        <p:spPr/>
        <p:txBody>
          <a:bodyPr/>
          <a:lstStyle/>
          <a:p>
            <a:endParaRPr lang="es-ES" sz="2800"/>
          </a:p>
          <a:p>
            <a:r>
              <a:rPr lang="es-ES" sz="2800"/>
              <a:t>Información: conocimientos que permiten ampliar o precisar los que ya se poseen sobre una materia determinada. Comunicación o adquisición de tales conocimientos</a:t>
            </a:r>
          </a:p>
          <a:p>
            <a:endParaRPr lang="es-ES" sz="2800"/>
          </a:p>
          <a:p>
            <a:r>
              <a:rPr lang="es-ES" sz="2800"/>
              <a:t>Conocimiento: saber o sabiduría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p:txBody>
          <a:bodyPr/>
          <a:lstStyle/>
          <a:p>
            <a:r>
              <a:rPr lang="es-ES" sz="4000"/>
              <a:t>Generación y difusión de conocimiento</a:t>
            </a:r>
          </a:p>
        </p:txBody>
      </p:sp>
      <p:sp>
        <p:nvSpPr>
          <p:cNvPr id="155651" name="Rectangle 3"/>
          <p:cNvSpPr>
            <a:spLocks noGrp="1" noChangeArrowheads="1"/>
          </p:cNvSpPr>
          <p:nvPr>
            <p:ph type="body" idx="1"/>
          </p:nvPr>
        </p:nvSpPr>
        <p:spPr>
          <a:xfrm>
            <a:off x="457200" y="2997200"/>
            <a:ext cx="8229600" cy="3311525"/>
          </a:xfrm>
        </p:spPr>
        <p:txBody>
          <a:bodyPr/>
          <a:lstStyle/>
          <a:p>
            <a:r>
              <a:rPr lang="es-ES" sz="2800"/>
              <a:t>¿Cómo selecciono y ordeno la información?</a:t>
            </a:r>
          </a:p>
          <a:p>
            <a:r>
              <a:rPr lang="es-ES" sz="2800"/>
              <a:t>¿Cómo presento la información?</a:t>
            </a:r>
          </a:p>
          <a:p>
            <a:r>
              <a:rPr lang="es-ES" sz="2800"/>
              <a:t>¿Qué formatos y qué soportes son los más adecuados?</a:t>
            </a:r>
          </a:p>
          <a:p>
            <a:r>
              <a:rPr lang="es-ES" sz="2800"/>
              <a:t>¿Cómo logro difundir adecuadamente los conocimientos que he adquirido?</a:t>
            </a:r>
          </a:p>
        </p:txBody>
      </p:sp>
      <p:sp>
        <p:nvSpPr>
          <p:cNvPr id="155652" name="AutoShape 4"/>
          <p:cNvSpPr>
            <a:spLocks noChangeArrowheads="1"/>
          </p:cNvSpPr>
          <p:nvPr/>
        </p:nvSpPr>
        <p:spPr bwMode="auto">
          <a:xfrm>
            <a:off x="1295400" y="1916113"/>
            <a:ext cx="6732588" cy="865187"/>
          </a:xfrm>
          <a:prstGeom prst="roundRect">
            <a:avLst>
              <a:gd name="adj" fmla="val 16667"/>
            </a:avLst>
          </a:prstGeom>
          <a:solidFill>
            <a:schemeClr val="accent1"/>
          </a:solidFill>
          <a:ln w="9525">
            <a:solidFill>
              <a:schemeClr val="tx1"/>
            </a:solidFill>
            <a:round/>
            <a:headEnd/>
            <a:tailEnd/>
          </a:ln>
          <a:effectLst/>
        </p:spPr>
        <p:txBody>
          <a:bodyPr wrap="none" anchor="ctr"/>
          <a:lstStyle/>
          <a:p>
            <a:pPr algn="r"/>
            <a:r>
              <a:rPr lang="es-ES" sz="2800" i="1"/>
              <a:t>“La potencia sin control no sirve de nada”</a:t>
            </a:r>
          </a:p>
          <a:p>
            <a:pPr algn="r"/>
            <a:r>
              <a:rPr lang="es-ES"/>
              <a:t>Neumáticos Pirelli</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up)">
                                      <p:cBhvr>
                                        <p:cTn id="7" dur="500"/>
                                        <p:tgtEl>
                                          <p:spTgt spid="1556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s-ES" sz="4000"/>
              <a:t>Fuentes y medios de información</a:t>
            </a:r>
          </a:p>
        </p:txBody>
      </p:sp>
      <p:sp>
        <p:nvSpPr>
          <p:cNvPr id="4099" name="Rectangle 3"/>
          <p:cNvSpPr>
            <a:spLocks noGrp="1" noChangeArrowheads="1"/>
          </p:cNvSpPr>
          <p:nvPr>
            <p:ph type="body" idx="1"/>
          </p:nvPr>
        </p:nvSpPr>
        <p:spPr/>
        <p:txBody>
          <a:bodyPr/>
          <a:lstStyle/>
          <a:p>
            <a:pPr>
              <a:spcAft>
                <a:spcPct val="50000"/>
              </a:spcAft>
            </a:pPr>
            <a:r>
              <a:rPr lang="es-ES" sz="2800"/>
              <a:t>Fuente de información: principio, fundamento u origen de la información</a:t>
            </a:r>
          </a:p>
          <a:p>
            <a:r>
              <a:rPr lang="es-ES" sz="2800"/>
              <a:t>Medio de información: cosa que tiene como fin transmitir la información</a:t>
            </a:r>
          </a:p>
        </p:txBody>
      </p:sp>
      <p:pic>
        <p:nvPicPr>
          <p:cNvPr id="4100" name="Picture 4"/>
          <p:cNvPicPr>
            <a:picLocks noChangeAspect="1" noChangeArrowheads="1"/>
          </p:cNvPicPr>
          <p:nvPr/>
        </p:nvPicPr>
        <p:blipFill>
          <a:blip r:embed="rId3" cstate="print"/>
          <a:srcRect/>
          <a:stretch>
            <a:fillRect/>
          </a:stretch>
        </p:blipFill>
        <p:spPr bwMode="auto">
          <a:xfrm>
            <a:off x="1357313" y="4365625"/>
            <a:ext cx="1774825" cy="2087563"/>
          </a:xfrm>
          <a:prstGeom prst="rect">
            <a:avLst/>
          </a:prstGeom>
          <a:noFill/>
          <a:ln w="9525">
            <a:noFill/>
            <a:miter lim="800000"/>
            <a:headEnd/>
            <a:tailEnd/>
          </a:ln>
          <a:effectLst/>
        </p:spPr>
      </p:pic>
      <p:sp>
        <p:nvSpPr>
          <p:cNvPr id="4101" name="WordArt 5"/>
          <p:cNvSpPr>
            <a:spLocks noChangeArrowheads="1" noChangeShapeType="1" noTextEdit="1"/>
          </p:cNvSpPr>
          <p:nvPr/>
        </p:nvSpPr>
        <p:spPr bwMode="auto">
          <a:xfrm>
            <a:off x="3430588" y="3860800"/>
            <a:ext cx="4670425" cy="2520950"/>
          </a:xfrm>
          <a:prstGeom prst="rect">
            <a:avLst/>
          </a:prstGeom>
        </p:spPr>
        <p:txBody>
          <a:bodyPr wrap="none" fromWordArt="1">
            <a:prstTxWarp prst="textSlantUp">
              <a:avLst>
                <a:gd name="adj" fmla="val 32056"/>
              </a:avLst>
            </a:prstTxWarp>
          </a:bodyPr>
          <a:lstStyle/>
          <a:p>
            <a:pPr algn="ctr"/>
            <a:r>
              <a:rPr lang="es-ES" sz="3200" kern="10">
                <a:ln w="9525">
                  <a:solidFill>
                    <a:schemeClr val="tx2"/>
                  </a:solidFill>
                  <a:round/>
                  <a:headEnd/>
                  <a:tailEnd/>
                </a:ln>
                <a:solidFill>
                  <a:schemeClr val="hlink"/>
                </a:solidFill>
                <a:effectLst>
                  <a:outerShdw dist="53882" dir="2700000" algn="ctr" rotWithShape="0">
                    <a:srgbClr val="9999FF">
                      <a:alpha val="80000"/>
                    </a:srgbClr>
                  </a:outerShdw>
                </a:effectLst>
                <a:latin typeface="Impact"/>
              </a:rPr>
              <a:t>Internet</a:t>
            </a:r>
          </a:p>
          <a:p>
            <a:pPr algn="ctr"/>
            <a:r>
              <a:rPr lang="es-ES" sz="3200" kern="10">
                <a:ln w="9525">
                  <a:solidFill>
                    <a:schemeClr val="tx2"/>
                  </a:solidFill>
                  <a:round/>
                  <a:headEnd/>
                  <a:tailEnd/>
                </a:ln>
                <a:solidFill>
                  <a:schemeClr val="hlink"/>
                </a:solidFill>
                <a:effectLst>
                  <a:outerShdw dist="53882" dir="2700000" algn="ctr" rotWithShape="0">
                    <a:srgbClr val="9999FF">
                      <a:alpha val="80000"/>
                    </a:srgbClr>
                  </a:outerShdw>
                </a:effectLst>
                <a:latin typeface="Impact"/>
              </a:rPr>
              <a:t>NO es</a:t>
            </a:r>
          </a:p>
          <a:p>
            <a:pPr algn="ctr"/>
            <a:r>
              <a:rPr lang="es-ES" sz="3200" kern="10">
                <a:ln w="9525">
                  <a:solidFill>
                    <a:schemeClr val="tx2"/>
                  </a:solidFill>
                  <a:round/>
                  <a:headEnd/>
                  <a:tailEnd/>
                </a:ln>
                <a:solidFill>
                  <a:schemeClr val="hlink"/>
                </a:solidFill>
                <a:effectLst>
                  <a:outerShdw dist="53882" dir="2700000" algn="ctr" rotWithShape="0">
                    <a:srgbClr val="9999FF">
                      <a:alpha val="80000"/>
                    </a:srgbClr>
                  </a:outerShdw>
                </a:effectLst>
                <a:latin typeface="Impact"/>
              </a:rPr>
              <a:t>la fuente</a:t>
            </a:r>
          </a:p>
          <a:p>
            <a:pPr algn="ctr"/>
            <a:r>
              <a:rPr lang="es-ES" sz="3200" kern="10">
                <a:ln w="9525">
                  <a:solidFill>
                    <a:schemeClr val="tx2"/>
                  </a:solidFill>
                  <a:round/>
                  <a:headEnd/>
                  <a:tailEnd/>
                </a:ln>
                <a:solidFill>
                  <a:schemeClr val="hlink"/>
                </a:solidFill>
                <a:effectLst>
                  <a:outerShdw dist="53882" dir="2700000" algn="ctr" rotWithShape="0">
                    <a:srgbClr val="9999FF">
                      <a:alpha val="80000"/>
                    </a:srgbClr>
                  </a:outerShdw>
                </a:effectLst>
                <a:latin typeface="Impact"/>
              </a:rPr>
              <a:t>de información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par>
                                <p:cTn id="15" presetID="31" presetClass="entr" presetSubtype="0" fill="hold" grpId="0" nodeType="withEffect">
                                  <p:stCondLst>
                                    <p:cond delay="0"/>
                                  </p:stCondLst>
                                  <p:iterate type="lt">
                                    <p:tmPct val="5000"/>
                                  </p:iterate>
                                  <p:childTnLst>
                                    <p:set>
                                      <p:cBhvr>
                                        <p:cTn id="16" dur="1" fill="hold">
                                          <p:stCondLst>
                                            <p:cond delay="0"/>
                                          </p:stCondLst>
                                        </p:cTn>
                                        <p:tgtEl>
                                          <p:spTgt spid="4101"/>
                                        </p:tgtEl>
                                        <p:attrNameLst>
                                          <p:attrName>style.visibility</p:attrName>
                                        </p:attrNameLst>
                                      </p:cBhvr>
                                      <p:to>
                                        <p:strVal val="visible"/>
                                      </p:to>
                                    </p:set>
                                    <p:anim calcmode="lin" valueType="num">
                                      <p:cBhvr>
                                        <p:cTn id="17" dur="1000" fill="hold"/>
                                        <p:tgtEl>
                                          <p:spTgt spid="4101"/>
                                        </p:tgtEl>
                                        <p:attrNameLst>
                                          <p:attrName>ppt_w</p:attrName>
                                        </p:attrNameLst>
                                      </p:cBhvr>
                                      <p:tavLst>
                                        <p:tav tm="0">
                                          <p:val>
                                            <p:fltVal val="0"/>
                                          </p:val>
                                        </p:tav>
                                        <p:tav tm="100000">
                                          <p:val>
                                            <p:strVal val="#ppt_w"/>
                                          </p:val>
                                        </p:tav>
                                      </p:tavLst>
                                    </p:anim>
                                    <p:anim calcmode="lin" valueType="num">
                                      <p:cBhvr>
                                        <p:cTn id="18" dur="1000" fill="hold"/>
                                        <p:tgtEl>
                                          <p:spTgt spid="4101"/>
                                        </p:tgtEl>
                                        <p:attrNameLst>
                                          <p:attrName>ppt_h</p:attrName>
                                        </p:attrNameLst>
                                      </p:cBhvr>
                                      <p:tavLst>
                                        <p:tav tm="0">
                                          <p:val>
                                            <p:fltVal val="0"/>
                                          </p:val>
                                        </p:tav>
                                        <p:tav tm="100000">
                                          <p:val>
                                            <p:strVal val="#ppt_h"/>
                                          </p:val>
                                        </p:tav>
                                      </p:tavLst>
                                    </p:anim>
                                    <p:anim calcmode="lin" valueType="num">
                                      <p:cBhvr>
                                        <p:cTn id="19" dur="1000" fill="hold"/>
                                        <p:tgtEl>
                                          <p:spTgt spid="4101"/>
                                        </p:tgtEl>
                                        <p:attrNameLst>
                                          <p:attrName>style.rotation</p:attrName>
                                        </p:attrNameLst>
                                      </p:cBhvr>
                                      <p:tavLst>
                                        <p:tav tm="0">
                                          <p:val>
                                            <p:fltVal val="90"/>
                                          </p:val>
                                        </p:tav>
                                        <p:tav tm="100000">
                                          <p:val>
                                            <p:fltVal val="0"/>
                                          </p:val>
                                        </p:tav>
                                      </p:tavLst>
                                    </p:anim>
                                    <p:animEffect transition="in" filter="fade">
                                      <p:cBhvr>
                                        <p:cTn id="20" dur="10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P spid="410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s-ES" sz="4000"/>
              <a:t>Fuentes y medios de información</a:t>
            </a:r>
          </a:p>
        </p:txBody>
      </p:sp>
      <p:sp>
        <p:nvSpPr>
          <p:cNvPr id="8195" name="Rectangle 3"/>
          <p:cNvSpPr>
            <a:spLocks noGrp="1" noChangeArrowheads="1"/>
          </p:cNvSpPr>
          <p:nvPr>
            <p:ph type="body" idx="1"/>
          </p:nvPr>
        </p:nvSpPr>
        <p:spPr/>
        <p:txBody>
          <a:bodyPr/>
          <a:lstStyle/>
          <a:p>
            <a:pPr>
              <a:lnSpc>
                <a:spcPct val="90000"/>
              </a:lnSpc>
              <a:spcAft>
                <a:spcPct val="30000"/>
              </a:spcAft>
            </a:pPr>
            <a:r>
              <a:rPr lang="es-ES" sz="2800"/>
              <a:t>Internet es un medio, un canal por el que fluye una cantidad enorme de información</a:t>
            </a:r>
          </a:p>
          <a:p>
            <a:pPr>
              <a:lnSpc>
                <a:spcPct val="90000"/>
              </a:lnSpc>
              <a:spcAft>
                <a:spcPct val="30000"/>
              </a:spcAft>
            </a:pPr>
            <a:r>
              <a:rPr lang="es-ES" sz="2800"/>
              <a:t>Cualquiera puede publicar contenidos en Internet</a:t>
            </a:r>
          </a:p>
          <a:p>
            <a:pPr>
              <a:lnSpc>
                <a:spcPct val="90000"/>
              </a:lnSpc>
              <a:spcAft>
                <a:spcPct val="30000"/>
              </a:spcAft>
            </a:pPr>
            <a:r>
              <a:rPr lang="es-ES" sz="2800"/>
              <a:t>El valor, rigor y fiabilidad de la información depende de la fuente de la que procede</a:t>
            </a:r>
          </a:p>
          <a:p>
            <a:pPr>
              <a:lnSpc>
                <a:spcPct val="90000"/>
              </a:lnSpc>
              <a:spcAft>
                <a:spcPct val="30000"/>
              </a:spcAft>
            </a:pPr>
            <a:r>
              <a:rPr lang="es-ES" sz="2800"/>
              <a:t>Las fuentes de información deben ser siempre, en cierta medida, objeto de valoración y contraste.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s-ES" sz="4000"/>
              <a:t>Fuentes y medios de información</a:t>
            </a:r>
          </a:p>
        </p:txBody>
      </p:sp>
      <p:sp>
        <p:nvSpPr>
          <p:cNvPr id="12291" name="Rectangle 3"/>
          <p:cNvSpPr>
            <a:spLocks noGrp="1" noChangeArrowheads="1"/>
          </p:cNvSpPr>
          <p:nvPr>
            <p:ph type="body" idx="1"/>
          </p:nvPr>
        </p:nvSpPr>
        <p:spPr/>
        <p:txBody>
          <a:bodyPr/>
          <a:lstStyle/>
          <a:p>
            <a:r>
              <a:rPr lang="es-ES"/>
              <a:t>El acceso a una ingente cantidad de información no sustituye a las competencias previas de:</a:t>
            </a:r>
          </a:p>
          <a:p>
            <a:pPr lvl="1"/>
            <a:r>
              <a:rPr lang="es-ES"/>
              <a:t>Saber qué información buscar</a:t>
            </a:r>
          </a:p>
          <a:p>
            <a:pPr lvl="1"/>
            <a:r>
              <a:rPr lang="es-ES"/>
              <a:t>Saber cómo buscar esa información</a:t>
            </a:r>
          </a:p>
          <a:p>
            <a:pPr lvl="1"/>
            <a:r>
              <a:rPr lang="es-ES"/>
              <a:t>Saber valorar y contrastar la información</a:t>
            </a:r>
          </a:p>
          <a:p>
            <a:pPr lvl="1"/>
            <a:r>
              <a:rPr lang="es-ES"/>
              <a:t>Saber qué hacer con la información para transmitirla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anim calcmode="lin" valueType="num">
                                      <p:cBhvr additive="base">
                                        <p:cTn id="11" dur="500" fill="hold"/>
                                        <p:tgtEl>
                                          <p:spTgt spid="1229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229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2291">
                                            <p:txEl>
                                              <p:pRg st="2" end="2"/>
                                            </p:txEl>
                                          </p:spTgt>
                                        </p:tgtEl>
                                        <p:attrNameLst>
                                          <p:attrName>style.visibility</p:attrName>
                                        </p:attrNameLst>
                                      </p:cBhvr>
                                      <p:to>
                                        <p:strVal val="visible"/>
                                      </p:to>
                                    </p:set>
                                    <p:anim calcmode="lin" valueType="num">
                                      <p:cBhvr additive="base">
                                        <p:cTn id="17" dur="500" fill="hold"/>
                                        <p:tgtEl>
                                          <p:spTgt spid="12291">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229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2291">
                                            <p:txEl>
                                              <p:pRg st="3" end="3"/>
                                            </p:txEl>
                                          </p:spTgt>
                                        </p:tgtEl>
                                        <p:attrNameLst>
                                          <p:attrName>style.visibility</p:attrName>
                                        </p:attrNameLst>
                                      </p:cBhvr>
                                      <p:to>
                                        <p:strVal val="visible"/>
                                      </p:to>
                                    </p:set>
                                    <p:anim calcmode="lin" valueType="num">
                                      <p:cBhvr additive="base">
                                        <p:cTn id="23" dur="500" fill="hold"/>
                                        <p:tgtEl>
                                          <p:spTgt spid="12291">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229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2291">
                                            <p:txEl>
                                              <p:pRg st="4" end="4"/>
                                            </p:txEl>
                                          </p:spTgt>
                                        </p:tgtEl>
                                        <p:attrNameLst>
                                          <p:attrName>style.visibility</p:attrName>
                                        </p:attrNameLst>
                                      </p:cBhvr>
                                      <p:to>
                                        <p:strVal val="visible"/>
                                      </p:to>
                                    </p:set>
                                    <p:anim calcmode="lin" valueType="num">
                                      <p:cBhvr additive="base">
                                        <p:cTn id="29" dur="500" fill="hold"/>
                                        <p:tgtEl>
                                          <p:spTgt spid="12291">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2291">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s-ES" sz="4000"/>
              <a:t>Fuentes y medios de información</a:t>
            </a:r>
          </a:p>
        </p:txBody>
      </p:sp>
      <p:sp>
        <p:nvSpPr>
          <p:cNvPr id="16387" name="Rectangle 3"/>
          <p:cNvSpPr>
            <a:spLocks noGrp="1" noChangeArrowheads="1"/>
          </p:cNvSpPr>
          <p:nvPr>
            <p:ph type="body" idx="1"/>
          </p:nvPr>
        </p:nvSpPr>
        <p:spPr/>
        <p:txBody>
          <a:bodyPr/>
          <a:lstStyle/>
          <a:p>
            <a:r>
              <a:rPr lang="es-ES"/>
              <a:t>La información a la que se puede tener acceso a través de Internet no excluye las fuentes de información tradicionales:</a:t>
            </a:r>
          </a:p>
          <a:p>
            <a:pPr lvl="1"/>
            <a:r>
              <a:rPr lang="es-ES"/>
              <a:t>Enciclopedias</a:t>
            </a:r>
          </a:p>
          <a:p>
            <a:pPr lvl="1"/>
            <a:r>
              <a:rPr lang="es-ES"/>
              <a:t>Libros</a:t>
            </a:r>
          </a:p>
          <a:p>
            <a:pPr lvl="1"/>
            <a:r>
              <a:rPr lang="es-ES"/>
              <a:t>Revistas</a:t>
            </a:r>
          </a:p>
          <a:p>
            <a:pPr lvl="1"/>
            <a:r>
              <a:rPr lang="es-ES"/>
              <a:t>Profesores</a:t>
            </a:r>
          </a:p>
          <a:p>
            <a:pPr lvl="1"/>
            <a:r>
              <a:rPr lang="es-ES"/>
              <a:t>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grpId="0"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anim calcmode="lin" valueType="num">
                                      <p:cBhvr additive="base">
                                        <p:cTn id="11" dur="500" fill="hold"/>
                                        <p:tgtEl>
                                          <p:spTgt spid="16387">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6387">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 calcmode="lin" valueType="num">
                                      <p:cBhvr additive="base">
                                        <p:cTn id="17" dur="500" fill="hold"/>
                                        <p:tgtEl>
                                          <p:spTgt spid="1638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1638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8" fill="hold" grpId="0" nodeType="clickEffect">
                                  <p:stCondLst>
                                    <p:cond delay="0"/>
                                  </p:stCondLst>
                                  <p:childTnLst>
                                    <p:set>
                                      <p:cBhvr>
                                        <p:cTn id="22" dur="1" fill="hold">
                                          <p:stCondLst>
                                            <p:cond delay="0"/>
                                          </p:stCondLst>
                                        </p:cTn>
                                        <p:tgtEl>
                                          <p:spTgt spid="16387">
                                            <p:txEl>
                                              <p:pRg st="3" end="3"/>
                                            </p:txEl>
                                          </p:spTgt>
                                        </p:tgtEl>
                                        <p:attrNameLst>
                                          <p:attrName>style.visibility</p:attrName>
                                        </p:attrNameLst>
                                      </p:cBhvr>
                                      <p:to>
                                        <p:strVal val="visible"/>
                                      </p:to>
                                    </p:set>
                                    <p:anim calcmode="lin" valueType="num">
                                      <p:cBhvr additive="base">
                                        <p:cTn id="23" dur="500" fill="hold"/>
                                        <p:tgtEl>
                                          <p:spTgt spid="16387">
                                            <p:txEl>
                                              <p:pRg st="3" end="3"/>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6387">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8" fill="hold" grpId="0" nodeType="clickEffect">
                                  <p:stCondLst>
                                    <p:cond delay="0"/>
                                  </p:stCondLst>
                                  <p:childTnLst>
                                    <p:set>
                                      <p:cBhvr>
                                        <p:cTn id="28" dur="1" fill="hold">
                                          <p:stCondLst>
                                            <p:cond delay="0"/>
                                          </p:stCondLst>
                                        </p:cTn>
                                        <p:tgtEl>
                                          <p:spTgt spid="16387">
                                            <p:txEl>
                                              <p:pRg st="4" end="4"/>
                                            </p:txEl>
                                          </p:spTgt>
                                        </p:tgtEl>
                                        <p:attrNameLst>
                                          <p:attrName>style.visibility</p:attrName>
                                        </p:attrNameLst>
                                      </p:cBhvr>
                                      <p:to>
                                        <p:strVal val="visible"/>
                                      </p:to>
                                    </p:set>
                                    <p:anim calcmode="lin" valueType="num">
                                      <p:cBhvr additive="base">
                                        <p:cTn id="29" dur="500" fill="hold"/>
                                        <p:tgtEl>
                                          <p:spTgt spid="16387">
                                            <p:txEl>
                                              <p:pRg st="4" end="4"/>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16387">
                                            <p:txEl>
                                              <p:pRg st="4" end="4"/>
                                            </p:txEl>
                                          </p:spTgt>
                                        </p:tgtEl>
                                        <p:attrNameLst>
                                          <p:attrName>ppt_y</p:attrName>
                                        </p:attrNameLst>
                                      </p:cBhvr>
                                      <p:tavLst>
                                        <p:tav tm="0">
                                          <p:val>
                                            <p:strVal val="#ppt_y"/>
                                          </p:val>
                                        </p:tav>
                                        <p:tav tm="100000">
                                          <p:val>
                                            <p:strVal val="#ppt_y"/>
                                          </p:val>
                                        </p:tav>
                                      </p:tavLst>
                                    </p:anim>
                                  </p:childTnLst>
                                </p:cTn>
                              </p:par>
                              <p:par>
                                <p:cTn id="31" presetID="2" presetClass="entr" presetSubtype="8" fill="hold" grpId="0" nodeType="withEffect">
                                  <p:stCondLst>
                                    <p:cond delay="0"/>
                                  </p:stCondLst>
                                  <p:childTnLst>
                                    <p:set>
                                      <p:cBhvr>
                                        <p:cTn id="32" dur="1" fill="hold">
                                          <p:stCondLst>
                                            <p:cond delay="0"/>
                                          </p:stCondLst>
                                        </p:cTn>
                                        <p:tgtEl>
                                          <p:spTgt spid="16387">
                                            <p:txEl>
                                              <p:pRg st="5" end="5"/>
                                            </p:txEl>
                                          </p:spTgt>
                                        </p:tgtEl>
                                        <p:attrNameLst>
                                          <p:attrName>style.visibility</p:attrName>
                                        </p:attrNameLst>
                                      </p:cBhvr>
                                      <p:to>
                                        <p:strVal val="visible"/>
                                      </p:to>
                                    </p:set>
                                    <p:anim calcmode="lin" valueType="num">
                                      <p:cBhvr additive="base">
                                        <p:cTn id="33" dur="500" fill="hold"/>
                                        <p:tgtEl>
                                          <p:spTgt spid="16387">
                                            <p:txEl>
                                              <p:pRg st="5" end="5"/>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16387">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s-ES" sz="4000"/>
              <a:t>Fuentes y medios de información</a:t>
            </a:r>
          </a:p>
        </p:txBody>
      </p:sp>
      <p:sp>
        <p:nvSpPr>
          <p:cNvPr id="14339" name="Rectangle 3"/>
          <p:cNvSpPr>
            <a:spLocks noGrp="1" noChangeArrowheads="1"/>
          </p:cNvSpPr>
          <p:nvPr>
            <p:ph type="body" idx="1"/>
          </p:nvPr>
        </p:nvSpPr>
        <p:spPr>
          <a:xfrm>
            <a:off x="457200" y="1981200"/>
            <a:ext cx="8229600" cy="1074738"/>
          </a:xfrm>
        </p:spPr>
        <p:txBody>
          <a:bodyPr/>
          <a:lstStyle/>
          <a:p>
            <a:r>
              <a:rPr lang="es-ES"/>
              <a:t>El aprendizaje y desarrollo de esas competencias previas permite dar el salto</a:t>
            </a:r>
          </a:p>
          <a:p>
            <a:pPr>
              <a:buFont typeface="Wingdings" pitchFamily="2" charset="2"/>
              <a:buNone/>
            </a:pPr>
            <a:endParaRPr lang="es-ES"/>
          </a:p>
        </p:txBody>
      </p:sp>
      <p:sp>
        <p:nvSpPr>
          <p:cNvPr id="14340" name="AutoShape 4"/>
          <p:cNvSpPr>
            <a:spLocks noChangeArrowheads="1"/>
          </p:cNvSpPr>
          <p:nvPr/>
        </p:nvSpPr>
        <p:spPr bwMode="auto">
          <a:xfrm>
            <a:off x="1295400" y="3141663"/>
            <a:ext cx="1800225" cy="1079500"/>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es-ES" sz="3200" b="1"/>
              <a:t>Internet</a:t>
            </a:r>
          </a:p>
          <a:p>
            <a:pPr algn="ctr"/>
            <a:r>
              <a:rPr lang="es-ES" sz="3200" b="1"/>
              <a:t>visible</a:t>
            </a:r>
          </a:p>
        </p:txBody>
      </p:sp>
      <p:sp>
        <p:nvSpPr>
          <p:cNvPr id="14341" name="AutoShape 5"/>
          <p:cNvSpPr>
            <a:spLocks noChangeArrowheads="1"/>
          </p:cNvSpPr>
          <p:nvPr/>
        </p:nvSpPr>
        <p:spPr bwMode="auto">
          <a:xfrm>
            <a:off x="1295400" y="5229225"/>
            <a:ext cx="1800225" cy="1079500"/>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es-ES" sz="3200" b="1"/>
              <a:t>Internet</a:t>
            </a:r>
          </a:p>
          <a:p>
            <a:pPr algn="ctr"/>
            <a:r>
              <a:rPr lang="es-ES" sz="3200" b="1"/>
              <a:t>invisible</a:t>
            </a:r>
          </a:p>
        </p:txBody>
      </p:sp>
      <p:sp>
        <p:nvSpPr>
          <p:cNvPr id="14342" name="AutoShape 6"/>
          <p:cNvSpPr>
            <a:spLocks noChangeArrowheads="1"/>
          </p:cNvSpPr>
          <p:nvPr/>
        </p:nvSpPr>
        <p:spPr bwMode="auto">
          <a:xfrm rot="5400000">
            <a:off x="1835944" y="4507707"/>
            <a:ext cx="720725" cy="433387"/>
          </a:xfrm>
          <a:prstGeom prst="rightArrow">
            <a:avLst>
              <a:gd name="adj1" fmla="val 50000"/>
              <a:gd name="adj2" fmla="val 41575"/>
            </a:avLst>
          </a:prstGeom>
          <a:solidFill>
            <a:schemeClr val="accent1"/>
          </a:solidFill>
          <a:ln w="9525">
            <a:solidFill>
              <a:schemeClr val="tx1"/>
            </a:solidFill>
            <a:miter lim="800000"/>
            <a:headEnd/>
            <a:tailEnd/>
          </a:ln>
          <a:effectLst/>
        </p:spPr>
        <p:txBody>
          <a:bodyPr wrap="none" anchor="ctr"/>
          <a:lstStyle/>
          <a:p>
            <a:endParaRPr lang="es-ES"/>
          </a:p>
        </p:txBody>
      </p:sp>
      <p:pic>
        <p:nvPicPr>
          <p:cNvPr id="14343" name="Picture 7"/>
          <p:cNvPicPr>
            <a:picLocks noChangeAspect="1" noChangeArrowheads="1"/>
          </p:cNvPicPr>
          <p:nvPr/>
        </p:nvPicPr>
        <p:blipFill>
          <a:blip r:embed="rId3" cstate="print"/>
          <a:srcRect/>
          <a:stretch>
            <a:fillRect/>
          </a:stretch>
        </p:blipFill>
        <p:spPr bwMode="auto">
          <a:xfrm>
            <a:off x="3635375" y="3141663"/>
            <a:ext cx="4752975" cy="317341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1" nodeType="clickEffect">
                                  <p:stCondLst>
                                    <p:cond delay="0"/>
                                  </p:stCondLst>
                                  <p:childTnLst>
                                    <p:set>
                                      <p:cBhvr>
                                        <p:cTn id="6" dur="1" fill="hold">
                                          <p:stCondLst>
                                            <p:cond delay="0"/>
                                          </p:stCondLst>
                                        </p:cTn>
                                        <p:tgtEl>
                                          <p:spTgt spid="14340"/>
                                        </p:tgtEl>
                                        <p:attrNameLst>
                                          <p:attrName>style.visibility</p:attrName>
                                        </p:attrNameLst>
                                      </p:cBhvr>
                                      <p:to>
                                        <p:strVal val="visible"/>
                                      </p:to>
                                    </p:set>
                                    <p:animEffect transition="in" filter="wipe(up)">
                                      <p:cBhvr>
                                        <p:cTn id="7" dur="500"/>
                                        <p:tgtEl>
                                          <p:spTgt spid="14340"/>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4342"/>
                                        </p:tgtEl>
                                        <p:attrNameLst>
                                          <p:attrName>style.visibility</p:attrName>
                                        </p:attrNameLst>
                                      </p:cBhvr>
                                      <p:to>
                                        <p:strVal val="visible"/>
                                      </p:to>
                                    </p:set>
                                    <p:animEffect transition="in" filter="wipe(up)">
                                      <p:cBhvr>
                                        <p:cTn id="11" dur="500"/>
                                        <p:tgtEl>
                                          <p:spTgt spid="14342"/>
                                        </p:tgtEl>
                                      </p:cBhvr>
                                    </p:animEffect>
                                  </p:childTnLst>
                                </p:cTn>
                              </p:par>
                            </p:childTnLst>
                          </p:cTn>
                        </p:par>
                        <p:par>
                          <p:cTn id="12" fill="hold">
                            <p:stCondLst>
                              <p:cond delay="1000"/>
                            </p:stCondLst>
                            <p:childTnLst>
                              <p:par>
                                <p:cTn id="13" presetID="22" presetClass="entr" presetSubtype="1" fill="hold" grpId="1" nodeType="afterEffect">
                                  <p:stCondLst>
                                    <p:cond delay="0"/>
                                  </p:stCondLst>
                                  <p:childTnLst>
                                    <p:set>
                                      <p:cBhvr>
                                        <p:cTn id="14" dur="1" fill="hold">
                                          <p:stCondLst>
                                            <p:cond delay="0"/>
                                          </p:stCondLst>
                                        </p:cTn>
                                        <p:tgtEl>
                                          <p:spTgt spid="14341"/>
                                        </p:tgtEl>
                                        <p:attrNameLst>
                                          <p:attrName>style.visibility</p:attrName>
                                        </p:attrNameLst>
                                      </p:cBhvr>
                                      <p:to>
                                        <p:strVal val="visible"/>
                                      </p:to>
                                    </p:set>
                                    <p:animEffect transition="in" filter="wipe(up)">
                                      <p:cBhvr>
                                        <p:cTn id="15" dur="500"/>
                                        <p:tgtEl>
                                          <p:spTgt spid="14341"/>
                                        </p:tgtEl>
                                      </p:cBhvr>
                                    </p:animEffect>
                                  </p:childTnLst>
                                </p:cTn>
                              </p:par>
                            </p:childTnLst>
                          </p:cTn>
                        </p:par>
                      </p:childTnLst>
                    </p:cTn>
                  </p:par>
                  <p:par>
                    <p:cTn id="16" fill="hold">
                      <p:stCondLst>
                        <p:cond delay="indefinite"/>
                      </p:stCondLst>
                      <p:childTnLst>
                        <p:par>
                          <p:cTn id="17" fill="hold">
                            <p:stCondLst>
                              <p:cond delay="0"/>
                            </p:stCondLst>
                            <p:childTnLst>
                              <p:par>
                                <p:cTn id="18" presetID="23" presetClass="entr" presetSubtype="16" fill="hold" nodeType="clickEffect">
                                  <p:stCondLst>
                                    <p:cond delay="0"/>
                                  </p:stCondLst>
                                  <p:childTnLst>
                                    <p:set>
                                      <p:cBhvr>
                                        <p:cTn id="19" dur="1" fill="hold">
                                          <p:stCondLst>
                                            <p:cond delay="0"/>
                                          </p:stCondLst>
                                        </p:cTn>
                                        <p:tgtEl>
                                          <p:spTgt spid="14343"/>
                                        </p:tgtEl>
                                        <p:attrNameLst>
                                          <p:attrName>style.visibility</p:attrName>
                                        </p:attrNameLst>
                                      </p:cBhvr>
                                      <p:to>
                                        <p:strVal val="visible"/>
                                      </p:to>
                                    </p:set>
                                    <p:anim calcmode="lin" valueType="num">
                                      <p:cBhvr>
                                        <p:cTn id="20" dur="500" fill="hold"/>
                                        <p:tgtEl>
                                          <p:spTgt spid="14343"/>
                                        </p:tgtEl>
                                        <p:attrNameLst>
                                          <p:attrName>ppt_w</p:attrName>
                                        </p:attrNameLst>
                                      </p:cBhvr>
                                      <p:tavLst>
                                        <p:tav tm="0">
                                          <p:val>
                                            <p:fltVal val="0"/>
                                          </p:val>
                                        </p:tav>
                                        <p:tav tm="100000">
                                          <p:val>
                                            <p:strVal val="#ppt_w"/>
                                          </p:val>
                                        </p:tav>
                                      </p:tavLst>
                                    </p:anim>
                                    <p:anim calcmode="lin" valueType="num">
                                      <p:cBhvr>
                                        <p:cTn id="21" dur="500" fill="hold"/>
                                        <p:tgtEl>
                                          <p:spTgt spid="14343"/>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0" grpId="1" animBg="1"/>
      <p:bldP spid="14341" grpId="1" animBg="1"/>
      <p:bldP spid="1434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s-ES" sz="4000"/>
              <a:t>Estrategias de búsqueda de información</a:t>
            </a:r>
          </a:p>
        </p:txBody>
      </p:sp>
      <p:sp>
        <p:nvSpPr>
          <p:cNvPr id="18436" name="Rectangle 4"/>
          <p:cNvSpPr>
            <a:spLocks noGrp="1" noChangeArrowheads="1"/>
          </p:cNvSpPr>
          <p:nvPr>
            <p:ph type="body" idx="1"/>
          </p:nvPr>
        </p:nvSpPr>
        <p:spPr/>
        <p:txBody>
          <a:bodyPr/>
          <a:lstStyle/>
          <a:p>
            <a:r>
              <a:rPr lang="es-ES"/>
              <a:t>Tres pasos muy sencillos</a:t>
            </a:r>
          </a:p>
        </p:txBody>
      </p:sp>
      <p:sp>
        <p:nvSpPr>
          <p:cNvPr id="18437" name="AutoShape 5"/>
          <p:cNvSpPr>
            <a:spLocks noChangeArrowheads="1"/>
          </p:cNvSpPr>
          <p:nvPr/>
        </p:nvSpPr>
        <p:spPr bwMode="auto">
          <a:xfrm>
            <a:off x="681038" y="2638425"/>
            <a:ext cx="2017712" cy="719138"/>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es-ES" sz="2400"/>
              <a:t>BUSCAR</a:t>
            </a:r>
          </a:p>
        </p:txBody>
      </p:sp>
      <p:sp>
        <p:nvSpPr>
          <p:cNvPr id="18438" name="AutoShape 6"/>
          <p:cNvSpPr>
            <a:spLocks noChangeArrowheads="1"/>
          </p:cNvSpPr>
          <p:nvPr/>
        </p:nvSpPr>
        <p:spPr bwMode="auto">
          <a:xfrm>
            <a:off x="3560763" y="2638425"/>
            <a:ext cx="2017712" cy="719138"/>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es-ES" sz="2400"/>
              <a:t>COPIAR</a:t>
            </a:r>
          </a:p>
        </p:txBody>
      </p:sp>
      <p:sp>
        <p:nvSpPr>
          <p:cNvPr id="18439" name="AutoShape 7"/>
          <p:cNvSpPr>
            <a:spLocks noChangeArrowheads="1"/>
          </p:cNvSpPr>
          <p:nvPr/>
        </p:nvSpPr>
        <p:spPr bwMode="auto">
          <a:xfrm>
            <a:off x="6442075" y="2638425"/>
            <a:ext cx="2017713" cy="719138"/>
          </a:xfrm>
          <a:prstGeom prst="roundRect">
            <a:avLst>
              <a:gd name="adj" fmla="val 16667"/>
            </a:avLst>
          </a:prstGeom>
          <a:solidFill>
            <a:schemeClr val="accent1"/>
          </a:solidFill>
          <a:ln w="9525">
            <a:solidFill>
              <a:schemeClr val="tx1"/>
            </a:solidFill>
            <a:round/>
            <a:headEnd/>
            <a:tailEnd/>
          </a:ln>
          <a:effectLst/>
        </p:spPr>
        <p:txBody>
          <a:bodyPr wrap="none" anchor="ctr"/>
          <a:lstStyle/>
          <a:p>
            <a:pPr algn="ctr"/>
            <a:r>
              <a:rPr lang="es-ES" sz="2400"/>
              <a:t>PEGAR</a:t>
            </a:r>
          </a:p>
        </p:txBody>
      </p:sp>
      <p:sp>
        <p:nvSpPr>
          <p:cNvPr id="18440" name="AutoShape 8"/>
          <p:cNvSpPr>
            <a:spLocks noChangeArrowheads="1"/>
          </p:cNvSpPr>
          <p:nvPr/>
        </p:nvSpPr>
        <p:spPr bwMode="auto">
          <a:xfrm>
            <a:off x="2733675" y="2889250"/>
            <a:ext cx="792163" cy="215900"/>
          </a:xfrm>
          <a:prstGeom prst="rightArrow">
            <a:avLst>
              <a:gd name="adj1" fmla="val 50000"/>
              <a:gd name="adj2" fmla="val 91728"/>
            </a:avLst>
          </a:prstGeom>
          <a:solidFill>
            <a:schemeClr val="accent1"/>
          </a:solidFill>
          <a:ln w="9525">
            <a:solidFill>
              <a:schemeClr val="tx1"/>
            </a:solidFill>
            <a:miter lim="800000"/>
            <a:headEnd/>
            <a:tailEnd/>
          </a:ln>
          <a:effectLst/>
        </p:spPr>
        <p:txBody>
          <a:bodyPr wrap="none" anchor="ctr"/>
          <a:lstStyle/>
          <a:p>
            <a:endParaRPr lang="es-ES"/>
          </a:p>
        </p:txBody>
      </p:sp>
      <p:sp>
        <p:nvSpPr>
          <p:cNvPr id="18441" name="AutoShape 9"/>
          <p:cNvSpPr>
            <a:spLocks noChangeArrowheads="1"/>
          </p:cNvSpPr>
          <p:nvPr/>
        </p:nvSpPr>
        <p:spPr bwMode="auto">
          <a:xfrm>
            <a:off x="5613400" y="2889250"/>
            <a:ext cx="792163" cy="215900"/>
          </a:xfrm>
          <a:prstGeom prst="rightArrow">
            <a:avLst>
              <a:gd name="adj1" fmla="val 50000"/>
              <a:gd name="adj2" fmla="val 91728"/>
            </a:avLst>
          </a:prstGeom>
          <a:solidFill>
            <a:schemeClr val="accent1"/>
          </a:solidFill>
          <a:ln w="9525">
            <a:solidFill>
              <a:schemeClr val="tx1"/>
            </a:solidFill>
            <a:miter lim="800000"/>
            <a:headEnd/>
            <a:tailEnd/>
          </a:ln>
          <a:effectLst/>
        </p:spPr>
        <p:txBody>
          <a:bodyPr wrap="none" anchor="ctr"/>
          <a:lstStyle/>
          <a:p>
            <a:endParaRPr lang="es-ES"/>
          </a:p>
        </p:txBody>
      </p:sp>
      <p:sp>
        <p:nvSpPr>
          <p:cNvPr id="18442" name="AutoShape 10"/>
          <p:cNvSpPr>
            <a:spLocks noChangeArrowheads="1"/>
          </p:cNvSpPr>
          <p:nvPr/>
        </p:nvSpPr>
        <p:spPr bwMode="auto">
          <a:xfrm>
            <a:off x="900113" y="3068638"/>
            <a:ext cx="7632700" cy="3789362"/>
          </a:xfrm>
          <a:prstGeom prst="irregularSeal1">
            <a:avLst/>
          </a:prstGeom>
          <a:solidFill>
            <a:schemeClr val="bg2"/>
          </a:solidFill>
          <a:ln w="9525">
            <a:noFill/>
            <a:miter lim="800000"/>
            <a:headEnd/>
            <a:tailEnd/>
          </a:ln>
          <a:effectLst/>
        </p:spPr>
        <p:txBody>
          <a:bodyPr wrap="none" anchor="ctr"/>
          <a:lstStyle/>
          <a:p>
            <a:pPr algn="ctr"/>
            <a:r>
              <a:rPr lang="es-ES" sz="3600"/>
              <a:t>¡¡NO!!</a:t>
            </a:r>
            <a:endParaRPr lang="es-ES" sz="2400"/>
          </a:p>
          <a:p>
            <a:pPr algn="ctr"/>
            <a:r>
              <a:rPr lang="es-ES" sz="2400"/>
              <a:t>¡SI NO SE GENERA CONOCIMIENTO,</a:t>
            </a:r>
          </a:p>
          <a:p>
            <a:pPr algn="ctr"/>
            <a:r>
              <a:rPr lang="es-ES" sz="2400"/>
              <a:t>LA BÚSQUEDA DE INFORMACIÓN NO ES VALIOSA,</a:t>
            </a:r>
          </a:p>
          <a:p>
            <a:pPr algn="ctr"/>
            <a:r>
              <a:rPr lang="es-ES" sz="2400"/>
              <a:t>SÓLO UNA </a:t>
            </a:r>
            <a:r>
              <a:rPr lang="es-ES" sz="3600"/>
              <a:t>PÉRDIDA DE TIEMPO!</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18437"/>
                                        </p:tgtEl>
                                        <p:attrNameLst>
                                          <p:attrName>style.visibility</p:attrName>
                                        </p:attrNameLst>
                                      </p:cBhvr>
                                      <p:to>
                                        <p:strVal val="visible"/>
                                      </p:to>
                                    </p:set>
                                    <p:animEffect transition="in" filter="wipe(left)">
                                      <p:cBhvr>
                                        <p:cTn id="11" dur="500"/>
                                        <p:tgtEl>
                                          <p:spTgt spid="18437"/>
                                        </p:tgtEl>
                                      </p:cBhvr>
                                    </p:animEffect>
                                  </p:childTnLst>
                                </p:cTn>
                              </p:par>
                            </p:childTnLst>
                          </p:cTn>
                        </p:par>
                        <p:par>
                          <p:cTn id="12" fill="hold">
                            <p:stCondLst>
                              <p:cond delay="500"/>
                            </p:stCondLst>
                            <p:childTnLst>
                              <p:par>
                                <p:cTn id="13" presetID="22" presetClass="entr" presetSubtype="8" fill="hold" grpId="0" nodeType="afterEffect">
                                  <p:stCondLst>
                                    <p:cond delay="0"/>
                                  </p:stCondLst>
                                  <p:childTnLst>
                                    <p:set>
                                      <p:cBhvr>
                                        <p:cTn id="14" dur="1" fill="hold">
                                          <p:stCondLst>
                                            <p:cond delay="0"/>
                                          </p:stCondLst>
                                        </p:cTn>
                                        <p:tgtEl>
                                          <p:spTgt spid="18440"/>
                                        </p:tgtEl>
                                        <p:attrNameLst>
                                          <p:attrName>style.visibility</p:attrName>
                                        </p:attrNameLst>
                                      </p:cBhvr>
                                      <p:to>
                                        <p:strVal val="visible"/>
                                      </p:to>
                                    </p:set>
                                    <p:animEffect transition="in" filter="wipe(left)">
                                      <p:cBhvr>
                                        <p:cTn id="15" dur="500"/>
                                        <p:tgtEl>
                                          <p:spTgt spid="18440"/>
                                        </p:tgtEl>
                                      </p:cBhvr>
                                    </p:animEffect>
                                  </p:childTnLst>
                                </p:cTn>
                              </p:par>
                            </p:childTnLst>
                          </p:cTn>
                        </p:par>
                        <p:par>
                          <p:cTn id="16" fill="hold">
                            <p:stCondLst>
                              <p:cond delay="1000"/>
                            </p:stCondLst>
                            <p:childTnLst>
                              <p:par>
                                <p:cTn id="17" presetID="22" presetClass="entr" presetSubtype="8" fill="hold" grpId="0" nodeType="afterEffect">
                                  <p:stCondLst>
                                    <p:cond delay="0"/>
                                  </p:stCondLst>
                                  <p:childTnLst>
                                    <p:set>
                                      <p:cBhvr>
                                        <p:cTn id="18" dur="1" fill="hold">
                                          <p:stCondLst>
                                            <p:cond delay="0"/>
                                          </p:stCondLst>
                                        </p:cTn>
                                        <p:tgtEl>
                                          <p:spTgt spid="18438"/>
                                        </p:tgtEl>
                                        <p:attrNameLst>
                                          <p:attrName>style.visibility</p:attrName>
                                        </p:attrNameLst>
                                      </p:cBhvr>
                                      <p:to>
                                        <p:strVal val="visible"/>
                                      </p:to>
                                    </p:set>
                                    <p:animEffect transition="in" filter="wipe(left)">
                                      <p:cBhvr>
                                        <p:cTn id="19" dur="500"/>
                                        <p:tgtEl>
                                          <p:spTgt spid="18438"/>
                                        </p:tgtEl>
                                      </p:cBhvr>
                                    </p:animEffect>
                                  </p:childTnLst>
                                </p:cTn>
                              </p:par>
                            </p:childTnLst>
                          </p:cTn>
                        </p:par>
                        <p:par>
                          <p:cTn id="20" fill="hold">
                            <p:stCondLst>
                              <p:cond delay="1500"/>
                            </p:stCondLst>
                            <p:childTnLst>
                              <p:par>
                                <p:cTn id="21" presetID="22" presetClass="entr" presetSubtype="8" fill="hold" grpId="0" nodeType="afterEffect">
                                  <p:stCondLst>
                                    <p:cond delay="0"/>
                                  </p:stCondLst>
                                  <p:childTnLst>
                                    <p:set>
                                      <p:cBhvr>
                                        <p:cTn id="22" dur="1" fill="hold">
                                          <p:stCondLst>
                                            <p:cond delay="0"/>
                                          </p:stCondLst>
                                        </p:cTn>
                                        <p:tgtEl>
                                          <p:spTgt spid="18441"/>
                                        </p:tgtEl>
                                        <p:attrNameLst>
                                          <p:attrName>style.visibility</p:attrName>
                                        </p:attrNameLst>
                                      </p:cBhvr>
                                      <p:to>
                                        <p:strVal val="visible"/>
                                      </p:to>
                                    </p:set>
                                    <p:animEffect transition="in" filter="wipe(left)">
                                      <p:cBhvr>
                                        <p:cTn id="23" dur="500"/>
                                        <p:tgtEl>
                                          <p:spTgt spid="18441"/>
                                        </p:tgtEl>
                                      </p:cBhvr>
                                    </p:animEffect>
                                  </p:childTnLst>
                                </p:cTn>
                              </p:par>
                            </p:childTnLst>
                          </p:cTn>
                        </p:par>
                        <p:par>
                          <p:cTn id="24" fill="hold">
                            <p:stCondLst>
                              <p:cond delay="2000"/>
                            </p:stCondLst>
                            <p:childTnLst>
                              <p:par>
                                <p:cTn id="25" presetID="22" presetClass="entr" presetSubtype="8" fill="hold" grpId="0" nodeType="afterEffect">
                                  <p:stCondLst>
                                    <p:cond delay="0"/>
                                  </p:stCondLst>
                                  <p:childTnLst>
                                    <p:set>
                                      <p:cBhvr>
                                        <p:cTn id="26" dur="1" fill="hold">
                                          <p:stCondLst>
                                            <p:cond delay="0"/>
                                          </p:stCondLst>
                                        </p:cTn>
                                        <p:tgtEl>
                                          <p:spTgt spid="18439"/>
                                        </p:tgtEl>
                                        <p:attrNameLst>
                                          <p:attrName>style.visibility</p:attrName>
                                        </p:attrNameLst>
                                      </p:cBhvr>
                                      <p:to>
                                        <p:strVal val="visible"/>
                                      </p:to>
                                    </p:set>
                                    <p:animEffect transition="in" filter="wipe(left)">
                                      <p:cBhvr>
                                        <p:cTn id="27" dur="500"/>
                                        <p:tgtEl>
                                          <p:spTgt spid="18439"/>
                                        </p:tgtEl>
                                      </p:cBhvr>
                                    </p:animEffect>
                                  </p:childTnLst>
                                </p:cTn>
                              </p:par>
                            </p:childTnLst>
                          </p:cTn>
                        </p:par>
                      </p:childTnLst>
                    </p:cTn>
                  </p:par>
                  <p:par>
                    <p:cTn id="28" fill="hold">
                      <p:stCondLst>
                        <p:cond delay="indefinite"/>
                      </p:stCondLst>
                      <p:childTnLst>
                        <p:par>
                          <p:cTn id="29" fill="hold">
                            <p:stCondLst>
                              <p:cond delay="0"/>
                            </p:stCondLst>
                            <p:childTnLst>
                              <p:par>
                                <p:cTn id="30" presetID="51" presetClass="entr" presetSubtype="0" fill="hold" grpId="0" nodeType="clickEffect">
                                  <p:stCondLst>
                                    <p:cond delay="0"/>
                                  </p:stCondLst>
                                  <p:childTnLst>
                                    <p:set>
                                      <p:cBhvr>
                                        <p:cTn id="31" dur="1" fill="hold">
                                          <p:stCondLst>
                                            <p:cond delay="0"/>
                                          </p:stCondLst>
                                        </p:cTn>
                                        <p:tgtEl>
                                          <p:spTgt spid="18442"/>
                                        </p:tgtEl>
                                        <p:attrNameLst>
                                          <p:attrName>style.visibility</p:attrName>
                                        </p:attrNameLst>
                                      </p:cBhvr>
                                      <p:to>
                                        <p:strVal val="visible"/>
                                      </p:to>
                                    </p:set>
                                    <p:animEffect transition="in" filter="fade">
                                      <p:cBhvr>
                                        <p:cTn id="32" dur="770" decel="100000"/>
                                        <p:tgtEl>
                                          <p:spTgt spid="18442"/>
                                        </p:tgtEl>
                                      </p:cBhvr>
                                    </p:animEffect>
                                    <p:animScale>
                                      <p:cBhvr>
                                        <p:cTn id="33" dur="770" decel="100000"/>
                                        <p:tgtEl>
                                          <p:spTgt spid="18442"/>
                                        </p:tgtEl>
                                      </p:cBhvr>
                                      <p:from x="10000" y="10000"/>
                                      <p:to x="200000" y="450000"/>
                                    </p:animScale>
                                    <p:animScale>
                                      <p:cBhvr>
                                        <p:cTn id="34" dur="1230" accel="100000" fill="hold">
                                          <p:stCondLst>
                                            <p:cond delay="770"/>
                                          </p:stCondLst>
                                        </p:cTn>
                                        <p:tgtEl>
                                          <p:spTgt spid="18442"/>
                                        </p:tgtEl>
                                      </p:cBhvr>
                                      <p:from x="200000" y="450000"/>
                                      <p:to x="100000" y="100000"/>
                                    </p:animScale>
                                    <p:set>
                                      <p:cBhvr>
                                        <p:cTn id="35" dur="770" fill="hold"/>
                                        <p:tgtEl>
                                          <p:spTgt spid="18442"/>
                                        </p:tgtEl>
                                        <p:attrNameLst>
                                          <p:attrName>ppt_x</p:attrName>
                                        </p:attrNameLst>
                                      </p:cBhvr>
                                      <p:to>
                                        <p:strVal val="(0.5)"/>
                                      </p:to>
                                    </p:set>
                                    <p:anim from="(0.5)" to="(#ppt_x)" calcmode="lin" valueType="num">
                                      <p:cBhvr>
                                        <p:cTn id="36" dur="1230" accel="100000" fill="hold">
                                          <p:stCondLst>
                                            <p:cond delay="770"/>
                                          </p:stCondLst>
                                        </p:cTn>
                                        <p:tgtEl>
                                          <p:spTgt spid="18442"/>
                                        </p:tgtEl>
                                        <p:attrNameLst>
                                          <p:attrName>ppt_x</p:attrName>
                                        </p:attrNameLst>
                                      </p:cBhvr>
                                    </p:anim>
                                    <p:set>
                                      <p:cBhvr>
                                        <p:cTn id="37" dur="770" fill="hold"/>
                                        <p:tgtEl>
                                          <p:spTgt spid="18442"/>
                                        </p:tgtEl>
                                        <p:attrNameLst>
                                          <p:attrName>ppt_y</p:attrName>
                                        </p:attrNameLst>
                                      </p:cBhvr>
                                      <p:to>
                                        <p:strVal val="(#ppt_y+0.4)"/>
                                      </p:to>
                                    </p:set>
                                    <p:anim from="(#ppt_y+0.4)" to="(#ppt_y)" calcmode="lin" valueType="num">
                                      <p:cBhvr>
                                        <p:cTn id="38" dur="1230" accel="100000" fill="hold">
                                          <p:stCondLst>
                                            <p:cond delay="770"/>
                                          </p:stCondLst>
                                        </p:cTn>
                                        <p:tgtEl>
                                          <p:spTgt spid="1844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build="p"/>
      <p:bldP spid="18437" grpId="0" animBg="1"/>
      <p:bldP spid="18438" grpId="0" animBg="1"/>
      <p:bldP spid="18439" grpId="0" animBg="1"/>
      <p:bldP spid="18440" grpId="0" animBg="1"/>
      <p:bldP spid="18441" grpId="0" animBg="1"/>
      <p:bldP spid="1844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s-ES" sz="4000"/>
              <a:t>Estrategias de búsqueda de información</a:t>
            </a:r>
          </a:p>
        </p:txBody>
      </p:sp>
      <p:sp>
        <p:nvSpPr>
          <p:cNvPr id="19459" name="Rectangle 3"/>
          <p:cNvSpPr>
            <a:spLocks noGrp="1" noChangeArrowheads="1"/>
          </p:cNvSpPr>
          <p:nvPr>
            <p:ph type="body" idx="1"/>
          </p:nvPr>
        </p:nvSpPr>
        <p:spPr>
          <a:xfrm>
            <a:off x="457200" y="1981200"/>
            <a:ext cx="8229600" cy="4471988"/>
          </a:xfrm>
        </p:spPr>
        <p:txBody>
          <a:bodyPr/>
          <a:lstStyle/>
          <a:p>
            <a:pPr>
              <a:spcAft>
                <a:spcPct val="150000"/>
              </a:spcAft>
              <a:buFont typeface="Wingdings" pitchFamily="2" charset="2"/>
              <a:buNone/>
            </a:pPr>
            <a:r>
              <a:rPr lang="es-ES" sz="2400"/>
              <a:t>Definición de objetivos</a:t>
            </a:r>
          </a:p>
          <a:p>
            <a:pPr>
              <a:spcAft>
                <a:spcPct val="150000"/>
              </a:spcAft>
              <a:buFont typeface="Wingdings" pitchFamily="2" charset="2"/>
              <a:buNone/>
            </a:pPr>
            <a:r>
              <a:rPr lang="es-ES" sz="2400"/>
              <a:t>Metodología de búsqueda</a:t>
            </a:r>
          </a:p>
          <a:p>
            <a:pPr>
              <a:spcAft>
                <a:spcPct val="150000"/>
              </a:spcAft>
              <a:buFont typeface="Wingdings" pitchFamily="2" charset="2"/>
              <a:buNone/>
            </a:pPr>
            <a:r>
              <a:rPr lang="es-ES" sz="2400"/>
              <a:t>Análisis crítico</a:t>
            </a:r>
          </a:p>
          <a:p>
            <a:pPr>
              <a:spcAft>
                <a:spcPct val="150000"/>
              </a:spcAft>
              <a:buFont typeface="Wingdings" pitchFamily="2" charset="2"/>
              <a:buNone/>
            </a:pPr>
            <a:r>
              <a:rPr lang="es-ES" sz="2400"/>
              <a:t>Generación de conocimiento</a:t>
            </a:r>
          </a:p>
          <a:p>
            <a:pPr>
              <a:spcAft>
                <a:spcPct val="150000"/>
              </a:spcAft>
              <a:buFont typeface="Wingdings" pitchFamily="2" charset="2"/>
              <a:buNone/>
            </a:pPr>
            <a:r>
              <a:rPr lang="es-ES" sz="2400"/>
              <a:t>Difusión de conocimiento</a:t>
            </a:r>
          </a:p>
        </p:txBody>
      </p:sp>
      <p:sp>
        <p:nvSpPr>
          <p:cNvPr id="19460" name="AutoShape 4"/>
          <p:cNvSpPr>
            <a:spLocks noChangeArrowheads="1"/>
          </p:cNvSpPr>
          <p:nvPr/>
        </p:nvSpPr>
        <p:spPr bwMode="auto">
          <a:xfrm>
            <a:off x="4716463" y="1773238"/>
            <a:ext cx="4105275" cy="647700"/>
          </a:xfrm>
          <a:prstGeom prst="roundRect">
            <a:avLst>
              <a:gd name="adj" fmla="val 16667"/>
            </a:avLst>
          </a:prstGeom>
          <a:solidFill>
            <a:schemeClr val="accent1"/>
          </a:solidFill>
          <a:ln w="25400">
            <a:solidFill>
              <a:schemeClr val="tx1"/>
            </a:solidFill>
            <a:round/>
            <a:headEnd/>
            <a:tailEnd/>
          </a:ln>
          <a:effectLst/>
        </p:spPr>
        <p:txBody>
          <a:bodyPr wrap="none" anchor="ctr"/>
          <a:lstStyle/>
          <a:p>
            <a:pPr algn="ctr"/>
            <a:r>
              <a:rPr lang="es-ES" b="1"/>
              <a:t>QUÉ BUSCO Y POR QUÉ LO BUSCO</a:t>
            </a:r>
          </a:p>
        </p:txBody>
      </p:sp>
      <p:sp>
        <p:nvSpPr>
          <p:cNvPr id="19461" name="AutoShape 5"/>
          <p:cNvSpPr>
            <a:spLocks noChangeArrowheads="1"/>
          </p:cNvSpPr>
          <p:nvPr/>
        </p:nvSpPr>
        <p:spPr bwMode="auto">
          <a:xfrm>
            <a:off x="4716463" y="2781300"/>
            <a:ext cx="4105275" cy="647700"/>
          </a:xfrm>
          <a:prstGeom prst="roundRect">
            <a:avLst>
              <a:gd name="adj" fmla="val 16667"/>
            </a:avLst>
          </a:prstGeom>
          <a:solidFill>
            <a:schemeClr val="accent1"/>
          </a:solidFill>
          <a:ln w="25400">
            <a:solidFill>
              <a:schemeClr val="tx1"/>
            </a:solidFill>
            <a:round/>
            <a:headEnd/>
            <a:tailEnd/>
          </a:ln>
          <a:effectLst/>
        </p:spPr>
        <p:txBody>
          <a:bodyPr wrap="none" anchor="ctr"/>
          <a:lstStyle/>
          <a:p>
            <a:pPr algn="ctr"/>
            <a:r>
              <a:rPr lang="es-ES" b="1"/>
              <a:t>CÓMO Y DÓNDE LO BUSCO</a:t>
            </a:r>
          </a:p>
        </p:txBody>
      </p:sp>
      <p:sp>
        <p:nvSpPr>
          <p:cNvPr id="19462" name="AutoShape 6"/>
          <p:cNvSpPr>
            <a:spLocks noChangeArrowheads="1"/>
          </p:cNvSpPr>
          <p:nvPr/>
        </p:nvSpPr>
        <p:spPr bwMode="auto">
          <a:xfrm>
            <a:off x="4716463" y="3789363"/>
            <a:ext cx="4105275" cy="647700"/>
          </a:xfrm>
          <a:prstGeom prst="roundRect">
            <a:avLst>
              <a:gd name="adj" fmla="val 16667"/>
            </a:avLst>
          </a:prstGeom>
          <a:solidFill>
            <a:schemeClr val="accent1"/>
          </a:solidFill>
          <a:ln w="25400">
            <a:solidFill>
              <a:schemeClr val="tx1"/>
            </a:solidFill>
            <a:round/>
            <a:headEnd/>
            <a:tailEnd/>
          </a:ln>
          <a:effectLst/>
        </p:spPr>
        <p:txBody>
          <a:bodyPr wrap="none" anchor="ctr"/>
          <a:lstStyle/>
          <a:p>
            <a:pPr algn="ctr"/>
            <a:r>
              <a:rPr lang="es-ES" b="1"/>
              <a:t>QUÉ HE ENCONTRADO</a:t>
            </a:r>
          </a:p>
        </p:txBody>
      </p:sp>
      <p:sp>
        <p:nvSpPr>
          <p:cNvPr id="19463" name="AutoShape 7"/>
          <p:cNvSpPr>
            <a:spLocks noChangeArrowheads="1"/>
          </p:cNvSpPr>
          <p:nvPr/>
        </p:nvSpPr>
        <p:spPr bwMode="auto">
          <a:xfrm>
            <a:off x="4716463" y="4797425"/>
            <a:ext cx="4105275" cy="647700"/>
          </a:xfrm>
          <a:prstGeom prst="roundRect">
            <a:avLst>
              <a:gd name="adj" fmla="val 16667"/>
            </a:avLst>
          </a:prstGeom>
          <a:solidFill>
            <a:schemeClr val="accent1"/>
          </a:solidFill>
          <a:ln w="25400">
            <a:solidFill>
              <a:schemeClr val="tx1"/>
            </a:solidFill>
            <a:round/>
            <a:headEnd/>
            <a:tailEnd/>
          </a:ln>
          <a:effectLst/>
        </p:spPr>
        <p:txBody>
          <a:bodyPr wrap="none" anchor="ctr"/>
          <a:lstStyle/>
          <a:p>
            <a:pPr algn="ctr"/>
            <a:r>
              <a:rPr lang="es-ES" b="1"/>
              <a:t>CÓMO SELECCIONO Y ORDENO</a:t>
            </a:r>
          </a:p>
        </p:txBody>
      </p:sp>
      <p:sp>
        <p:nvSpPr>
          <p:cNvPr id="19464" name="AutoShape 8"/>
          <p:cNvSpPr>
            <a:spLocks noChangeArrowheads="1"/>
          </p:cNvSpPr>
          <p:nvPr/>
        </p:nvSpPr>
        <p:spPr bwMode="auto">
          <a:xfrm>
            <a:off x="4716463" y="5805488"/>
            <a:ext cx="4105275" cy="647700"/>
          </a:xfrm>
          <a:prstGeom prst="roundRect">
            <a:avLst>
              <a:gd name="adj" fmla="val 16667"/>
            </a:avLst>
          </a:prstGeom>
          <a:solidFill>
            <a:schemeClr val="accent1"/>
          </a:solidFill>
          <a:ln w="25400">
            <a:solidFill>
              <a:schemeClr val="tx1"/>
            </a:solidFill>
            <a:round/>
            <a:headEnd/>
            <a:tailEnd/>
          </a:ln>
          <a:effectLst/>
        </p:spPr>
        <p:txBody>
          <a:bodyPr wrap="none" anchor="ctr"/>
          <a:lstStyle/>
          <a:p>
            <a:pPr algn="ctr"/>
            <a:r>
              <a:rPr lang="es-ES" b="1"/>
              <a:t>CÓMO LO PRESENTO Y A QUIÉN</a:t>
            </a:r>
          </a:p>
        </p:txBody>
      </p:sp>
      <p:sp>
        <p:nvSpPr>
          <p:cNvPr id="19465" name="AutoShape 9"/>
          <p:cNvSpPr>
            <a:spLocks noChangeArrowheads="1"/>
          </p:cNvSpPr>
          <p:nvPr/>
        </p:nvSpPr>
        <p:spPr bwMode="auto">
          <a:xfrm rot="5400000">
            <a:off x="6552407" y="2528094"/>
            <a:ext cx="503237" cy="288925"/>
          </a:xfrm>
          <a:prstGeom prst="rightArrow">
            <a:avLst>
              <a:gd name="adj1" fmla="val 50000"/>
              <a:gd name="adj2" fmla="val 43544"/>
            </a:avLst>
          </a:prstGeom>
          <a:solidFill>
            <a:schemeClr val="accent1"/>
          </a:solidFill>
          <a:ln w="25400">
            <a:solidFill>
              <a:schemeClr val="tx1"/>
            </a:solidFill>
            <a:miter lim="800000"/>
            <a:headEnd/>
            <a:tailEnd/>
          </a:ln>
          <a:effectLst/>
        </p:spPr>
        <p:txBody>
          <a:bodyPr wrap="none" anchor="ctr"/>
          <a:lstStyle/>
          <a:p>
            <a:endParaRPr lang="es-ES"/>
          </a:p>
        </p:txBody>
      </p:sp>
      <p:sp>
        <p:nvSpPr>
          <p:cNvPr id="19466" name="AutoShape 10"/>
          <p:cNvSpPr>
            <a:spLocks noChangeArrowheads="1"/>
          </p:cNvSpPr>
          <p:nvPr/>
        </p:nvSpPr>
        <p:spPr bwMode="auto">
          <a:xfrm rot="5400000">
            <a:off x="6551613" y="3536950"/>
            <a:ext cx="504825" cy="288925"/>
          </a:xfrm>
          <a:prstGeom prst="rightArrow">
            <a:avLst>
              <a:gd name="adj1" fmla="val 50000"/>
              <a:gd name="adj2" fmla="val 43681"/>
            </a:avLst>
          </a:prstGeom>
          <a:solidFill>
            <a:schemeClr val="accent1"/>
          </a:solidFill>
          <a:ln w="25400">
            <a:solidFill>
              <a:schemeClr val="tx1"/>
            </a:solidFill>
            <a:miter lim="800000"/>
            <a:headEnd/>
            <a:tailEnd/>
          </a:ln>
          <a:effectLst/>
        </p:spPr>
        <p:txBody>
          <a:bodyPr wrap="none" anchor="ctr"/>
          <a:lstStyle/>
          <a:p>
            <a:endParaRPr lang="es-ES"/>
          </a:p>
        </p:txBody>
      </p:sp>
      <p:sp>
        <p:nvSpPr>
          <p:cNvPr id="19467" name="AutoShape 11"/>
          <p:cNvSpPr>
            <a:spLocks noChangeArrowheads="1"/>
          </p:cNvSpPr>
          <p:nvPr/>
        </p:nvSpPr>
        <p:spPr bwMode="auto">
          <a:xfrm rot="5400000">
            <a:off x="6551613" y="4545013"/>
            <a:ext cx="504825" cy="288925"/>
          </a:xfrm>
          <a:prstGeom prst="rightArrow">
            <a:avLst>
              <a:gd name="adj1" fmla="val 50000"/>
              <a:gd name="adj2" fmla="val 43681"/>
            </a:avLst>
          </a:prstGeom>
          <a:solidFill>
            <a:schemeClr val="accent1"/>
          </a:solidFill>
          <a:ln w="25400">
            <a:solidFill>
              <a:schemeClr val="tx1"/>
            </a:solidFill>
            <a:miter lim="800000"/>
            <a:headEnd/>
            <a:tailEnd/>
          </a:ln>
          <a:effectLst/>
        </p:spPr>
        <p:txBody>
          <a:bodyPr wrap="none" anchor="ctr"/>
          <a:lstStyle/>
          <a:p>
            <a:endParaRPr lang="es-ES"/>
          </a:p>
        </p:txBody>
      </p:sp>
      <p:sp>
        <p:nvSpPr>
          <p:cNvPr id="19468" name="AutoShape 12"/>
          <p:cNvSpPr>
            <a:spLocks noChangeArrowheads="1"/>
          </p:cNvSpPr>
          <p:nvPr/>
        </p:nvSpPr>
        <p:spPr bwMode="auto">
          <a:xfrm rot="5400000">
            <a:off x="6552407" y="5552281"/>
            <a:ext cx="503238" cy="288925"/>
          </a:xfrm>
          <a:prstGeom prst="rightArrow">
            <a:avLst>
              <a:gd name="adj1" fmla="val 50000"/>
              <a:gd name="adj2" fmla="val 43544"/>
            </a:avLst>
          </a:prstGeom>
          <a:solidFill>
            <a:schemeClr val="accent1"/>
          </a:solidFill>
          <a:ln w="25400">
            <a:solidFill>
              <a:schemeClr val="tx1"/>
            </a:solidFill>
            <a:miter lim="800000"/>
            <a:headEnd/>
            <a:tailEnd/>
          </a:ln>
          <a:effectLst/>
        </p:spPr>
        <p:txBody>
          <a:bodyPr wrap="none" anchor="ctr"/>
          <a:lstStyle/>
          <a:p>
            <a:endParaRPr lang="es-E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19460"/>
                                        </p:tgtEl>
                                        <p:attrNameLst>
                                          <p:attrName>style.visibility</p:attrName>
                                        </p:attrNameLst>
                                      </p:cBhvr>
                                      <p:to>
                                        <p:strVal val="visible"/>
                                      </p:to>
                                    </p:set>
                                    <p:animEffect transition="in" filter="wipe(up)">
                                      <p:cBhvr>
                                        <p:cTn id="11" dur="500"/>
                                        <p:tgtEl>
                                          <p:spTgt spid="19460"/>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9465"/>
                                        </p:tgtEl>
                                        <p:attrNameLst>
                                          <p:attrName>style.visibility</p:attrName>
                                        </p:attrNameLst>
                                      </p:cBhvr>
                                      <p:to>
                                        <p:strVal val="visible"/>
                                      </p:to>
                                    </p:set>
                                    <p:animEffect transition="in" filter="wipe(up)">
                                      <p:cBhvr>
                                        <p:cTn id="20" dur="500"/>
                                        <p:tgtEl>
                                          <p:spTgt spid="19465"/>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19461"/>
                                        </p:tgtEl>
                                        <p:attrNameLst>
                                          <p:attrName>style.visibility</p:attrName>
                                        </p:attrNameLst>
                                      </p:cBhvr>
                                      <p:to>
                                        <p:strVal val="visible"/>
                                      </p:to>
                                    </p:set>
                                    <p:animEffect transition="in" filter="wipe(up)">
                                      <p:cBhvr>
                                        <p:cTn id="23" dur="500"/>
                                        <p:tgtEl>
                                          <p:spTgt spid="19461"/>
                                        </p:tgtEl>
                                      </p:cBhvr>
                                    </p:animEffec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19459">
                                            <p:txEl>
                                              <p:pRg st="2" end="2"/>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9466"/>
                                        </p:tgtEl>
                                        <p:attrNameLst>
                                          <p:attrName>style.visibility</p:attrName>
                                        </p:attrNameLst>
                                      </p:cBhvr>
                                      <p:to>
                                        <p:strVal val="visible"/>
                                      </p:to>
                                    </p:set>
                                    <p:animEffect transition="in" filter="wipe(up)">
                                      <p:cBhvr>
                                        <p:cTn id="32" dur="500"/>
                                        <p:tgtEl>
                                          <p:spTgt spid="19466"/>
                                        </p:tgtEl>
                                      </p:cBhvr>
                                    </p:animEffect>
                                  </p:childTnLst>
                                </p:cTn>
                              </p:par>
                              <p:par>
                                <p:cTn id="33" presetID="22" presetClass="entr" presetSubtype="1" fill="hold" grpId="0" nodeType="withEffect">
                                  <p:stCondLst>
                                    <p:cond delay="0"/>
                                  </p:stCondLst>
                                  <p:childTnLst>
                                    <p:set>
                                      <p:cBhvr>
                                        <p:cTn id="34" dur="1" fill="hold">
                                          <p:stCondLst>
                                            <p:cond delay="0"/>
                                          </p:stCondLst>
                                        </p:cTn>
                                        <p:tgtEl>
                                          <p:spTgt spid="19462"/>
                                        </p:tgtEl>
                                        <p:attrNameLst>
                                          <p:attrName>style.visibility</p:attrName>
                                        </p:attrNameLst>
                                      </p:cBhvr>
                                      <p:to>
                                        <p:strVal val="visible"/>
                                      </p:to>
                                    </p:set>
                                    <p:animEffect transition="in" filter="wipe(up)">
                                      <p:cBhvr>
                                        <p:cTn id="35" dur="500"/>
                                        <p:tgtEl>
                                          <p:spTgt spid="19462"/>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40" fill="hold">
                      <p:stCondLst>
                        <p:cond delay="indefinite"/>
                      </p:stCondLst>
                      <p:childTnLst>
                        <p:par>
                          <p:cTn id="41" fill="hold">
                            <p:stCondLst>
                              <p:cond delay="0"/>
                            </p:stCondLst>
                            <p:childTnLst>
                              <p:par>
                                <p:cTn id="42" presetID="22" presetClass="entr" presetSubtype="1" fill="hold" grpId="0" nodeType="clickEffect">
                                  <p:stCondLst>
                                    <p:cond delay="0"/>
                                  </p:stCondLst>
                                  <p:childTnLst>
                                    <p:set>
                                      <p:cBhvr>
                                        <p:cTn id="43" dur="1" fill="hold">
                                          <p:stCondLst>
                                            <p:cond delay="0"/>
                                          </p:stCondLst>
                                        </p:cTn>
                                        <p:tgtEl>
                                          <p:spTgt spid="19467"/>
                                        </p:tgtEl>
                                        <p:attrNameLst>
                                          <p:attrName>style.visibility</p:attrName>
                                        </p:attrNameLst>
                                      </p:cBhvr>
                                      <p:to>
                                        <p:strVal val="visible"/>
                                      </p:to>
                                    </p:set>
                                    <p:animEffect transition="in" filter="wipe(up)">
                                      <p:cBhvr>
                                        <p:cTn id="44" dur="500"/>
                                        <p:tgtEl>
                                          <p:spTgt spid="19467"/>
                                        </p:tgtEl>
                                      </p:cBhvr>
                                    </p:animEffect>
                                  </p:childTnLst>
                                </p:cTn>
                              </p:par>
                              <p:par>
                                <p:cTn id="45" presetID="22" presetClass="entr" presetSubtype="1" fill="hold" grpId="0" nodeType="withEffect">
                                  <p:stCondLst>
                                    <p:cond delay="0"/>
                                  </p:stCondLst>
                                  <p:childTnLst>
                                    <p:set>
                                      <p:cBhvr>
                                        <p:cTn id="46" dur="1" fill="hold">
                                          <p:stCondLst>
                                            <p:cond delay="0"/>
                                          </p:stCondLst>
                                        </p:cTn>
                                        <p:tgtEl>
                                          <p:spTgt spid="19463"/>
                                        </p:tgtEl>
                                        <p:attrNameLst>
                                          <p:attrName>style.visibility</p:attrName>
                                        </p:attrNameLst>
                                      </p:cBhvr>
                                      <p:to>
                                        <p:strVal val="visible"/>
                                      </p:to>
                                    </p:set>
                                    <p:animEffect transition="in" filter="wipe(up)">
                                      <p:cBhvr>
                                        <p:cTn id="47" dur="500"/>
                                        <p:tgtEl>
                                          <p:spTgt spid="19463"/>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9459">
                                            <p:txEl>
                                              <p:pRg st="4" end="4"/>
                                            </p:txEl>
                                          </p:spTgt>
                                        </p:tgtEl>
                                        <p:attrNameLst>
                                          <p:attrName>style.visibility</p:attrName>
                                        </p:attrNameLst>
                                      </p:cBhvr>
                                      <p:to>
                                        <p:strVal val="visible"/>
                                      </p:to>
                                    </p:set>
                                  </p:childTnLst>
                                </p:cTn>
                              </p:par>
                            </p:childTnLst>
                          </p:cTn>
                        </p:par>
                      </p:childTnLst>
                    </p:cTn>
                  </p:par>
                  <p:par>
                    <p:cTn id="52" fill="hold">
                      <p:stCondLst>
                        <p:cond delay="indefinite"/>
                      </p:stCondLst>
                      <p:childTnLst>
                        <p:par>
                          <p:cTn id="53" fill="hold">
                            <p:stCondLst>
                              <p:cond delay="0"/>
                            </p:stCondLst>
                            <p:childTnLst>
                              <p:par>
                                <p:cTn id="54" presetID="22" presetClass="entr" presetSubtype="1" fill="hold" grpId="0" nodeType="clickEffect">
                                  <p:stCondLst>
                                    <p:cond delay="0"/>
                                  </p:stCondLst>
                                  <p:childTnLst>
                                    <p:set>
                                      <p:cBhvr>
                                        <p:cTn id="55" dur="1" fill="hold">
                                          <p:stCondLst>
                                            <p:cond delay="0"/>
                                          </p:stCondLst>
                                        </p:cTn>
                                        <p:tgtEl>
                                          <p:spTgt spid="19468"/>
                                        </p:tgtEl>
                                        <p:attrNameLst>
                                          <p:attrName>style.visibility</p:attrName>
                                        </p:attrNameLst>
                                      </p:cBhvr>
                                      <p:to>
                                        <p:strVal val="visible"/>
                                      </p:to>
                                    </p:set>
                                    <p:animEffect transition="in" filter="wipe(up)">
                                      <p:cBhvr>
                                        <p:cTn id="56" dur="500"/>
                                        <p:tgtEl>
                                          <p:spTgt spid="19468"/>
                                        </p:tgtEl>
                                      </p:cBhvr>
                                    </p:animEffect>
                                  </p:childTnLst>
                                </p:cTn>
                              </p:par>
                              <p:par>
                                <p:cTn id="57" presetID="22" presetClass="entr" presetSubtype="1" fill="hold" grpId="0" nodeType="withEffect">
                                  <p:stCondLst>
                                    <p:cond delay="0"/>
                                  </p:stCondLst>
                                  <p:childTnLst>
                                    <p:set>
                                      <p:cBhvr>
                                        <p:cTn id="58" dur="1" fill="hold">
                                          <p:stCondLst>
                                            <p:cond delay="0"/>
                                          </p:stCondLst>
                                        </p:cTn>
                                        <p:tgtEl>
                                          <p:spTgt spid="19464"/>
                                        </p:tgtEl>
                                        <p:attrNameLst>
                                          <p:attrName>style.visibility</p:attrName>
                                        </p:attrNameLst>
                                      </p:cBhvr>
                                      <p:to>
                                        <p:strVal val="visible"/>
                                      </p:to>
                                    </p:set>
                                    <p:animEffect transition="in" filter="wipe(up)">
                                      <p:cBhvr>
                                        <p:cTn id="59" dur="500"/>
                                        <p:tgtEl>
                                          <p:spTgt spid="194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uiExpand="1" build="p"/>
      <p:bldP spid="19460" grpId="0" animBg="1"/>
      <p:bldP spid="19461" grpId="0" animBg="1"/>
      <p:bldP spid="19462" grpId="0" animBg="1"/>
      <p:bldP spid="19463" grpId="0" animBg="1"/>
      <p:bldP spid="19464" grpId="0" animBg="1"/>
      <p:bldP spid="19465" grpId="0" animBg="1"/>
      <p:bldP spid="19466" grpId="0" animBg="1"/>
      <p:bldP spid="19467" grpId="0" animBg="1"/>
      <p:bldP spid="19468" grpId="0" animBg="1"/>
    </p:bldLst>
  </p:timing>
</p:sld>
</file>

<file path=ppt/theme/theme1.xml><?xml version="1.0" encoding="utf-8"?>
<a:theme xmlns:a="http://schemas.openxmlformats.org/drawingml/2006/main" name="Píxel">
  <a:themeElements>
    <a:clrScheme name="Pí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fontScheme name="Pí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í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í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í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í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í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í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í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í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í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í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í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í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1087</TotalTime>
  <Words>1746</Words>
  <Application>Microsoft Office PowerPoint</Application>
  <PresentationFormat>Presentación en pantalla (4:3)</PresentationFormat>
  <Paragraphs>178</Paragraphs>
  <Slides>20</Slides>
  <Notes>18</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20</vt:i4>
      </vt:variant>
    </vt:vector>
  </HeadingPairs>
  <TitlesOfParts>
    <vt:vector size="25" baseType="lpstr">
      <vt:lpstr>Arial</vt:lpstr>
      <vt:lpstr>Times New Roman</vt:lpstr>
      <vt:lpstr>Wingdings</vt:lpstr>
      <vt:lpstr>Arial Black</vt:lpstr>
      <vt:lpstr>Píxel</vt:lpstr>
      <vt:lpstr>Las TIC como fuentes de información</vt:lpstr>
      <vt:lpstr>¿Qué son la información y el conocimiento?</vt:lpstr>
      <vt:lpstr>Fuentes y medios de información</vt:lpstr>
      <vt:lpstr>Fuentes y medios de información</vt:lpstr>
      <vt:lpstr>Fuentes y medios de información</vt:lpstr>
      <vt:lpstr>Fuentes y medios de información</vt:lpstr>
      <vt:lpstr>Fuentes y medios de información</vt:lpstr>
      <vt:lpstr>Estrategias de búsqueda de información</vt:lpstr>
      <vt:lpstr>Estrategias de búsqueda de información</vt:lpstr>
      <vt:lpstr>Definición de objetivos. Qué busco y por qué lo busco</vt:lpstr>
      <vt:lpstr>Definición de objetivos. Qué busco y por qué lo busco. (Ejemplos)</vt:lpstr>
      <vt:lpstr>Metodología de búsqueda. Cómo y dónde lo busco</vt:lpstr>
      <vt:lpstr>Metodología de búsqueda. Cómo y dónde lo busco</vt:lpstr>
      <vt:lpstr>Metodología de búsqueda. Cómo y dónde lo busco</vt:lpstr>
      <vt:lpstr>Metodología de búsqueda. Cómo y dónde lo busco</vt:lpstr>
      <vt:lpstr>Metodología de búsqueda. Cómo y dónde lo busco</vt:lpstr>
      <vt:lpstr>Metodología de búsqueda. Cómo y dónde lo busco</vt:lpstr>
      <vt:lpstr>Análisis crítico. Qué he encontrado</vt:lpstr>
      <vt:lpstr>Análisis crítico. Qué he encontrado</vt:lpstr>
      <vt:lpstr>Generación y difusión de conocimiento</vt:lpstr>
    </vt:vector>
  </TitlesOfParts>
  <Company>Portatil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Las TIC como fuentes de información</dc:title>
  <dc:creator>Pablo</dc:creator>
  <cp:lastModifiedBy>Usuario</cp:lastModifiedBy>
  <cp:revision>27</cp:revision>
  <dcterms:created xsi:type="dcterms:W3CDTF">2009-09-30T17:15:13Z</dcterms:created>
  <dcterms:modified xsi:type="dcterms:W3CDTF">2016-01-18T18:36:48Z</dcterms:modified>
</cp:coreProperties>
</file>