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  <p:clrMru>
    <a:srgbClr val="008000"/>
    <a:srgbClr val="0000FF"/>
    <a:srgbClr val="FFFFCC"/>
    <a:srgbClr val="FFC5F0"/>
    <a:srgbClr val="CCFF66"/>
    <a:srgbClr val="006600"/>
    <a:srgbClr val="775F55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1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3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8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0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9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5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21 Conector recto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Elipse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3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25 Elipse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24 Elipse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2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87BD2-D1DF-4C93-A8A9-95EF5D2DDACE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23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24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23299-2DCF-496E-BF39-6038772722A5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5FC3C-DA2A-41D9-BC06-A41C529E7132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69BEC-114E-493E-A1B5-9DD811FA85DC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0ED0B-5FB1-48A6-88BB-FB4AA4CCC45A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CB3E-8DEC-4950-BCE9-9D4E199E0A1D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E297EBA-FDCD-47A1-B1BD-2985EF7C6D94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5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6A3CD6A-5953-4EDE-AA4E-D47E8DB8939A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9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1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2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4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5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9 Elipse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0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1 Elipse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Elipse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5 Conector recto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2394A-FF8C-41CE-816E-B9CB0E78EA5A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21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64E92-2CC6-426F-AB48-DFF64DA6BA6F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2E864-E609-4DB0-B9ED-9449D23E3C46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B6817-32F0-4585-BC17-DD83EC487468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AF5B2-AEF2-4D90-962E-27B2E9DD2758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886BA-0051-4156-A7EB-596DFA776C12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74A597C-8AF1-41D7-AD2C-C92F51F846F7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0B78975-8833-48CE-B6FB-2478567E5130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5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7E3E3-2F69-4371-AE84-E5A21DC03A97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95BCB-5206-4D1D-806B-115CD5D2ED51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8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3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20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5FDE54C-1849-4E15-93BD-C777ACA49B46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13" name="2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F59D5B-A24D-4BC1-BF62-DA7C4B1F527D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14" name="22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2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19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F9B816B-160E-4149-B49C-62CDBDDE0643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13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C662785-3D20-4D9E-A3CF-B478E76C5A74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14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8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C75ED76-19F5-4D7B-AC62-57268BAF7465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F352692-835C-425C-A787-042E5616DDB6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27" r:id="rId4"/>
    <p:sldLayoutId id="2147483826" r:id="rId5"/>
    <p:sldLayoutId id="2147483831" r:id="rId6"/>
    <p:sldLayoutId id="2147483825" r:id="rId7"/>
    <p:sldLayoutId id="2147483832" r:id="rId8"/>
    <p:sldLayoutId id="2147483833" r:id="rId9"/>
    <p:sldLayoutId id="2147483824" r:id="rId10"/>
    <p:sldLayoutId id="21474838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82A0B9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8D7E5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BC0B1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../../Los%20art&#237;culos%20120%20y%20124%20de%20la%20Ley%20org&#225;nica%202-2006.docx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../../Concreci&#243;n%20curr&#237;culo_LOE-Decreto%20105_2014.pptx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../Programaci&#243;n%20LOMCE%20CN_2&#186;%20EP_MODELO.pdf" TargetMode="External"/><Relationship Id="rId2" Type="http://schemas.openxmlformats.org/officeDocument/2006/relationships/hyperlink" Target="../../Programaci&#243;ns%20did&#225;cticas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../Perfil%20&#225;rea-competencia.doc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../../Protocolos/Absentismo_Preguntas%20inclu&#237;das.ppt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71688" y="214313"/>
            <a:ext cx="6172200" cy="85725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sz="2400" dirty="0" smtClean="0">
                <a:solidFill>
                  <a:srgbClr val="0070C0"/>
                </a:solidFill>
                <a:latin typeface="Calibri" pitchFamily="34" charset="0"/>
              </a:rPr>
              <a:t>NORMAS DE ORGANIZACIÓN, FUNCIONAMENTO E CONVIVENCIA</a:t>
            </a:r>
            <a:endParaRPr lang="gl-ES" sz="24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1428750"/>
            <a:ext cx="6172200" cy="494665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dirty="0" smtClean="0">
                <a:solidFill>
                  <a:srgbClr val="C00000"/>
                </a:solidFill>
                <a:latin typeface="Calibri" pitchFamily="34" charset="0"/>
              </a:rPr>
              <a:t>LEI ORGÁNICA 2/2006 (LOE), MODIFICADA POLA LEI ORGÁNICA 8/2013 (LOMCE)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gl-ES" dirty="0" smtClean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Artº 120.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1.</a:t>
            </a:r>
            <a:r>
              <a:rPr lang="gl-ES" sz="1700" b="0" u="sng" dirty="0" smtClean="0">
                <a:latin typeface="Calibri" pitchFamily="34" charset="0"/>
              </a:rPr>
              <a:t>Os centros disporán de</a:t>
            </a:r>
            <a:r>
              <a:rPr lang="gl-ES" sz="1700" b="0" dirty="0" smtClean="0">
                <a:latin typeface="Calibri" pitchFamily="34" charset="0"/>
              </a:rPr>
              <a:t>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autonomía pedagóxica</a:t>
            </a:r>
            <a:r>
              <a:rPr lang="gl-ES" sz="1700" b="0" dirty="0" smtClean="0">
                <a:latin typeface="Calibri" pitchFamily="34" charset="0"/>
              </a:rPr>
              <a:t>, de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organización</a:t>
            </a:r>
            <a:r>
              <a:rPr lang="gl-ES" sz="1700" b="0" dirty="0" smtClean="0">
                <a:latin typeface="Calibri" pitchFamily="34" charset="0"/>
              </a:rPr>
              <a:t> e de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xestión</a:t>
            </a:r>
            <a:r>
              <a:rPr lang="gl-ES" sz="1700" b="0" dirty="0" smtClean="0">
                <a:latin typeface="Calibri" pitchFamily="34" charset="0"/>
              </a:rPr>
              <a:t> no marco da lexislación vixente</a:t>
            </a:r>
            <a:r>
              <a:rPr lang="es-ES" sz="1700" dirty="0" smtClean="0">
                <a:latin typeface="Calibri" pitchFamily="34" charset="0"/>
              </a:rPr>
              <a:t>.</a:t>
            </a:r>
            <a:endParaRPr lang="gl-ES" sz="17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2.</a:t>
            </a:r>
            <a:r>
              <a:rPr lang="gl-ES" sz="1700" b="0" dirty="0" smtClean="0">
                <a:latin typeface="Calibri" pitchFamily="34" charset="0"/>
              </a:rPr>
              <a:t>Os centros docentes </a:t>
            </a:r>
            <a:r>
              <a:rPr lang="gl-ES" sz="1700" b="0" u="sng" dirty="0" smtClean="0">
                <a:latin typeface="Calibri" pitchFamily="34" charset="0"/>
              </a:rPr>
              <a:t>disporán de autonomía</a:t>
            </a:r>
            <a:r>
              <a:rPr lang="gl-ES" sz="1700" b="0" dirty="0" smtClean="0">
                <a:latin typeface="Calibri" pitchFamily="34" charset="0"/>
              </a:rPr>
              <a:t> </a:t>
            </a:r>
            <a:r>
              <a:rPr lang="gl-ES" sz="1700" b="0" u="sng" dirty="0" smtClean="0">
                <a:latin typeface="Calibri" pitchFamily="34" charset="0"/>
              </a:rPr>
              <a:t>para elaborar, aprobar e executar un</a:t>
            </a:r>
            <a:r>
              <a:rPr lang="gl-ES" sz="1700" b="0" dirty="0" smtClean="0">
                <a:latin typeface="Calibri" pitchFamily="34" charset="0"/>
              </a:rPr>
              <a:t>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proxecto educativo </a:t>
            </a:r>
            <a:r>
              <a:rPr lang="gl-ES" sz="1700" b="0" dirty="0" smtClean="0">
                <a:latin typeface="Calibri" pitchFamily="34" charset="0"/>
              </a:rPr>
              <a:t>e un</a:t>
            </a:r>
            <a:r>
              <a:rPr lang="gl-ES" sz="1700" dirty="0" smtClean="0">
                <a:latin typeface="Calibri" pitchFamily="34" charset="0"/>
              </a:rPr>
              <a:t>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proxecto de xestión</a:t>
            </a:r>
            <a:r>
              <a:rPr lang="gl-ES" sz="1700" b="0" dirty="0" smtClean="0">
                <a:latin typeface="Calibri" pitchFamily="34" charset="0"/>
              </a:rPr>
              <a:t>, así como as</a:t>
            </a:r>
            <a:r>
              <a:rPr lang="gl-ES" sz="1700" dirty="0" smtClean="0">
                <a:latin typeface="Calibri" pitchFamily="34" charset="0"/>
              </a:rPr>
              <a:t>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organización e funcionamento do centro</a:t>
            </a:r>
            <a:r>
              <a:rPr lang="es-ES" sz="1700" dirty="0" smtClean="0">
                <a:latin typeface="Calibri" pitchFamily="34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gl-ES" b="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357438" y="4500563"/>
          <a:ext cx="6000750" cy="148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68"/>
                <a:gridCol w="3258224"/>
              </a:tblGrid>
              <a:tr h="370840">
                <a:tc>
                  <a:txBody>
                    <a:bodyPr/>
                    <a:lstStyle/>
                    <a:p>
                      <a:r>
                        <a:rPr lang="gl-ES" sz="16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Tipo de autonomía</a:t>
                      </a:r>
                      <a:endParaRPr lang="gl-ES" sz="16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gl-ES" sz="16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Documentos nos que se concreta</a:t>
                      </a:r>
                      <a:endParaRPr lang="gl-ES" sz="16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gl-ES" sz="15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Autonomía Pedagóxica</a:t>
                      </a:r>
                      <a:endParaRPr lang="gl-ES" sz="15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gl-ES" sz="15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P.E. / Programacións</a:t>
                      </a:r>
                      <a:endParaRPr lang="gl-ES" sz="15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gl-ES" sz="15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Autonomía Organizativa</a:t>
                      </a:r>
                      <a:endParaRPr lang="gl-ES" sz="15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gl-ES" sz="15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P.E. / P.X.A. / N.O.F.C.</a:t>
                      </a:r>
                      <a:endParaRPr lang="gl-ES" sz="15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gl-ES" sz="15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Autonomía Xestión Económica</a:t>
                      </a:r>
                      <a:endParaRPr lang="gl-ES" sz="15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gl-ES" sz="15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N.O.F.C. / Proxecto económico</a:t>
                      </a:r>
                      <a:endParaRPr lang="gl-ES" sz="15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332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57438" y="142875"/>
            <a:ext cx="6172200" cy="928688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sz="2400" dirty="0" smtClean="0">
                <a:solidFill>
                  <a:srgbClr val="0070C0"/>
                </a:solidFill>
                <a:latin typeface="Calibri" pitchFamily="34" charset="0"/>
              </a:rPr>
              <a:t>NORMAS DE ORGANIZACIÓN, FUNCIONAMENTO E CONVIVENCIA</a:t>
            </a:r>
            <a:endParaRPr lang="gl-ES" sz="24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1500188"/>
            <a:ext cx="6172200" cy="487521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gl-ES" dirty="0" smtClean="0">
                <a:solidFill>
                  <a:srgbClr val="C00000"/>
                </a:solidFill>
                <a:latin typeface="Calibri" pitchFamily="34" charset="0"/>
              </a:rPr>
              <a:t>LEI ORGÁNICA 2/2006 (LOE), MODIFICADA POLA LEI ORGÁNICA 8/2013 (LOMCE)</a:t>
            </a:r>
          </a:p>
          <a:p>
            <a:pPr eaLnBrk="1" hangingPunct="1">
              <a:defRPr/>
            </a:pPr>
            <a:endParaRPr lang="gl-ES" dirty="0" smtClean="0"/>
          </a:p>
          <a:p>
            <a:pPr eaLnBrk="1" hangingPunct="1">
              <a:defRPr/>
            </a:pPr>
            <a:r>
              <a:rPr lang="gl-ES" sz="1600" dirty="0" smtClean="0">
                <a:solidFill>
                  <a:srgbClr val="C00000"/>
                </a:solidFill>
                <a:latin typeface="Calibri" pitchFamily="34" charset="0"/>
              </a:rPr>
              <a:t>Artº 124. Normas de organización, funcionamento e convivencia_LOE</a:t>
            </a:r>
          </a:p>
          <a:p>
            <a:pPr algn="just" eaLnBrk="1" hangingPunct="1">
              <a:defRPr/>
            </a:pPr>
            <a:r>
              <a:rPr lang="gl-ES" sz="1600" b="0" dirty="0" smtClean="0">
                <a:latin typeface="Calibri" pitchFamily="34" charset="0"/>
              </a:rPr>
              <a:t>Os centros </a:t>
            </a:r>
            <a:r>
              <a:rPr lang="gl-ES" sz="1600" b="0" u="sng" dirty="0" smtClean="0">
                <a:latin typeface="Calibri" pitchFamily="34" charset="0"/>
              </a:rPr>
              <a:t>elaborarán un</a:t>
            </a:r>
            <a:r>
              <a:rPr lang="gl-ES" sz="1600" b="0" dirty="0" smtClean="0">
                <a:latin typeface="Calibri" pitchFamily="34" charset="0"/>
              </a:rPr>
              <a:t> </a:t>
            </a:r>
            <a:r>
              <a:rPr lang="gl-ES" sz="1600" dirty="0" smtClean="0">
                <a:solidFill>
                  <a:srgbClr val="006600"/>
                </a:solidFill>
                <a:latin typeface="Calibri" pitchFamily="34" charset="0"/>
              </a:rPr>
              <a:t>plan de convivencia </a:t>
            </a:r>
            <a:r>
              <a:rPr lang="gl-ES" sz="1600" b="0" dirty="0" smtClean="0">
                <a:latin typeface="Calibri" pitchFamily="34" charset="0"/>
              </a:rPr>
              <a:t>que incorporarán á </a:t>
            </a:r>
            <a:r>
              <a:rPr lang="gl-ES" sz="1600" b="0" dirty="0" smtClean="0">
                <a:solidFill>
                  <a:srgbClr val="C00000"/>
                </a:solidFill>
                <a:latin typeface="Calibri" pitchFamily="34" charset="0"/>
              </a:rPr>
              <a:t>programación xeral anual </a:t>
            </a:r>
            <a:r>
              <a:rPr lang="gl-ES" sz="1600" b="0" dirty="0" smtClean="0">
                <a:latin typeface="Calibri" pitchFamily="34" charset="0"/>
              </a:rPr>
              <a:t>e que recollerá todas as actividades que se programen co fin de fomentar un bo clima de convivencia dentro do centro escolar, a concreción dos dereitos e deberes dos alumnos e alumnas e as medidas correctoras aplicables en caso do seu incumprimento conforme á normativa vixente, tomando en consideración a situación e condicións persoais dos alumnos e alumnas, e a realización de actuacións para a resolución pacífica de conflitos con especial atención ás actuacións de prevención da violencia de xénero, igualdade e no discriminación</a:t>
            </a:r>
            <a:r>
              <a:rPr lang="es-ES" sz="1600" b="0" dirty="0" smtClean="0">
                <a:latin typeface="Calibri" pitchFamily="34" charset="0"/>
              </a:rPr>
              <a:t>. </a:t>
            </a:r>
            <a:r>
              <a:rPr lang="es-ES" sz="1600" b="0" dirty="0" smtClean="0">
                <a:latin typeface="Calibri" pitchFamily="34" charset="0"/>
                <a:hlinkClick r:id="rId2" action="ppaction://hlinkfile"/>
              </a:rPr>
              <a:t>Enlace</a:t>
            </a:r>
            <a:endParaRPr lang="es-ES" sz="1600" b="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gl-ES" sz="1600" dirty="0" smtClean="0">
                <a:solidFill>
                  <a:srgbClr val="C00000"/>
                </a:solidFill>
                <a:latin typeface="Calibri" pitchFamily="34" charset="0"/>
              </a:rPr>
              <a:t>Artº 10. Lei 4/2011</a:t>
            </a:r>
          </a:p>
          <a:p>
            <a:pPr algn="just" eaLnBrk="1" hangingPunct="1">
              <a:defRPr/>
            </a:pPr>
            <a:r>
              <a:rPr lang="gl-ES" sz="1600" b="0" dirty="0" smtClean="0">
                <a:latin typeface="Calibri" pitchFamily="34" charset="0"/>
              </a:rPr>
              <a:t>O </a:t>
            </a:r>
            <a:r>
              <a:rPr lang="gl-ES" sz="1600" b="0" dirty="0" smtClean="0">
                <a:solidFill>
                  <a:srgbClr val="C00000"/>
                </a:solidFill>
                <a:latin typeface="Calibri" pitchFamily="34" charset="0"/>
              </a:rPr>
              <a:t>proxecto educativo </a:t>
            </a:r>
            <a:r>
              <a:rPr lang="gl-ES" sz="1600" b="0" dirty="0" smtClean="0">
                <a:latin typeface="Calibri" pitchFamily="34" charset="0"/>
              </a:rPr>
              <a:t>de cada centro docente incluirá un </a:t>
            </a:r>
            <a:r>
              <a:rPr lang="gl-ES" sz="1600" b="0" dirty="0" smtClean="0">
                <a:solidFill>
                  <a:srgbClr val="008000"/>
                </a:solidFill>
                <a:latin typeface="Calibri" pitchFamily="34" charset="0"/>
              </a:rPr>
              <a:t>plan de convivencia. </a:t>
            </a:r>
            <a:endParaRPr lang="gl-ES" sz="1600" b="0" dirty="0" smtClean="0">
              <a:solidFill>
                <a:srgbClr val="008000"/>
              </a:solidFill>
            </a:endParaRP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500" y="142875"/>
            <a:ext cx="4929188" cy="42862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dirty="0" smtClean="0">
                <a:solidFill>
                  <a:srgbClr val="0070C0"/>
                </a:solidFill>
                <a:latin typeface="Calibri" pitchFamily="34" charset="0"/>
              </a:rPr>
              <a:t>Proxecto educativo</a:t>
            </a:r>
            <a:endParaRPr lang="gl-ES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928688"/>
            <a:ext cx="6172200" cy="544671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gl-ES" dirty="0" smtClean="0">
                <a:solidFill>
                  <a:srgbClr val="C00000"/>
                </a:solidFill>
                <a:latin typeface="Calibri" pitchFamily="34" charset="0"/>
              </a:rPr>
              <a:t>LEI ORGÁNICA 2/2006 (LOE), MODIFICADA POLA LEI ORGÁNICA 8/2013 (LOMCE)</a:t>
            </a:r>
          </a:p>
          <a:p>
            <a:pPr eaLnBrk="1" hangingPunct="1">
              <a:defRPr/>
            </a:pPr>
            <a:endParaRPr lang="gl-ES" dirty="0" smtClean="0"/>
          </a:p>
          <a:p>
            <a:pPr algn="just" eaLnBrk="1" hangingPunct="1"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Artº 121. Proxecto educativo  </a:t>
            </a:r>
            <a:r>
              <a:rPr lang="gl-ES" sz="1700" dirty="0" smtClean="0">
                <a:solidFill>
                  <a:srgbClr val="0000FF"/>
                </a:solidFill>
                <a:latin typeface="Calibri" pitchFamily="34" charset="0"/>
              </a:rPr>
              <a:t>(Artº 6.3 do Decreto 105/2014)</a:t>
            </a:r>
          </a:p>
          <a:p>
            <a:pPr algn="just" eaLnBrk="1" hangingPunct="1">
              <a:defRPr/>
            </a:pPr>
            <a:r>
              <a:rPr lang="es-ES" sz="1700" b="0" dirty="0" smtClean="0">
                <a:solidFill>
                  <a:srgbClr val="C00000"/>
                </a:solidFill>
                <a:latin typeface="Calibri" pitchFamily="34" charset="0"/>
              </a:rPr>
              <a:t>1. </a:t>
            </a:r>
            <a:r>
              <a:rPr lang="gl-ES" sz="1700" b="0" dirty="0" smtClean="0">
                <a:latin typeface="Calibri" pitchFamily="34" charset="0"/>
              </a:rPr>
              <a:t>O proxecto educativo do centro recollerá os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valores</a:t>
            </a:r>
            <a:r>
              <a:rPr lang="gl-ES" sz="1700" b="0" dirty="0" smtClean="0">
                <a:latin typeface="Calibri" pitchFamily="34" charset="0"/>
              </a:rPr>
              <a:t>, os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obxectivos</a:t>
            </a:r>
            <a:r>
              <a:rPr lang="gl-ES" sz="1700" b="0" dirty="0" smtClean="0">
                <a:latin typeface="Calibri" pitchFamily="34" charset="0"/>
              </a:rPr>
              <a:t> e 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prioridades de actuación</a:t>
            </a:r>
            <a:r>
              <a:rPr lang="gl-ES" sz="1700" b="0" dirty="0" smtClean="0">
                <a:latin typeface="Calibri" pitchFamily="34" charset="0"/>
              </a:rPr>
              <a:t>. Así mesmo, incorporará a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  <a:hlinkClick r:id="rId2" action="ppaction://hlinkpres?slideindex=1&amp;slidetitle="/>
              </a:rPr>
              <a:t>concreción dos currículos</a:t>
            </a:r>
            <a:r>
              <a:rPr lang="gl-ES" sz="1700" b="0" dirty="0" smtClean="0">
                <a:latin typeface="Calibri" pitchFamily="34" charset="0"/>
                <a:hlinkClick r:id="rId2" action="ppaction://hlinkpres?slideindex=1&amp;slidetitle="/>
              </a:rPr>
              <a:t> </a:t>
            </a:r>
            <a:r>
              <a:rPr lang="gl-ES" sz="1700" b="0" dirty="0" smtClean="0">
                <a:latin typeface="Calibri" pitchFamily="34" charset="0"/>
              </a:rPr>
              <a:t>… que corresponde fixar e aprobar ao Claustro, así como o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tratamento transversal </a:t>
            </a:r>
            <a:r>
              <a:rPr lang="gl-ES" sz="1700" b="0" dirty="0" smtClean="0">
                <a:latin typeface="Calibri" pitchFamily="34" charset="0"/>
              </a:rPr>
              <a:t>nas </a:t>
            </a:r>
            <a:r>
              <a:rPr lang="gl-ES" sz="1700" b="0" dirty="0" err="1" smtClean="0">
                <a:latin typeface="Calibri" pitchFamily="34" charset="0"/>
              </a:rPr>
              <a:t>áreas…</a:t>
            </a:r>
            <a:r>
              <a:rPr lang="gl-ES" sz="1700" dirty="0" err="1" smtClean="0">
                <a:solidFill>
                  <a:srgbClr val="006600"/>
                </a:solidFill>
                <a:latin typeface="Calibri" pitchFamily="34" charset="0"/>
              </a:rPr>
              <a:t>da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 educación en valores </a:t>
            </a:r>
            <a:r>
              <a:rPr lang="gl-ES" sz="1700" b="0" dirty="0" smtClean="0">
                <a:latin typeface="Calibri" pitchFamily="34" charset="0"/>
              </a:rPr>
              <a:t>e outras ensinanzas</a:t>
            </a:r>
            <a:r>
              <a:rPr lang="es-ES" sz="1700" b="0" dirty="0" smtClean="0">
                <a:latin typeface="Calibri" pitchFamily="34" charset="0"/>
              </a:rPr>
              <a:t>.</a:t>
            </a:r>
          </a:p>
          <a:p>
            <a:pPr algn="just" eaLnBrk="1" hangingPunct="1">
              <a:defRPr/>
            </a:pPr>
            <a:r>
              <a:rPr lang="es-ES" sz="1700" b="0" dirty="0" smtClean="0">
                <a:solidFill>
                  <a:srgbClr val="C00000"/>
                </a:solidFill>
                <a:latin typeface="Calibri" pitchFamily="34" charset="0"/>
              </a:rPr>
              <a:t>2. </a:t>
            </a:r>
            <a:r>
              <a:rPr lang="gl-ES" sz="1700" b="0" dirty="0" smtClean="0">
                <a:latin typeface="Calibri" pitchFamily="34" charset="0"/>
              </a:rPr>
              <a:t>Dito proxecto, que deberá ter en conta 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características do entorno social e cultural do centro</a:t>
            </a:r>
            <a:r>
              <a:rPr lang="gl-ES" sz="1700" b="0" dirty="0" smtClean="0">
                <a:latin typeface="Calibri" pitchFamily="34" charset="0"/>
              </a:rPr>
              <a:t>, recollerá a forma de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atención á diversidade</a:t>
            </a:r>
            <a:r>
              <a:rPr lang="gl-ES" sz="1700" b="0" dirty="0" smtClean="0">
                <a:latin typeface="Calibri" pitchFamily="34" charset="0"/>
              </a:rPr>
              <a:t> do alumnado e a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acción titorial</a:t>
            </a:r>
            <a:r>
              <a:rPr lang="gl-ES" sz="1700" b="0" dirty="0" smtClean="0">
                <a:latin typeface="Calibri" pitchFamily="34" charset="0"/>
              </a:rPr>
              <a:t>, así como o </a:t>
            </a:r>
            <a:r>
              <a:rPr lang="gl-ES" sz="1700" dirty="0" smtClean="0">
                <a:solidFill>
                  <a:srgbClr val="CC0000"/>
                </a:solidFill>
                <a:latin typeface="Calibri" pitchFamily="34" charset="0"/>
              </a:rPr>
              <a:t>plan de convivencia</a:t>
            </a:r>
            <a:r>
              <a:rPr lang="gl-ES" sz="1700" b="0" dirty="0" smtClean="0">
                <a:latin typeface="Calibri" pitchFamily="34" charset="0"/>
              </a:rPr>
              <a:t>, e deberá respectar o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principio de non discriminación e de inclusión educativa</a:t>
            </a:r>
            <a:r>
              <a:rPr lang="gl-ES" sz="1700" b="0" dirty="0" smtClean="0">
                <a:latin typeface="Calibri" pitchFamily="34" charset="0"/>
              </a:rPr>
              <a:t> como valores fundamentais</a:t>
            </a:r>
            <a:r>
              <a:rPr lang="es-ES" sz="1700" b="0" dirty="0" smtClean="0">
                <a:latin typeface="Calibri" pitchFamily="34" charset="0"/>
              </a:rPr>
              <a:t>.</a:t>
            </a:r>
            <a:endParaRPr lang="gl-ES" sz="1700" b="0" dirty="0" smtClean="0">
              <a:latin typeface="Calibri" pitchFamily="34" charset="0"/>
            </a:endParaRPr>
          </a:p>
        </p:txBody>
      </p:sp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500" y="142875"/>
            <a:ext cx="4929188" cy="42862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dirty="0" smtClean="0">
                <a:solidFill>
                  <a:srgbClr val="0070C0"/>
                </a:solidFill>
                <a:latin typeface="Calibri" pitchFamily="34" charset="0"/>
              </a:rPr>
              <a:t>Proxecto educativo</a:t>
            </a:r>
            <a:endParaRPr lang="gl-ES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357438" y="928688"/>
            <a:ext cx="2571750" cy="1924050"/>
          </a:xfrm>
          <a:prstGeom prst="roundRect">
            <a:avLst/>
          </a:prstGeom>
          <a:solidFill>
            <a:srgbClr val="FFC5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Tipo de familias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Compromisos </a:t>
            </a:r>
            <a:r>
              <a:rPr lang="gl-ES" sz="1400" dirty="0" err="1">
                <a:solidFill>
                  <a:schemeClr val="tx1"/>
                </a:solidFill>
                <a:latin typeface="Calibri" pitchFamily="34" charset="0"/>
              </a:rPr>
              <a:t>centro-familias</a:t>
            </a: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Necesidades específicas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Relacións con outras institucións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2500313" y="1000125"/>
            <a:ext cx="2286000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Características do entorno  social e cultural: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5715000" y="928688"/>
            <a:ext cx="2571750" cy="2143125"/>
          </a:xfrm>
          <a:prstGeom prst="round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Valores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Obxectivos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Prioridades de actuación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Sinais de identidade: oferta, especialización curricular, servizos,…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 Atención á diversidade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857875" y="1000125"/>
            <a:ext cx="2286000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Principios: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2286000" y="3429000"/>
            <a:ext cx="2071688" cy="214312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55600" indent="-182563" algn="just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Aspectos xerais</a:t>
            </a:r>
          </a:p>
          <a:p>
            <a:pPr marL="355600" indent="-182563" algn="just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Plans e programas  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2643188" y="5000625"/>
            <a:ext cx="1357312" cy="500063"/>
          </a:xfrm>
          <a:prstGeom prst="roundRect">
            <a:avLst/>
          </a:prstGeom>
          <a:solidFill>
            <a:srgbClr val="F076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Autonomía Pedagóxica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4429125" y="3429000"/>
            <a:ext cx="1928813" cy="214312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N.O.F.C.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 Plan de Convivencia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6429375" y="3429000"/>
            <a:ext cx="2000250" cy="2143125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indent="-182563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- Proxecto de xestión económica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4714875" y="5000625"/>
            <a:ext cx="1357313" cy="500063"/>
          </a:xfrm>
          <a:prstGeom prst="roundRect">
            <a:avLst/>
          </a:prstGeom>
          <a:solidFill>
            <a:srgbClr val="F076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Autonomía Organizativa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6715125" y="5000625"/>
            <a:ext cx="1357313" cy="500063"/>
          </a:xfrm>
          <a:prstGeom prst="roundRect">
            <a:avLst/>
          </a:prstGeom>
          <a:solidFill>
            <a:srgbClr val="F076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Autonomía Económica</a:t>
            </a:r>
          </a:p>
        </p:txBody>
      </p:sp>
      <p:sp>
        <p:nvSpPr>
          <p:cNvPr id="27" name="26 Rectángulo redondeado"/>
          <p:cNvSpPr/>
          <p:nvPr/>
        </p:nvSpPr>
        <p:spPr>
          <a:xfrm>
            <a:off x="2357438" y="3643313"/>
            <a:ext cx="1928812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Concreción Curricular</a:t>
            </a:r>
          </a:p>
        </p:txBody>
      </p:sp>
      <p:pic>
        <p:nvPicPr>
          <p:cNvPr id="16397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500" y="142875"/>
            <a:ext cx="4929188" cy="42862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dirty="0" smtClean="0">
                <a:solidFill>
                  <a:srgbClr val="0070C0"/>
                </a:solidFill>
                <a:latin typeface="Calibri" pitchFamily="34" charset="0"/>
              </a:rPr>
              <a:t>Proxecto educativo</a:t>
            </a:r>
            <a:endParaRPr lang="gl-ES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2286000" y="785813"/>
            <a:ext cx="5929313" cy="57150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a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) Adecuación dos 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obxectivos 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xerais de etapa ao contexto socioeconómico e cultural do centro.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b) Decisións de carácter xeral sobre a metodoloxía e a súa contribución á consecución das competencias clave.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c) Proxecto lingüístico.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d) Incorporación, a través das distintas áreas, da educación en valores.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e) Criterios xerais sobre a avaliación e promoción do alumnado.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f) Liñas xerais de atención á diversidade.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g) Plans específicos para o alumnado que permaneza un ano máis no mesmo curso.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h) Proxecto lector de centro.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i) Plan de integración das tecnoloxías da información e da comunicación.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j) Plan de convivencia.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k) Liñas xerais para a elaboración dos plans de orientación e acción titorial.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l) Aspectos xerais para a elaboración das 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  <a:hlinkClick r:id="rId2" action="ppaction://hlinkfile"/>
              </a:rPr>
              <a:t>programacións docentes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. 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  <a:hlinkClick r:id="rId3" action="ppaction://hlinkfile"/>
              </a:rPr>
              <a:t>Enlace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. 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  <a:hlinkClick r:id="rId4" action="ppaction://hlinkfile"/>
              </a:rPr>
              <a:t>Perfil de área_competencia</a:t>
            </a: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r>
              <a:rPr lang="es-ES" sz="1400" dirty="0">
                <a:solidFill>
                  <a:schemeClr val="tx1"/>
                </a:solidFill>
                <a:latin typeface="Calibri" pitchFamily="34" charset="0"/>
              </a:rPr>
              <a:t>m) </a:t>
            </a: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Criterios para o outorgamento dunha Mención Honorífica para os alumnos/as que rematan a educación primaria</a:t>
            </a:r>
            <a:r>
              <a:rPr lang="es-ES" sz="1400" dirty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n) Plan de atención á diversidade (Decreto 229/2011)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ñ) Medidas para a promoción de estilos de vida saudables.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o) Proxecto de educación dixital (centros E-dixgal)</a:t>
            </a:r>
          </a:p>
          <a:p>
            <a:pPr algn="just"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p) Obxectivos para o desenvolvemento do proxecto bilingüe.</a:t>
            </a:r>
          </a:p>
          <a:p>
            <a:pPr algn="just">
              <a:defRPr/>
            </a:pPr>
            <a:endParaRPr lang="gl-E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3071813" y="785813"/>
            <a:ext cx="1928812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Concreción Curricular:</a:t>
            </a:r>
          </a:p>
        </p:txBody>
      </p:sp>
      <p:pic>
        <p:nvPicPr>
          <p:cNvPr id="1741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11413" y="260350"/>
            <a:ext cx="6000750" cy="5238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dirty="0" smtClean="0">
                <a:solidFill>
                  <a:srgbClr val="0070C0"/>
                </a:solidFill>
                <a:latin typeface="Calibri" pitchFamily="34" charset="0"/>
              </a:rPr>
              <a:t>Normas de organización e funcionamento</a:t>
            </a:r>
            <a:endParaRPr lang="gl-ES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928688"/>
            <a:ext cx="6172200" cy="544671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b="0" dirty="0" smtClean="0">
                <a:latin typeface="Calibri" pitchFamily="34" charset="0"/>
              </a:rPr>
              <a:t>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organización e funcionamento</a:t>
            </a:r>
            <a:r>
              <a:rPr lang="gl-ES" sz="1700" b="0" dirty="0" smtClean="0">
                <a:solidFill>
                  <a:srgbClr val="006600"/>
                </a:solidFill>
                <a:latin typeface="Calibri" pitchFamily="34" charset="0"/>
              </a:rPr>
              <a:t> </a:t>
            </a:r>
            <a:r>
              <a:rPr lang="gl-ES" sz="1700" b="0" dirty="0" smtClean="0">
                <a:latin typeface="Calibri" pitchFamily="34" charset="0"/>
              </a:rPr>
              <a:t>(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NOF</a:t>
            </a:r>
            <a:r>
              <a:rPr lang="gl-ES" sz="1700" b="0" dirty="0" smtClean="0">
                <a:latin typeface="Calibri" pitchFamily="34" charset="0"/>
              </a:rPr>
              <a:t>) son un documento que establece a forma democrática de organización  que adopta cada centro. 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Lei 4/2011 _ Artº 10.2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b="0" dirty="0" smtClean="0">
                <a:latin typeface="Calibri" pitchFamily="34" charset="0"/>
              </a:rPr>
              <a:t>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organización e funcionamento</a:t>
            </a:r>
            <a:r>
              <a:rPr lang="gl-ES" sz="1700" b="0" dirty="0" smtClean="0">
                <a:solidFill>
                  <a:srgbClr val="006600"/>
                </a:solidFill>
                <a:latin typeface="Calibri" pitchFamily="34" charset="0"/>
              </a:rPr>
              <a:t> </a:t>
            </a:r>
            <a:r>
              <a:rPr lang="gl-ES" sz="1700" b="0" dirty="0" smtClean="0">
                <a:latin typeface="Calibri" pitchFamily="34" charset="0"/>
              </a:rPr>
              <a:t>de cada centro incluirán 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convivencia</a:t>
            </a:r>
            <a:r>
              <a:rPr lang="gl-ES" sz="1700" b="0" dirty="0" smtClean="0">
                <a:solidFill>
                  <a:srgbClr val="006600"/>
                </a:solidFill>
                <a:latin typeface="Calibri" pitchFamily="34" charset="0"/>
              </a:rPr>
              <a:t> </a:t>
            </a:r>
            <a:r>
              <a:rPr lang="gl-ES" sz="1700" b="0" dirty="0" smtClean="0">
                <a:latin typeface="Calibri" pitchFamily="34" charset="0"/>
              </a:rPr>
              <a:t>que garantan o cumprimento do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plan de convivencia</a:t>
            </a:r>
            <a:r>
              <a:rPr lang="gl-ES" sz="1700" dirty="0" smtClean="0">
                <a:latin typeface="Calibri" pitchFamily="34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Decreto 8/2015 _ Artº 8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b="0" dirty="0" smtClean="0">
                <a:latin typeface="Calibri" pitchFamily="34" charset="0"/>
              </a:rPr>
              <a:t>Á </a:t>
            </a:r>
            <a:r>
              <a:rPr lang="gl-ES" sz="1700" dirty="0" smtClean="0">
                <a:solidFill>
                  <a:srgbClr val="0000FF"/>
                </a:solidFill>
                <a:latin typeface="Calibri" pitchFamily="34" charset="0"/>
              </a:rPr>
              <a:t>xefatura de estudos </a:t>
            </a:r>
            <a:r>
              <a:rPr lang="gl-ES" sz="1700" b="0" dirty="0" smtClean="0">
                <a:latin typeface="Calibri" pitchFamily="34" charset="0"/>
              </a:rPr>
              <a:t>correspóndelle: 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b="0" dirty="0" smtClean="0">
                <a:latin typeface="Calibri" pitchFamily="34" charset="0"/>
              </a:rPr>
              <a:t>d) Organizar a atención educativa do alumnado ao que se lle suspende o dereito de asistencia á clase, no marco do disposto nas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organización e funcionamento do centro</a:t>
            </a:r>
            <a:r>
              <a:rPr lang="gl-ES" sz="1700" dirty="0" smtClean="0">
                <a:latin typeface="Calibri" pitchFamily="34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Decreto 8/2015 _ Artº 20.3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b="0" dirty="0" smtClean="0">
                <a:latin typeface="Calibri" pitchFamily="34" charset="0"/>
              </a:rPr>
              <a:t>Correspóndelle ao </a:t>
            </a:r>
            <a:r>
              <a:rPr lang="gl-ES" sz="1700" dirty="0" smtClean="0">
                <a:solidFill>
                  <a:srgbClr val="0000FF"/>
                </a:solidFill>
                <a:latin typeface="Calibri" pitchFamily="34" charset="0"/>
              </a:rPr>
              <a:t>equipo directivo </a:t>
            </a:r>
            <a:r>
              <a:rPr lang="gl-ES" sz="1700" b="0" dirty="0" smtClean="0">
                <a:latin typeface="Calibri" pitchFamily="34" charset="0"/>
              </a:rPr>
              <a:t>a difusión das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organización e funcionamento </a:t>
            </a:r>
            <a:r>
              <a:rPr lang="gl-ES" sz="1700" b="0" dirty="0" smtClean="0">
                <a:latin typeface="Calibri" pitchFamily="34" charset="0"/>
              </a:rPr>
              <a:t>entre a comunidade educativa.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Decreto 8/2015 _ Artº 48.4</a:t>
            </a:r>
          </a:p>
          <a:p>
            <a:pPr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gl-ES" sz="1700" b="0" dirty="0" smtClean="0">
                <a:latin typeface="Calibri" pitchFamily="34" charset="0"/>
              </a:rPr>
              <a:t>Nas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NOF</a:t>
            </a:r>
            <a:r>
              <a:rPr lang="gl-ES" sz="1700" dirty="0" smtClean="0">
                <a:latin typeface="Calibri" pitchFamily="34" charset="0"/>
              </a:rPr>
              <a:t> </a:t>
            </a:r>
            <a:r>
              <a:rPr lang="gl-ES" sz="1700" b="0" dirty="0" smtClean="0">
                <a:latin typeface="Calibri" pitchFamily="34" charset="0"/>
              </a:rPr>
              <a:t>concretaranse os criterios para que a </a:t>
            </a:r>
            <a:r>
              <a:rPr lang="gl-ES" sz="1700" dirty="0" smtClean="0">
                <a:solidFill>
                  <a:srgbClr val="0000FF"/>
                </a:solidFill>
                <a:latin typeface="Calibri" pitchFamily="34" charset="0"/>
              </a:rPr>
              <a:t>dirección do centro educativo </a:t>
            </a:r>
            <a:r>
              <a:rPr lang="gl-ES" sz="1700" b="0" dirty="0" smtClean="0">
                <a:latin typeface="Calibri" pitchFamily="34" charset="0"/>
              </a:rPr>
              <a:t>designe ao profesorado encargado da instrucións dos procedementos correctores (con experiencia ou formación en convivencia escolar).</a:t>
            </a:r>
            <a:endParaRPr lang="gl-ES" sz="1700" b="0" dirty="0">
              <a:latin typeface="Calibri" pitchFamily="34" charset="0"/>
            </a:endParaRPr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28875" y="188913"/>
            <a:ext cx="5929313" cy="81121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dirty="0" smtClean="0">
                <a:solidFill>
                  <a:srgbClr val="0070C0"/>
                </a:solidFill>
                <a:latin typeface="Calibri" pitchFamily="34" charset="0"/>
              </a:rPr>
              <a:t>Normas de organización e funcionamento</a:t>
            </a:r>
            <a:endParaRPr lang="gl-ES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1143000"/>
            <a:ext cx="6172200" cy="52324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Decreto 8/2015 _ Artº 51.1 / Artº 51.2</a:t>
            </a:r>
          </a:p>
          <a:p>
            <a:pPr algn="just" eaLnBrk="1" hangingPunct="1">
              <a:defRPr/>
            </a:pPr>
            <a:r>
              <a:rPr lang="gl-ES" sz="1700" b="0" dirty="0" smtClean="0">
                <a:latin typeface="Calibri" pitchFamily="34" charset="0"/>
              </a:rPr>
              <a:t>No  </a:t>
            </a:r>
            <a:r>
              <a:rPr lang="gl-ES" sz="1700" dirty="0" smtClean="0">
                <a:solidFill>
                  <a:srgbClr val="0000FF"/>
                </a:solidFill>
                <a:latin typeface="Calibri" pitchFamily="34" charset="0"/>
              </a:rPr>
              <a:t>procedemento conciliado </a:t>
            </a:r>
            <a:r>
              <a:rPr lang="gl-ES" sz="1700" b="0" dirty="0" smtClean="0">
                <a:latin typeface="Calibri" pitchFamily="34" charset="0"/>
              </a:rPr>
              <a:t>actuará unha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persoa mediadora </a:t>
            </a:r>
            <a:r>
              <a:rPr lang="gl-ES" sz="1700" b="0" dirty="0" smtClean="0">
                <a:latin typeface="Calibri" pitchFamily="34" charset="0"/>
              </a:rPr>
              <a:t>na forma que  se estableza nas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organización e funcionamento</a:t>
            </a:r>
            <a:r>
              <a:rPr lang="gl-ES" sz="1700" dirty="0" smtClean="0">
                <a:latin typeface="Calibri" pitchFamily="34" charset="0"/>
              </a:rPr>
              <a:t>.</a:t>
            </a:r>
            <a:r>
              <a:rPr lang="gl-ES" sz="1700" b="0" dirty="0" smtClean="0">
                <a:latin typeface="Calibri" pitchFamily="34" charset="0"/>
              </a:rPr>
              <a:t> </a:t>
            </a:r>
          </a:p>
          <a:p>
            <a:pPr>
              <a:defRPr/>
            </a:pPr>
            <a:r>
              <a:rPr lang="gl-ES" sz="1700" b="0" dirty="0" smtClean="0">
                <a:solidFill>
                  <a:schemeClr val="tx1"/>
                </a:solidFill>
                <a:latin typeface="Calibri" pitchFamily="34" charset="0"/>
              </a:rPr>
              <a:t>3.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As funcións</a:t>
            </a:r>
            <a:r>
              <a:rPr lang="gl-ES" sz="1700" b="0" dirty="0" smtClean="0">
                <a:solidFill>
                  <a:schemeClr val="tx1"/>
                </a:solidFill>
                <a:latin typeface="Calibri" pitchFamily="34" charset="0"/>
              </a:rPr>
              <a:t> que poderá desempeñar a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persoa</a:t>
            </a:r>
            <a:r>
              <a:rPr lang="gl-ES" sz="1700" b="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mediadora</a:t>
            </a:r>
            <a:r>
              <a:rPr lang="gl-ES" sz="1700" b="0" dirty="0" smtClean="0">
                <a:solidFill>
                  <a:schemeClr val="tx1"/>
                </a:solidFill>
                <a:latin typeface="Calibri" pitchFamily="34" charset="0"/>
              </a:rPr>
              <a:t> serán:</a:t>
            </a:r>
          </a:p>
          <a:p>
            <a:pPr>
              <a:defRPr/>
            </a:pPr>
            <a:r>
              <a:rPr lang="gl-ES" sz="1700" b="0" dirty="0" smtClean="0">
                <a:solidFill>
                  <a:schemeClr val="tx1"/>
                </a:solidFill>
                <a:latin typeface="Calibri" pitchFamily="34" charset="0"/>
              </a:rPr>
              <a:t>a) Contribuír ao proceso de conciliación.</a:t>
            </a:r>
          </a:p>
          <a:p>
            <a:pPr>
              <a:defRPr/>
            </a:pPr>
            <a:r>
              <a:rPr lang="gl-ES" sz="1700" b="0" dirty="0" smtClean="0">
                <a:solidFill>
                  <a:schemeClr val="tx1"/>
                </a:solidFill>
                <a:latin typeface="Calibri" pitchFamily="34" charset="0"/>
              </a:rPr>
              <a:t>b) Axudar a que cada unha das persoas afectadas comprenda cales son os intereses, necesidades e aspiracións das outras partes para chegar ao entendemento.</a:t>
            </a:r>
          </a:p>
          <a:p>
            <a:pPr>
              <a:defRPr/>
            </a:pPr>
            <a:r>
              <a:rPr lang="gl-ES" sz="1700" b="0" dirty="0" smtClean="0">
                <a:solidFill>
                  <a:schemeClr val="tx1"/>
                </a:solidFill>
                <a:latin typeface="Calibri" pitchFamily="34" charset="0"/>
              </a:rPr>
              <a:t>c) Apoiar o adecuado cumprimento do acordado no procedemento conciliado.</a:t>
            </a:r>
            <a:endParaRPr lang="gl-ES" sz="1700" b="0" dirty="0" smtClean="0">
              <a:latin typeface="Calibri" pitchFamily="34" charset="0"/>
            </a:endParaRPr>
          </a:p>
          <a:p>
            <a:pPr algn="just" eaLnBrk="1" hangingPunct="1">
              <a:defRPr/>
            </a:pPr>
            <a:r>
              <a:rPr lang="gl-ES" sz="1700" dirty="0" smtClean="0">
                <a:solidFill>
                  <a:srgbClr val="C00000"/>
                </a:solidFill>
                <a:latin typeface="Calibri" pitchFamily="34" charset="0"/>
              </a:rPr>
              <a:t>Decreto 8/2015 _ Artº 55.4</a:t>
            </a:r>
          </a:p>
          <a:p>
            <a:pPr algn="just" eaLnBrk="1" hangingPunct="1">
              <a:defRPr/>
            </a:pPr>
            <a:r>
              <a:rPr lang="gl-ES" sz="1700" b="0" dirty="0" smtClean="0">
                <a:latin typeface="Calibri" pitchFamily="34" charset="0"/>
              </a:rPr>
              <a:t>Cada centro poderá concrear nas súas </a:t>
            </a:r>
            <a:r>
              <a:rPr lang="gl-ES" sz="1700" dirty="0" smtClean="0">
                <a:solidFill>
                  <a:srgbClr val="006600"/>
                </a:solidFill>
                <a:latin typeface="Calibri" pitchFamily="34" charset="0"/>
              </a:rPr>
              <a:t>normas de organización e funcionamento </a:t>
            </a:r>
            <a:r>
              <a:rPr lang="gl-ES" sz="1700" b="0" dirty="0" smtClean="0">
                <a:latin typeface="Calibri" pitchFamily="34" charset="0"/>
              </a:rPr>
              <a:t>o procedemento para acordar co alumnado corrixido e, de ser o caso, coas persoas proxenitoras ou representas legais destas/es </a:t>
            </a:r>
            <a:r>
              <a:rPr lang="gl-ES" sz="1700" dirty="0" smtClean="0">
                <a:solidFill>
                  <a:srgbClr val="0000FF"/>
                </a:solidFill>
                <a:latin typeface="Calibri" pitchFamily="34" charset="0"/>
              </a:rPr>
              <a:t>compromisos educativos para a convivencia</a:t>
            </a:r>
            <a:r>
              <a:rPr lang="gl-ES" sz="1700" b="0" dirty="0" smtClean="0">
                <a:latin typeface="Calibri" pitchFamily="34" charset="0"/>
              </a:rPr>
              <a:t>.</a:t>
            </a:r>
          </a:p>
        </p:txBody>
      </p:sp>
      <p:pic>
        <p:nvPicPr>
          <p:cNvPr id="1945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28875" y="142875"/>
            <a:ext cx="5929313" cy="78581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gl-ES" dirty="0" smtClean="0">
                <a:solidFill>
                  <a:srgbClr val="0070C0"/>
                </a:solidFill>
                <a:latin typeface="Calibri" pitchFamily="34" charset="0"/>
              </a:rPr>
              <a:t>Normas de organización e funcionamento</a:t>
            </a:r>
            <a:endParaRPr lang="gl-ES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2286000" y="1071563"/>
            <a:ext cx="6429375" cy="542925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a) A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organización de espazos, instalacións e circulación de persoas</a:t>
            </a: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. Decreto 8/2015_Artº 18.2</a:t>
            </a: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b) A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organización de tempos </a:t>
            </a: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(horarios). Decreto 8/2015_Artº 18.2</a:t>
            </a: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c)  A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distribución de recursos</a:t>
            </a: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. Decreto 8/2015_Artº 18.2.</a:t>
            </a: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d) Normas referidas á 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asistencia e puntualidade de todo o persoal e alumnado, así como ao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  <a:hlinkClick r:id="rId2" action="ppaction://hlinkpres?slideindex=1&amp;slidetitle="/>
              </a:rPr>
              <a:t>absentismo escolar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.</a:t>
            </a: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e) 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Captación e difusión de imaxes, gravacións. </a:t>
            </a: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f) 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Normas nas actividades complementarias e extraescolares</a:t>
            </a: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. </a:t>
            </a: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g)  A atención ao 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alumnado accidentado.</a:t>
            </a: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h)  Actuación ante demanda de información de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pais/nais separados.</a:t>
            </a: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i)  O procedemento para comunicar á familias as 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faltas de asistencia do alumnado </a:t>
            </a: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 as autorizacións ou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xustificacións de tales ausencias</a:t>
            </a: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. Decreto 8/2015_Artº 18.3.</a:t>
            </a: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j)  Outras fixadas nos ROCs: o funcionamento dos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servizos do centro: comedor, transporte,… Plan de evacuación.</a:t>
            </a: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k) </a:t>
            </a:r>
            <a:r>
              <a:rPr lang="gl-ES" sz="1400">
                <a:solidFill>
                  <a:srgbClr val="0000FF"/>
                </a:solidFill>
                <a:latin typeface="Calibri" pitchFamily="34" charset="0"/>
              </a:rPr>
              <a:t>O plan de autoprotección</a:t>
            </a:r>
            <a:r>
              <a:rPr lang="gl-ES" sz="1400">
                <a:solidFill>
                  <a:schemeClr val="tx1"/>
                </a:solidFill>
                <a:latin typeface="Calibri" pitchFamily="34" charset="0"/>
              </a:rPr>
              <a:t>.(Decreto 171/2010)_ Centros que escolaricen alumnos con discapacidade, con + de 28m de altura ou + de 1000 alumnos. </a:t>
            </a:r>
          </a:p>
          <a:p>
            <a:pPr algn="just">
              <a:defRPr/>
            </a:pPr>
            <a:endParaRPr lang="gl-ES" sz="1400">
              <a:solidFill>
                <a:srgbClr val="0000FF"/>
              </a:solidFill>
              <a:latin typeface="Calibri" pitchFamily="34" charset="0"/>
            </a:endParaRPr>
          </a:p>
          <a:p>
            <a:pPr algn="just">
              <a:defRPr/>
            </a:pP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endParaRPr lang="gl-ES" sz="140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defRPr/>
            </a:pPr>
            <a:endParaRPr lang="gl-ES" sz="1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3214688" y="1143000"/>
            <a:ext cx="1928812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1400" dirty="0">
                <a:solidFill>
                  <a:schemeClr val="tx1"/>
                </a:solidFill>
                <a:latin typeface="Calibri" pitchFamily="34" charset="0"/>
              </a:rPr>
              <a:t>Recollerán:</a:t>
            </a: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941388"/>
            <a:ext cx="180022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termedi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5983</TotalTime>
  <Words>975</Words>
  <Application>Microsoft Office PowerPoint</Application>
  <PresentationFormat>Presentación en pantalla (4:3)</PresentationFormat>
  <Paragraphs>112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Plantilla de diseño</vt:lpstr>
      </vt:variant>
      <vt:variant>
        <vt:i4>7</vt:i4>
      </vt:variant>
      <vt:variant>
        <vt:lpstr>Títulos de diapositiva</vt:lpstr>
      </vt:variant>
      <vt:variant>
        <vt:i4>8</vt:i4>
      </vt:variant>
    </vt:vector>
  </HeadingPairs>
  <TitlesOfParts>
    <vt:vector size="21" baseType="lpstr">
      <vt:lpstr>Arial</vt:lpstr>
      <vt:lpstr>Century Schoolbook</vt:lpstr>
      <vt:lpstr>Wingdings</vt:lpstr>
      <vt:lpstr>Wingdings 2</vt:lpstr>
      <vt:lpstr>Calibri</vt:lpstr>
      <vt:lpstr>Courier New</vt:lpstr>
      <vt:lpstr>Mirador</vt:lpstr>
      <vt:lpstr>Mirador</vt:lpstr>
      <vt:lpstr>Mirador</vt:lpstr>
      <vt:lpstr>Mirador</vt:lpstr>
      <vt:lpstr>Mirador</vt:lpstr>
      <vt:lpstr>Mirador</vt:lpstr>
      <vt:lpstr>Mirador</vt:lpstr>
      <vt:lpstr>NORMAS DE ORGANIZACIÓN, FUNCIONAMENTO E CONVIVENCIA</vt:lpstr>
      <vt:lpstr>NORMAS DE ORGANIZACIÓN, FUNCIONAMENTO E CONVIVENCIA</vt:lpstr>
      <vt:lpstr>PROXECTO EDUCATIVO</vt:lpstr>
      <vt:lpstr>PROXECTO EDUCATIVO</vt:lpstr>
      <vt:lpstr>PROXECTO EDUCATIVO</vt:lpstr>
      <vt:lpstr>NORMAS DE ORGANIZACIÓN E FUNCIONAMENTO</vt:lpstr>
      <vt:lpstr>NORMAS DE ORGANIZACIÓN E FUNCIONAMENTO</vt:lpstr>
      <vt:lpstr>NORMAS DE ORGANIZACIÓN E FUNCIONAMENTO</vt:lpstr>
    </vt:vector>
  </TitlesOfParts>
  <Company>Xunta de Galicia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...</dc:creator>
  <cp:lastModifiedBy>WinuE</cp:lastModifiedBy>
  <cp:revision>352</cp:revision>
  <dcterms:created xsi:type="dcterms:W3CDTF">2016-12-26T10:26:15Z</dcterms:created>
  <dcterms:modified xsi:type="dcterms:W3CDTF">2017-11-21T15:08:39Z</dcterms:modified>
</cp:coreProperties>
</file>