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diagrams/colors2.xml" ContentType="application/vnd.openxmlformats-officedocument.drawingml.diagramColors+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diagrams/quickStyle2.xml" ContentType="application/vnd.openxmlformats-officedocument.drawingml.diagramStyl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diagrams/colors1.xml" ContentType="application/vnd.openxmlformats-officedocument.drawingml.diagramColors+xml"/>
  <Override PartName="/ppt/tableStyles.xml" ContentType="application/vnd.openxmlformats-officedocument.presentationml.tableStyles+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49"/>
  </p:notesMasterIdLst>
  <p:handoutMasterIdLst>
    <p:handoutMasterId r:id="rId50"/>
  </p:handoutMasterIdLst>
  <p:sldIdLst>
    <p:sldId id="257" r:id="rId2"/>
    <p:sldId id="258" r:id="rId3"/>
    <p:sldId id="259" r:id="rId4"/>
    <p:sldId id="260" r:id="rId5"/>
    <p:sldId id="261" r:id="rId6"/>
    <p:sldId id="262" r:id="rId7"/>
    <p:sldId id="263" r:id="rId8"/>
    <p:sldId id="264" r:id="rId9"/>
    <p:sldId id="265" r:id="rId10"/>
    <p:sldId id="266" r:id="rId11"/>
    <p:sldId id="294" r:id="rId12"/>
    <p:sldId id="298" r:id="rId13"/>
    <p:sldId id="299" r:id="rId14"/>
    <p:sldId id="300" r:id="rId15"/>
    <p:sldId id="301" r:id="rId16"/>
    <p:sldId id="268" r:id="rId17"/>
    <p:sldId id="269" r:id="rId18"/>
    <p:sldId id="270" r:id="rId19"/>
    <p:sldId id="271" r:id="rId20"/>
    <p:sldId id="273" r:id="rId21"/>
    <p:sldId id="274" r:id="rId22"/>
    <p:sldId id="272" r:id="rId23"/>
    <p:sldId id="275" r:id="rId24"/>
    <p:sldId id="276" r:id="rId25"/>
    <p:sldId id="277" r:id="rId26"/>
    <p:sldId id="278" r:id="rId27"/>
    <p:sldId id="279" r:id="rId28"/>
    <p:sldId id="281" r:id="rId29"/>
    <p:sldId id="282" r:id="rId30"/>
    <p:sldId id="296" r:id="rId31"/>
    <p:sldId id="297" r:id="rId32"/>
    <p:sldId id="283" r:id="rId33"/>
    <p:sldId id="284" r:id="rId34"/>
    <p:sldId id="308" r:id="rId35"/>
    <p:sldId id="285" r:id="rId36"/>
    <p:sldId id="288" r:id="rId37"/>
    <p:sldId id="289" r:id="rId38"/>
    <p:sldId id="290" r:id="rId39"/>
    <p:sldId id="307" r:id="rId40"/>
    <p:sldId id="292" r:id="rId41"/>
    <p:sldId id="302" r:id="rId42"/>
    <p:sldId id="303" r:id="rId43"/>
    <p:sldId id="304" r:id="rId44"/>
    <p:sldId id="305" r:id="rId45"/>
    <p:sldId id="306" r:id="rId46"/>
    <p:sldId id="287" r:id="rId47"/>
    <p:sldId id="293" r:id="rId48"/>
  </p:sldIdLst>
  <p:sldSz cx="9144000" cy="6858000" type="screen4x3"/>
  <p:notesSz cx="9144000" cy="6858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11" d="100"/>
          <a:sy n="111" d="100"/>
        </p:scale>
        <p:origin x="-81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BEF46-8D0A-5847-941A-2FEF0C49AF12}" type="doc">
      <dgm:prSet loTypeId="urn:microsoft.com/office/officeart/2005/8/layout/arrow2" loCatId="process" qsTypeId="urn:microsoft.com/office/officeart/2005/8/quickstyle/simple4" qsCatId="simple" csTypeId="urn:microsoft.com/office/officeart/2005/8/colors/colorful3" csCatId="colorful" phldr="1"/>
      <dgm:spPr/>
    </dgm:pt>
    <dgm:pt modelId="{86235872-8FED-434E-9FA0-D8F042A4E289}">
      <dgm:prSet phldrT="[Texto]"/>
      <dgm:spPr/>
      <dgm:t>
        <a:bodyPr/>
        <a:lstStyle/>
        <a:p>
          <a:r>
            <a:rPr lang="es-ES_tradnl" dirty="0" smtClean="0"/>
            <a:t>Buscar mensaje</a:t>
          </a:r>
          <a:endParaRPr lang="es-ES_tradnl" dirty="0"/>
        </a:p>
      </dgm:t>
    </dgm:pt>
    <dgm:pt modelId="{2693241F-4CDE-7D4B-8581-36A52024FA3C}" type="parTrans" cxnId="{7FAF068A-F388-8A41-BCA6-22E66D760F05}">
      <dgm:prSet/>
      <dgm:spPr/>
      <dgm:t>
        <a:bodyPr/>
        <a:lstStyle/>
        <a:p>
          <a:endParaRPr lang="es-ES_tradnl"/>
        </a:p>
      </dgm:t>
    </dgm:pt>
    <dgm:pt modelId="{16A614D5-BE52-F44D-BE06-1CAF486D1474}" type="sibTrans" cxnId="{7FAF068A-F388-8A41-BCA6-22E66D760F05}">
      <dgm:prSet/>
      <dgm:spPr/>
      <dgm:t>
        <a:bodyPr/>
        <a:lstStyle/>
        <a:p>
          <a:endParaRPr lang="es-ES_tradnl"/>
        </a:p>
      </dgm:t>
    </dgm:pt>
    <dgm:pt modelId="{9FDD9CD1-2CF8-B847-A5A7-7EB61961E9C1}">
      <dgm:prSet phldrT="[Texto]"/>
      <dgm:spPr/>
      <dgm:t>
        <a:bodyPr/>
        <a:lstStyle/>
        <a:p>
          <a:r>
            <a:rPr lang="es-ES_tradnl" dirty="0" smtClean="0"/>
            <a:t>Protegerlo</a:t>
          </a:r>
          <a:endParaRPr lang="es-ES_tradnl" dirty="0"/>
        </a:p>
      </dgm:t>
    </dgm:pt>
    <dgm:pt modelId="{6BA20522-5B0F-5147-BDB1-E2A8BDC64F2D}" type="parTrans" cxnId="{630DC195-B900-474B-AF88-BEBD03EE6CB9}">
      <dgm:prSet/>
      <dgm:spPr/>
      <dgm:t>
        <a:bodyPr/>
        <a:lstStyle/>
        <a:p>
          <a:endParaRPr lang="es-ES_tradnl"/>
        </a:p>
      </dgm:t>
    </dgm:pt>
    <dgm:pt modelId="{65E20FD0-3636-5248-B1DD-2141DE47251A}" type="sibTrans" cxnId="{630DC195-B900-474B-AF88-BEBD03EE6CB9}">
      <dgm:prSet/>
      <dgm:spPr/>
      <dgm:t>
        <a:bodyPr/>
        <a:lstStyle/>
        <a:p>
          <a:endParaRPr lang="es-ES_tradnl"/>
        </a:p>
      </dgm:t>
    </dgm:pt>
    <dgm:pt modelId="{6B4936B0-9A54-B94B-B432-195E2908F3EA}">
      <dgm:prSet phldrT="[Texto]"/>
      <dgm:spPr/>
      <dgm:t>
        <a:bodyPr/>
        <a:lstStyle/>
        <a:p>
          <a:r>
            <a:rPr lang="es-ES_tradnl" dirty="0" smtClean="0"/>
            <a:t>Comercializarlo</a:t>
          </a:r>
          <a:endParaRPr lang="es-ES_tradnl" dirty="0"/>
        </a:p>
      </dgm:t>
    </dgm:pt>
    <dgm:pt modelId="{670020F1-FECB-234A-B288-CACD0536E5DF}" type="parTrans" cxnId="{4FA4450F-902B-0F40-B206-290DE85E221D}">
      <dgm:prSet/>
      <dgm:spPr/>
      <dgm:t>
        <a:bodyPr/>
        <a:lstStyle/>
        <a:p>
          <a:endParaRPr lang="es-ES_tradnl"/>
        </a:p>
      </dgm:t>
    </dgm:pt>
    <dgm:pt modelId="{C4FE1BCE-2A73-244D-B3FA-75A6CA5E3DA2}" type="sibTrans" cxnId="{4FA4450F-902B-0F40-B206-290DE85E221D}">
      <dgm:prSet/>
      <dgm:spPr/>
      <dgm:t>
        <a:bodyPr/>
        <a:lstStyle/>
        <a:p>
          <a:endParaRPr lang="es-ES_tradnl"/>
        </a:p>
      </dgm:t>
    </dgm:pt>
    <dgm:pt modelId="{0CCD0CF9-6DA1-2E49-9CA4-8B6CC49242F9}">
      <dgm:prSet phldrT="[Texto]"/>
      <dgm:spPr/>
      <dgm:t>
        <a:bodyPr/>
        <a:lstStyle/>
        <a:p>
          <a:r>
            <a:rPr lang="es-ES_tradnl" dirty="0" smtClean="0"/>
            <a:t>Repetirlo</a:t>
          </a:r>
          <a:endParaRPr lang="es-ES_tradnl" dirty="0"/>
        </a:p>
      </dgm:t>
    </dgm:pt>
    <dgm:pt modelId="{8FA22FCC-115D-CA49-9323-B8C0A99646A7}" type="parTrans" cxnId="{BA1B80C2-F4AA-5E46-A317-3D9EB5C9A243}">
      <dgm:prSet/>
      <dgm:spPr/>
      <dgm:t>
        <a:bodyPr/>
        <a:lstStyle/>
        <a:p>
          <a:endParaRPr lang="es-ES_tradnl"/>
        </a:p>
      </dgm:t>
    </dgm:pt>
    <dgm:pt modelId="{F8112910-96B1-8D4B-9E63-DF3D4F4CF654}" type="sibTrans" cxnId="{BA1B80C2-F4AA-5E46-A317-3D9EB5C9A243}">
      <dgm:prSet/>
      <dgm:spPr/>
      <dgm:t>
        <a:bodyPr/>
        <a:lstStyle/>
        <a:p>
          <a:endParaRPr lang="es-ES_tradnl"/>
        </a:p>
      </dgm:t>
    </dgm:pt>
    <dgm:pt modelId="{B4D0C425-FF81-EA41-A9A4-42EBD767EFF1}" type="pres">
      <dgm:prSet presAssocID="{413BEF46-8D0A-5847-941A-2FEF0C49AF12}" presName="arrowDiagram" presStyleCnt="0">
        <dgm:presLayoutVars>
          <dgm:chMax val="5"/>
          <dgm:dir/>
          <dgm:resizeHandles val="exact"/>
        </dgm:presLayoutVars>
      </dgm:prSet>
      <dgm:spPr/>
    </dgm:pt>
    <dgm:pt modelId="{4D8AD377-6725-094E-B081-96922ED45DF8}" type="pres">
      <dgm:prSet presAssocID="{413BEF46-8D0A-5847-941A-2FEF0C49AF12}" presName="arrow" presStyleLbl="bgShp" presStyleIdx="0" presStyleCnt="1"/>
      <dgm:spPr/>
    </dgm:pt>
    <dgm:pt modelId="{D83592DB-E7AD-2542-8532-C816BE743BA4}" type="pres">
      <dgm:prSet presAssocID="{413BEF46-8D0A-5847-941A-2FEF0C49AF12}" presName="arrowDiagram4" presStyleCnt="0"/>
      <dgm:spPr/>
    </dgm:pt>
    <dgm:pt modelId="{AF854E0E-DE98-DC43-B750-D6248AD037D0}" type="pres">
      <dgm:prSet presAssocID="{86235872-8FED-434E-9FA0-D8F042A4E289}" presName="bullet4a" presStyleLbl="node1" presStyleIdx="0" presStyleCnt="4"/>
      <dgm:spPr/>
    </dgm:pt>
    <dgm:pt modelId="{DFFF29D3-79F2-C44C-8468-7E58440B3D8E}" type="pres">
      <dgm:prSet presAssocID="{86235872-8FED-434E-9FA0-D8F042A4E289}" presName="textBox4a" presStyleLbl="revTx" presStyleIdx="0" presStyleCnt="4">
        <dgm:presLayoutVars>
          <dgm:bulletEnabled val="1"/>
        </dgm:presLayoutVars>
      </dgm:prSet>
      <dgm:spPr/>
      <dgm:t>
        <a:bodyPr/>
        <a:lstStyle/>
        <a:p>
          <a:endParaRPr lang="es-ES_tradnl"/>
        </a:p>
      </dgm:t>
    </dgm:pt>
    <dgm:pt modelId="{47033C9B-606A-844B-AD04-022844438BC8}" type="pres">
      <dgm:prSet presAssocID="{9FDD9CD1-2CF8-B847-A5A7-7EB61961E9C1}" presName="bullet4b" presStyleLbl="node1" presStyleIdx="1" presStyleCnt="4"/>
      <dgm:spPr/>
    </dgm:pt>
    <dgm:pt modelId="{2C6F5744-1B5E-2947-BB47-E7A56FF7A9BC}" type="pres">
      <dgm:prSet presAssocID="{9FDD9CD1-2CF8-B847-A5A7-7EB61961E9C1}" presName="textBox4b" presStyleLbl="revTx" presStyleIdx="1" presStyleCnt="4">
        <dgm:presLayoutVars>
          <dgm:bulletEnabled val="1"/>
        </dgm:presLayoutVars>
      </dgm:prSet>
      <dgm:spPr/>
      <dgm:t>
        <a:bodyPr/>
        <a:lstStyle/>
        <a:p>
          <a:endParaRPr lang="es-ES_tradnl"/>
        </a:p>
      </dgm:t>
    </dgm:pt>
    <dgm:pt modelId="{E4DCE538-18FF-9543-8E8C-4A5515B5DF29}" type="pres">
      <dgm:prSet presAssocID="{6B4936B0-9A54-B94B-B432-195E2908F3EA}" presName="bullet4c" presStyleLbl="node1" presStyleIdx="2" presStyleCnt="4"/>
      <dgm:spPr/>
    </dgm:pt>
    <dgm:pt modelId="{8224B3A7-4FC5-254D-B6A6-4DE3EAD78D4E}" type="pres">
      <dgm:prSet presAssocID="{6B4936B0-9A54-B94B-B432-195E2908F3EA}" presName="textBox4c" presStyleLbl="revTx" presStyleIdx="2" presStyleCnt="4">
        <dgm:presLayoutVars>
          <dgm:bulletEnabled val="1"/>
        </dgm:presLayoutVars>
      </dgm:prSet>
      <dgm:spPr/>
      <dgm:t>
        <a:bodyPr/>
        <a:lstStyle/>
        <a:p>
          <a:endParaRPr lang="es-ES_tradnl"/>
        </a:p>
      </dgm:t>
    </dgm:pt>
    <dgm:pt modelId="{4C69C249-0073-C243-940F-B206EC0D002D}" type="pres">
      <dgm:prSet presAssocID="{0CCD0CF9-6DA1-2E49-9CA4-8B6CC49242F9}" presName="bullet4d" presStyleLbl="node1" presStyleIdx="3" presStyleCnt="4"/>
      <dgm:spPr/>
    </dgm:pt>
    <dgm:pt modelId="{80B89D6B-61A5-2042-9238-75DE84E6946E}" type="pres">
      <dgm:prSet presAssocID="{0CCD0CF9-6DA1-2E49-9CA4-8B6CC49242F9}" presName="textBox4d" presStyleLbl="revTx" presStyleIdx="3" presStyleCnt="4">
        <dgm:presLayoutVars>
          <dgm:bulletEnabled val="1"/>
        </dgm:presLayoutVars>
      </dgm:prSet>
      <dgm:spPr/>
      <dgm:t>
        <a:bodyPr/>
        <a:lstStyle/>
        <a:p>
          <a:endParaRPr lang="es-ES_tradnl"/>
        </a:p>
      </dgm:t>
    </dgm:pt>
  </dgm:ptLst>
  <dgm:cxnLst>
    <dgm:cxn modelId="{B8019AF2-B88A-C347-8CF2-620F2F68D34E}" type="presOf" srcId="{6B4936B0-9A54-B94B-B432-195E2908F3EA}" destId="{8224B3A7-4FC5-254D-B6A6-4DE3EAD78D4E}" srcOrd="0" destOrd="0" presId="urn:microsoft.com/office/officeart/2005/8/layout/arrow2"/>
    <dgm:cxn modelId="{BA1B80C2-F4AA-5E46-A317-3D9EB5C9A243}" srcId="{413BEF46-8D0A-5847-941A-2FEF0C49AF12}" destId="{0CCD0CF9-6DA1-2E49-9CA4-8B6CC49242F9}" srcOrd="3" destOrd="0" parTransId="{8FA22FCC-115D-CA49-9323-B8C0A99646A7}" sibTransId="{F8112910-96B1-8D4B-9E63-DF3D4F4CF654}"/>
    <dgm:cxn modelId="{7FAF068A-F388-8A41-BCA6-22E66D760F05}" srcId="{413BEF46-8D0A-5847-941A-2FEF0C49AF12}" destId="{86235872-8FED-434E-9FA0-D8F042A4E289}" srcOrd="0" destOrd="0" parTransId="{2693241F-4CDE-7D4B-8581-36A52024FA3C}" sibTransId="{16A614D5-BE52-F44D-BE06-1CAF486D1474}"/>
    <dgm:cxn modelId="{B55F6B29-871D-2242-8688-BED9DAF07B68}" type="presOf" srcId="{413BEF46-8D0A-5847-941A-2FEF0C49AF12}" destId="{B4D0C425-FF81-EA41-A9A4-42EBD767EFF1}" srcOrd="0" destOrd="0" presId="urn:microsoft.com/office/officeart/2005/8/layout/arrow2"/>
    <dgm:cxn modelId="{3933408F-F216-F04C-9EA2-72E4AFB41E34}" type="presOf" srcId="{9FDD9CD1-2CF8-B847-A5A7-7EB61961E9C1}" destId="{2C6F5744-1B5E-2947-BB47-E7A56FF7A9BC}" srcOrd="0" destOrd="0" presId="urn:microsoft.com/office/officeart/2005/8/layout/arrow2"/>
    <dgm:cxn modelId="{4FA4450F-902B-0F40-B206-290DE85E221D}" srcId="{413BEF46-8D0A-5847-941A-2FEF0C49AF12}" destId="{6B4936B0-9A54-B94B-B432-195E2908F3EA}" srcOrd="2" destOrd="0" parTransId="{670020F1-FECB-234A-B288-CACD0536E5DF}" sibTransId="{C4FE1BCE-2A73-244D-B3FA-75A6CA5E3DA2}"/>
    <dgm:cxn modelId="{0298234E-653F-A545-97BC-34514539932D}" type="presOf" srcId="{0CCD0CF9-6DA1-2E49-9CA4-8B6CC49242F9}" destId="{80B89D6B-61A5-2042-9238-75DE84E6946E}" srcOrd="0" destOrd="0" presId="urn:microsoft.com/office/officeart/2005/8/layout/arrow2"/>
    <dgm:cxn modelId="{6C891837-24D9-864D-9BAF-A7318DF52557}" type="presOf" srcId="{86235872-8FED-434E-9FA0-D8F042A4E289}" destId="{DFFF29D3-79F2-C44C-8468-7E58440B3D8E}" srcOrd="0" destOrd="0" presId="urn:microsoft.com/office/officeart/2005/8/layout/arrow2"/>
    <dgm:cxn modelId="{630DC195-B900-474B-AF88-BEBD03EE6CB9}" srcId="{413BEF46-8D0A-5847-941A-2FEF0C49AF12}" destId="{9FDD9CD1-2CF8-B847-A5A7-7EB61961E9C1}" srcOrd="1" destOrd="0" parTransId="{6BA20522-5B0F-5147-BDB1-E2A8BDC64F2D}" sibTransId="{65E20FD0-3636-5248-B1DD-2141DE47251A}"/>
    <dgm:cxn modelId="{C3BB6998-E6F5-4E40-A929-90E821765987}" type="presParOf" srcId="{B4D0C425-FF81-EA41-A9A4-42EBD767EFF1}" destId="{4D8AD377-6725-094E-B081-96922ED45DF8}" srcOrd="0" destOrd="0" presId="urn:microsoft.com/office/officeart/2005/8/layout/arrow2"/>
    <dgm:cxn modelId="{E1514660-084E-144C-8AD3-3115D796CD08}" type="presParOf" srcId="{B4D0C425-FF81-EA41-A9A4-42EBD767EFF1}" destId="{D83592DB-E7AD-2542-8532-C816BE743BA4}" srcOrd="1" destOrd="0" presId="urn:microsoft.com/office/officeart/2005/8/layout/arrow2"/>
    <dgm:cxn modelId="{758DD7A5-CBC9-E745-8C68-7D759C88B5BF}" type="presParOf" srcId="{D83592DB-E7AD-2542-8532-C816BE743BA4}" destId="{AF854E0E-DE98-DC43-B750-D6248AD037D0}" srcOrd="0" destOrd="0" presId="urn:microsoft.com/office/officeart/2005/8/layout/arrow2"/>
    <dgm:cxn modelId="{C3B327A7-9972-9D41-8C0E-40DF20A99316}" type="presParOf" srcId="{D83592DB-E7AD-2542-8532-C816BE743BA4}" destId="{DFFF29D3-79F2-C44C-8468-7E58440B3D8E}" srcOrd="1" destOrd="0" presId="urn:microsoft.com/office/officeart/2005/8/layout/arrow2"/>
    <dgm:cxn modelId="{BA3498E7-DCF2-904A-83BD-D1FD6FB16C2A}" type="presParOf" srcId="{D83592DB-E7AD-2542-8532-C816BE743BA4}" destId="{47033C9B-606A-844B-AD04-022844438BC8}" srcOrd="2" destOrd="0" presId="urn:microsoft.com/office/officeart/2005/8/layout/arrow2"/>
    <dgm:cxn modelId="{FA8212E4-CADE-D34C-9C6F-6A6F4228BE89}" type="presParOf" srcId="{D83592DB-E7AD-2542-8532-C816BE743BA4}" destId="{2C6F5744-1B5E-2947-BB47-E7A56FF7A9BC}" srcOrd="3" destOrd="0" presId="urn:microsoft.com/office/officeart/2005/8/layout/arrow2"/>
    <dgm:cxn modelId="{0E28E1E1-F631-524C-9AFA-3A5C13B7B376}" type="presParOf" srcId="{D83592DB-E7AD-2542-8532-C816BE743BA4}" destId="{E4DCE538-18FF-9543-8E8C-4A5515B5DF29}" srcOrd="4" destOrd="0" presId="urn:microsoft.com/office/officeart/2005/8/layout/arrow2"/>
    <dgm:cxn modelId="{25D5B6BE-BDB3-0543-B3A0-903B3359E4F5}" type="presParOf" srcId="{D83592DB-E7AD-2542-8532-C816BE743BA4}" destId="{8224B3A7-4FC5-254D-B6A6-4DE3EAD78D4E}" srcOrd="5" destOrd="0" presId="urn:microsoft.com/office/officeart/2005/8/layout/arrow2"/>
    <dgm:cxn modelId="{D0FAD9A9-CC7B-5C4F-A37C-832F619AC1F6}" type="presParOf" srcId="{D83592DB-E7AD-2542-8532-C816BE743BA4}" destId="{4C69C249-0073-C243-940F-B206EC0D002D}" srcOrd="6" destOrd="0" presId="urn:microsoft.com/office/officeart/2005/8/layout/arrow2"/>
    <dgm:cxn modelId="{CAECE5EE-72D8-F446-AAB6-A523628B3E7F}" type="presParOf" srcId="{D83592DB-E7AD-2542-8532-C816BE743BA4}" destId="{80B89D6B-61A5-2042-9238-75DE84E6946E}" srcOrd="7" destOrd="0" presId="urn:microsoft.com/office/officeart/2005/8/layout/arrow2"/>
  </dgm:cxnLst>
  <dgm:bg/>
  <dgm:whole/>
</dgm:dataModel>
</file>

<file path=ppt/diagrams/data2.xml><?xml version="1.0" encoding="utf-8"?>
<dgm:dataModel xmlns:dgm="http://schemas.openxmlformats.org/drawingml/2006/diagram" xmlns:a="http://schemas.openxmlformats.org/drawingml/2006/main">
  <dgm:ptLst>
    <dgm:pt modelId="{BD2DBA64-F475-4343-839F-48827E4207EA}" type="doc">
      <dgm:prSet loTypeId="urn:microsoft.com/office/officeart/2005/8/layout/arrow2" loCatId="process" qsTypeId="urn:microsoft.com/office/officeart/2005/8/quickstyle/simple4" qsCatId="simple" csTypeId="urn:microsoft.com/office/officeart/2005/8/colors/accent1_2" csCatId="accent1" phldr="1"/>
      <dgm:spPr/>
    </dgm:pt>
    <dgm:pt modelId="{CFF1EF6B-00BD-2944-8F13-A54208D3F6AB}">
      <dgm:prSet phldrT="[Texto]" custT="1"/>
      <dgm:spPr/>
      <dgm:t>
        <a:bodyPr/>
        <a:lstStyle/>
        <a:p>
          <a:r>
            <a:rPr lang="es-ES_tradnl" sz="1700" b="1" dirty="0" smtClean="0"/>
            <a:t>Reconocimiento del problema</a:t>
          </a:r>
          <a:endParaRPr lang="es-ES_tradnl" sz="1700" b="1" dirty="0"/>
        </a:p>
      </dgm:t>
    </dgm:pt>
    <dgm:pt modelId="{237363C5-FAE7-A94D-B51F-5F17A164EB25}" type="parTrans" cxnId="{438FFBE6-00A4-E04B-ADF9-92B7081DD335}">
      <dgm:prSet/>
      <dgm:spPr/>
      <dgm:t>
        <a:bodyPr/>
        <a:lstStyle/>
        <a:p>
          <a:endParaRPr lang="es-ES_tradnl"/>
        </a:p>
      </dgm:t>
    </dgm:pt>
    <dgm:pt modelId="{8E8E28F2-2B92-C040-BBFB-CF1FE9D403B6}" type="sibTrans" cxnId="{438FFBE6-00A4-E04B-ADF9-92B7081DD335}">
      <dgm:prSet/>
      <dgm:spPr/>
      <dgm:t>
        <a:bodyPr/>
        <a:lstStyle/>
        <a:p>
          <a:endParaRPr lang="es-ES_tradnl"/>
        </a:p>
      </dgm:t>
    </dgm:pt>
    <dgm:pt modelId="{DEB27193-0727-6847-8DD8-071C4DC958CF}">
      <dgm:prSet phldrT="[Texto]"/>
      <dgm:spPr/>
      <dgm:t>
        <a:bodyPr/>
        <a:lstStyle/>
        <a:p>
          <a:r>
            <a:rPr lang="es-ES_tradnl" b="1" dirty="0" smtClean="0"/>
            <a:t>Búsqueda de información</a:t>
          </a:r>
          <a:endParaRPr lang="es-ES_tradnl" b="1" dirty="0"/>
        </a:p>
      </dgm:t>
    </dgm:pt>
    <dgm:pt modelId="{206B02CF-43FF-0647-BF67-9ACC2EB20514}" type="parTrans" cxnId="{627AFBD2-9C76-DA4C-B3E7-D34DCB26D68A}">
      <dgm:prSet/>
      <dgm:spPr/>
      <dgm:t>
        <a:bodyPr/>
        <a:lstStyle/>
        <a:p>
          <a:endParaRPr lang="es-ES_tradnl"/>
        </a:p>
      </dgm:t>
    </dgm:pt>
    <dgm:pt modelId="{C68C1F6E-217B-D24A-9C90-D45D645C0F09}" type="sibTrans" cxnId="{627AFBD2-9C76-DA4C-B3E7-D34DCB26D68A}">
      <dgm:prSet/>
      <dgm:spPr/>
      <dgm:t>
        <a:bodyPr/>
        <a:lstStyle/>
        <a:p>
          <a:endParaRPr lang="es-ES_tradnl"/>
        </a:p>
      </dgm:t>
    </dgm:pt>
    <dgm:pt modelId="{C1037229-A7B4-5C4A-8EE6-ECE8AFC9FDD9}">
      <dgm:prSet phldrT="[Texto]"/>
      <dgm:spPr/>
      <dgm:t>
        <a:bodyPr/>
        <a:lstStyle/>
        <a:p>
          <a:r>
            <a:rPr lang="es-ES_tradnl" b="1" dirty="0" smtClean="0"/>
            <a:t>Evaluación de alternativas</a:t>
          </a:r>
          <a:endParaRPr lang="es-ES_tradnl" b="1" dirty="0"/>
        </a:p>
      </dgm:t>
    </dgm:pt>
    <dgm:pt modelId="{A0235FEB-EC31-0A4A-8E63-64F6368D33BD}" type="parTrans" cxnId="{508F2443-F7B2-D944-B1A4-0681A2740532}">
      <dgm:prSet/>
      <dgm:spPr/>
      <dgm:t>
        <a:bodyPr/>
        <a:lstStyle/>
        <a:p>
          <a:endParaRPr lang="es-ES_tradnl"/>
        </a:p>
      </dgm:t>
    </dgm:pt>
    <dgm:pt modelId="{6133E01A-189B-D944-821E-88C810994E73}" type="sibTrans" cxnId="{508F2443-F7B2-D944-B1A4-0681A2740532}">
      <dgm:prSet/>
      <dgm:spPr/>
      <dgm:t>
        <a:bodyPr/>
        <a:lstStyle/>
        <a:p>
          <a:endParaRPr lang="es-ES_tradnl"/>
        </a:p>
      </dgm:t>
    </dgm:pt>
    <dgm:pt modelId="{45543216-C1DC-3742-AD2E-35382EDE2116}">
      <dgm:prSet phldrT="[Texto]"/>
      <dgm:spPr/>
      <dgm:t>
        <a:bodyPr/>
        <a:lstStyle/>
        <a:p>
          <a:r>
            <a:rPr lang="es-ES_tradnl" b="1" dirty="0" smtClean="0"/>
            <a:t>Decisión de compra</a:t>
          </a:r>
          <a:endParaRPr lang="es-ES_tradnl" b="1" dirty="0"/>
        </a:p>
      </dgm:t>
    </dgm:pt>
    <dgm:pt modelId="{C50AC6E6-DEFC-744D-AC88-3059B6ABBACA}" type="parTrans" cxnId="{23D94B78-15D0-5F4C-A1CB-BF9383882705}">
      <dgm:prSet/>
      <dgm:spPr/>
      <dgm:t>
        <a:bodyPr/>
        <a:lstStyle/>
        <a:p>
          <a:endParaRPr lang="es-ES_tradnl"/>
        </a:p>
      </dgm:t>
    </dgm:pt>
    <dgm:pt modelId="{4CE463D9-8509-A649-9456-B8D0F7E3542D}" type="sibTrans" cxnId="{23D94B78-15D0-5F4C-A1CB-BF9383882705}">
      <dgm:prSet/>
      <dgm:spPr/>
      <dgm:t>
        <a:bodyPr/>
        <a:lstStyle/>
        <a:p>
          <a:endParaRPr lang="es-ES_tradnl"/>
        </a:p>
      </dgm:t>
    </dgm:pt>
    <dgm:pt modelId="{B27652BC-1C30-6C4E-9A4C-FCF85751DE8B}">
      <dgm:prSet phldrT="[Texto]"/>
      <dgm:spPr/>
      <dgm:t>
        <a:bodyPr/>
        <a:lstStyle/>
        <a:p>
          <a:r>
            <a:rPr lang="es-ES_tradnl" b="1" dirty="0" smtClean="0"/>
            <a:t>Conducta posterior a la compra</a:t>
          </a:r>
          <a:endParaRPr lang="es-ES_tradnl" b="1" dirty="0"/>
        </a:p>
      </dgm:t>
    </dgm:pt>
    <dgm:pt modelId="{DD343F78-5ED6-FA4B-A0CE-F8EC7DDA5B07}" type="parTrans" cxnId="{5BF23216-82E9-0648-A7BF-64D643720A35}">
      <dgm:prSet/>
      <dgm:spPr/>
      <dgm:t>
        <a:bodyPr/>
        <a:lstStyle/>
        <a:p>
          <a:endParaRPr lang="es-ES_tradnl"/>
        </a:p>
      </dgm:t>
    </dgm:pt>
    <dgm:pt modelId="{45EDB784-69D7-F942-BEAB-7EC6F4456616}" type="sibTrans" cxnId="{5BF23216-82E9-0648-A7BF-64D643720A35}">
      <dgm:prSet/>
      <dgm:spPr/>
      <dgm:t>
        <a:bodyPr/>
        <a:lstStyle/>
        <a:p>
          <a:endParaRPr lang="es-ES_tradnl"/>
        </a:p>
      </dgm:t>
    </dgm:pt>
    <dgm:pt modelId="{5B150011-55E8-3D4A-8D03-7E1E87DB39B3}" type="pres">
      <dgm:prSet presAssocID="{BD2DBA64-F475-4343-839F-48827E4207EA}" presName="arrowDiagram" presStyleCnt="0">
        <dgm:presLayoutVars>
          <dgm:chMax val="5"/>
          <dgm:dir/>
          <dgm:resizeHandles val="exact"/>
        </dgm:presLayoutVars>
      </dgm:prSet>
      <dgm:spPr/>
    </dgm:pt>
    <dgm:pt modelId="{47AFDB65-FE6F-0145-A50E-CB926EF6F1BF}" type="pres">
      <dgm:prSet presAssocID="{BD2DBA64-F475-4343-839F-48827E4207EA}" presName="arrow" presStyleLbl="bgShp" presStyleIdx="0" presStyleCnt="1"/>
      <dgm:spPr/>
    </dgm:pt>
    <dgm:pt modelId="{8B55D039-474B-E44A-8E78-A3E082B05260}" type="pres">
      <dgm:prSet presAssocID="{BD2DBA64-F475-4343-839F-48827E4207EA}" presName="arrowDiagram5" presStyleCnt="0"/>
      <dgm:spPr/>
    </dgm:pt>
    <dgm:pt modelId="{9533B673-763A-E141-BD7C-28237337951C}" type="pres">
      <dgm:prSet presAssocID="{CFF1EF6B-00BD-2944-8F13-A54208D3F6AB}" presName="bullet5a" presStyleLbl="node1" presStyleIdx="0" presStyleCnt="5"/>
      <dgm:spPr/>
    </dgm:pt>
    <dgm:pt modelId="{4D4B1AAC-EE46-B54D-835D-CF2726F4D3F6}" type="pres">
      <dgm:prSet presAssocID="{CFF1EF6B-00BD-2944-8F13-A54208D3F6AB}" presName="textBox5a" presStyleLbl="revTx" presStyleIdx="0" presStyleCnt="5" custScaleX="156833" custLinFactNeighborX="38476" custLinFactNeighborY="6777">
        <dgm:presLayoutVars>
          <dgm:bulletEnabled val="1"/>
        </dgm:presLayoutVars>
      </dgm:prSet>
      <dgm:spPr/>
      <dgm:t>
        <a:bodyPr/>
        <a:lstStyle/>
        <a:p>
          <a:endParaRPr lang="es-ES_tradnl"/>
        </a:p>
      </dgm:t>
    </dgm:pt>
    <dgm:pt modelId="{1364AF12-A240-5140-A8E1-6C36017244BF}" type="pres">
      <dgm:prSet presAssocID="{DEB27193-0727-6847-8DD8-071C4DC958CF}" presName="bullet5b" presStyleLbl="node1" presStyleIdx="1" presStyleCnt="5"/>
      <dgm:spPr/>
    </dgm:pt>
    <dgm:pt modelId="{9D3212DC-FC18-154E-94E8-C03E89A5669E}" type="pres">
      <dgm:prSet presAssocID="{DEB27193-0727-6847-8DD8-071C4DC958CF}" presName="textBox5b" presStyleLbl="revTx" presStyleIdx="1" presStyleCnt="5">
        <dgm:presLayoutVars>
          <dgm:bulletEnabled val="1"/>
        </dgm:presLayoutVars>
      </dgm:prSet>
      <dgm:spPr/>
      <dgm:t>
        <a:bodyPr/>
        <a:lstStyle/>
        <a:p>
          <a:endParaRPr lang="es-ES_tradnl"/>
        </a:p>
      </dgm:t>
    </dgm:pt>
    <dgm:pt modelId="{BB3B1A64-F970-BF40-A252-0296C98216EA}" type="pres">
      <dgm:prSet presAssocID="{C1037229-A7B4-5C4A-8EE6-ECE8AFC9FDD9}" presName="bullet5c" presStyleLbl="node1" presStyleIdx="2" presStyleCnt="5"/>
      <dgm:spPr/>
    </dgm:pt>
    <dgm:pt modelId="{5F344224-1C69-2248-9AE9-B8C7D5B36875}" type="pres">
      <dgm:prSet presAssocID="{C1037229-A7B4-5C4A-8EE6-ECE8AFC9FDD9}" presName="textBox5c" presStyleLbl="revTx" presStyleIdx="2" presStyleCnt="5">
        <dgm:presLayoutVars>
          <dgm:bulletEnabled val="1"/>
        </dgm:presLayoutVars>
      </dgm:prSet>
      <dgm:spPr/>
      <dgm:t>
        <a:bodyPr/>
        <a:lstStyle/>
        <a:p>
          <a:endParaRPr lang="es-ES_tradnl"/>
        </a:p>
      </dgm:t>
    </dgm:pt>
    <dgm:pt modelId="{4AB2FF1D-CD4B-3844-B67D-EFF42C8519E2}" type="pres">
      <dgm:prSet presAssocID="{45543216-C1DC-3742-AD2E-35382EDE2116}" presName="bullet5d" presStyleLbl="node1" presStyleIdx="3" presStyleCnt="5"/>
      <dgm:spPr/>
    </dgm:pt>
    <dgm:pt modelId="{B912DA7A-32D5-F642-B9CB-58047FF85108}" type="pres">
      <dgm:prSet presAssocID="{45543216-C1DC-3742-AD2E-35382EDE2116}" presName="textBox5d" presStyleLbl="revTx" presStyleIdx="3" presStyleCnt="5">
        <dgm:presLayoutVars>
          <dgm:bulletEnabled val="1"/>
        </dgm:presLayoutVars>
      </dgm:prSet>
      <dgm:spPr/>
      <dgm:t>
        <a:bodyPr/>
        <a:lstStyle/>
        <a:p>
          <a:endParaRPr lang="es-ES_tradnl"/>
        </a:p>
      </dgm:t>
    </dgm:pt>
    <dgm:pt modelId="{25CD9ECB-2163-8F48-9737-56E4B9147F87}" type="pres">
      <dgm:prSet presAssocID="{B27652BC-1C30-6C4E-9A4C-FCF85751DE8B}" presName="bullet5e" presStyleLbl="node1" presStyleIdx="4" presStyleCnt="5"/>
      <dgm:spPr/>
    </dgm:pt>
    <dgm:pt modelId="{CB0E219E-A27B-A84D-9422-B55FE3EF6B3D}" type="pres">
      <dgm:prSet presAssocID="{B27652BC-1C30-6C4E-9A4C-FCF85751DE8B}" presName="textBox5e" presStyleLbl="revTx" presStyleIdx="4" presStyleCnt="5">
        <dgm:presLayoutVars>
          <dgm:bulletEnabled val="1"/>
        </dgm:presLayoutVars>
      </dgm:prSet>
      <dgm:spPr/>
      <dgm:t>
        <a:bodyPr/>
        <a:lstStyle/>
        <a:p>
          <a:endParaRPr lang="es-ES_tradnl"/>
        </a:p>
      </dgm:t>
    </dgm:pt>
  </dgm:ptLst>
  <dgm:cxnLst>
    <dgm:cxn modelId="{23D94B78-15D0-5F4C-A1CB-BF9383882705}" srcId="{BD2DBA64-F475-4343-839F-48827E4207EA}" destId="{45543216-C1DC-3742-AD2E-35382EDE2116}" srcOrd="3" destOrd="0" parTransId="{C50AC6E6-DEFC-744D-AC88-3059B6ABBACA}" sibTransId="{4CE463D9-8509-A649-9456-B8D0F7E3542D}"/>
    <dgm:cxn modelId="{5BF23216-82E9-0648-A7BF-64D643720A35}" srcId="{BD2DBA64-F475-4343-839F-48827E4207EA}" destId="{B27652BC-1C30-6C4E-9A4C-FCF85751DE8B}" srcOrd="4" destOrd="0" parTransId="{DD343F78-5ED6-FA4B-A0CE-F8EC7DDA5B07}" sibTransId="{45EDB784-69D7-F942-BEAB-7EC6F4456616}"/>
    <dgm:cxn modelId="{40183C55-D4F3-6746-928F-22BD8F14F160}" type="presOf" srcId="{DEB27193-0727-6847-8DD8-071C4DC958CF}" destId="{9D3212DC-FC18-154E-94E8-C03E89A5669E}" srcOrd="0" destOrd="0" presId="urn:microsoft.com/office/officeart/2005/8/layout/arrow2"/>
    <dgm:cxn modelId="{29FF4057-DECD-8D4D-998B-AD9DBF2C01AE}" type="presOf" srcId="{45543216-C1DC-3742-AD2E-35382EDE2116}" destId="{B912DA7A-32D5-F642-B9CB-58047FF85108}" srcOrd="0" destOrd="0" presId="urn:microsoft.com/office/officeart/2005/8/layout/arrow2"/>
    <dgm:cxn modelId="{6495CA01-C9D3-2D43-A874-26C03DAC4140}" type="presOf" srcId="{BD2DBA64-F475-4343-839F-48827E4207EA}" destId="{5B150011-55E8-3D4A-8D03-7E1E87DB39B3}" srcOrd="0" destOrd="0" presId="urn:microsoft.com/office/officeart/2005/8/layout/arrow2"/>
    <dgm:cxn modelId="{41C0356F-BC98-6A41-AAF3-C15FF48CD323}" type="presOf" srcId="{CFF1EF6B-00BD-2944-8F13-A54208D3F6AB}" destId="{4D4B1AAC-EE46-B54D-835D-CF2726F4D3F6}" srcOrd="0" destOrd="0" presId="urn:microsoft.com/office/officeart/2005/8/layout/arrow2"/>
    <dgm:cxn modelId="{438FFBE6-00A4-E04B-ADF9-92B7081DD335}" srcId="{BD2DBA64-F475-4343-839F-48827E4207EA}" destId="{CFF1EF6B-00BD-2944-8F13-A54208D3F6AB}" srcOrd="0" destOrd="0" parTransId="{237363C5-FAE7-A94D-B51F-5F17A164EB25}" sibTransId="{8E8E28F2-2B92-C040-BBFB-CF1FE9D403B6}"/>
    <dgm:cxn modelId="{508F2443-F7B2-D944-B1A4-0681A2740532}" srcId="{BD2DBA64-F475-4343-839F-48827E4207EA}" destId="{C1037229-A7B4-5C4A-8EE6-ECE8AFC9FDD9}" srcOrd="2" destOrd="0" parTransId="{A0235FEB-EC31-0A4A-8E63-64F6368D33BD}" sibTransId="{6133E01A-189B-D944-821E-88C810994E73}"/>
    <dgm:cxn modelId="{ED55BF1C-09BA-1E47-ABA6-F9923828050D}" type="presOf" srcId="{B27652BC-1C30-6C4E-9A4C-FCF85751DE8B}" destId="{CB0E219E-A27B-A84D-9422-B55FE3EF6B3D}" srcOrd="0" destOrd="0" presId="urn:microsoft.com/office/officeart/2005/8/layout/arrow2"/>
    <dgm:cxn modelId="{627AFBD2-9C76-DA4C-B3E7-D34DCB26D68A}" srcId="{BD2DBA64-F475-4343-839F-48827E4207EA}" destId="{DEB27193-0727-6847-8DD8-071C4DC958CF}" srcOrd="1" destOrd="0" parTransId="{206B02CF-43FF-0647-BF67-9ACC2EB20514}" sibTransId="{C68C1F6E-217B-D24A-9C90-D45D645C0F09}"/>
    <dgm:cxn modelId="{15B08A32-D0B1-054F-97E0-3D7B659B7D5A}" type="presOf" srcId="{C1037229-A7B4-5C4A-8EE6-ECE8AFC9FDD9}" destId="{5F344224-1C69-2248-9AE9-B8C7D5B36875}" srcOrd="0" destOrd="0" presId="urn:microsoft.com/office/officeart/2005/8/layout/arrow2"/>
    <dgm:cxn modelId="{A11B0AC5-E867-6F4A-89BA-914919E80304}" type="presParOf" srcId="{5B150011-55E8-3D4A-8D03-7E1E87DB39B3}" destId="{47AFDB65-FE6F-0145-A50E-CB926EF6F1BF}" srcOrd="0" destOrd="0" presId="urn:microsoft.com/office/officeart/2005/8/layout/arrow2"/>
    <dgm:cxn modelId="{2E890ABA-2CBA-7341-997C-076D6BAFA8E8}" type="presParOf" srcId="{5B150011-55E8-3D4A-8D03-7E1E87DB39B3}" destId="{8B55D039-474B-E44A-8E78-A3E082B05260}" srcOrd="1" destOrd="0" presId="urn:microsoft.com/office/officeart/2005/8/layout/arrow2"/>
    <dgm:cxn modelId="{F1CFC915-4305-854F-BA87-55C64C73309C}" type="presParOf" srcId="{8B55D039-474B-E44A-8E78-A3E082B05260}" destId="{9533B673-763A-E141-BD7C-28237337951C}" srcOrd="0" destOrd="0" presId="urn:microsoft.com/office/officeart/2005/8/layout/arrow2"/>
    <dgm:cxn modelId="{0D9EC1BC-7BB5-6A48-A46D-B7506DB42C07}" type="presParOf" srcId="{8B55D039-474B-E44A-8E78-A3E082B05260}" destId="{4D4B1AAC-EE46-B54D-835D-CF2726F4D3F6}" srcOrd="1" destOrd="0" presId="urn:microsoft.com/office/officeart/2005/8/layout/arrow2"/>
    <dgm:cxn modelId="{5673F61D-9DC0-9B4E-AC86-DFF19E44DD4E}" type="presParOf" srcId="{8B55D039-474B-E44A-8E78-A3E082B05260}" destId="{1364AF12-A240-5140-A8E1-6C36017244BF}" srcOrd="2" destOrd="0" presId="urn:microsoft.com/office/officeart/2005/8/layout/arrow2"/>
    <dgm:cxn modelId="{5F6FEE50-EDBD-A640-8DF8-45FC57FA12C8}" type="presParOf" srcId="{8B55D039-474B-E44A-8E78-A3E082B05260}" destId="{9D3212DC-FC18-154E-94E8-C03E89A5669E}" srcOrd="3" destOrd="0" presId="urn:microsoft.com/office/officeart/2005/8/layout/arrow2"/>
    <dgm:cxn modelId="{B664CA5D-B26F-3D48-9368-91C9AA098129}" type="presParOf" srcId="{8B55D039-474B-E44A-8E78-A3E082B05260}" destId="{BB3B1A64-F970-BF40-A252-0296C98216EA}" srcOrd="4" destOrd="0" presId="urn:microsoft.com/office/officeart/2005/8/layout/arrow2"/>
    <dgm:cxn modelId="{AA868D80-931D-1343-A826-E08496714DB1}" type="presParOf" srcId="{8B55D039-474B-E44A-8E78-A3E082B05260}" destId="{5F344224-1C69-2248-9AE9-B8C7D5B36875}" srcOrd="5" destOrd="0" presId="urn:microsoft.com/office/officeart/2005/8/layout/arrow2"/>
    <dgm:cxn modelId="{CAB37E49-87A8-8B49-9FE7-575D7D6E0834}" type="presParOf" srcId="{8B55D039-474B-E44A-8E78-A3E082B05260}" destId="{4AB2FF1D-CD4B-3844-B67D-EFF42C8519E2}" srcOrd="6" destOrd="0" presId="urn:microsoft.com/office/officeart/2005/8/layout/arrow2"/>
    <dgm:cxn modelId="{2FEFB2E4-C218-8947-B2A9-DA4186AD6640}" type="presParOf" srcId="{8B55D039-474B-E44A-8E78-A3E082B05260}" destId="{B912DA7A-32D5-F642-B9CB-58047FF85108}" srcOrd="7" destOrd="0" presId="urn:microsoft.com/office/officeart/2005/8/layout/arrow2"/>
    <dgm:cxn modelId="{2DD5F7B4-2647-FA4C-9B1D-1E9B6DD45600}" type="presParOf" srcId="{8B55D039-474B-E44A-8E78-A3E082B05260}" destId="{25CD9ECB-2163-8F48-9737-56E4B9147F87}" srcOrd="8" destOrd="0" presId="urn:microsoft.com/office/officeart/2005/8/layout/arrow2"/>
    <dgm:cxn modelId="{6D69EA1F-BE1B-0647-8878-D55C63027FCD}" type="presParOf" srcId="{8B55D039-474B-E44A-8E78-A3E082B05260}" destId="{CB0E219E-A27B-A84D-9422-B55FE3EF6B3D}" srcOrd="9" destOrd="0" presId="urn:microsoft.com/office/officeart/2005/8/layout/arrow2"/>
  </dgm:cxnLst>
  <dgm:bg/>
  <dgm:whole/>
</dgm:dataModel>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gl-ES"/>
          </a:p>
        </p:txBody>
      </p:sp>
      <p:sp>
        <p:nvSpPr>
          <p:cNvPr id="3" name="Marcador de fech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76A6305-8073-9743-A41A-9EE65A3E0A74}" type="datetimeFigureOut">
              <a:rPr lang="es-ES_tradnl" smtClean="0"/>
              <a:pPr/>
              <a:t>10/7/17</a:t>
            </a:fld>
            <a:endParaRPr lang="gl-ES"/>
          </a:p>
        </p:txBody>
      </p:sp>
      <p:sp>
        <p:nvSpPr>
          <p:cNvPr id="4" name="Marcador de pie de página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gl-ES"/>
          </a:p>
        </p:txBody>
      </p:sp>
      <p:sp>
        <p:nvSpPr>
          <p:cNvPr id="5" name="Marcador de número de diapositiva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C28F3AC-D71F-7040-B309-5A7D169B7FA4}" type="slidenum">
              <a:rPr lang="gl-ES" smtClean="0"/>
              <a:pPr/>
              <a:t>‹Nr.›</a:t>
            </a:fld>
            <a:endParaRPr lang="gl-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gl-ES"/>
          </a:p>
        </p:txBody>
      </p:sp>
      <p:sp>
        <p:nvSpPr>
          <p:cNvPr id="3" name="Marcador de fecha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1F39AA7-08AE-9A4C-8521-597CA83548EC}" type="datetimeFigureOut">
              <a:rPr lang="es-ES_tradnl" smtClean="0"/>
              <a:pPr/>
              <a:t>10/7/17</a:t>
            </a:fld>
            <a:endParaRPr lang="gl-ES"/>
          </a:p>
        </p:txBody>
      </p:sp>
      <p:sp>
        <p:nvSpPr>
          <p:cNvPr id="4" name="Marcador de imagen de diapositiva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gl-ES"/>
          </a:p>
        </p:txBody>
      </p:sp>
      <p:sp>
        <p:nvSpPr>
          <p:cNvPr id="5" name="Marcador de nota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6" name="Marcador de pie de página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gl-ES"/>
          </a:p>
        </p:txBody>
      </p:sp>
      <p:sp>
        <p:nvSpPr>
          <p:cNvPr id="7" name="Marcador de número de diapositiva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C004114-4EA6-E348-A5D0-A85260F26B4F}" type="slidenum">
              <a:rPr lang="gl-ES" smtClean="0"/>
              <a:pPr/>
              <a:t>‹Nr.›</a:t>
            </a:fld>
            <a:endParaRPr lang="gl-E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a:t>
            </a:fld>
            <a:endParaRPr lang="gl-E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10</a:t>
            </a:fld>
            <a:endParaRPr lang="gl-E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11</a:t>
            </a:fld>
            <a:endParaRPr lang="gl-E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12</a:t>
            </a:fld>
            <a:endParaRPr lang="gl-E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13</a:t>
            </a:fld>
            <a:endParaRPr lang="gl-E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14</a:t>
            </a:fld>
            <a:endParaRPr lang="gl-E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15</a:t>
            </a:fld>
            <a:endParaRPr lang="gl-E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16</a:t>
            </a:fld>
            <a:endParaRPr lang="gl-E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17</a:t>
            </a:fld>
            <a:endParaRPr lang="gl-E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gl-ES" dirty="0" smtClean="0"/>
              <a:t>El término yes you can proviene de los granjeros inmigrantes</a:t>
            </a:r>
          </a:p>
          <a:p>
            <a:r>
              <a:rPr lang="gl-ES" dirty="0" smtClean="0"/>
              <a:t>Marketer of the year, premio anual más prestigioso de la Association of National Advertisers</a:t>
            </a:r>
          </a:p>
          <a:p>
            <a:r>
              <a:rPr lang="gl-ES" dirty="0" smtClean="0"/>
              <a:t>Pepsi: campaña escoge el cambio</a:t>
            </a:r>
          </a:p>
          <a:p>
            <a:r>
              <a:rPr lang="gl-ES" dirty="0" smtClean="0"/>
              <a:t>Ikea: apúntate al cambio 2009</a:t>
            </a:r>
          </a:p>
          <a:p>
            <a:r>
              <a:rPr lang="gl-ES" dirty="0" smtClean="0"/>
              <a:t>Southwest Airlines: Yes you can</a:t>
            </a:r>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18</a:t>
            </a:fld>
            <a:endParaRPr lang="gl-E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2009 Absolut Vodka lanza a los lineales “Absolut no Label”</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19</a:t>
            </a:fld>
            <a:endParaRPr lang="gl-E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2</a:t>
            </a:fld>
            <a:endParaRPr lang="gl-E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Teoría comportamiento consumidor</a:t>
            </a:r>
          </a:p>
          <a:p>
            <a:pPr marL="0" marR="0" indent="0" algn="l" defTabSz="457200" rtl="0" eaLnBrk="1" fontAlgn="auto" latinLnBrk="0" hangingPunct="1">
              <a:lnSpc>
                <a:spcPct val="100000"/>
              </a:lnSpc>
              <a:spcBef>
                <a:spcPts val="0"/>
              </a:spcBef>
              <a:spcAft>
                <a:spcPts val="0"/>
              </a:spcAft>
              <a:buClrTx/>
              <a:buSzTx/>
              <a:buFontTx/>
              <a:buNone/>
              <a:tabLst/>
              <a:defRPr/>
            </a:pPr>
            <a:r>
              <a:rPr lang="gl-ES" dirty="0" smtClean="0"/>
              <a:t>Dentro de los factores persisten subfactores tales como la clase social, familia, grupos de referencia, edad, sexo, </a:t>
            </a:r>
          </a:p>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20</a:t>
            </a:fld>
            <a:endParaRPr lang="gl-E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21</a:t>
            </a:fld>
            <a:endParaRPr lang="gl-E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22</a:t>
            </a:fld>
            <a:endParaRPr lang="gl-E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23</a:t>
            </a:fld>
            <a:endParaRPr lang="gl-E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Brie Larsson</a:t>
            </a:r>
            <a:r>
              <a:rPr lang="gl-ES" baseline="0" dirty="0" smtClean="0"/>
              <a:t> Oscar vestida de Gucci</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24</a:t>
            </a:fld>
            <a:endParaRPr lang="gl-E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25</a:t>
            </a:fld>
            <a:endParaRPr lang="gl-E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26</a:t>
            </a:fld>
            <a:endParaRPr lang="gl-E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Sobreexposición a</a:t>
            </a:r>
            <a:r>
              <a:rPr lang="gl-ES" baseline="0" dirty="0" smtClean="0"/>
              <a:t> las marcas</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27</a:t>
            </a:fld>
            <a:endParaRPr lang="gl-E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28</a:t>
            </a:fld>
            <a:endParaRPr lang="gl-E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29</a:t>
            </a:fld>
            <a:endParaRPr lang="gl-E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a:t>
            </a:fld>
            <a:endParaRPr lang="gl-E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30</a:t>
            </a:fld>
            <a:endParaRPr lang="gl-E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31</a:t>
            </a:fld>
            <a:endParaRPr lang="gl-E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32</a:t>
            </a:fld>
            <a:endParaRPr lang="gl-E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33</a:t>
            </a:fld>
            <a:endParaRPr lang="gl-E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34</a:t>
            </a:fld>
            <a:endParaRPr lang="gl-E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35</a:t>
            </a:fld>
            <a:endParaRPr lang="gl-E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36</a:t>
            </a:fld>
            <a:endParaRPr lang="gl-E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gl-ES" dirty="0" smtClean="0"/>
              <a:t>Volkswagen:</a:t>
            </a:r>
            <a:endParaRPr lang="gl-ES" dirty="0"/>
          </a:p>
        </p:txBody>
      </p:sp>
      <p:sp>
        <p:nvSpPr>
          <p:cNvPr id="4" name="Marcador de número de diapositiva 3"/>
          <p:cNvSpPr>
            <a:spLocks noGrp="1"/>
          </p:cNvSpPr>
          <p:nvPr>
            <p:ph type="sldNum" sz="quarter" idx="10"/>
          </p:nvPr>
        </p:nvSpPr>
        <p:spPr/>
        <p:txBody>
          <a:bodyPr/>
          <a:lstStyle/>
          <a:p>
            <a:fld id="{AF298B46-C834-3648-9F8C-0C5B437DA3AB}" type="slidenum">
              <a:rPr lang="gl-ES" smtClean="0"/>
              <a:pPr/>
              <a:t>37</a:t>
            </a:fld>
            <a:endParaRPr lang="gl-E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38</a:t>
            </a:fld>
            <a:endParaRPr lang="gl-E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39</a:t>
            </a:fld>
            <a:endParaRPr lang="gl-E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a:t>
            </a:fld>
            <a:endParaRPr lang="gl-E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40</a:t>
            </a:fld>
            <a:endParaRPr lang="gl-E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41</a:t>
            </a:fld>
            <a:endParaRPr lang="gl-E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42</a:t>
            </a:fld>
            <a:endParaRPr lang="gl-E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43</a:t>
            </a:fld>
            <a:endParaRPr lang="gl-E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44</a:t>
            </a:fld>
            <a:endParaRPr lang="gl-E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45</a:t>
            </a:fld>
            <a:endParaRPr lang="gl-E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46</a:t>
            </a:fld>
            <a:endParaRPr lang="gl-E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47</a:t>
            </a:fld>
            <a:endParaRPr lang="gl-E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5</a:t>
            </a:fld>
            <a:endParaRPr lang="gl-E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6</a:t>
            </a:fld>
            <a:endParaRPr lang="gl-E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7</a:t>
            </a:fld>
            <a:endParaRPr lang="gl-E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8</a:t>
            </a:fld>
            <a:endParaRPr lang="gl-E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gl-ES"/>
          </a:p>
        </p:txBody>
      </p:sp>
      <p:sp>
        <p:nvSpPr>
          <p:cNvPr id="4" name="Marcador de número de diapositiva 3"/>
          <p:cNvSpPr>
            <a:spLocks noGrp="1"/>
          </p:cNvSpPr>
          <p:nvPr>
            <p:ph type="sldNum" sz="quarter" idx="10"/>
          </p:nvPr>
        </p:nvSpPr>
        <p:spPr/>
        <p:txBody>
          <a:bodyPr/>
          <a:lstStyle/>
          <a:p>
            <a:fld id="{8C004114-4EA6-E348-A5D0-A85260F26B4F}" type="slidenum">
              <a:rPr lang="gl-ES" smtClean="0"/>
              <a:pPr/>
              <a:t>9</a:t>
            </a:fld>
            <a:endParaRPr lang="gl-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gl-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gl-ES"/>
          </a:p>
        </p:txBody>
      </p:sp>
      <p:sp>
        <p:nvSpPr>
          <p:cNvPr id="4" name="Marcador de fecha 3"/>
          <p:cNvSpPr>
            <a:spLocks noGrp="1"/>
          </p:cNvSpPr>
          <p:nvPr>
            <p:ph type="dt" sz="half" idx="10"/>
          </p:nvPr>
        </p:nvSpPr>
        <p:spPr/>
        <p:txBody>
          <a:bodyPr/>
          <a:lstStyle/>
          <a:p>
            <a:fld id="{B6A82867-BB7D-9B46-93BA-6A94239A5096}"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6" name="Marcador de número de diapositiva 5"/>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D517C562-45A5-B440-A565-8790C37EC7E0}"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6" name="Marcador de número de diapositiva 5"/>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gl-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8518469F-1B7F-8840-ABAA-58FB32B85C5B}"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6" name="Marcador de número de diapositiva 5"/>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10"/>
          </p:nvPr>
        </p:nvSpPr>
        <p:spPr/>
        <p:txBody>
          <a:bodyPr/>
          <a:lstStyle/>
          <a:p>
            <a:fld id="{AA4EEF24-1204-8A4F-92B2-6D5C180BE568}"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6" name="Marcador de número de diapositiva 5"/>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gl-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7A31B7C9-E5BC-284E-9929-2131C10F0A82}" type="datetime1">
              <a:rPr lang="es-ES_tradnl" smtClean="0"/>
              <a:pPr/>
              <a:t>10/7/17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6" name="Marcador de número de diapositiva 5"/>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5" name="Marcador de fecha 4"/>
          <p:cNvSpPr>
            <a:spLocks noGrp="1"/>
          </p:cNvSpPr>
          <p:nvPr>
            <p:ph type="dt" sz="half" idx="10"/>
          </p:nvPr>
        </p:nvSpPr>
        <p:spPr/>
        <p:txBody>
          <a:bodyPr/>
          <a:lstStyle/>
          <a:p>
            <a:fld id="{1422CA24-23A8-354E-8B6C-0FE060370D0C}"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a:t>
            </a:r>
            <a:endParaRPr lang="gl-ES"/>
          </a:p>
        </p:txBody>
      </p:sp>
      <p:sp>
        <p:nvSpPr>
          <p:cNvPr id="7" name="Marcador de número de diapositiva 6"/>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gl-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7" name="Marcador de fecha 6"/>
          <p:cNvSpPr>
            <a:spLocks noGrp="1"/>
          </p:cNvSpPr>
          <p:nvPr>
            <p:ph type="dt" sz="half" idx="10"/>
          </p:nvPr>
        </p:nvSpPr>
        <p:spPr/>
        <p:txBody>
          <a:bodyPr/>
          <a:lstStyle/>
          <a:p>
            <a:fld id="{C93ED2A4-B95F-E249-B238-A5ACBF8E9B61}" type="datetime1">
              <a:rPr lang="es-ES_tradnl" smtClean="0"/>
              <a:pPr/>
              <a:t>10/7/17</a:t>
            </a:fld>
            <a:endParaRPr lang="gl-ES"/>
          </a:p>
        </p:txBody>
      </p:sp>
      <p:sp>
        <p:nvSpPr>
          <p:cNvPr id="8" name="Marcador de pie de página 7"/>
          <p:cNvSpPr>
            <a:spLocks noGrp="1"/>
          </p:cNvSpPr>
          <p:nvPr>
            <p:ph type="ftr" sz="quarter" idx="11"/>
          </p:nvPr>
        </p:nvSpPr>
        <p:spPr/>
        <p:txBody>
          <a:bodyPr/>
          <a:lstStyle/>
          <a:p>
            <a:r>
              <a:rPr lang="gl-ES" smtClean="0"/>
              <a:t>IN&amp;S Comunicación e innovación sostenible</a:t>
            </a:r>
            <a:endParaRPr lang="gl-ES"/>
          </a:p>
        </p:txBody>
      </p:sp>
      <p:sp>
        <p:nvSpPr>
          <p:cNvPr id="9" name="Marcador de número de diapositiva 8"/>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gl-ES"/>
          </a:p>
        </p:txBody>
      </p:sp>
      <p:sp>
        <p:nvSpPr>
          <p:cNvPr id="3" name="Marcador de fecha 2"/>
          <p:cNvSpPr>
            <a:spLocks noGrp="1"/>
          </p:cNvSpPr>
          <p:nvPr>
            <p:ph type="dt" sz="half" idx="10"/>
          </p:nvPr>
        </p:nvSpPr>
        <p:spPr/>
        <p:txBody>
          <a:bodyPr/>
          <a:lstStyle/>
          <a:p>
            <a:fld id="{0C6249DB-2D5A-E046-BC7D-E9366F3040DB}" type="datetime1">
              <a:rPr lang="es-ES_tradnl" smtClean="0"/>
              <a:pPr/>
              <a:t>10/7/17</a:t>
            </a:fld>
            <a:endParaRPr lang="gl-ES"/>
          </a:p>
        </p:txBody>
      </p:sp>
      <p:sp>
        <p:nvSpPr>
          <p:cNvPr id="4" name="Marcador de pie de página 3"/>
          <p:cNvSpPr>
            <a:spLocks noGrp="1"/>
          </p:cNvSpPr>
          <p:nvPr>
            <p:ph type="ftr" sz="quarter" idx="11"/>
          </p:nvPr>
        </p:nvSpPr>
        <p:spPr/>
        <p:txBody>
          <a:bodyPr/>
          <a:lstStyle/>
          <a:p>
            <a:r>
              <a:rPr lang="gl-ES" smtClean="0"/>
              <a:t>IN&amp;S Comunicación e innovación sostenible</a:t>
            </a:r>
            <a:endParaRPr lang="gl-ES"/>
          </a:p>
        </p:txBody>
      </p:sp>
      <p:sp>
        <p:nvSpPr>
          <p:cNvPr id="5" name="Marcador de número de diapositiva 4"/>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E74C513-8F46-244F-8C1A-866777172549}" type="datetime1">
              <a:rPr lang="es-ES_tradnl" smtClean="0"/>
              <a:pPr/>
              <a:t>10/7/17</a:t>
            </a:fld>
            <a:endParaRPr lang="gl-ES"/>
          </a:p>
        </p:txBody>
      </p:sp>
      <p:sp>
        <p:nvSpPr>
          <p:cNvPr id="3" name="Marcador de pie de página 2"/>
          <p:cNvSpPr>
            <a:spLocks noGrp="1"/>
          </p:cNvSpPr>
          <p:nvPr>
            <p:ph type="ftr" sz="quarter" idx="11"/>
          </p:nvPr>
        </p:nvSpPr>
        <p:spPr/>
        <p:txBody>
          <a:bodyPr/>
          <a:lstStyle/>
          <a:p>
            <a:r>
              <a:rPr lang="gl-ES" smtClean="0"/>
              <a:t>IN&amp;S Comunicación e innovación sostenible</a:t>
            </a:r>
            <a:endParaRPr lang="gl-ES"/>
          </a:p>
        </p:txBody>
      </p:sp>
      <p:sp>
        <p:nvSpPr>
          <p:cNvPr id="4" name="Marcador de número de diapositiva 3"/>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gl-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324BC96-DE67-8B40-9255-875DD1A707BA}"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a:t>
            </a:r>
            <a:endParaRPr lang="gl-ES"/>
          </a:p>
        </p:txBody>
      </p:sp>
      <p:sp>
        <p:nvSpPr>
          <p:cNvPr id="7" name="Marcador de número de diapositiva 6"/>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gl-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l-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C80931B-0550-F247-BBDF-A63A3D4C16FA}" type="datetime1">
              <a:rPr lang="es-ES_tradnl" smtClean="0"/>
              <a:pPr/>
              <a:t>10/7/17</a:t>
            </a:fld>
            <a:endParaRPr lang="gl-ES"/>
          </a:p>
        </p:txBody>
      </p:sp>
      <p:sp>
        <p:nvSpPr>
          <p:cNvPr id="6" name="Marcador de pie de página 5"/>
          <p:cNvSpPr>
            <a:spLocks noGrp="1"/>
          </p:cNvSpPr>
          <p:nvPr>
            <p:ph type="ftr" sz="quarter" idx="11"/>
          </p:nvPr>
        </p:nvSpPr>
        <p:spPr/>
        <p:txBody>
          <a:bodyPr/>
          <a:lstStyle/>
          <a:p>
            <a:r>
              <a:rPr lang="gl-ES" smtClean="0"/>
              <a:t>IN&amp;S Comunicación e innovación sostenible</a:t>
            </a:r>
            <a:endParaRPr lang="gl-ES"/>
          </a:p>
        </p:txBody>
      </p:sp>
      <p:sp>
        <p:nvSpPr>
          <p:cNvPr id="7" name="Marcador de número de diapositiva 6"/>
          <p:cNvSpPr>
            <a:spLocks noGrp="1"/>
          </p:cNvSpPr>
          <p:nvPr>
            <p:ph type="sldNum" sz="quarter" idx="12"/>
          </p:nvPr>
        </p:nvSpPr>
        <p:spPr/>
        <p:txBody>
          <a:bodyPr/>
          <a:lstStyle/>
          <a:p>
            <a:fld id="{2FF674BF-48CF-1E40-BE32-261FE06CF472}" type="slidenum">
              <a:rPr lang="gl-ES" smtClean="0"/>
              <a:pPr/>
              <a:t>‹Nr.›</a:t>
            </a:fld>
            <a:endParaRPr lang="gl-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gl-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44961-00A2-7748-A403-BA5F7C970445}" type="datetime1">
              <a:rPr lang="es-ES_tradnl" smtClean="0"/>
              <a:pPr/>
              <a:t>10/7/17</a:t>
            </a:fld>
            <a:endParaRPr lang="gl-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gl-ES" smtClean="0"/>
              <a:t>IN&amp;S Comunicación e innovación sostenible</a:t>
            </a:r>
            <a:endParaRPr lang="gl-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674BF-48CF-1E40-BE32-261FE06CF472}" type="slidenum">
              <a:rPr lang="gl-ES" smtClean="0"/>
              <a:pPr/>
              <a:t>‹Nr.›</a:t>
            </a:fld>
            <a:endParaRPr lang="gl-ES"/>
          </a:p>
        </p:txBody>
      </p:sp>
      <p:pic>
        <p:nvPicPr>
          <p:cNvPr id="7" name="Imagen 6" descr="Captura de pantalla 2016-08-07 a las 11.31.12.png"/>
          <p:cNvPicPr>
            <a:picLocks noChangeAspect="1"/>
          </p:cNvPicPr>
          <p:nvPr userDrawn="1"/>
        </p:nvPicPr>
        <p:blipFill>
          <a:blip r:embed="rId13">
            <a:alphaModFix amt="59000"/>
          </a:blip>
          <a:srcRect t="31557" r="5882" b="41617"/>
          <a:stretch>
            <a:fillRect/>
          </a:stretch>
        </p:blipFill>
        <p:spPr>
          <a:xfrm>
            <a:off x="0" y="24824"/>
            <a:ext cx="9144000" cy="584776"/>
          </a:xfrm>
          <a:prstGeom prst="rect">
            <a:avLst/>
          </a:prstGeom>
        </p:spPr>
      </p:pic>
      <p:sp>
        <p:nvSpPr>
          <p:cNvPr id="8" name="CuadroTexto 7"/>
          <p:cNvSpPr txBox="1"/>
          <p:nvPr userDrawn="1"/>
        </p:nvSpPr>
        <p:spPr>
          <a:xfrm>
            <a:off x="76200" y="24824"/>
            <a:ext cx="8839200" cy="584776"/>
          </a:xfrm>
          <a:prstGeom prst="rect">
            <a:avLst/>
          </a:prstGeom>
          <a:noFill/>
        </p:spPr>
        <p:txBody>
          <a:bodyPr wrap="square" rtlCol="0">
            <a:spAutoFit/>
          </a:bodyPr>
          <a:lstStyle/>
          <a:p>
            <a:pPr algn="l"/>
            <a:r>
              <a:rPr lang="gl-ES" sz="3200" b="1" dirty="0" smtClean="0">
                <a:solidFill>
                  <a:srgbClr val="4F81BD"/>
                </a:solidFill>
              </a:rPr>
              <a:t>LA</a:t>
            </a:r>
            <a:r>
              <a:rPr lang="gl-ES" sz="3200" b="1" baseline="0" dirty="0" smtClean="0">
                <a:solidFill>
                  <a:srgbClr val="4F81BD"/>
                </a:solidFill>
              </a:rPr>
              <a:t> ECONOMÍA CIRCULAR</a:t>
            </a:r>
            <a:endParaRPr lang="gl-ES" sz="3200" b="1" dirty="0">
              <a:solidFill>
                <a:srgbClr val="4F81BD"/>
              </a:solidFill>
            </a:endParaRP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hyperlink" Target="http://www.protectia.eu/blog/wp-content/uploads/2012/02/Marca-Sonora1.mp3" TargetMode="External"/><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3aKdbRgQ2oA" TargetMode="External"/><Relationship Id="rId4" Type="http://schemas.openxmlformats.org/officeDocument/2006/relationships/hyperlink" Target="http://www.marketingdirecto.com/marketing-general/publicidad/las-16-mejores-campanas-publicitarias-del-ultimo-siglo/"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hyperlink" Target="http://www.innovacion-sostenible.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consultas2.oepm.es/LocalizadorWeb" TargetMode="External"/><Relationship Id="rId4" Type="http://schemas.openxmlformats.org/officeDocument/2006/relationships/hyperlink" Target="https://www.tmdn.org/tmview/welcome.html?lang=es" TargetMode="External"/><Relationship Id="rId5" Type="http://schemas.openxmlformats.org/officeDocument/2006/relationships/hyperlink" Target="http://www.oepm.es/es/informacion_tecnologica/Busquedas_antecedentes_registrales.html" TargetMode="External"/><Relationship Id="rId6" Type="http://schemas.openxmlformats.org/officeDocument/2006/relationships/hyperlink" Target="http://www.wipo.int/branddb/es/"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0" y="-76200"/>
            <a:ext cx="9144000" cy="5899150"/>
          </a:xfrm>
          <a:prstGeom prst="rect">
            <a:avLst/>
          </a:prstGeom>
        </p:spPr>
      </p:pic>
      <p:sp>
        <p:nvSpPr>
          <p:cNvPr id="6" name="Título 5"/>
          <p:cNvSpPr>
            <a:spLocks noGrp="1"/>
          </p:cNvSpPr>
          <p:nvPr>
            <p:ph type="title"/>
          </p:nvPr>
        </p:nvSpPr>
        <p:spPr>
          <a:xfrm>
            <a:off x="609600" y="3962400"/>
            <a:ext cx="7960952" cy="1654175"/>
          </a:xfrm>
        </p:spPr>
        <p:txBody>
          <a:bodyPr>
            <a:normAutofit fontScale="90000"/>
          </a:bodyPr>
          <a:lstStyle/>
          <a:p>
            <a:r>
              <a:rPr lang="gl-ES" dirty="0" smtClean="0">
                <a:effectLst>
                  <a:outerShdw blurRad="50800" dist="38100" dir="2700000" algn="tl" rotWithShape="0">
                    <a:srgbClr val="000000">
                      <a:alpha val="43000"/>
                    </a:srgbClr>
                  </a:outerShdw>
                </a:effectLst>
              </a:rPr>
              <a:t>La marca</a:t>
            </a:r>
            <a:br>
              <a:rPr lang="gl-ES" dirty="0" smtClean="0">
                <a:effectLst>
                  <a:outerShdw blurRad="50800" dist="38100" dir="2700000" algn="tl" rotWithShape="0">
                    <a:srgbClr val="000000">
                      <a:alpha val="43000"/>
                    </a:srgbClr>
                  </a:outerShdw>
                </a:effectLst>
              </a:rPr>
            </a:br>
            <a:r>
              <a:rPr cap="none" dirty="0" smtClean="0">
                <a:effectLst>
                  <a:outerShdw blurRad="50800" dist="38100" dir="2700000" algn="tl" rotWithShape="0">
                    <a:srgbClr val="000000">
                      <a:alpha val="43000"/>
                    </a:srgbClr>
                  </a:outerShdw>
                </a:effectLst>
              </a:rPr>
              <a:t>Elemento diferencial </a:t>
            </a:r>
            <a:r>
              <a:rPr lang="es-ES_tradnl" cap="none" dirty="0" smtClean="0">
                <a:effectLst>
                  <a:outerShdw blurRad="50800" dist="38100" dir="2700000" algn="tl" rotWithShape="0">
                    <a:srgbClr val="000000">
                      <a:alpha val="43000"/>
                    </a:srgbClr>
                  </a:outerShdw>
                </a:effectLst>
              </a:rPr>
              <a:t>e</a:t>
            </a:r>
            <a:r>
              <a:rPr cap="none" dirty="0" smtClean="0">
                <a:effectLst>
                  <a:outerShdw blurRad="50800" dist="38100" dir="2700000" algn="tl" rotWithShape="0">
                    <a:srgbClr val="000000">
                      <a:alpha val="43000"/>
                    </a:srgbClr>
                  </a:outerShdw>
                </a:effectLst>
              </a:rPr>
              <a:t>n</a:t>
            </a:r>
            <a:r>
              <a:rPr lang="es-ES_tradnl" cap="none" dirty="0" smtClean="0">
                <a:effectLst>
                  <a:outerShdw blurRad="50800" dist="38100" dir="2700000" algn="tl" rotWithShape="0">
                    <a:srgbClr val="000000">
                      <a:alpha val="43000"/>
                    </a:srgbClr>
                  </a:outerShdw>
                </a:effectLst>
              </a:rPr>
              <a:t> </a:t>
            </a:r>
            <a:r>
              <a:rPr lang="es-ES_tradnl" cap="none" dirty="0" err="1" smtClean="0">
                <a:effectLst>
                  <a:outerShdw blurRad="50800" dist="38100" dir="2700000" algn="tl" rotWithShape="0">
                    <a:srgbClr val="000000">
                      <a:alpha val="43000"/>
                    </a:srgbClr>
                  </a:outerShdw>
                </a:effectLst>
              </a:rPr>
              <a:t>l</a:t>
            </a:r>
            <a:r>
              <a:rPr cap="none" dirty="0" smtClean="0">
                <a:effectLst>
                  <a:outerShdw blurRad="50800" dist="38100" dir="2700000" algn="tl" rotWithShape="0">
                    <a:srgbClr val="000000">
                      <a:alpha val="43000"/>
                    </a:srgbClr>
                  </a:outerShdw>
                </a:effectLst>
              </a:rPr>
              <a:t>a economía circula</a:t>
            </a:r>
            <a:r>
              <a:rPr lang="es-ES_tradnl" cap="none" dirty="0" err="1" smtClean="0">
                <a:effectLst>
                  <a:outerShdw blurRad="50800" dist="38100" dir="2700000" algn="tl" rotWithShape="0">
                    <a:srgbClr val="000000">
                      <a:alpha val="43000"/>
                    </a:srgbClr>
                  </a:outerShdw>
                </a:effectLst>
              </a:rPr>
              <a:t>r</a:t>
            </a:r>
            <a:r>
              <a:rPr lang="es-ES_tradnl" dirty="0" smtClean="0">
                <a:effectLst>
                  <a:outerShdw blurRad="50800" dist="38100" dir="2700000" algn="tl" rotWithShape="0">
                    <a:srgbClr val="000000">
                      <a:alpha val="43000"/>
                    </a:srgbClr>
                  </a:outerShdw>
                </a:effectLst>
              </a:rPr>
              <a:t/>
            </a:r>
            <a:br>
              <a:rPr lang="es-ES_tradnl" dirty="0" smtClean="0">
                <a:effectLst>
                  <a:outerShdw blurRad="50800" dist="38100" dir="2700000" algn="tl" rotWithShape="0">
                    <a:srgbClr val="000000">
                      <a:alpha val="43000"/>
                    </a:srgbClr>
                  </a:outerShdw>
                </a:effectLst>
              </a:rPr>
            </a:br>
            <a:endParaRPr lang="gl-ES" dirty="0">
              <a:effectLst>
                <a:outerShdw blurRad="50800" dist="38100" dir="2700000" algn="tl" rotWithShape="0">
                  <a:srgbClr val="000000">
                    <a:alpha val="43000"/>
                  </a:srgbClr>
                </a:outerShdw>
              </a:effectLst>
            </a:endParaRPr>
          </a:p>
        </p:txBody>
      </p:sp>
      <p:sp>
        <p:nvSpPr>
          <p:cNvPr id="4" name="Marcador de pie de página 3"/>
          <p:cNvSpPr>
            <a:spLocks noGrp="1"/>
          </p:cNvSpPr>
          <p:nvPr>
            <p:ph type="ftr" sz="quarter" idx="11"/>
          </p:nvPr>
        </p:nvSpPr>
        <p:spPr/>
        <p:txBody>
          <a:bodyPr/>
          <a:lstStyle/>
          <a:p>
            <a:r>
              <a:rPr lang="gl-ES" smtClean="0"/>
              <a:t>IN&amp;S Comunicación e innovación sostenible</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1</a:t>
            </a:fld>
            <a:endParaRPr lang="gl-E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20000"/>
          </a:bodyPr>
          <a:lstStyle/>
          <a:p>
            <a:r>
              <a:rPr lang="es-ES_tradnl" dirty="0" smtClean="0"/>
              <a:t>Creación de marca</a:t>
            </a:r>
          </a:p>
          <a:p>
            <a:pPr>
              <a:buNone/>
            </a:pPr>
            <a:endParaRPr lang="es-ES_tradnl" dirty="0" smtClean="0"/>
          </a:p>
          <a:p>
            <a:pPr lvl="1"/>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Nombre</a:t>
            </a:r>
            <a:endParaRPr lang="es-ES_tradnl" b="1" dirty="0" smtClean="0">
              <a:solidFill>
                <a:srgbClr val="4F81BD"/>
              </a:solidFill>
              <a:latin typeface="News Gothic MT" charset="0"/>
              <a:ea typeface="ＭＳ Ｐゴシック" charset="-128"/>
              <a:cs typeface="ＭＳ Ｐゴシック" charset="-128"/>
            </a:endParaRPr>
          </a:p>
          <a:p>
            <a:pPr lvl="1"/>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Identidad</a:t>
            </a:r>
          </a:p>
          <a:p>
            <a:pPr lvl="1"/>
            <a:r>
              <a:rPr lang="es-ES_tradnl" b="1" dirty="0" smtClean="0">
                <a:solidFill>
                  <a:srgbClr val="4F81BD"/>
                </a:solidFill>
                <a:latin typeface="News Gothic MT" charset="0"/>
                <a:ea typeface="ＭＳ Ｐゴシック" charset="-128"/>
                <a:cs typeface="ＭＳ Ｐゴシック" charset="-128"/>
              </a:rPr>
              <a:t>Diseño</a:t>
            </a:r>
          </a:p>
          <a:p>
            <a:pPr lvl="1"/>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Estrategia</a:t>
            </a:r>
          </a:p>
          <a:p>
            <a:pPr lvl="1"/>
            <a:r>
              <a:rPr lang="es-ES_tradnl" b="1" dirty="0" smtClean="0">
                <a:solidFill>
                  <a:srgbClr val="4F81BD"/>
                </a:solidFill>
                <a:latin typeface="News Gothic MT" charset="0"/>
                <a:ea typeface="ＭＳ Ｐゴシック" charset="-128"/>
                <a:cs typeface="ＭＳ Ｐゴシック" charset="-128"/>
              </a:rPr>
              <a:t>Color</a:t>
            </a:r>
          </a:p>
          <a:p>
            <a:pPr lvl="1"/>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Logo</a:t>
            </a:r>
          </a:p>
          <a:p>
            <a:pPr lvl="1"/>
            <a:r>
              <a:rPr lang="es-ES_tradnl" b="1" dirty="0" smtClean="0">
                <a:solidFill>
                  <a:srgbClr val="4F81BD"/>
                </a:solidFill>
                <a:latin typeface="News Gothic MT" charset="0"/>
                <a:ea typeface="ＭＳ Ｐゴシック" charset="-128"/>
                <a:cs typeface="ＭＳ Ｐゴシック" charset="-128"/>
              </a:rPr>
              <a:t>Marketing</a:t>
            </a:r>
          </a:p>
          <a:p>
            <a:pPr lvl="1"/>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Publicidad</a:t>
            </a:r>
          </a:p>
          <a:p>
            <a:pPr lvl="1">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3657600" y="1447800"/>
            <a:ext cx="5791200" cy="41774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es-ES_tradnl" b="1" dirty="0" smtClean="0">
                <a:solidFill>
                  <a:srgbClr val="4F81BD"/>
                </a:solidFill>
              </a:rPr>
              <a:t>Las 4 P del marketing</a:t>
            </a:r>
          </a:p>
          <a:p>
            <a:pPr marL="514350" indent="-514350">
              <a:buNone/>
            </a:pPr>
            <a:endParaRPr lang="es-ES_tradnl" b="1" dirty="0" smtClean="0">
              <a:solidFill>
                <a:srgbClr val="4F81BD"/>
              </a:solidFill>
            </a:endParaRPr>
          </a:p>
          <a:p>
            <a:pPr marL="514350" indent="-514350"/>
            <a:r>
              <a:rPr lang="es-ES_tradnl" b="1" dirty="0" smtClean="0">
                <a:solidFill>
                  <a:srgbClr val="4F81BD"/>
                </a:solidFill>
              </a:rPr>
              <a:t>Producto</a:t>
            </a:r>
          </a:p>
          <a:p>
            <a:pPr marL="514350" indent="-514350"/>
            <a:r>
              <a:rPr lang="es-ES_tradnl" b="1" dirty="0" smtClean="0">
                <a:solidFill>
                  <a:srgbClr val="4F81BD"/>
                </a:solidFill>
              </a:rPr>
              <a:t>Precio</a:t>
            </a:r>
          </a:p>
          <a:p>
            <a:pPr marL="514350" indent="-514350"/>
            <a:r>
              <a:rPr lang="es-ES_tradnl" b="1" dirty="0" smtClean="0">
                <a:solidFill>
                  <a:srgbClr val="4F81BD"/>
                </a:solidFill>
              </a:rPr>
              <a:t>Localización</a:t>
            </a:r>
          </a:p>
          <a:p>
            <a:pPr marL="514350" indent="-514350"/>
            <a:r>
              <a:rPr lang="es-ES_tradnl" b="1" dirty="0" smtClean="0">
                <a:solidFill>
                  <a:srgbClr val="4F81BD"/>
                </a:solidFill>
              </a:rPr>
              <a:t>Promoción</a:t>
            </a:r>
          </a:p>
          <a:p>
            <a:pPr marL="514350" indent="-514350">
              <a:buFont typeface="+mj-lt"/>
              <a:buAutoNum type="arabicPeriod" startAt="3"/>
            </a:pPr>
            <a:endParaRPr lang="es-ES_tradnl" b="1" dirty="0" smtClean="0">
              <a:solidFill>
                <a:srgbClr val="4F81BD"/>
              </a:solidFill>
            </a:endParaRPr>
          </a:p>
          <a:p>
            <a:pPr lvl="1">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buNone/>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5073904" y="1943100"/>
            <a:ext cx="2958592" cy="2971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marL="514350" indent="-514350">
              <a:buNone/>
            </a:pPr>
            <a:r>
              <a:rPr lang="es-ES_tradnl" b="1" dirty="0" smtClean="0">
                <a:solidFill>
                  <a:srgbClr val="4F81BD"/>
                </a:solidFill>
              </a:rPr>
              <a:t>Las 4 P del marketing</a:t>
            </a:r>
          </a:p>
          <a:p>
            <a:pPr marL="514350" indent="-514350">
              <a:buNone/>
            </a:pPr>
            <a:endParaRPr lang="es-ES_tradnl" b="1" dirty="0" smtClean="0">
              <a:solidFill>
                <a:srgbClr val="4F81BD"/>
              </a:solidFill>
            </a:endParaRPr>
          </a:p>
          <a:p>
            <a:pPr marL="514350" indent="-514350"/>
            <a:r>
              <a:rPr lang="es-ES_tradnl" b="1" dirty="0" smtClean="0">
                <a:solidFill>
                  <a:srgbClr val="4F81BD"/>
                </a:solidFill>
              </a:rPr>
              <a:t>Producto: </a:t>
            </a:r>
            <a:r>
              <a:rPr dirty="0" smtClean="0"/>
              <a:t>¿Qué vend</a:t>
            </a:r>
            <a:r>
              <a:rPr lang="es-ES_tradnl" dirty="0"/>
              <a:t>e</a:t>
            </a:r>
            <a:r>
              <a:rPr dirty="0" smtClean="0"/>
              <a:t>s exactamente? ¿Qué beneficios ofrec</a:t>
            </a:r>
            <a:r>
              <a:rPr lang="es-ES_tradnl" dirty="0" smtClean="0"/>
              <a:t>e</a:t>
            </a:r>
            <a:r>
              <a:rPr dirty="0" smtClean="0"/>
              <a:t>s a tus clientes? ¿Qué características definen tu producto o servicio? Considerá no solo el qué, sino el cómo: envase, nombre, forma de entrega, atención, tiempos, etc.</a:t>
            </a:r>
            <a:endParaRPr lang="es-ES_tradnl" b="1" dirty="0" smtClean="0">
              <a:solidFill>
                <a:srgbClr val="4F81BD"/>
              </a:solidFill>
            </a:endParaRPr>
          </a:p>
          <a:p>
            <a:pPr marL="514350" indent="-514350">
              <a:buNone/>
            </a:pPr>
            <a:endParaRPr lang="es-ES_tradnl" b="1" dirty="0" smtClean="0">
              <a:solidFill>
                <a:srgbClr val="4F81BD"/>
              </a:solidFill>
            </a:endParaRPr>
          </a:p>
          <a:p>
            <a:pPr lvl="1">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buNone/>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20000"/>
          </a:bodyPr>
          <a:lstStyle/>
          <a:p>
            <a:pPr marL="514350" indent="-514350">
              <a:buNone/>
            </a:pPr>
            <a:r>
              <a:rPr lang="es-ES_tradnl" b="1" dirty="0" smtClean="0">
                <a:solidFill>
                  <a:srgbClr val="4F81BD"/>
                </a:solidFill>
              </a:rPr>
              <a:t>Las 4 P del marketing</a:t>
            </a:r>
          </a:p>
          <a:p>
            <a:pPr marL="514350" indent="-514350">
              <a:buNone/>
            </a:pPr>
            <a:endParaRPr lang="es-ES_tradnl" b="1" dirty="0" smtClean="0">
              <a:solidFill>
                <a:srgbClr val="4F81BD"/>
              </a:solidFill>
            </a:endParaRPr>
          </a:p>
          <a:p>
            <a:pPr marL="514350" indent="-514350"/>
            <a:r>
              <a:rPr lang="es-ES_tradnl" b="1" dirty="0" smtClean="0">
                <a:solidFill>
                  <a:srgbClr val="4F81BD"/>
                </a:solidFill>
              </a:rPr>
              <a:t>Precio: </a:t>
            </a:r>
            <a:r>
              <a:rPr dirty="0" smtClean="0"/>
              <a:t>¿Qué valor tiene lo que ofrec</a:t>
            </a:r>
            <a:r>
              <a:rPr lang="es-ES_tradnl" dirty="0" smtClean="0"/>
              <a:t>e</a:t>
            </a:r>
            <a:r>
              <a:rPr dirty="0" smtClean="0"/>
              <a:t>s a tus clientes? ¿Cuánto vale algo similar en el mercado? ¿Tu producto va a ser exclusivo o económico? La </a:t>
            </a:r>
            <a:r>
              <a:rPr b="1" dirty="0" smtClean="0"/>
              <a:t>fijación del precio</a:t>
            </a:r>
            <a:r>
              <a:rPr dirty="0" smtClean="0"/>
              <a:t> de un producto no es solo el resultado de sus costos más la ganancia esperada, sino un </a:t>
            </a:r>
            <a:r>
              <a:rPr b="1" dirty="0" smtClean="0"/>
              <a:t>complejo proceso </a:t>
            </a:r>
            <a:r>
              <a:rPr dirty="0" smtClean="0"/>
              <a:t>que impacta en la imagen ante los clientes</a:t>
            </a:r>
            <a:endParaRPr lang="es-ES_tradnl" b="1" dirty="0" smtClean="0">
              <a:solidFill>
                <a:srgbClr val="4F81BD"/>
              </a:solidFill>
            </a:endParaRPr>
          </a:p>
          <a:p>
            <a:pPr marL="514350" indent="-514350">
              <a:buFont typeface="+mj-lt"/>
              <a:buAutoNum type="arabicPeriod" startAt="3"/>
            </a:pPr>
            <a:endParaRPr lang="es-ES_tradnl" b="1" dirty="0" smtClean="0">
              <a:solidFill>
                <a:srgbClr val="4F81BD"/>
              </a:solidFill>
            </a:endParaRPr>
          </a:p>
          <a:p>
            <a:pPr lvl="1">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buNone/>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20000"/>
          </a:bodyPr>
          <a:lstStyle/>
          <a:p>
            <a:pPr marL="514350" indent="-514350">
              <a:buNone/>
            </a:pPr>
            <a:r>
              <a:rPr lang="es-ES_tradnl" b="1" dirty="0" smtClean="0">
                <a:solidFill>
                  <a:srgbClr val="4F81BD"/>
                </a:solidFill>
              </a:rPr>
              <a:t>Las 4 P del marketing</a:t>
            </a:r>
          </a:p>
          <a:p>
            <a:pPr marL="514350" indent="-514350">
              <a:buNone/>
            </a:pPr>
            <a:endParaRPr lang="es-ES_tradnl" b="1" dirty="0" smtClean="0">
              <a:solidFill>
                <a:srgbClr val="4F81BD"/>
              </a:solidFill>
            </a:endParaRPr>
          </a:p>
          <a:p>
            <a:pPr marL="514350" indent="-514350"/>
            <a:r>
              <a:rPr lang="es-ES_tradnl" b="1" dirty="0" smtClean="0">
                <a:solidFill>
                  <a:srgbClr val="4F81BD"/>
                </a:solidFill>
              </a:rPr>
              <a:t>Localización: </a:t>
            </a:r>
            <a:r>
              <a:rPr dirty="0" smtClean="0"/>
              <a:t>Las definiciones sobre </a:t>
            </a:r>
            <a:r>
              <a:rPr b="1" dirty="0" smtClean="0"/>
              <a:t>canal de ventas y formas de comercialización</a:t>
            </a:r>
            <a:r>
              <a:rPr dirty="0" smtClean="0"/>
              <a:t> impactan en tu negocio. No es lo mismo el marketing mayorista, minorista o de venta hacia el gobierno y organismos públicos. Venta directa, distribuidores, venta online y franquicias son opciones comerciales que podés evaluar y que implican distintos acercamientos a los clientes.</a:t>
            </a:r>
            <a:endParaRPr lang="es-ES_tradnl" b="1" dirty="0" smtClean="0">
              <a:solidFill>
                <a:srgbClr val="4F81BD"/>
              </a:solidFill>
            </a:endParaRPr>
          </a:p>
          <a:p>
            <a:pPr marL="514350" indent="-514350">
              <a:buNone/>
            </a:pPr>
            <a:endParaRPr lang="es-ES_tradnl" b="1" dirty="0" smtClean="0">
              <a:solidFill>
                <a:srgbClr val="4F81BD"/>
              </a:solidFill>
            </a:endParaRPr>
          </a:p>
          <a:p>
            <a:pPr lvl="1">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buNone/>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85000" lnSpcReduction="10000"/>
          </a:bodyPr>
          <a:lstStyle/>
          <a:p>
            <a:pPr marL="514350" indent="-514350">
              <a:buNone/>
            </a:pPr>
            <a:r>
              <a:rPr lang="es-ES_tradnl" b="1" dirty="0" smtClean="0">
                <a:solidFill>
                  <a:srgbClr val="4F81BD"/>
                </a:solidFill>
              </a:rPr>
              <a:t>Las 4 P del marketing</a:t>
            </a:r>
          </a:p>
          <a:p>
            <a:pPr marL="514350" indent="-514350">
              <a:buNone/>
            </a:pPr>
            <a:endParaRPr lang="es-ES_tradnl" b="1" dirty="0" smtClean="0">
              <a:solidFill>
                <a:srgbClr val="4F81BD"/>
              </a:solidFill>
            </a:endParaRPr>
          </a:p>
          <a:p>
            <a:pPr marL="514350" indent="-514350"/>
            <a:r>
              <a:rPr lang="es-ES_tradnl" b="1" dirty="0" smtClean="0">
                <a:solidFill>
                  <a:srgbClr val="4F81BD"/>
                </a:solidFill>
              </a:rPr>
              <a:t>Promoción: </a:t>
            </a:r>
            <a:r>
              <a:rPr dirty="0" smtClean="0"/>
              <a:t>¿De qué forma vas a </a:t>
            </a:r>
            <a:r>
              <a:rPr b="1" dirty="0" smtClean="0"/>
              <a:t>dar a conocer tu producto o servicio</a:t>
            </a:r>
            <a:r>
              <a:rPr dirty="0" smtClean="0"/>
              <a:t>? ¿Dónde están tus clientes? De acuerdo a los medios que utilices, los mensajes que elijas y la inversión que realices, </a:t>
            </a:r>
            <a:r>
              <a:rPr b="1" dirty="0" smtClean="0"/>
              <a:t>p</a:t>
            </a:r>
            <a:r>
              <a:rPr lang="es-ES_tradnl" b="1" dirty="0" err="1" smtClean="0"/>
              <a:t>uede</a:t>
            </a:r>
            <a:r>
              <a:rPr b="1" dirty="0" smtClean="0"/>
              <a:t>s alcanzar a distintos públicos</a:t>
            </a:r>
            <a:r>
              <a:rPr dirty="0" smtClean="0"/>
              <a:t>. Hay que tener en cuenta formas de comunicación tradicionales, como los avisos, pero también las promociones y descuentos, y las campañas de fidelización</a:t>
            </a:r>
            <a:endParaRPr lang="es-ES_tradnl" b="1" dirty="0" smtClean="0">
              <a:solidFill>
                <a:srgbClr val="4F81BD"/>
              </a:solidFill>
            </a:endParaRPr>
          </a:p>
          <a:p>
            <a:pPr marL="514350" indent="-514350">
              <a:buFont typeface="+mj-lt"/>
              <a:buAutoNum type="arabicPeriod" startAt="3"/>
            </a:pPr>
            <a:endParaRPr lang="es-ES_tradnl" b="1" dirty="0" smtClean="0">
              <a:solidFill>
                <a:srgbClr val="4F81BD"/>
              </a:solidFill>
            </a:endParaRPr>
          </a:p>
          <a:p>
            <a:pPr lvl="1">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buNone/>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87313" lvl="1" indent="0">
              <a:buNone/>
            </a:pPr>
            <a:r>
              <a:rPr lang="es-ES_tradnl" dirty="0" smtClean="0"/>
              <a:t>Antes espacios vedados a las marcas pero actualmente: </a:t>
            </a:r>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Escuelas</a:t>
            </a:r>
            <a:r>
              <a:rPr lang="es-ES_tradnl" b="1" dirty="0" smtClean="0">
                <a:solidFill>
                  <a:srgbClr val="4F81BD"/>
                </a:solidFill>
                <a:latin typeface="News Gothic MT" charset="0"/>
                <a:ea typeface="ＭＳ Ｐゴシック" charset="-128"/>
                <a:cs typeface="ＭＳ Ｐゴシック" charset="-128"/>
              </a:rPr>
              <a:t>, museos, p</a:t>
            </a:r>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arques…</a:t>
            </a:r>
          </a:p>
          <a:p>
            <a:pPr lvl="1">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838200" y="2194718"/>
            <a:ext cx="7497763" cy="37488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17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1066800" y="992554"/>
            <a:ext cx="7086600" cy="50272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18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8" name="Imagen 7"/>
          <p:cNvPicPr>
            <a:picLocks noChangeAspect="1"/>
          </p:cNvPicPr>
          <p:nvPr/>
        </p:nvPicPr>
        <p:blipFill>
          <a:blip r:embed="rId3"/>
          <a:stretch>
            <a:fillRect/>
          </a:stretch>
        </p:blipFill>
        <p:spPr>
          <a:xfrm>
            <a:off x="0" y="1066800"/>
            <a:ext cx="9160933" cy="51530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endParaRPr lang="es-ES_tradnl" b="1" dirty="0" smtClean="0">
              <a:solidFill>
                <a:srgbClr val="4F81BD"/>
              </a:solidFill>
            </a:endParaRPr>
          </a:p>
          <a:p>
            <a:pPr lvl="1">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19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457200" y="762000"/>
            <a:ext cx="8166100" cy="5880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endParaRPr lang="es-ES_tradnl" b="1" dirty="0" smtClean="0"/>
          </a:p>
          <a:p>
            <a:pPr>
              <a:buNone/>
            </a:pPr>
            <a:endParaRPr lang="es-ES_tradnl" b="1" dirty="0"/>
          </a:p>
          <a:p>
            <a:pPr>
              <a:buNone/>
            </a:pPr>
            <a:r>
              <a:rPr b="1" dirty="0" smtClean="0"/>
              <a:t>Ob</a:t>
            </a:r>
            <a:r>
              <a:rPr lang="es-ES_tradnl" b="1" dirty="0" err="1" smtClean="0"/>
              <a:t>j</a:t>
            </a:r>
            <a:r>
              <a:rPr b="1" dirty="0" smtClean="0"/>
              <a:t>etivo </a:t>
            </a:r>
            <a:endParaRPr lang="es-ES_tradnl" b="1" dirty="0" smtClean="0"/>
          </a:p>
          <a:p>
            <a:pPr>
              <a:buNone/>
            </a:pPr>
            <a:r>
              <a:rPr dirty="0" smtClean="0"/>
              <a:t>Utilizar </a:t>
            </a:r>
            <a:r>
              <a:rPr lang="es-ES_tradnl" dirty="0" err="1" smtClean="0"/>
              <a:t>l</a:t>
            </a:r>
            <a:r>
              <a:rPr dirty="0" smtClean="0"/>
              <a:t>a marca como </a:t>
            </a:r>
            <a:endParaRPr lang="es-ES_tradnl" dirty="0" smtClean="0"/>
          </a:p>
          <a:p>
            <a:pPr>
              <a:buNone/>
            </a:pPr>
            <a:r>
              <a:rPr dirty="0" smtClean="0"/>
              <a:t>elemento de calidad </a:t>
            </a:r>
            <a:endParaRPr lang="es-ES_tradnl" dirty="0" smtClean="0"/>
          </a:p>
          <a:p>
            <a:pPr>
              <a:buNone/>
            </a:pPr>
            <a:r>
              <a:rPr dirty="0" smtClean="0"/>
              <a:t>d</a:t>
            </a:r>
            <a:r>
              <a:rPr lang="es-ES_tradnl" dirty="0" smtClean="0"/>
              <a:t>e </a:t>
            </a:r>
            <a:r>
              <a:rPr lang="es-ES_tradnl" dirty="0" err="1" smtClean="0"/>
              <a:t>l</a:t>
            </a:r>
            <a:r>
              <a:rPr dirty="0" smtClean="0"/>
              <a:t>as empresas </a:t>
            </a:r>
            <a:r>
              <a:rPr lang="es-ES_tradnl" dirty="0" smtClean="0"/>
              <a:t>e</a:t>
            </a:r>
            <a:r>
              <a:rPr dirty="0" smtClean="0"/>
              <a:t>n</a:t>
            </a:r>
            <a:r>
              <a:rPr lang="es-ES_tradnl" dirty="0" smtClean="0"/>
              <a:t> </a:t>
            </a:r>
            <a:r>
              <a:rPr lang="es-ES_tradnl" dirty="0" err="1" smtClean="0"/>
              <a:t>l</a:t>
            </a:r>
            <a:r>
              <a:rPr dirty="0" smtClean="0"/>
              <a:t>a </a:t>
            </a:r>
            <a:endParaRPr lang="es-ES_tradnl" dirty="0" smtClean="0"/>
          </a:p>
          <a:p>
            <a:pPr>
              <a:buNone/>
            </a:pPr>
            <a:r>
              <a:rPr dirty="0" smtClean="0"/>
              <a:t>economía circular </a:t>
            </a:r>
            <a:endParaRPr lang="es-ES_tradnl" dirty="0" smtClean="0"/>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4648200" y="1555750"/>
            <a:ext cx="3810000" cy="4800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
        <p:nvSpPr>
          <p:cNvPr id="8" name="Flecha derecha 7"/>
          <p:cNvSpPr/>
          <p:nvPr/>
        </p:nvSpPr>
        <p:spPr>
          <a:xfrm rot="2193168">
            <a:off x="5780452" y="5590821"/>
            <a:ext cx="914400" cy="8498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gl-ES"/>
          </a:p>
        </p:txBody>
      </p:sp>
      <p:sp>
        <p:nvSpPr>
          <p:cNvPr id="9" name="Flecha derecha 8"/>
          <p:cNvSpPr/>
          <p:nvPr/>
        </p:nvSpPr>
        <p:spPr>
          <a:xfrm rot="9018856">
            <a:off x="2436441" y="5580855"/>
            <a:ext cx="914400" cy="8498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gl-ES"/>
          </a:p>
        </p:txBody>
      </p:sp>
      <p:pic>
        <p:nvPicPr>
          <p:cNvPr id="10" name="Imagen 9"/>
          <p:cNvPicPr>
            <a:picLocks noChangeAspect="1"/>
          </p:cNvPicPr>
          <p:nvPr/>
        </p:nvPicPr>
        <p:blipFill>
          <a:blip r:embed="rId3"/>
          <a:stretch>
            <a:fillRect/>
          </a:stretch>
        </p:blipFill>
        <p:spPr>
          <a:xfrm>
            <a:off x="2514600" y="1066800"/>
            <a:ext cx="4267200" cy="2615381"/>
          </a:xfrm>
          <a:prstGeom prst="rect">
            <a:avLst/>
          </a:prstGeom>
        </p:spPr>
      </p:pic>
      <p:sp>
        <p:nvSpPr>
          <p:cNvPr id="11" name="Flecha derecha 10"/>
          <p:cNvSpPr/>
          <p:nvPr/>
        </p:nvSpPr>
        <p:spPr>
          <a:xfrm>
            <a:off x="5867400" y="4495800"/>
            <a:ext cx="914400" cy="8498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gl-ES"/>
          </a:p>
        </p:txBody>
      </p:sp>
      <p:sp>
        <p:nvSpPr>
          <p:cNvPr id="12" name="Rectángulo 11"/>
          <p:cNvSpPr/>
          <p:nvPr/>
        </p:nvSpPr>
        <p:spPr>
          <a:xfrm>
            <a:off x="533400" y="4724400"/>
            <a:ext cx="1945064" cy="461665"/>
          </a:xfrm>
          <a:prstGeom prst="rect">
            <a:avLst/>
          </a:prstGeom>
        </p:spPr>
        <p:txBody>
          <a:bodyPr wrap="none">
            <a:spAutoFit/>
          </a:bodyPr>
          <a:lstStyle/>
          <a:p>
            <a:r>
              <a:rPr lang="gl-ES" sz="2400" b="1" dirty="0" smtClean="0"/>
              <a:t>CULTURALES</a:t>
            </a:r>
            <a:endParaRPr lang="gl-ES" sz="2400" b="1" dirty="0"/>
          </a:p>
        </p:txBody>
      </p:sp>
      <p:sp>
        <p:nvSpPr>
          <p:cNvPr id="13" name="Rectángulo 12"/>
          <p:cNvSpPr/>
          <p:nvPr/>
        </p:nvSpPr>
        <p:spPr>
          <a:xfrm>
            <a:off x="990600" y="6019800"/>
            <a:ext cx="1612491" cy="461665"/>
          </a:xfrm>
          <a:prstGeom prst="rect">
            <a:avLst/>
          </a:prstGeom>
        </p:spPr>
        <p:txBody>
          <a:bodyPr wrap="none">
            <a:spAutoFit/>
          </a:bodyPr>
          <a:lstStyle/>
          <a:p>
            <a:r>
              <a:rPr lang="gl-ES" sz="2400" b="1" dirty="0" smtClean="0"/>
              <a:t>SOCIALES</a:t>
            </a:r>
            <a:endParaRPr lang="gl-ES" sz="2400" b="1" dirty="0"/>
          </a:p>
        </p:txBody>
      </p:sp>
      <p:sp>
        <p:nvSpPr>
          <p:cNvPr id="14" name="Rectángulo 13"/>
          <p:cNvSpPr/>
          <p:nvPr/>
        </p:nvSpPr>
        <p:spPr>
          <a:xfrm>
            <a:off x="6737986" y="6019800"/>
            <a:ext cx="2025014" cy="461665"/>
          </a:xfrm>
          <a:prstGeom prst="rect">
            <a:avLst/>
          </a:prstGeom>
        </p:spPr>
        <p:txBody>
          <a:bodyPr wrap="none">
            <a:spAutoFit/>
          </a:bodyPr>
          <a:lstStyle/>
          <a:p>
            <a:r>
              <a:rPr lang="gl-ES" sz="2400" b="1" dirty="0" smtClean="0"/>
              <a:t>PERSONALES</a:t>
            </a:r>
            <a:endParaRPr lang="gl-ES" sz="2400" b="1" dirty="0"/>
          </a:p>
        </p:txBody>
      </p:sp>
      <p:sp>
        <p:nvSpPr>
          <p:cNvPr id="15" name="Rectángulo 14"/>
          <p:cNvSpPr/>
          <p:nvPr/>
        </p:nvSpPr>
        <p:spPr>
          <a:xfrm>
            <a:off x="6873899" y="4648200"/>
            <a:ext cx="2498701" cy="461665"/>
          </a:xfrm>
          <a:prstGeom prst="rect">
            <a:avLst/>
          </a:prstGeom>
        </p:spPr>
        <p:txBody>
          <a:bodyPr wrap="none">
            <a:spAutoFit/>
          </a:bodyPr>
          <a:lstStyle/>
          <a:p>
            <a:r>
              <a:rPr lang="gl-ES" sz="2400" b="1" dirty="0" smtClean="0"/>
              <a:t>PSICOLÓGICOS</a:t>
            </a:r>
            <a:endParaRPr lang="gl-ES" sz="2400" b="1" dirty="0"/>
          </a:p>
        </p:txBody>
      </p:sp>
      <p:sp>
        <p:nvSpPr>
          <p:cNvPr id="16" name="Rectángulo 15"/>
          <p:cNvSpPr/>
          <p:nvPr/>
        </p:nvSpPr>
        <p:spPr>
          <a:xfrm>
            <a:off x="3276600" y="4523823"/>
            <a:ext cx="2743200" cy="1572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gl-ES" sz="3600" b="1" dirty="0" smtClean="0">
                <a:solidFill>
                  <a:schemeClr val="bg1"/>
                </a:solidFill>
              </a:rPr>
              <a:t>ESTÍMULOS</a:t>
            </a:r>
            <a:endParaRPr lang="gl-ES" sz="3600" dirty="0"/>
          </a:p>
        </p:txBody>
      </p:sp>
      <p:sp>
        <p:nvSpPr>
          <p:cNvPr id="18" name="Flecha derecha 17"/>
          <p:cNvSpPr/>
          <p:nvPr/>
        </p:nvSpPr>
        <p:spPr>
          <a:xfrm flipH="1">
            <a:off x="2374491" y="4572000"/>
            <a:ext cx="902109" cy="8498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gl-E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r>
              <a:rPr lang="gl-ES" b="1" dirty="0" smtClean="0"/>
              <a:t>PROCESO DE DECISIÓN DE COMPRA (COMÚN)</a:t>
            </a:r>
            <a:endParaRPr lang="es-ES_tradnl" b="1" dirty="0" smtClean="0">
              <a:solidFill>
                <a:srgbClr val="4F81BD"/>
              </a:solidFill>
            </a:endParaRP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graphicFrame>
        <p:nvGraphicFramePr>
          <p:cNvPr id="17" name="Diagrama 16"/>
          <p:cNvGraphicFramePr/>
          <p:nvPr/>
        </p:nvGraphicFramePr>
        <p:xfrm>
          <a:off x="685800" y="1828800"/>
          <a:ext cx="7772400" cy="4724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18" name="Rectángulo 17"/>
          <p:cNvSpPr/>
          <p:nvPr/>
        </p:nvSpPr>
        <p:spPr>
          <a:xfrm>
            <a:off x="4800600" y="5202833"/>
            <a:ext cx="4572000" cy="923330"/>
          </a:xfrm>
          <a:prstGeom prst="rect">
            <a:avLst/>
          </a:prstGeom>
        </p:spPr>
        <p:txBody>
          <a:bodyPr>
            <a:spAutoFit/>
          </a:bodyPr>
          <a:lstStyle/>
          <a:p>
            <a:pPr algn="ctr"/>
            <a:r>
              <a:rPr lang="gl-ES" b="1" dirty="0" smtClean="0"/>
              <a:t>ELEMENTOS DISTORSIONADORES </a:t>
            </a:r>
          </a:p>
          <a:p>
            <a:pPr algn="ctr"/>
            <a:r>
              <a:rPr lang="gl-ES" dirty="0" smtClean="0"/>
              <a:t>número de personas que intervienen en la decisión...</a:t>
            </a:r>
            <a:endParaRPr lang="gl-E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1219200" y="961085"/>
            <a:ext cx="7086600" cy="53952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311150" y="1219200"/>
            <a:ext cx="8521700" cy="4775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635000" y="914400"/>
            <a:ext cx="7874000" cy="5473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33117" y="990600"/>
            <a:ext cx="9110883" cy="51212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76200" y="1752600"/>
            <a:ext cx="9493250" cy="35467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27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10" name="Imagen 9" descr="sobreexposicionmarcas.jpg"/>
          <p:cNvPicPr>
            <a:picLocks noChangeAspect="1"/>
          </p:cNvPicPr>
          <p:nvPr/>
        </p:nvPicPr>
        <p:blipFill>
          <a:blip r:embed="rId3"/>
          <a:stretch>
            <a:fillRect/>
          </a:stretch>
        </p:blipFill>
        <p:spPr>
          <a:xfrm>
            <a:off x="0" y="1447800"/>
            <a:ext cx="9144000" cy="38209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endParaRPr lang="es-ES_tradnl" b="1" dirty="0" smtClean="0">
              <a:solidFill>
                <a:srgbClr val="4F81BD"/>
              </a:solidFill>
            </a:endParaRP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31750" y="609600"/>
            <a:ext cx="9207500" cy="61341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endParaRPr lang="es-ES_tradnl" b="1" dirty="0" smtClean="0">
              <a:solidFill>
                <a:srgbClr val="4F81BD"/>
              </a:solidFill>
            </a:endParaRPr>
          </a:p>
          <a:p>
            <a:r>
              <a:rPr dirty="0" smtClean="0"/>
              <a:t>Crear una </a:t>
            </a:r>
            <a:r>
              <a:rPr b="1" dirty="0" smtClean="0"/>
              <a:t>marca</a:t>
            </a:r>
            <a:r>
              <a:rPr dirty="0" smtClean="0"/>
              <a:t> de tu producto o negocio tiene una gran importancia para el éxito del mismo ya que es la carta de presentación que van a ver tus clientes potenciales, es la primera impresión.</a:t>
            </a:r>
          </a:p>
          <a:p>
            <a:r>
              <a:rPr dirty="0" smtClean="0"/>
              <a:t>Una </a:t>
            </a:r>
            <a:r>
              <a:rPr b="1" dirty="0" smtClean="0"/>
              <a:t>marca</a:t>
            </a:r>
            <a:r>
              <a:rPr dirty="0" smtClean="0"/>
              <a:t> puede estar compuesta de un </a:t>
            </a:r>
            <a:r>
              <a:rPr b="1" dirty="0" smtClean="0"/>
              <a:t>logotipo</a:t>
            </a:r>
            <a:r>
              <a:rPr dirty="0" smtClean="0"/>
              <a:t>, de elementos de diseño gráfico e incluso de un eslogan, es decir, de todo aquello que represente tu producto o invento.</a:t>
            </a: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29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600200"/>
            <a:ext cx="8229600" cy="4267200"/>
          </a:xfrm>
        </p:spPr>
        <p:txBody>
          <a:bodyPr>
            <a:normAutofit lnSpcReduction="10000"/>
          </a:bodyPr>
          <a:lstStyle/>
          <a:p>
            <a:pPr marL="0" indent="0" defTabSz="914400" fontAlgn="base">
              <a:lnSpc>
                <a:spcPct val="80000"/>
              </a:lnSpc>
              <a:spcBef>
                <a:spcPct val="0"/>
              </a:spcBef>
              <a:spcAft>
                <a:spcPct val="0"/>
              </a:spcAft>
              <a:buNone/>
            </a:pPr>
            <a:endParaRPr lang="es-ES" sz="2162"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buNone/>
            </a:pPr>
            <a:endParaRPr lang="es-ES" sz="2162"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buNone/>
            </a:pPr>
            <a:r>
              <a:rPr lang="es-ES" b="1" dirty="0" smtClean="0">
                <a:solidFill>
                  <a:srgbClr val="000000"/>
                </a:solidFill>
                <a:latin typeface="+mj-lt"/>
                <a:ea typeface="Times New Roman" charset="0"/>
                <a:cs typeface="Arial"/>
              </a:rPr>
              <a:t>Definición</a:t>
            </a:r>
          </a:p>
          <a:p>
            <a:pPr marL="0" indent="0" defTabSz="914400" fontAlgn="base">
              <a:lnSpc>
                <a:spcPct val="80000"/>
              </a:lnSpc>
              <a:spcBef>
                <a:spcPct val="0"/>
              </a:spcBef>
              <a:spcAft>
                <a:spcPct val="0"/>
              </a:spcAft>
              <a:buNone/>
            </a:pPr>
            <a:endParaRPr lang="es-ES" b="1"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buNone/>
            </a:pPr>
            <a:r>
              <a:rPr lang="es-ES" b="1" dirty="0">
                <a:solidFill>
                  <a:srgbClr val="000000"/>
                </a:solidFill>
                <a:latin typeface="+mj-lt"/>
                <a:ea typeface="Times New Roman" charset="0"/>
                <a:cs typeface="Arial"/>
              </a:rPr>
              <a:t>S</a:t>
            </a:r>
            <a:r>
              <a:rPr lang="es-ES" b="1" dirty="0" smtClean="0">
                <a:solidFill>
                  <a:srgbClr val="000000"/>
                </a:solidFill>
                <a:latin typeface="+mj-lt"/>
                <a:ea typeface="Times New Roman" charset="0"/>
                <a:cs typeface="Arial"/>
              </a:rPr>
              <a:t>igno </a:t>
            </a:r>
            <a:r>
              <a:rPr lang="es-ES" dirty="0" smtClean="0">
                <a:solidFill>
                  <a:srgbClr val="000000"/>
                </a:solidFill>
                <a:latin typeface="+mj-lt"/>
                <a:ea typeface="Times New Roman" charset="0"/>
                <a:cs typeface="Arial"/>
              </a:rPr>
              <a:t>susceptible de </a:t>
            </a:r>
            <a:r>
              <a:rPr lang="es-ES" b="1" dirty="0" smtClean="0">
                <a:solidFill>
                  <a:srgbClr val="000000"/>
                </a:solidFill>
                <a:latin typeface="+mj-lt"/>
                <a:ea typeface="Times New Roman" charset="0"/>
                <a:cs typeface="Arial"/>
              </a:rPr>
              <a:t>representación gráfica </a:t>
            </a:r>
            <a:r>
              <a:rPr lang="es-ES" dirty="0" smtClean="0">
                <a:solidFill>
                  <a:srgbClr val="000000"/>
                </a:solidFill>
                <a:latin typeface="+mj-lt"/>
                <a:ea typeface="Times New Roman" charset="0"/>
                <a:cs typeface="Arial"/>
              </a:rPr>
              <a:t>que sirva para </a:t>
            </a:r>
            <a:r>
              <a:rPr lang="es-ES" b="1" dirty="0" smtClean="0">
                <a:solidFill>
                  <a:srgbClr val="000000"/>
                </a:solidFill>
                <a:latin typeface="+mj-lt"/>
                <a:ea typeface="Times New Roman" charset="0"/>
                <a:cs typeface="Arial"/>
              </a:rPr>
              <a:t>distinguir </a:t>
            </a:r>
            <a:r>
              <a:rPr lang="es-ES" dirty="0" smtClean="0">
                <a:solidFill>
                  <a:srgbClr val="000000"/>
                </a:solidFill>
                <a:latin typeface="+mj-lt"/>
                <a:ea typeface="Times New Roman" charset="0"/>
                <a:cs typeface="Arial"/>
              </a:rPr>
              <a:t>en el mercado los </a:t>
            </a:r>
            <a:r>
              <a:rPr lang="es-ES" b="1" dirty="0" smtClean="0">
                <a:solidFill>
                  <a:srgbClr val="000000"/>
                </a:solidFill>
                <a:latin typeface="+mj-lt"/>
                <a:ea typeface="Times New Roman" charset="0"/>
                <a:cs typeface="Arial"/>
              </a:rPr>
              <a:t>productos o servicios </a:t>
            </a:r>
            <a:r>
              <a:rPr lang="es-ES" dirty="0" smtClean="0">
                <a:solidFill>
                  <a:srgbClr val="000000"/>
                </a:solidFill>
                <a:latin typeface="+mj-lt"/>
                <a:ea typeface="Times New Roman" charset="0"/>
                <a:cs typeface="Arial"/>
              </a:rPr>
              <a:t>de una empresa de los de otras</a:t>
            </a:r>
            <a:r>
              <a:rPr lang="es-ES_tradnl" sz="2162" dirty="0" smtClean="0">
                <a:solidFill>
                  <a:srgbClr val="000000"/>
                </a:solidFill>
                <a:latin typeface="+mj-lt"/>
                <a:ea typeface="Times New Roman" charset="0"/>
                <a:cs typeface="Arial"/>
              </a:rPr>
              <a:t>.</a:t>
            </a:r>
          </a:p>
          <a:p>
            <a:pPr marL="0" indent="0" defTabSz="914400" fontAlgn="base">
              <a:lnSpc>
                <a:spcPct val="80000"/>
              </a:lnSpc>
              <a:spcBef>
                <a:spcPct val="0"/>
              </a:spcBef>
              <a:spcAft>
                <a:spcPct val="0"/>
              </a:spcAft>
              <a:buNone/>
            </a:pPr>
            <a:endParaRPr lang="es-ES" sz="2162" dirty="0" smtClean="0">
              <a:solidFill>
                <a:srgbClr val="000000"/>
              </a:solidFill>
              <a:ea typeface="Times New Roman" charset="0"/>
              <a:cs typeface="Arial"/>
            </a:endParaRPr>
          </a:p>
          <a:p>
            <a:pPr marL="0" indent="0" defTabSz="914400" fontAlgn="base">
              <a:lnSpc>
                <a:spcPct val="80000"/>
              </a:lnSpc>
              <a:spcBef>
                <a:spcPct val="0"/>
              </a:spcBef>
              <a:spcAft>
                <a:spcPct val="0"/>
              </a:spcAft>
              <a:buNone/>
            </a:pPr>
            <a:r>
              <a:rPr lang="es-ES" sz="3243" dirty="0">
                <a:solidFill>
                  <a:srgbClr val="000000"/>
                </a:solidFill>
                <a:latin typeface="+mj-lt"/>
                <a:ea typeface="Times New Roman" charset="0"/>
                <a:cs typeface="Arial"/>
              </a:rPr>
              <a:t>Duración ilimitada.</a:t>
            </a:r>
          </a:p>
          <a:p>
            <a:pPr marL="0" indent="0" defTabSz="914400" fontAlgn="base">
              <a:lnSpc>
                <a:spcPct val="80000"/>
              </a:lnSpc>
              <a:spcBef>
                <a:spcPct val="0"/>
              </a:spcBef>
              <a:spcAft>
                <a:spcPct val="0"/>
              </a:spcAft>
              <a:buNone/>
            </a:pPr>
            <a:r>
              <a:rPr lang="es-ES" sz="3243" dirty="0">
                <a:solidFill>
                  <a:srgbClr val="000000"/>
                </a:solidFill>
                <a:latin typeface="+mj-lt"/>
                <a:ea typeface="Times New Roman" charset="0"/>
                <a:cs typeface="Arial"/>
              </a:rPr>
              <a:t> </a:t>
            </a:r>
          </a:p>
          <a:p>
            <a:pPr marL="0" indent="0" defTabSz="914400" fontAlgn="base">
              <a:lnSpc>
                <a:spcPct val="80000"/>
              </a:lnSpc>
              <a:spcBef>
                <a:spcPct val="0"/>
              </a:spcBef>
              <a:spcAft>
                <a:spcPct val="0"/>
              </a:spcAft>
              <a:buNone/>
            </a:pPr>
            <a:r>
              <a:rPr lang="es-ES" sz="3243" dirty="0">
                <a:solidFill>
                  <a:srgbClr val="000000"/>
                </a:solidFill>
                <a:latin typeface="+mj-lt"/>
                <a:ea typeface="Times New Roman" charset="0"/>
                <a:cs typeface="Arial"/>
              </a:rPr>
              <a:t>Tramitación 5 meses, precio sobre 150€.</a:t>
            </a:r>
            <a:r>
              <a:rPr lang="es-ES_tradnl" sz="3243" dirty="0">
                <a:solidFill>
                  <a:srgbClr val="000000"/>
                </a:solidFill>
                <a:latin typeface="+mj-lt"/>
                <a:ea typeface="Times New Roman" charset="0"/>
                <a:cs typeface="Arial"/>
              </a:rPr>
              <a:t> </a:t>
            </a:r>
            <a:endParaRPr lang="es-ES_tradnl" sz="3243"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buNone/>
            </a:pPr>
            <a:endParaRPr lang="es-ES_tradnl" sz="3243"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pPr>
            <a:endParaRPr lang="es-ES_tradnl" sz="2162" dirty="0" smtClean="0">
              <a:solidFill>
                <a:srgbClr val="000000"/>
              </a:solidFill>
              <a:latin typeface="+mj-lt"/>
              <a:ea typeface="Times New Roman" charset="0"/>
              <a:cs typeface="Arial"/>
            </a:endParaRPr>
          </a:p>
          <a:p>
            <a:pPr marL="0" indent="0" defTabSz="914400" fontAlgn="base">
              <a:lnSpc>
                <a:spcPct val="80000"/>
              </a:lnSpc>
              <a:spcBef>
                <a:spcPct val="0"/>
              </a:spcBef>
              <a:spcAft>
                <a:spcPct val="0"/>
              </a:spcAft>
              <a:buNone/>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11" name="Imagen 10"/>
          <p:cNvPicPr>
            <a:picLocks noChangeAspect="1"/>
          </p:cNvPicPr>
          <p:nvPr/>
        </p:nvPicPr>
        <p:blipFill>
          <a:blip r:embed="rId3"/>
          <a:stretch>
            <a:fillRect/>
          </a:stretch>
        </p:blipFill>
        <p:spPr>
          <a:xfrm>
            <a:off x="4013200" y="914400"/>
            <a:ext cx="4673600" cy="17399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646237"/>
            <a:ext cx="8229600" cy="1325563"/>
          </a:xfrm>
        </p:spPr>
        <p:txBody>
          <a:bodyPr>
            <a:normAutofit fontScale="92500" lnSpcReduction="10000"/>
          </a:bodyPr>
          <a:lstStyle/>
          <a:p>
            <a:pPr>
              <a:buNone/>
            </a:pPr>
            <a:r>
              <a:rPr lang="es-ES_tradnl" dirty="0" smtClean="0"/>
              <a:t>“Para crear la marca ideal se debe comenzar por crear la experiencia ideal”  Walter </a:t>
            </a:r>
            <a:r>
              <a:rPr lang="es-ES_tradnl" dirty="0" err="1" smtClean="0"/>
              <a:t>Landor</a:t>
            </a: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30</a:t>
            </a:fld>
            <a:endParaRPr lang="gl-ES"/>
          </a:p>
        </p:txBody>
      </p:sp>
      <p:sp>
        <p:nvSpPr>
          <p:cNvPr id="5" name="Marcador de pie de página 4"/>
          <p:cNvSpPr>
            <a:spLocks noGrp="1"/>
          </p:cNvSpPr>
          <p:nvPr>
            <p:ph type="ftr" sz="quarter" idx="11"/>
          </p:nvPr>
        </p:nvSpPr>
        <p:spPr/>
        <p:txBody>
          <a:bodyPr/>
          <a:lstStyle/>
          <a:p>
            <a:r>
              <a:rPr lang="gl-ES" dirty="0" smtClean="0"/>
              <a:t>IN&amp;S Comunicación e innovación sostenible</a:t>
            </a:r>
            <a:endParaRPr lang="gl-ES" dirty="0"/>
          </a:p>
        </p:txBody>
      </p:sp>
      <p:pic>
        <p:nvPicPr>
          <p:cNvPr id="6" name="Imagen 5" descr="experiencia marca.jpg"/>
          <p:cNvPicPr>
            <a:picLocks noChangeAspect="1"/>
          </p:cNvPicPr>
          <p:nvPr/>
        </p:nvPicPr>
        <p:blipFill>
          <a:blip r:embed="rId3"/>
          <a:srcRect l="17320" t="11630" r="17249" b="23709"/>
          <a:stretch>
            <a:fillRect/>
          </a:stretch>
        </p:blipFill>
        <p:spPr>
          <a:xfrm>
            <a:off x="2286000" y="3581400"/>
            <a:ext cx="5181600" cy="228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endParaRPr lang="es-ES_tradnl" b="1" dirty="0" smtClean="0">
              <a:solidFill>
                <a:srgbClr val="4F81BD"/>
              </a:solidFil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76200" y="762000"/>
            <a:ext cx="8915400" cy="63027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32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descr="Anatomía-de-la-Marca-300-Palabras-de-Marketing-2.jpg"/>
          <p:cNvPicPr>
            <a:picLocks noChangeAspect="1"/>
          </p:cNvPicPr>
          <p:nvPr/>
        </p:nvPicPr>
        <p:blipFill>
          <a:blip r:embed="rId3"/>
          <a:stretch>
            <a:fillRect/>
          </a:stretch>
        </p:blipFill>
        <p:spPr>
          <a:xfrm>
            <a:off x="0" y="1143000"/>
            <a:ext cx="9144000" cy="50572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Ejes</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posicionamiento</a:t>
            </a: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descr="Captura de pantalla 2016-08-08 a las 13.36.04.png"/>
          <p:cNvPicPr>
            <a:picLocks noChangeAspect="1"/>
          </p:cNvPicPr>
          <p:nvPr/>
        </p:nvPicPr>
        <p:blipFill>
          <a:blip r:embed="rId3"/>
          <a:srcRect b="12930"/>
          <a:stretch>
            <a:fillRect/>
          </a:stretch>
        </p:blipFill>
        <p:spPr>
          <a:xfrm>
            <a:off x="457200" y="1524000"/>
            <a:ext cx="7162800" cy="500327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Ejes</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posicionamiento</a:t>
            </a: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descr="Captura de pantalla 2017-07-10 a las 18.52.47.png"/>
          <p:cNvPicPr>
            <a:picLocks noChangeAspect="1"/>
          </p:cNvPicPr>
          <p:nvPr/>
        </p:nvPicPr>
        <p:blipFill>
          <a:blip r:embed="rId3"/>
          <a:stretch>
            <a:fillRect/>
          </a:stretch>
        </p:blipFill>
        <p:spPr>
          <a:xfrm>
            <a:off x="990600" y="1742894"/>
            <a:ext cx="7239000" cy="46134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35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8" name="Imagen 7" descr="Captura de pantalla 2016-09-04 a las 21.51.44.png"/>
          <p:cNvPicPr>
            <a:picLocks noChangeAspect="1"/>
          </p:cNvPicPr>
          <p:nvPr/>
        </p:nvPicPr>
        <p:blipFill>
          <a:blip r:embed="rId3"/>
          <a:stretch>
            <a:fillRect/>
          </a:stretch>
        </p:blipFill>
        <p:spPr>
          <a:xfrm>
            <a:off x="990600" y="762000"/>
            <a:ext cx="7162800" cy="605484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endParaRPr lang="es-ES_tradnl" b="1" dirty="0" smtClean="0">
              <a:solidFill>
                <a:srgbClr val="4F81BD"/>
              </a:solidFill>
              <a:latin typeface="News Gothic MT" charset="0"/>
              <a:ea typeface="ＭＳ Ｐゴシック" charset="-128"/>
              <a:cs typeface="ＭＳ Ｐゴシック" charset="-128"/>
            </a:endParaRPr>
          </a:p>
          <a:p>
            <a:pPr marL="514350" indent="-514350">
              <a:buNone/>
            </a:pPr>
            <a:r>
              <a:rPr lang="es-ES_tradnl" b="1" dirty="0" smtClean="0">
                <a:solidFill>
                  <a:srgbClr val="4F81BD"/>
                </a:solidFill>
                <a:latin typeface="News Gothic MT" charset="0"/>
                <a:ea typeface="ＭＳ Ｐゴシック" charset="-128"/>
                <a:cs typeface="ＭＳ Ｐゴシック" charset="-128"/>
              </a:rPr>
              <a:t>L</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a reputación es </a:t>
            </a:r>
          </a:p>
          <a:p>
            <a:pPr marL="514350" indent="-514350">
              <a:buNone/>
            </a:pP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algo que cuesta </a:t>
            </a:r>
          </a:p>
          <a:p>
            <a:pPr marL="514350" indent="-514350">
              <a:buNone/>
            </a:pP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mucho ganar </a:t>
            </a:r>
          </a:p>
          <a:p>
            <a:pPr marL="514350" indent="-514350">
              <a:buNone/>
            </a:pP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pero muy poco </a:t>
            </a:r>
          </a:p>
          <a:p>
            <a:pPr marL="514350" indent="-514350">
              <a:buNone/>
            </a:pPr>
            <a:r>
              <a:rPr lang="es-ES_tradnl" b="1" dirty="0">
                <a:solidFill>
                  <a:srgbClr val="4F81BD"/>
                </a:solidFill>
                <a:latin typeface="News Gothic MT" charset="0"/>
                <a:ea typeface="ＭＳ Ｐゴシック" charset="-128"/>
                <a:cs typeface="ＭＳ Ｐゴシック" charset="-128"/>
              </a:rPr>
              <a:t>p</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erder</a:t>
            </a: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p:cNvPicPr>
            <a:picLocks noChangeAspect="1"/>
          </p:cNvPicPr>
          <p:nvPr/>
        </p:nvPicPr>
        <p:blipFill>
          <a:blip r:embed="rId3"/>
          <a:stretch>
            <a:fillRect/>
          </a:stretch>
        </p:blipFill>
        <p:spPr>
          <a:xfrm>
            <a:off x="4419600" y="1371600"/>
            <a:ext cx="3898900" cy="463704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5791200" y="1600200"/>
            <a:ext cx="3048000" cy="2028305"/>
          </a:xfrm>
          <a:prstGeom prst="rect">
            <a:avLst/>
          </a:prstGeom>
        </p:spPr>
      </p:pic>
      <p:pic>
        <p:nvPicPr>
          <p:cNvPr id="8" name="Imagen 7"/>
          <p:cNvPicPr>
            <a:picLocks noChangeAspect="1"/>
          </p:cNvPicPr>
          <p:nvPr/>
        </p:nvPicPr>
        <p:blipFill>
          <a:blip r:embed="rId4"/>
          <a:stretch>
            <a:fillRect/>
          </a:stretch>
        </p:blipFill>
        <p:spPr>
          <a:xfrm>
            <a:off x="533400" y="1752600"/>
            <a:ext cx="5181846" cy="2917307"/>
          </a:xfrm>
          <a:prstGeom prst="rect">
            <a:avLst/>
          </a:prstGeom>
        </p:spPr>
      </p:pic>
      <p:pic>
        <p:nvPicPr>
          <p:cNvPr id="9" name="Imagen 8"/>
          <p:cNvPicPr>
            <a:picLocks noChangeAspect="1"/>
          </p:cNvPicPr>
          <p:nvPr/>
        </p:nvPicPr>
        <p:blipFill>
          <a:blip r:embed="rId5"/>
          <a:stretch>
            <a:fillRect/>
          </a:stretch>
        </p:blipFill>
        <p:spPr>
          <a:xfrm>
            <a:off x="5562846" y="4032250"/>
            <a:ext cx="3492500" cy="2324100"/>
          </a:xfrm>
          <a:prstGeom prst="rect">
            <a:avLst/>
          </a:prstGeom>
        </p:spPr>
      </p:pic>
      <p:pic>
        <p:nvPicPr>
          <p:cNvPr id="10" name="Imagen 9"/>
          <p:cNvPicPr>
            <a:picLocks noChangeAspect="1"/>
          </p:cNvPicPr>
          <p:nvPr/>
        </p:nvPicPr>
        <p:blipFill>
          <a:blip r:embed="rId6"/>
          <a:stretch>
            <a:fillRect/>
          </a:stretch>
        </p:blipFill>
        <p:spPr>
          <a:xfrm>
            <a:off x="685800" y="4571336"/>
            <a:ext cx="4292600" cy="21501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None/>
            </a:pPr>
            <a:endParaRPr lang="es-ES_tradnl" b="1" dirty="0" smtClean="0">
              <a:solidFill>
                <a:srgbClr val="4F81BD"/>
              </a:solidFill>
            </a:endParaRPr>
          </a:p>
          <a:p>
            <a:pPr marL="514350" indent="-514350">
              <a:buNone/>
            </a:pPr>
            <a:endParaRPr lang="es-ES_tradnl" b="1" dirty="0" smtClean="0">
              <a:solidFill>
                <a:srgbClr val="4F81BD"/>
              </a:solidFill>
              <a:latin typeface="News Gothic MT" charset="0"/>
              <a:ea typeface="ＭＳ Ｐゴシック" charset="-128"/>
              <a:cs typeface="ＭＳ Ｐゴシック" charset="-128"/>
            </a:endParaRPr>
          </a:p>
          <a:p>
            <a:pPr marL="514350" indent="-514350">
              <a:buNone/>
            </a:pPr>
            <a:r>
              <a:rPr lang="es-ES_tradnl" b="1" dirty="0" smtClean="0">
                <a:solidFill>
                  <a:srgbClr val="4F81BD"/>
                </a:solidFill>
                <a:latin typeface="News Gothic MT" charset="0"/>
                <a:ea typeface="ＭＳ Ｐゴシック" charset="-128"/>
                <a:cs typeface="ＭＳ Ｐゴシック" charset="-128"/>
              </a:rPr>
              <a:t>Debemos </a:t>
            </a:r>
          </a:p>
          <a:p>
            <a:pPr marL="514350" indent="-514350">
              <a:buNone/>
            </a:pPr>
            <a:r>
              <a:rPr lang="es-ES_tradnl" b="1" dirty="0" smtClean="0">
                <a:solidFill>
                  <a:srgbClr val="4F81BD"/>
                </a:solidFill>
                <a:latin typeface="News Gothic MT" charset="0"/>
                <a:ea typeface="ＭＳ Ｐゴシック" charset="-128"/>
                <a:cs typeface="ＭＳ Ｐゴシック" charset="-128"/>
              </a:rPr>
              <a:t>preveer un </a:t>
            </a:r>
          </a:p>
          <a:p>
            <a:pPr marL="514350" indent="-514350">
              <a:buNone/>
            </a:pPr>
            <a:r>
              <a:rPr lang="es-ES_tradnl" b="1" dirty="0" smtClean="0">
                <a:solidFill>
                  <a:srgbClr val="4F81BD"/>
                </a:solidFill>
                <a:latin typeface="News Gothic MT" charset="0"/>
                <a:ea typeface="ＭＳ Ｐゴシック" charset="-128"/>
                <a:cs typeface="ＭＳ Ｐゴシック" charset="-128"/>
              </a:rPr>
              <a:t>plan de crisis</a:t>
            </a:r>
          </a:p>
          <a:p>
            <a:pPr marL="514350" indent="-514350">
              <a:buNone/>
            </a:pPr>
            <a:r>
              <a:rPr lang="es-ES_tradnl" b="1" dirty="0" smtClean="0">
                <a:solidFill>
                  <a:srgbClr val="4F81BD"/>
                </a:solidFill>
                <a:latin typeface="News Gothic MT" charset="0"/>
                <a:ea typeface="ＭＳ Ｐゴシック" charset="-128"/>
                <a:cs typeface="ＭＳ Ｐゴシック" charset="-128"/>
              </a:rPr>
              <a:t>ante una </a:t>
            </a:r>
          </a:p>
          <a:p>
            <a:pPr marL="514350" indent="-514350">
              <a:buNone/>
            </a:pPr>
            <a:r>
              <a:rPr lang="es-ES_tradnl" b="1" dirty="0">
                <a:solidFill>
                  <a:srgbClr val="4F81BD"/>
                </a:solidFill>
                <a:latin typeface="News Gothic MT" charset="0"/>
                <a:ea typeface="ＭＳ Ｐゴシック" charset="-128"/>
                <a:cs typeface="ＭＳ Ｐゴシック" charset="-128"/>
              </a:rPr>
              <a:t>p</a:t>
            </a:r>
            <a:r>
              <a:rPr lang="es-ES_tradnl" b="1" dirty="0" smtClean="0">
                <a:solidFill>
                  <a:srgbClr val="4F81BD"/>
                </a:solidFill>
                <a:latin typeface="News Gothic MT" charset="0"/>
                <a:ea typeface="ＭＳ Ｐゴシック" charset="-128"/>
                <a:cs typeface="ＭＳ Ｐゴシック" charset="-128"/>
              </a:rPr>
              <a:t>osible pérdida de reputación</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p:cNvPicPr>
            <a:picLocks noChangeAspect="1"/>
          </p:cNvPicPr>
          <p:nvPr/>
        </p:nvPicPr>
        <p:blipFill>
          <a:blip r:embed="rId3"/>
          <a:stretch>
            <a:fillRect/>
          </a:stretch>
        </p:blipFill>
        <p:spPr>
          <a:xfrm>
            <a:off x="3731798" y="1219200"/>
            <a:ext cx="5336001" cy="3276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77500" lnSpcReduction="20000"/>
          </a:bodyPr>
          <a:lstStyle/>
          <a:p>
            <a:pPr marL="514350" indent="-514350">
              <a:buNone/>
            </a:pPr>
            <a:endParaRPr lang="es-ES_tradnl" b="1" dirty="0" smtClean="0">
              <a:solidFill>
                <a:srgbClr val="4F81BD"/>
              </a:solidFill>
            </a:endParaRPr>
          </a:p>
          <a:p>
            <a:pPr marL="514350" indent="-514350">
              <a:buNone/>
            </a:pPr>
            <a:r>
              <a:rPr lang="es-ES_tradnl" b="1" dirty="0" err="1" smtClean="0">
                <a:solidFill>
                  <a:srgbClr val="4F81BD"/>
                </a:solidFill>
                <a:latin typeface="News Gothic MT" charset="0"/>
                <a:ea typeface="ＭＳ Ｐゴシック" charset="-128"/>
                <a:cs typeface="ＭＳ Ｐゴシック" charset="-128"/>
              </a:rPr>
              <a:t>Rankings</a:t>
            </a:r>
            <a:endParaRPr lang="es-ES_tradnl" b="1" dirty="0" smtClean="0">
              <a:solidFill>
                <a:srgbClr val="4F81BD"/>
              </a:solidFill>
              <a:latin typeface="News Gothic MT" charset="0"/>
              <a:ea typeface="ＭＳ Ｐゴシック" charset="-128"/>
              <a:cs typeface="ＭＳ Ｐゴシック" charset="-128"/>
            </a:endParaRPr>
          </a:p>
          <a:p>
            <a:pPr marL="514350" indent="-514350"/>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Best place </a:t>
            </a:r>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to</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a:t>
            </a:r>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work</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marL="514350" indent="-514350"/>
            <a:r>
              <a:rPr b="1" dirty="0" smtClean="0">
                <a:solidFill>
                  <a:schemeClr val="accent1"/>
                </a:solidFill>
              </a:rPr>
              <a:t>Best Global Brands 2015, las 100 mejores marcas de 2015 en el ranking Interbrand</a:t>
            </a:r>
          </a:p>
          <a:p>
            <a:pPr marL="514350" indent="-514350"/>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MERCO: monitor empresarial reputación corporativa</a:t>
            </a:r>
          </a:p>
          <a:p>
            <a:pPr marL="514350" indent="-514350"/>
            <a:r>
              <a:rPr lang="es-ES_tradnl" b="1" dirty="0" smtClean="0">
                <a:solidFill>
                  <a:srgbClr val="4F81BD"/>
                </a:solidFill>
                <a:latin typeface="News Gothic MT" charset="0"/>
                <a:ea typeface="ＭＳ Ｐゴシック" charset="-128"/>
                <a:cs typeface="ＭＳ Ｐゴシック" charset="-128"/>
              </a:rPr>
              <a:t>FORBES</a:t>
            </a:r>
          </a:p>
          <a:p>
            <a:pPr marL="514350" indent="-514350"/>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Sustainable</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a:t>
            </a:r>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brands</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marL="514350" indent="-514350"/>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Glass</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a:t>
            </a:r>
            <a:r>
              <a:rPr kumimoji="0" lang="es-ES_tradnl" b="1" i="0" u="none" strike="noStrike" cap="none" normalizeH="0" dirty="0" err="1" smtClean="0">
                <a:ln>
                  <a:noFill/>
                </a:ln>
                <a:solidFill>
                  <a:srgbClr val="4F81BD"/>
                </a:solidFill>
                <a:effectLst/>
                <a:latin typeface="News Gothic MT" charset="0"/>
                <a:ea typeface="ＭＳ Ｐゴシック" charset="-128"/>
                <a:cs typeface="ＭＳ Ｐゴシック" charset="-128"/>
              </a:rPr>
              <a:t>door</a:t>
            </a:r>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 (portal en donde puedes ver comentarios de los trabajadores sobre su experiencia, condiciones, actitud, salarios…)</a:t>
            </a:r>
          </a:p>
          <a:p>
            <a:pPr marL="514350" indent="-514350"/>
            <a:r>
              <a:rPr lang="es-ES_tradnl" b="1" dirty="0" smtClean="0">
                <a:solidFill>
                  <a:srgbClr val="4F81BD"/>
                </a:solidFill>
                <a:latin typeface="News Gothic MT" charset="0"/>
                <a:ea typeface="ＭＳ Ｐゴシック" charset="-128"/>
                <a:cs typeface="ＭＳ Ｐゴシック" charset="-128"/>
              </a:rPr>
              <a:t>OCU…</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39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13" descr="th?id=H"/>
          <p:cNvPicPr>
            <a:picLocks noChangeAspect="1" noChangeArrowheads="1"/>
          </p:cNvPicPr>
          <p:nvPr/>
        </p:nvPicPr>
        <p:blipFill>
          <a:blip r:embed="rId3"/>
          <a:srcRect/>
          <a:stretch>
            <a:fillRect/>
          </a:stretch>
        </p:blipFill>
        <p:spPr bwMode="auto">
          <a:xfrm>
            <a:off x="2447925" y="4800600"/>
            <a:ext cx="1819275" cy="1323975"/>
          </a:xfrm>
          <a:prstGeom prst="rect">
            <a:avLst/>
          </a:prstGeom>
          <a:noFill/>
        </p:spPr>
      </p:pic>
      <p:pic>
        <p:nvPicPr>
          <p:cNvPr id="6" name="Picture 6" descr="th?id=H"/>
          <p:cNvPicPr>
            <a:picLocks noChangeAspect="1" noChangeArrowheads="1"/>
          </p:cNvPicPr>
          <p:nvPr/>
        </p:nvPicPr>
        <p:blipFill>
          <a:blip r:embed="rId4"/>
          <a:srcRect/>
          <a:stretch>
            <a:fillRect/>
          </a:stretch>
        </p:blipFill>
        <p:spPr bwMode="auto">
          <a:xfrm>
            <a:off x="0" y="4943475"/>
            <a:ext cx="1809750" cy="1333500"/>
          </a:xfrm>
          <a:prstGeom prst="rect">
            <a:avLst/>
          </a:prstGeom>
          <a:noFill/>
          <a:ln w="9525">
            <a:noFill/>
            <a:miter lim="800000"/>
            <a:headEnd/>
            <a:tailEnd/>
          </a:ln>
        </p:spPr>
      </p:pic>
      <p:pic>
        <p:nvPicPr>
          <p:cNvPr id="7" name="Picture 11" descr="th?id=H"/>
          <p:cNvPicPr>
            <a:picLocks noChangeAspect="1" noChangeArrowheads="1"/>
          </p:cNvPicPr>
          <p:nvPr/>
        </p:nvPicPr>
        <p:blipFill>
          <a:blip r:embed="rId5"/>
          <a:srcRect/>
          <a:stretch>
            <a:fillRect/>
          </a:stretch>
        </p:blipFill>
        <p:spPr bwMode="auto">
          <a:xfrm>
            <a:off x="1552575" y="4676775"/>
            <a:ext cx="885825" cy="1438275"/>
          </a:xfrm>
          <a:prstGeom prst="rect">
            <a:avLst/>
          </a:prstGeom>
          <a:noFill/>
        </p:spPr>
      </p:pic>
      <p:pic>
        <p:nvPicPr>
          <p:cNvPr id="9" name="Picture 15" descr="marca-tridimensional-249x300"/>
          <p:cNvPicPr>
            <a:picLocks noChangeAspect="1" noChangeArrowheads="1"/>
          </p:cNvPicPr>
          <p:nvPr/>
        </p:nvPicPr>
        <p:blipFill>
          <a:blip r:embed="rId6"/>
          <a:srcRect/>
          <a:stretch>
            <a:fillRect/>
          </a:stretch>
        </p:blipFill>
        <p:spPr bwMode="auto">
          <a:xfrm>
            <a:off x="4300538" y="4495800"/>
            <a:ext cx="1414462" cy="1704975"/>
          </a:xfrm>
          <a:prstGeom prst="rect">
            <a:avLst/>
          </a:prstGeom>
          <a:noFill/>
        </p:spPr>
      </p:pic>
      <p:sp>
        <p:nvSpPr>
          <p:cNvPr id="3" name="Marcador de contenido 2"/>
          <p:cNvSpPr>
            <a:spLocks noGrp="1"/>
          </p:cNvSpPr>
          <p:nvPr>
            <p:ph idx="1"/>
          </p:nvPr>
        </p:nvSpPr>
        <p:spPr>
          <a:xfrm>
            <a:off x="457200" y="1600200"/>
            <a:ext cx="8229600" cy="3400425"/>
          </a:xfrm>
        </p:spPr>
        <p:txBody>
          <a:bodyPr>
            <a:normAutofit/>
          </a:bodyPr>
          <a:lstStyle/>
          <a:p>
            <a:pPr marL="0" indent="0" defTabSz="914400" fontAlgn="base">
              <a:lnSpc>
                <a:spcPct val="80000"/>
              </a:lnSpc>
              <a:spcBef>
                <a:spcPct val="0"/>
              </a:spcBef>
              <a:spcAft>
                <a:spcPct val="0"/>
              </a:spcAft>
              <a:buNone/>
            </a:pPr>
            <a:r>
              <a:rPr lang="es-ES_tradnl" sz="3600" b="1" dirty="0" smtClean="0">
                <a:solidFill>
                  <a:srgbClr val="000000"/>
                </a:solidFill>
                <a:latin typeface="+mj-lt"/>
                <a:ea typeface="Times New Roman" charset="0"/>
                <a:cs typeface="Arial"/>
              </a:rPr>
              <a:t>Clases </a:t>
            </a:r>
            <a:r>
              <a:rPr lang="es-ES_tradnl" sz="3600" b="1" dirty="0" smtClean="0">
                <a:solidFill>
                  <a:srgbClr val="000000"/>
                </a:solidFill>
                <a:latin typeface="+mj-lt"/>
                <a:ea typeface="Times New Roman" charset="0"/>
                <a:cs typeface="Arial"/>
              </a:rPr>
              <a:t>de marca: </a:t>
            </a:r>
            <a:endParaRPr lang="es-ES_tradnl" sz="3600" b="1" dirty="0" smtClean="0">
              <a:solidFill>
                <a:srgbClr val="000000"/>
              </a:solidFill>
              <a:latin typeface="+mj-lt"/>
              <a:ea typeface="Times New Roman" charset="0"/>
              <a:cs typeface="Arial"/>
            </a:endParaRPr>
          </a:p>
          <a:p>
            <a:pPr marL="400050" lvl="1" indent="0" defTabSz="914400" fontAlgn="base">
              <a:lnSpc>
                <a:spcPct val="80000"/>
              </a:lnSpc>
              <a:spcBef>
                <a:spcPct val="0"/>
              </a:spcBef>
              <a:spcAft>
                <a:spcPct val="0"/>
              </a:spcAft>
              <a:buFont typeface="Arial"/>
              <a:buChar char="•"/>
            </a:pPr>
            <a:endParaRPr lang="es-ES_tradnl" b="1" dirty="0" smtClean="0">
              <a:solidFill>
                <a:srgbClr val="000000"/>
              </a:solidFill>
              <a:ea typeface="Times New Roman" charset="0"/>
              <a:cs typeface="Calibri (Títulos)"/>
            </a:endParaRPr>
          </a:p>
          <a:p>
            <a:pPr marL="400050" lvl="1" indent="0" defTabSz="914400" fontAlgn="base">
              <a:lnSpc>
                <a:spcPct val="80000"/>
              </a:lnSpc>
              <a:spcBef>
                <a:spcPct val="0"/>
              </a:spcBef>
              <a:spcAft>
                <a:spcPct val="0"/>
              </a:spcAft>
              <a:buFont typeface="Arial"/>
              <a:buChar char="•"/>
            </a:pPr>
            <a:r>
              <a:rPr lang="es-ES_tradnl" b="1" dirty="0" smtClean="0">
                <a:solidFill>
                  <a:srgbClr val="000000"/>
                </a:solidFill>
                <a:ea typeface="Times New Roman" charset="0"/>
                <a:cs typeface="Calibri (Títulos)"/>
              </a:rPr>
              <a:t>Denominativas </a:t>
            </a:r>
            <a:r>
              <a:rPr lang="es-ES_tradnl" b="1" dirty="0" smtClean="0">
                <a:solidFill>
                  <a:srgbClr val="000000"/>
                </a:solidFill>
                <a:ea typeface="Times New Roman" charset="0"/>
                <a:cs typeface="Calibri (Títulos)"/>
              </a:rPr>
              <a:t>(sólo el nombre) </a:t>
            </a:r>
          </a:p>
          <a:p>
            <a:pPr marL="400050" lvl="1" indent="0" defTabSz="914400" fontAlgn="base">
              <a:lnSpc>
                <a:spcPct val="80000"/>
              </a:lnSpc>
              <a:spcBef>
                <a:spcPct val="0"/>
              </a:spcBef>
              <a:spcAft>
                <a:spcPct val="0"/>
              </a:spcAft>
              <a:buFont typeface="Arial"/>
              <a:buChar char="•"/>
            </a:pPr>
            <a:r>
              <a:rPr lang="es-ES_tradnl" b="1" dirty="0" smtClean="0">
                <a:solidFill>
                  <a:srgbClr val="000000"/>
                </a:solidFill>
                <a:ea typeface="Times New Roman" charset="0"/>
                <a:cs typeface="Calibri (Títulos)"/>
              </a:rPr>
              <a:t>Gráficas (sólo un logo) </a:t>
            </a:r>
          </a:p>
          <a:p>
            <a:pPr marL="400050" lvl="1" indent="0" defTabSz="914400" fontAlgn="base">
              <a:lnSpc>
                <a:spcPct val="80000"/>
              </a:lnSpc>
              <a:spcBef>
                <a:spcPct val="0"/>
              </a:spcBef>
              <a:spcAft>
                <a:spcPct val="0"/>
              </a:spcAft>
              <a:buFont typeface="Arial"/>
              <a:buChar char="•"/>
            </a:pPr>
            <a:r>
              <a:rPr lang="es-ES_tradnl" b="1" dirty="0" smtClean="0">
                <a:solidFill>
                  <a:srgbClr val="000000"/>
                </a:solidFill>
                <a:ea typeface="Times New Roman" charset="0"/>
                <a:cs typeface="Calibri (Títulos)"/>
              </a:rPr>
              <a:t>Mixtas (nombre + logo) </a:t>
            </a:r>
          </a:p>
          <a:p>
            <a:pPr marL="400050" lvl="1" indent="0" defTabSz="914400" fontAlgn="base">
              <a:lnSpc>
                <a:spcPct val="80000"/>
              </a:lnSpc>
              <a:spcBef>
                <a:spcPct val="0"/>
              </a:spcBef>
              <a:spcAft>
                <a:spcPct val="0"/>
              </a:spcAft>
              <a:buFont typeface="Arial"/>
              <a:buChar char="•"/>
            </a:pPr>
            <a:r>
              <a:rPr lang="es-ES_tradnl" b="1" dirty="0" smtClean="0">
                <a:solidFill>
                  <a:srgbClr val="000000"/>
                </a:solidFill>
                <a:ea typeface="Times New Roman" charset="0"/>
                <a:cs typeface="Calibri (Títulos)"/>
              </a:rPr>
              <a:t>Tridimensionales, </a:t>
            </a:r>
          </a:p>
          <a:p>
            <a:pPr marL="400050" lvl="1" indent="0" defTabSz="914400" fontAlgn="base">
              <a:lnSpc>
                <a:spcPct val="80000"/>
              </a:lnSpc>
              <a:spcBef>
                <a:spcPct val="0"/>
              </a:spcBef>
              <a:spcAft>
                <a:spcPct val="0"/>
              </a:spcAft>
              <a:buFont typeface="Arial"/>
              <a:buChar char="•"/>
            </a:pPr>
            <a:r>
              <a:rPr lang="es-ES_tradnl" b="1" dirty="0" smtClean="0">
                <a:solidFill>
                  <a:srgbClr val="000000"/>
                </a:solidFill>
                <a:ea typeface="Times New Roman" charset="0"/>
                <a:cs typeface="Calibri (Títulos)"/>
              </a:rPr>
              <a:t>Sonoras</a:t>
            </a:r>
            <a:r>
              <a:rPr lang="es-ES" b="1" dirty="0" smtClean="0">
                <a:solidFill>
                  <a:srgbClr val="000000"/>
                </a:solidFill>
                <a:effectLst>
                  <a:outerShdw blurRad="38100" dist="38100" dir="2700000" algn="tl">
                    <a:srgbClr val="DDDDDD"/>
                  </a:outerShdw>
                </a:effectLst>
                <a:ea typeface="Times New Roman" charset="0"/>
                <a:cs typeface="Calibri (Títulos)"/>
              </a:rPr>
              <a:t> </a:t>
            </a:r>
          </a:p>
          <a:p>
            <a:pPr marL="0" indent="0" defTabSz="914400" fontAlgn="base">
              <a:lnSpc>
                <a:spcPct val="80000"/>
              </a:lnSpc>
              <a:spcBef>
                <a:spcPct val="0"/>
              </a:spcBef>
              <a:spcAft>
                <a:spcPct val="0"/>
              </a:spcAft>
              <a:buNone/>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10" name="Picture 17" descr="http://www.protectia.eu/blog/wp-content/uploads/2012/02/Marca-sonora.jpg">
            <a:hlinkClick r:id="rId7"/>
          </p:cNvPr>
          <p:cNvPicPr>
            <a:picLocks noChangeAspect="1" noChangeArrowheads="1"/>
          </p:cNvPicPr>
          <p:nvPr/>
        </p:nvPicPr>
        <p:blipFill>
          <a:blip r:embed="rId8"/>
          <a:srcRect/>
          <a:stretch>
            <a:fillRect/>
          </a:stretch>
        </p:blipFill>
        <p:spPr bwMode="auto">
          <a:xfrm>
            <a:off x="5813425" y="4775200"/>
            <a:ext cx="3025775" cy="104457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62500" lnSpcReduction="20000"/>
          </a:bodyPr>
          <a:lstStyle/>
          <a:p>
            <a:r>
              <a:rPr dirty="0" smtClean="0"/>
              <a:t>Una buena estrategia de marca debería </a:t>
            </a:r>
            <a:r>
              <a:rPr b="1" dirty="0" smtClean="0"/>
              <a:t>desarrollarse en paralelo al plan de negocio </a:t>
            </a:r>
            <a:r>
              <a:rPr dirty="0" smtClean="0"/>
              <a:t> y así ambos irán creciendo y definiéndose simultáneamente.</a:t>
            </a:r>
          </a:p>
          <a:p>
            <a:r>
              <a:rPr dirty="0" smtClean="0"/>
              <a:t>De hecho, los aspectos a trabajar son muy parecidos. Se analizan los consumidores, la competencia, los referentes, nuestras fuerzas y debilidades…</a:t>
            </a:r>
          </a:p>
          <a:p>
            <a:r>
              <a:rPr b="1" dirty="0" smtClean="0"/>
              <a:t>Desarrollar esta estrategia al principio es básico para encontrar el lugar del mercado en el que nos vamos a situar,  y cómo nos vamos a presentar a nuestra audiencia.</a:t>
            </a:r>
            <a:r>
              <a:rPr dirty="0" smtClean="0"/>
              <a:t> Una de las principales cuestiones a definir es cuál es nuestro valor diferencial. Qué nos hace diferentes de nuestra competencia.</a:t>
            </a:r>
          </a:p>
          <a:p>
            <a:r>
              <a:rPr b="1" dirty="0" smtClean="0"/>
              <a:t>Conocerlo e interiorizarlo es necesario para poder expresarlo eficazmente.</a:t>
            </a:r>
            <a:r>
              <a:rPr dirty="0" smtClean="0"/>
              <a:t> Lo ideal sería que un nuevo proyecto surgiera de detectar una necesidad no cubierta o de plantear un nuevo modelo de negocio, pero la realidad es que la mayoría de las empresas nacen sin una gran idea y aparentemente son más de lo mismo.</a:t>
            </a:r>
          </a:p>
          <a:p>
            <a:r>
              <a:rPr b="1" dirty="0" smtClean="0"/>
              <a:t>Puede ser evidente o estar muy escondido pero toda marca puede tener su valor diferencial.</a:t>
            </a:r>
            <a:r>
              <a:rPr b="1" dirty="0" smtClean="0">
                <a:solidFill>
                  <a:srgbClr val="4F81BD"/>
                </a:solidFill>
              </a:rPr>
              <a:t> </a:t>
            </a: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40</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75EC516-875D-E441-8412-E0CB3B911392}" type="slidenum">
              <a:rPr lang="gl-ES" smtClean="0"/>
              <a:pPr/>
              <a:t>41</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7" name="Imagen 6" descr="marca regiones.jpg"/>
          <p:cNvPicPr>
            <a:picLocks noChangeAspect="1"/>
          </p:cNvPicPr>
          <p:nvPr/>
        </p:nvPicPr>
        <p:blipFill>
          <a:blip r:embed="rId3"/>
          <a:stretch>
            <a:fillRect/>
          </a:stretch>
        </p:blipFill>
        <p:spPr>
          <a:xfrm>
            <a:off x="101600" y="1016000"/>
            <a:ext cx="8890000" cy="5080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77500" lnSpcReduction="20000"/>
          </a:bodyPr>
          <a:lstStyle/>
          <a:p>
            <a:pPr>
              <a:buNone/>
            </a:pPr>
            <a:endPar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r>
              <a:rPr b="1" dirty="0" smtClean="0"/>
              <a:t>Ejercicio 1. Ingeniería inversa de una estrategia de mercadotecnia.</a:t>
            </a:r>
          </a:p>
          <a:p>
            <a:r>
              <a:rPr dirty="0" smtClean="0"/>
              <a:t>Selecciona una compañía y piensa en los productos y servicios que ofrece, sus procesos, sus mensajes y la experiencia completa que crea a través de su marca. Usando esta información, identifica y describe a detalle su cliente ideal. Piensa en las características demográficas, psicográficas, geográficas y de comportamiento del cliente y cómo la compañía se adapta a estas.</a:t>
            </a:r>
            <a:br>
              <a:rPr dirty="0" smtClean="0"/>
            </a:br>
            <a:r>
              <a:rPr dirty="0" smtClean="0"/>
              <a:t>Este ejercicio puede ser tan detallado como prefieras. Procura que cada vez que lo hagas elijas una compañía en una industria distinta a la que utilizaste la vez anterior.</a:t>
            </a:r>
          </a:p>
          <a:p>
            <a:endParaRPr dirty="0" smtClean="0"/>
          </a:p>
          <a:p>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endParaRPr lang="es-ES" sz="1762" dirty="0" smtClean="0">
              <a:solidFill>
                <a:srgbClr val="000000"/>
              </a:solidFill>
              <a:ea typeface="Times New Roman" charset="0"/>
              <a:cs typeface="Times New Roman" charset="0"/>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42</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85000" lnSpcReduction="20000"/>
          </a:bodyPr>
          <a:lstStyle/>
          <a:p>
            <a:pPr>
              <a:buNone/>
            </a:pPr>
            <a:endPar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r>
              <a:rPr b="1" dirty="0" smtClean="0"/>
              <a:t>Ejercicio 2. Un producto, 2 estrategias.</a:t>
            </a:r>
          </a:p>
          <a:p>
            <a:r>
              <a:rPr dirty="0" smtClean="0"/>
              <a:t>Elige un producto o servicio que te guste e imagina que tú eres el o la CMO de la compañía. Desarrolla una estrategia de marketing que te permita alcanzar cada una de las siguientes metas:</a:t>
            </a:r>
          </a:p>
          <a:p>
            <a:pPr lvl="1"/>
            <a:r>
              <a:rPr dirty="0" smtClean="0"/>
              <a:t>Generar demanda</a:t>
            </a:r>
          </a:p>
          <a:p>
            <a:pPr lvl="1"/>
            <a:r>
              <a:rPr dirty="0" smtClean="0"/>
              <a:t>Mejorar la imagen de la marca</a:t>
            </a:r>
          </a:p>
          <a:p>
            <a:r>
              <a:rPr dirty="0" smtClean="0"/>
              <a:t>Piensa en la situación del mercado, la competencia, las audiencias, los mensajes y canales necesarios, las métricas clave, etc. Compara las dos estrategias y reflexiona sobre sus semejanzas y diferencias, tomando en cuenta que estás comercializando el mismo producto o servicio.</a:t>
            </a: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endParaRPr lang="es-ES" sz="1762" dirty="0" smtClean="0">
              <a:solidFill>
                <a:srgbClr val="000000"/>
              </a:solidFill>
              <a:ea typeface="Times New Roman" charset="0"/>
              <a:cs typeface="Times New Roman" charset="0"/>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43</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77500" lnSpcReduction="20000"/>
          </a:bodyPr>
          <a:lstStyle/>
          <a:p>
            <a:pPr>
              <a:buNone/>
            </a:pPr>
            <a:endPar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r>
              <a:rPr b="1" dirty="0" smtClean="0"/>
              <a:t>Ejercicio 3. Toda una experiencia.</a:t>
            </a:r>
          </a:p>
          <a:p>
            <a:r>
              <a:rPr dirty="0" smtClean="0"/>
              <a:t>Recuerda el último restaurante que visitaste y describe la experiencia completa. Incluye tantos detalles como puedas: la variedad de platillos, el sabor, los olores, los sonidos, la atmosfera, el diseño del lugar, el trato de los empleados, etc. Como sugerencia, puedes usar el modelo de las </a:t>
            </a:r>
            <a:r>
              <a:rPr lang="es-ES_tradnl" dirty="0" smtClean="0"/>
              <a:t>4</a:t>
            </a:r>
            <a:r>
              <a:rPr dirty="0" smtClean="0"/>
              <a:t> Ps del marketing de servicios como guía. Después, describe a detalle lo que cambiarías para que la experiencia sea ideal para ti. Piensa en lo que la dueña del restaurante y el director de marketing deben considerar y cambiar para servir mejor a su nuevo cliente ideal.</a:t>
            </a:r>
          </a:p>
          <a:p>
            <a:r>
              <a:rPr dirty="0" smtClean="0"/>
              <a:t>Este ejercicio también se puede hacer pensando en sitios web u otros tipos de negocio.</a:t>
            </a: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endParaRPr lang="es-ES" sz="1762" dirty="0" smtClean="0">
              <a:solidFill>
                <a:srgbClr val="000000"/>
              </a:solidFill>
              <a:ea typeface="Times New Roman" charset="0"/>
              <a:cs typeface="Times New Roman" charset="0"/>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44</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endPar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r>
              <a:rPr b="1" dirty="0" smtClean="0"/>
              <a:t>Ejercicio 4. Reviviendo el pasado.</a:t>
            </a:r>
          </a:p>
          <a:p>
            <a:r>
              <a:rPr dirty="0" smtClean="0"/>
              <a:t>Elige una marca que ya no exista en el mercado y piensa en cómo la renovarías y adaptarías al mercado actual. Identifica una audiencia meta y desarrolla una estrategia de posicionamiento. ¿Cómo cambiarían los mensajes, el logo, sus productos y servicios, etc.?</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endParaRPr lang="es-ES" sz="1762" dirty="0" smtClean="0">
              <a:solidFill>
                <a:srgbClr val="000000"/>
              </a:solidFill>
              <a:ea typeface="Times New Roman" charset="0"/>
              <a:cs typeface="Times New Roman" charset="0"/>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a:t>
            </a:r>
            <a:endParaRPr lang="es-ES_tradnl" b="1" dirty="0" smtClean="0">
              <a:solidFill>
                <a:srgbClr val="4F81BD"/>
              </a:solidFill>
            </a:endParaRPr>
          </a:p>
          <a:p>
            <a:r>
              <a:rPr kumimoji="0" lang="es-ES_tradnl" b="1" i="0" u="none" strike="noStrike" cap="none" normalizeH="0" baseline="0" dirty="0" smtClean="0">
                <a:ln>
                  <a:noFill/>
                </a:ln>
                <a:solidFill>
                  <a:srgbClr val="4F81BD"/>
                </a:solidFill>
                <a:effectLst/>
                <a:latin typeface="News Gothic MT" charset="0"/>
                <a:ea typeface="ＭＳ Ｐゴシック" charset="-128"/>
                <a:cs typeface="ＭＳ Ｐゴシック" charset="-128"/>
              </a:rPr>
              <a:t>VIDEOS</a:t>
            </a:r>
          </a:p>
          <a:p>
            <a:pPr lvl="1"/>
            <a:r>
              <a:rPr lang="es-ES_tradnl" b="1" dirty="0" smtClean="0">
                <a:solidFill>
                  <a:srgbClr val="4F81BD"/>
                </a:solidFill>
                <a:latin typeface="News Gothic MT" charset="0"/>
                <a:ea typeface="ＭＳ Ｐゴシック" charset="-128"/>
                <a:cs typeface="ＭＳ Ｐゴシック" charset="-128"/>
              </a:rPr>
              <a:t>Libro negro de las marcas: </a:t>
            </a:r>
            <a:r>
              <a:rPr lang="es-ES_tradnl" b="1" dirty="0" smtClean="0">
                <a:solidFill>
                  <a:srgbClr val="4F81BD"/>
                </a:solidFill>
                <a:latin typeface="News Gothic MT" charset="0"/>
                <a:ea typeface="ＭＳ Ｐゴシック" charset="-128"/>
                <a:cs typeface="ＭＳ Ｐゴシック" charset="-128"/>
                <a:hlinkClick r:id="rId3"/>
              </a:rPr>
              <a:t>https://www.youtube.com/watch?v=3aKdbRgQ2oA</a:t>
            </a:r>
            <a:endParaRPr lang="es-ES_tradnl" b="1" dirty="0" smtClean="0">
              <a:solidFill>
                <a:srgbClr val="4F81BD"/>
              </a:solidFill>
              <a:latin typeface="News Gothic MT" charset="0"/>
              <a:ea typeface="ＭＳ Ｐゴシック" charset="-128"/>
              <a:cs typeface="ＭＳ Ｐゴシック" charset="-128"/>
            </a:endParaRPr>
          </a:p>
          <a:p>
            <a:pPr lvl="1"/>
            <a:r>
              <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rPr>
              <a:t>Libro rojo de las marcas:</a:t>
            </a:r>
          </a:p>
          <a:p>
            <a:pPr lvl="1"/>
            <a:r>
              <a:rPr lang="es-ES_tradnl" b="1" dirty="0" smtClean="0">
                <a:solidFill>
                  <a:srgbClr val="4F81BD"/>
                </a:solidFill>
                <a:latin typeface="News Gothic MT" charset="0"/>
                <a:ea typeface="ＭＳ Ｐゴシック" charset="-128"/>
                <a:cs typeface="ＭＳ Ｐゴシック" charset="-128"/>
              </a:rPr>
              <a:t>Campañas </a:t>
            </a:r>
            <a:r>
              <a:rPr lang="es-ES_tradnl" b="1" dirty="0" smtClean="0">
                <a:solidFill>
                  <a:srgbClr val="4F81BD"/>
                </a:solidFill>
                <a:latin typeface="News Gothic MT" charset="0"/>
                <a:ea typeface="ＭＳ Ｐゴシック" charset="-128"/>
                <a:cs typeface="ＭＳ Ｐゴシック" charset="-128"/>
                <a:hlinkClick r:id="rId4"/>
              </a:rPr>
              <a:t>http://</a:t>
            </a:r>
            <a:r>
              <a:rPr lang="es-ES_tradnl" b="1" dirty="0" err="1" smtClean="0">
                <a:solidFill>
                  <a:srgbClr val="4F81BD"/>
                </a:solidFill>
                <a:latin typeface="News Gothic MT" charset="0"/>
                <a:ea typeface="ＭＳ Ｐゴシック" charset="-128"/>
                <a:cs typeface="ＭＳ Ｐゴシック" charset="-128"/>
                <a:hlinkClick r:id="rId4"/>
              </a:rPr>
              <a:t>www.marketingdirecto.com</a:t>
            </a:r>
            <a:r>
              <a:rPr lang="es-ES_tradnl" b="1" dirty="0" smtClean="0">
                <a:solidFill>
                  <a:srgbClr val="4F81BD"/>
                </a:solidFill>
                <a:latin typeface="News Gothic MT" charset="0"/>
                <a:ea typeface="ＭＳ Ｐゴシック" charset="-128"/>
                <a:cs typeface="ＭＳ Ｐゴシック" charset="-128"/>
                <a:hlinkClick r:id="rId4"/>
              </a:rPr>
              <a:t>/marketing-general/publicidad/las-16-mejores-campanas-publicitarias-del-ultimo-siglo/</a:t>
            </a:r>
            <a:endParaRPr kumimoji="0" lang="es-ES_tradnl" b="1" i="0" u="none" strike="noStrike" cap="none" normalizeH="0" dirty="0" smtClean="0">
              <a:ln>
                <a:noFill/>
              </a:ln>
              <a:solidFill>
                <a:srgbClr val="4F81BD"/>
              </a:solidFill>
              <a:effectLst/>
              <a:latin typeface="News Gothic MT" charset="0"/>
              <a:ea typeface="ＭＳ Ｐゴシック" charset="-128"/>
              <a:cs typeface="ＭＳ Ｐゴシック" charset="-128"/>
            </a:endParaRPr>
          </a:p>
          <a:p>
            <a:pPr>
              <a:buNone/>
            </a:pP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46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ítulo 5"/>
          <p:cNvSpPr>
            <a:spLocks noGrp="1"/>
          </p:cNvSpPr>
          <p:nvPr>
            <p:ph type="ctrTitle"/>
          </p:nvPr>
        </p:nvSpPr>
        <p:spPr/>
        <p:txBody>
          <a:bodyPr/>
          <a:lstStyle/>
          <a:p>
            <a:r>
              <a:rPr lang="gl-ES" b="1" dirty="0" smtClean="0">
                <a:solidFill>
                  <a:schemeClr val="accent1"/>
                </a:solidFill>
                <a:latin typeface="Arial Black"/>
                <a:cs typeface="Arial Black"/>
              </a:rPr>
              <a:t>MUCHAS GRACIAS!!</a:t>
            </a:r>
            <a:endParaRPr lang="gl-ES" b="1" dirty="0">
              <a:solidFill>
                <a:schemeClr val="accent1"/>
              </a:solidFill>
              <a:latin typeface="Arial Black"/>
              <a:cs typeface="Arial Black"/>
            </a:endParaRPr>
          </a:p>
        </p:txBody>
      </p:sp>
      <p:sp>
        <p:nvSpPr>
          <p:cNvPr id="7" name="Subtítulo 6"/>
          <p:cNvSpPr>
            <a:spLocks noGrp="1"/>
          </p:cNvSpPr>
          <p:nvPr>
            <p:ph type="subTitle" idx="1"/>
          </p:nvPr>
        </p:nvSpPr>
        <p:spPr/>
        <p:txBody>
          <a:bodyPr>
            <a:normAutofit fontScale="85000" lnSpcReduction="20000"/>
          </a:bodyPr>
          <a:lstStyle/>
          <a:p>
            <a:r>
              <a:rPr lang="gl-ES" dirty="0" smtClean="0"/>
              <a:t>Tamara Rodríguez Silva</a:t>
            </a:r>
          </a:p>
          <a:p>
            <a:r>
              <a:rPr lang="gl-ES" dirty="0" smtClean="0"/>
              <a:t>610600999</a:t>
            </a:r>
          </a:p>
          <a:p>
            <a:r>
              <a:rPr lang="gl-ES" dirty="0" smtClean="0">
                <a:hlinkClick r:id="rId3"/>
              </a:rPr>
              <a:t>www.innovacion-sostenible.es</a:t>
            </a:r>
            <a:endParaRPr lang="gl-ES" dirty="0" smtClean="0"/>
          </a:p>
          <a:p>
            <a:r>
              <a:rPr lang="gl-ES" dirty="0" smtClean="0"/>
              <a:t>info@innovacion-sostenible.es</a:t>
            </a:r>
            <a:endParaRPr lang="gl-ES" dirty="0"/>
          </a:p>
        </p:txBody>
      </p:sp>
      <p:sp>
        <p:nvSpPr>
          <p:cNvPr id="4" name="Marcador de pie de página 3"/>
          <p:cNvSpPr>
            <a:spLocks noGrp="1"/>
          </p:cNvSpPr>
          <p:nvPr>
            <p:ph type="ftr" sz="quarter" idx="11"/>
          </p:nvPr>
        </p:nvSpPr>
        <p:spPr/>
        <p:txBody>
          <a:bodyPr/>
          <a:lstStyle/>
          <a:p>
            <a:r>
              <a:rPr lang="gl-ES" smtClean="0"/>
              <a:t>IN&amp;S Comunicación e innovación sostenible</a:t>
            </a:r>
            <a:endParaRPr lang="gl-ES"/>
          </a:p>
        </p:txBody>
      </p:sp>
      <p:sp>
        <p:nvSpPr>
          <p:cNvPr id="5" name="Marcador de número de diapositiva 4"/>
          <p:cNvSpPr>
            <a:spLocks noGrp="1"/>
          </p:cNvSpPr>
          <p:nvPr>
            <p:ph type="sldNum" sz="quarter" idx="12"/>
          </p:nvPr>
        </p:nvSpPr>
        <p:spPr/>
        <p:txBody>
          <a:bodyPr/>
          <a:lstStyle/>
          <a:p>
            <a:fld id="{D75EC516-875D-E441-8412-E0CB3B911392}" type="slidenum">
              <a:rPr lang="gl-ES" smtClean="0"/>
              <a:pPr/>
              <a:t>47</a:t>
            </a:fld>
            <a:endParaRPr lang="gl-E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514350" indent="-514350">
              <a:buFont typeface="+mj-lt"/>
              <a:buAutoNum type="arabicPeriod" startAt="3"/>
            </a:pPr>
            <a:r>
              <a:rPr lang="es-ES_tradnl" b="1" dirty="0" smtClean="0">
                <a:solidFill>
                  <a:srgbClr val="4F81BD"/>
                </a:solidFill>
              </a:rPr>
              <a:t>L</a:t>
            </a:r>
            <a:r>
              <a:rPr b="1" dirty="0" smtClean="0">
                <a:solidFill>
                  <a:srgbClr val="4F81BD"/>
                </a:solidFill>
              </a:rPr>
              <a:t>A MARCA </a:t>
            </a: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0" indent="0" defTabSz="914400" fontAlgn="base">
              <a:lnSpc>
                <a:spcPct val="80000"/>
              </a:lnSpc>
              <a:spcBef>
                <a:spcPct val="0"/>
              </a:spcBef>
              <a:spcAft>
                <a:spcPct val="0"/>
              </a:spcAft>
              <a:buNone/>
            </a:pPr>
            <a:r>
              <a:rPr lang="es-ES_tradnl" sz="2162" b="1" dirty="0" smtClean="0">
                <a:solidFill>
                  <a:srgbClr val="000000"/>
                </a:solidFill>
                <a:latin typeface="Arial"/>
                <a:ea typeface="Times New Roman" charset="0"/>
                <a:cs typeface="Arial"/>
              </a:rPr>
              <a:t>Bases de datos: </a:t>
            </a:r>
          </a:p>
          <a:p>
            <a:r>
              <a:rPr dirty="0" smtClean="0">
                <a:hlinkClick r:id="rId3"/>
              </a:rPr>
              <a:t>Localizador de Marcas</a:t>
            </a:r>
            <a:endParaRPr dirty="0" smtClean="0"/>
          </a:p>
          <a:p>
            <a:r>
              <a:rPr dirty="0" smtClean="0">
                <a:hlinkClick r:id="rId4"/>
              </a:rPr>
              <a:t>TMView: Marcas en Europa </a:t>
            </a:r>
            <a:endParaRPr dirty="0" smtClean="0"/>
          </a:p>
          <a:p>
            <a:r>
              <a:rPr dirty="0" smtClean="0">
                <a:hlinkClick r:id="rId5"/>
              </a:rPr>
              <a:t>INPAMAR (Consulta de pago y acceso mediante contrato)</a:t>
            </a:r>
            <a:endParaRPr dirty="0" smtClean="0"/>
          </a:p>
          <a:p>
            <a:r>
              <a:rPr dirty="0" smtClean="0">
                <a:hlinkClick r:id="rId6"/>
              </a:rPr>
              <a:t>Internacional: Base Mundial de Datos sobre Marcas</a:t>
            </a:r>
            <a:endParaRPr dirty="0" smtClean="0"/>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5</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609600"/>
            <a:ext cx="8229600" cy="5135563"/>
          </a:xfrm>
        </p:spPr>
        <p:txBody>
          <a:bodyPr>
            <a:normAutofit/>
          </a:bodyPr>
          <a:lstStyle/>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0" indent="0" defTabSz="914400" fontAlgn="base">
              <a:lnSpc>
                <a:spcPct val="80000"/>
              </a:lnSpc>
              <a:spcBef>
                <a:spcPct val="0"/>
              </a:spcBef>
              <a:spcAft>
                <a:spcPct val="0"/>
              </a:spcAft>
              <a:buNone/>
            </a:pPr>
            <a:r>
              <a:rPr lang="es-ES_tradnl" b="1" dirty="0" smtClean="0">
                <a:solidFill>
                  <a:srgbClr val="000000"/>
                </a:solidFill>
                <a:latin typeface="Arial"/>
                <a:ea typeface="Times New Roman" charset="0"/>
                <a:cs typeface="Arial"/>
              </a:rPr>
              <a:t>Principios básicos de la gestión de marcas:</a:t>
            </a:r>
            <a:r>
              <a:rPr lang="es-ES" sz="2162" dirty="0" smtClean="0">
                <a:solidFill>
                  <a:srgbClr val="000000"/>
                </a:solidFill>
                <a:ea typeface="Times New Roman" charset="0"/>
                <a:cs typeface="Times New Roman" charset="0"/>
              </a:rPr>
              <a:t/>
            </a:r>
            <a:br>
              <a:rPr lang="es-ES" sz="2162" dirty="0" smtClean="0">
                <a:solidFill>
                  <a:srgbClr val="000000"/>
                </a:solidFill>
                <a:ea typeface="Times New Roman" charset="0"/>
                <a:cs typeface="Times New Roman" charset="0"/>
              </a:rPr>
            </a:br>
            <a:endParaRPr lang="es-ES" sz="21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6</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graphicFrame>
        <p:nvGraphicFramePr>
          <p:cNvPr id="7" name="Diagrama 6"/>
          <p:cNvGraphicFramePr/>
          <p:nvPr/>
        </p:nvGraphicFramePr>
        <p:xfrm>
          <a:off x="228600" y="1736725"/>
          <a:ext cx="8458200" cy="48164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None/>
            </a:pPr>
            <a:r>
              <a:rPr lang="es-ES_tradnl" dirty="0" smtClean="0"/>
              <a:t>Aspectos importantes en creación de marca</a:t>
            </a:r>
            <a:endParaRPr kumimoji="0" lang="es-ES" b="1"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a:p>
            <a:pPr marL="0" indent="0" defTabSz="914400" fontAlgn="base">
              <a:lnSpc>
                <a:spcPct val="80000"/>
              </a:lnSpc>
              <a:spcBef>
                <a:spcPct val="0"/>
              </a:spcBef>
              <a:spcAft>
                <a:spcPct val="0"/>
              </a:spcAft>
              <a:buNone/>
            </a:pP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7</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pic>
        <p:nvPicPr>
          <p:cNvPr id="6" name="Imagen 5" descr="marca_creacion.jpg"/>
          <p:cNvPicPr>
            <a:picLocks noChangeAspect="1"/>
          </p:cNvPicPr>
          <p:nvPr/>
        </p:nvPicPr>
        <p:blipFill>
          <a:blip r:embed="rId3"/>
          <a:stretch>
            <a:fillRect/>
          </a:stretch>
        </p:blipFill>
        <p:spPr>
          <a:xfrm>
            <a:off x="1828800" y="2057400"/>
            <a:ext cx="5384800" cy="3594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62500" lnSpcReduction="20000"/>
          </a:bodyPr>
          <a:lstStyle/>
          <a:p>
            <a:r>
              <a:rPr lang="es-ES_tradnl" dirty="0" smtClean="0"/>
              <a:t>I</a:t>
            </a:r>
            <a:r>
              <a:rPr dirty="0" smtClean="0"/>
              <a:t>dentidad de una marca son los atributos y elementos identificables que la componen y cómo son percibidos e interpretados por las personas que entran en contacto con la marca. </a:t>
            </a:r>
            <a:r>
              <a:rPr b="1" dirty="0" smtClean="0"/>
              <a:t>La identidad es la esencia de la marca.</a:t>
            </a:r>
            <a:r>
              <a:rPr dirty="0" smtClean="0"/>
              <a:t/>
            </a:r>
            <a:br>
              <a:rPr dirty="0" smtClean="0"/>
            </a:br>
            <a:endParaRPr lang="es-ES_tradnl" dirty="0" smtClean="0"/>
          </a:p>
          <a:p>
            <a:pPr>
              <a:buNone/>
            </a:pPr>
            <a:r>
              <a:rPr lang="es-ES_tradnl" b="1" dirty="0" smtClean="0"/>
              <a:t>IDENTIDAD CONSTA DE:</a:t>
            </a:r>
          </a:p>
          <a:p>
            <a:endParaRPr lang="es-ES_tradnl" dirty="0" smtClean="0"/>
          </a:p>
          <a:p>
            <a:r>
              <a:rPr dirty="0" smtClean="0"/>
              <a:t>La</a:t>
            </a:r>
            <a:r>
              <a:rPr b="1" dirty="0" smtClean="0"/>
              <a:t> personalidad</a:t>
            </a:r>
            <a:r>
              <a:rPr lang="es-ES_tradnl" b="1" dirty="0" smtClean="0"/>
              <a:t> de la marca</a:t>
            </a:r>
            <a:r>
              <a:rPr dirty="0" smtClean="0"/>
              <a:t> es el conjunto de características que han sido cuidadosamente elegidas para la marca, o lo que es lo mismo, quién ha decidido ser la marca, </a:t>
            </a:r>
            <a:r>
              <a:rPr b="1" dirty="0" smtClean="0"/>
              <a:t>cómo la marca se ve a sí misma y cómo quiere ser vista por los demás.</a:t>
            </a:r>
            <a:r>
              <a:rPr dirty="0" smtClean="0"/>
              <a:t/>
            </a:r>
            <a:br>
              <a:rPr dirty="0" smtClean="0"/>
            </a:br>
            <a:endParaRPr lang="es-ES_tradnl" dirty="0" smtClean="0"/>
          </a:p>
          <a:p>
            <a:r>
              <a:rPr dirty="0" smtClean="0"/>
              <a:t>La </a:t>
            </a:r>
            <a:r>
              <a:rPr b="1" dirty="0" smtClean="0"/>
              <a:t>imagen</a:t>
            </a:r>
            <a:r>
              <a:rPr dirty="0" smtClean="0"/>
              <a:t> de marca, sin embargo, es la manera en que la marca es vista por las personas que entran en contacto con ella. La imagen de marca se desarrolla en la mente de las personas, a través de las percepciones que genera la forma en que la marca se proyecta a sí misma y cómo se relaciona con su entorno y sus grupos de interés. </a:t>
            </a:r>
            <a:r>
              <a:rPr b="1" dirty="0" smtClean="0"/>
              <a:t>La imagen, es la interpretación pública de la personalidad de la marca.</a:t>
            </a:r>
            <a:endParaRPr lang="es-ES_tradnl" sz="2162" b="1" dirty="0" smtClean="0">
              <a:solidFill>
                <a:srgbClr val="000000"/>
              </a:solidFill>
              <a:latin typeface="Arial"/>
              <a:ea typeface="Times New Roman" charset="0"/>
              <a:cs typeface="Arial"/>
            </a:endParaRPr>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8</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20000"/>
          </a:bodyPr>
          <a:lstStyle/>
          <a:p>
            <a:pPr algn="ctr">
              <a:buNone/>
            </a:pPr>
            <a:r>
              <a:rPr lang="es-ES_tradnl" dirty="0" smtClean="0"/>
              <a:t>P</a:t>
            </a:r>
            <a:r>
              <a:rPr dirty="0" smtClean="0"/>
              <a:t>receptos para crear una identidad de</a:t>
            </a:r>
            <a:r>
              <a:rPr dirty="0" smtClean="0"/>
              <a:t> </a:t>
            </a:r>
            <a:endParaRPr lang="es-ES_tradnl" dirty="0" smtClean="0"/>
          </a:p>
          <a:p>
            <a:pPr algn="ctr">
              <a:buNone/>
            </a:pPr>
            <a:r>
              <a:rPr sz="4324" b="1" dirty="0" smtClean="0"/>
              <a:t>marca sólida</a:t>
            </a:r>
            <a:endParaRPr lang="es-ES_tradnl" sz="4324" dirty="0" smtClean="0"/>
          </a:p>
          <a:p>
            <a:pPr>
              <a:buNone/>
            </a:pPr>
            <a:endParaRPr dirty="0" smtClean="0"/>
          </a:p>
          <a:p>
            <a:r>
              <a:rPr b="1" dirty="0" smtClean="0"/>
              <a:t>Claridad </a:t>
            </a:r>
            <a:r>
              <a:rPr dirty="0" smtClean="0"/>
              <a:t>en la elección de la personalidad de la marca y la imagen proyectada de cara al público.</a:t>
            </a:r>
          </a:p>
          <a:p>
            <a:r>
              <a:rPr b="1" dirty="0" smtClean="0"/>
              <a:t>Consistencia </a:t>
            </a:r>
            <a:r>
              <a:rPr dirty="0" smtClean="0"/>
              <a:t>y mantenimiento de la personalidad elegida y la imagen que recibe el público.</a:t>
            </a:r>
          </a:p>
          <a:p>
            <a:r>
              <a:rPr b="1" dirty="0" smtClean="0"/>
              <a:t>Constancia </a:t>
            </a:r>
            <a:r>
              <a:rPr dirty="0" smtClean="0"/>
              <a:t>y relevancia en el mercado seleccionado a lo largo del tiempo.</a:t>
            </a:r>
          </a:p>
          <a:p>
            <a:endParaRPr lang="es-ES_tradnl" dirty="0" smtClean="0"/>
          </a:p>
          <a:p>
            <a:pPr marL="400050" lvl="1" indent="0" defTabSz="914400" fontAlgn="base">
              <a:lnSpc>
                <a:spcPct val="80000"/>
              </a:lnSpc>
              <a:spcBef>
                <a:spcPct val="0"/>
              </a:spcBef>
              <a:spcAft>
                <a:spcPct val="0"/>
              </a:spcAft>
              <a:buNone/>
            </a:pPr>
            <a:r>
              <a:rPr lang="es-ES" sz="1762" dirty="0" smtClean="0">
                <a:solidFill>
                  <a:srgbClr val="000000"/>
                </a:solidFill>
                <a:ea typeface="Times New Roman" charset="0"/>
                <a:cs typeface="Times New Roman" charset="0"/>
              </a:rPr>
              <a:t/>
            </a:r>
            <a:br>
              <a:rPr lang="es-ES" sz="1762" dirty="0" smtClean="0">
                <a:solidFill>
                  <a:srgbClr val="000000"/>
                </a:solidFill>
                <a:ea typeface="Times New Roman" charset="0"/>
                <a:cs typeface="Times New Roman" charset="0"/>
              </a:rPr>
            </a:br>
            <a:endParaRPr lang="es-ES" sz="1762"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lang="es-ES" dirty="0" smtClean="0">
              <a:solidFill>
                <a:srgbClr val="000000"/>
              </a:solidFill>
              <a:ea typeface="Times New Roman" charset="0"/>
              <a:cs typeface="Times New Roman" charset="0"/>
            </a:endParaRPr>
          </a:p>
          <a:p>
            <a:pPr marL="0" indent="0" defTabSz="914400" fontAlgn="base">
              <a:lnSpc>
                <a:spcPct val="80000"/>
              </a:lnSpc>
              <a:spcBef>
                <a:spcPct val="0"/>
              </a:spcBef>
              <a:spcAft>
                <a:spcPct val="0"/>
              </a:spcAft>
            </a:pPr>
            <a:endParaRPr kumimoji="0" lang="es-ES" b="0" i="0" u="none" strike="noStrike" cap="none" normalizeH="0" baseline="0" dirty="0" smtClean="0">
              <a:ln>
                <a:noFill/>
              </a:ln>
              <a:solidFill>
                <a:srgbClr val="4F81BD"/>
              </a:solidFill>
              <a:effectLst/>
              <a:latin typeface="News Gothic MT" charset="0"/>
              <a:ea typeface="ＭＳ Ｐゴシック" charset="-128"/>
              <a:cs typeface="ＭＳ Ｐゴシック" charset="-128"/>
            </a:endParaRPr>
          </a:p>
        </p:txBody>
      </p:sp>
      <p:sp>
        <p:nvSpPr>
          <p:cNvPr id="4" name="Marcador de número de diapositiva 3"/>
          <p:cNvSpPr>
            <a:spLocks noGrp="1"/>
          </p:cNvSpPr>
          <p:nvPr>
            <p:ph type="sldNum" sz="quarter" idx="12"/>
          </p:nvPr>
        </p:nvSpPr>
        <p:spPr/>
        <p:txBody>
          <a:bodyPr/>
          <a:lstStyle/>
          <a:p>
            <a:fld id="{D75EC516-875D-E441-8412-E0CB3B911392}" type="slidenum">
              <a:rPr lang="gl-ES" smtClean="0"/>
              <a:pPr/>
              <a:t>9</a:t>
            </a:fld>
            <a:endParaRPr lang="gl-ES"/>
          </a:p>
        </p:txBody>
      </p:sp>
      <p:sp>
        <p:nvSpPr>
          <p:cNvPr id="5" name="Marcador de pie de página 4"/>
          <p:cNvSpPr>
            <a:spLocks noGrp="1"/>
          </p:cNvSpPr>
          <p:nvPr>
            <p:ph type="ftr" sz="quarter" idx="11"/>
          </p:nvPr>
        </p:nvSpPr>
        <p:spPr/>
        <p:txBody>
          <a:bodyPr/>
          <a:lstStyle/>
          <a:p>
            <a:r>
              <a:rPr lang="gl-ES" smtClean="0"/>
              <a:t>IN&amp;S Comunicación e innovación sostenible</a:t>
            </a:r>
            <a:endParaRPr lang="gl-ES"/>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1060</TotalTime>
  <Words>1982</Words>
  <Application>Microsoft Macintosh PowerPoint</Application>
  <PresentationFormat>Presentación en pantalla (4:3)</PresentationFormat>
  <Paragraphs>362</Paragraphs>
  <Slides>47</Slides>
  <Notes>47</Notes>
  <HiddenSlides>0</HiddenSlides>
  <MMClips>0</MMClips>
  <ScaleCrop>false</ScaleCrop>
  <HeadingPairs>
    <vt:vector size="4" baseType="variant">
      <vt:variant>
        <vt:lpstr>Plantilla de diseño</vt:lpstr>
      </vt:variant>
      <vt:variant>
        <vt:i4>1</vt:i4>
      </vt:variant>
      <vt:variant>
        <vt:lpstr>Títulos de diapositiva</vt:lpstr>
      </vt:variant>
      <vt:variant>
        <vt:i4>47</vt:i4>
      </vt:variant>
    </vt:vector>
  </HeadingPairs>
  <TitlesOfParts>
    <vt:vector size="48" baseType="lpstr">
      <vt:lpstr>Tema de Office</vt:lpstr>
      <vt:lpstr>La marca Elemento diferencial en la economía circular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MUCHAS GRACIAS!!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marca Elemento diferencial en la economía circular </dc:title>
  <dc:creator>Tamara</dc:creator>
  <cp:lastModifiedBy>Tamara Rodríguez Silva</cp:lastModifiedBy>
  <cp:revision>31</cp:revision>
  <cp:lastPrinted>2017-07-10T16:54:58Z</cp:lastPrinted>
  <dcterms:created xsi:type="dcterms:W3CDTF">2017-07-10T16:38:22Z</dcterms:created>
  <dcterms:modified xsi:type="dcterms:W3CDTF">2017-07-10T16:55:09Z</dcterms:modified>
</cp:coreProperties>
</file>