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77" r:id="rId2"/>
    <p:sldId id="258" r:id="rId3"/>
    <p:sldId id="260" r:id="rId4"/>
    <p:sldId id="296" r:id="rId5"/>
    <p:sldId id="297" r:id="rId6"/>
    <p:sldId id="306" r:id="rId7"/>
    <p:sldId id="278" r:id="rId8"/>
    <p:sldId id="263" r:id="rId9"/>
    <p:sldId id="305" r:id="rId10"/>
    <p:sldId id="264" r:id="rId11"/>
    <p:sldId id="261" r:id="rId12"/>
    <p:sldId id="276" r:id="rId13"/>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258"/>
            <p14:sldId id="260"/>
            <p14:sldId id="296"/>
            <p14:sldId id="297"/>
            <p14:sldId id="306"/>
          </p14:sldIdLst>
        </p14:section>
        <p14:section name="Cree su presentación" id="{16378913-E5ED-4281-BAF5-F1F938CB0BED}">
          <p14:sldIdLst>
            <p14:sldId id="278"/>
            <p14:sldId id="263"/>
            <p14:sldId id="305"/>
            <p14:sldId id="264"/>
            <p14:sldId id="261"/>
          </p14:sldIdLst>
        </p14:section>
        <p14:section name="¡Hay más!" id="{2E16B512-814A-4DC1-A986-25475E10E0EF}">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75" d="100"/>
          <a:sy n="75" d="100"/>
        </p:scale>
        <p:origin x="-1008" y="-8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rPr lang="es-ES"/>
              <a:pPr/>
              <a:t>26/04/13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‹Nr.›</a:t>
            </a:fld>
            <a:endParaRPr lang="es-ES"/>
          </a:p>
        </p:txBody>
      </p:sp>
    </p:spTree>
    <p:extLst>
      <p:ext uri="{BB962C8B-B14F-4D97-AF65-F5344CB8AC3E}">
        <p14:creationId xmlns:p14="http://schemas.microsoft.com/office/powerpoint/2010/main" val="223314543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2011.</a:t>
            </a:r>
          </a:p>
          <a:p>
            <a:endParaRPr lang="es-ES" dirty="0" smtClean="0"/>
          </a:p>
          <a:p>
            <a:pPr>
              <a:spcBef>
                <a:spcPct val="0"/>
              </a:spcBef>
            </a:pPr>
            <a:r>
              <a:rPr lang="es-ES" dirty="0" smtClean="0"/>
              <a:t>Para obtener más plantillas de muestra, haga clic en el menú Archivo y después en la ficha Nuevo a partir de plantilla. En Plantilla, haga clic en Presentaciones.</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a:t>
            </a:fld>
            <a:endParaRPr lang="es-E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_tradnl" smtClean="0"/>
              <a:t>Clic para editar título</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_tradnl" smtClean="0"/>
              <a:t>Clic para editar título</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_tradnl"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_tradnl"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_tradnl" smtClean="0"/>
              <a:t>Clic para editar título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_tradnl"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kumimoji="0" lang="es-ES"/>
              <a:pPr/>
              <a:t>26/04/13</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rPr kumimoji="0"/>
              <a:pPr/>
              <a:t>‹Nr.›</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_tradnl" smtClean="0"/>
              <a:t>Clic para editar título</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26/04/13</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kumimoji="0" lang="es-ES"/>
              <a:pPr/>
              <a:t>26/04/13</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rPr kumimoji="0"/>
              <a:pPr/>
              <a:t>‹Nr.›</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_tradnl" smtClean="0"/>
              <a:t>Clic para editar título</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_tradnl"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_tradnl" smtClean="0"/>
              <a:t>Clic para editar título</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26/04/13</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_tradnl" smtClean="0"/>
              <a:t>Clic para editar título</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26/04/13</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_tradnl" smtClean="0"/>
              <a:t>Clic para editar título</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kumimoji="0" lang="es-ES"/>
              <a:pPr/>
              <a:t>26/04/13</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_tradnl" smtClean="0"/>
              <a:t>Clic para editar título</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kumimoji="0" lang="es-ES"/>
              <a:pPr/>
              <a:t>26/04/13</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rPr kumimoji="0"/>
              <a:pPr/>
              <a:t>‹Nr.›</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_tradnl"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_tradnl" smtClean="0"/>
              <a:t>Clic para editar título</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_tradnl" smtClean="0"/>
              <a:t>Clic para editar título</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_tradnl"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26/04/13</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_tradnl" smtClean="0"/>
              <a:t>Clic para editar título</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kumimoji="0" lang="es-ES"/>
              <a:pPr/>
              <a:t>26/04/13</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kumimoji="0"/>
              <a:pPr/>
              <a:t>‹Nr.›</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5.jpeg"/><Relationship Id="rId5" Type="http://schemas.openxmlformats.org/officeDocument/2006/relationships/package" Target="../embeddings/Documento_de_Microsoft_Word1.docx"/><Relationship Id="rId6"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tags" Target="../tags/tag4.x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4.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jpeg"/><Relationship Id="rId5" Type="http://schemas.openxmlformats.org/officeDocument/2006/relationships/image" Target="../media/image22.png"/><Relationship Id="rId1" Type="http://schemas.openxmlformats.org/officeDocument/2006/relationships/tags" Target="../tags/tag2.xml"/><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CFR-Lugo, </a:t>
            </a:r>
            <a:r>
              <a:rPr lang="es-ES" dirty="0" smtClean="0"/>
              <a:t>26 y 27 de Abril</a:t>
            </a:r>
            <a:endParaRPr lang="es-ES" dirty="0"/>
          </a:p>
        </p:txBody>
      </p:sp>
      <p:sp>
        <p:nvSpPr>
          <p:cNvPr id="5" name="Title 4"/>
          <p:cNvSpPr>
            <a:spLocks noGrp="1"/>
          </p:cNvSpPr>
          <p:nvPr>
            <p:ph type="title"/>
          </p:nvPr>
        </p:nvSpPr>
        <p:spPr>
          <a:xfrm>
            <a:off x="228600" y="3048000"/>
            <a:ext cx="7239000" cy="1828800"/>
          </a:xfrm>
        </p:spPr>
        <p:txBody>
          <a:bodyPr>
            <a:normAutofit/>
          </a:bodyPr>
          <a:lstStyle/>
          <a:p>
            <a:pPr algn="just"/>
            <a:r>
              <a:rPr lang="es-ES" sz="3200" dirty="0" smtClean="0"/>
              <a:t>ACROAEROBIC</a:t>
            </a:r>
            <a:r>
              <a:rPr lang="es-ES" sz="3200" dirty="0"/>
              <a:t>: PAUTAS BÁSICAS PARA LA ELABORACIÓN DE UN </a:t>
            </a:r>
            <a:r>
              <a:rPr lang="es-ES" sz="3200" dirty="0" smtClean="0"/>
              <a:t>MONTAJE</a:t>
            </a:r>
            <a:endParaRPr lang="es-ES" sz="3200" b="0" dirty="0"/>
          </a:p>
        </p:txBody>
      </p:sp>
      <p:sp>
        <p:nvSpPr>
          <p:cNvPr id="2" name="CuadroTexto 1"/>
          <p:cNvSpPr txBox="1"/>
          <p:nvPr/>
        </p:nvSpPr>
        <p:spPr>
          <a:xfrm>
            <a:off x="3081866" y="5949280"/>
            <a:ext cx="3074309" cy="646331"/>
          </a:xfrm>
          <a:prstGeom prst="rect">
            <a:avLst/>
          </a:prstGeom>
          <a:noFill/>
        </p:spPr>
        <p:txBody>
          <a:bodyPr wrap="square" rtlCol="0">
            <a:spAutoFit/>
          </a:bodyPr>
          <a:lstStyle/>
          <a:p>
            <a:pPr algn="ctr"/>
            <a:r>
              <a:rPr lang="es-ES" dirty="0" smtClean="0">
                <a:solidFill>
                  <a:schemeClr val="bg1"/>
                </a:solidFill>
              </a:rPr>
              <a:t>Águeda Gutiérrez Sánchez</a:t>
            </a:r>
          </a:p>
          <a:p>
            <a:pPr algn="ctr"/>
            <a:r>
              <a:rPr lang="es-ES" dirty="0" smtClean="0">
                <a:solidFill>
                  <a:schemeClr val="bg1"/>
                </a:solidFill>
              </a:rPr>
              <a:t>Universidad de Vigo</a:t>
            </a:r>
            <a:endParaRPr lang="es-ES" dirty="0">
              <a:solidFill>
                <a:schemeClr val="bg1"/>
              </a:solidFill>
            </a:endParaRPr>
          </a:p>
        </p:txBody>
      </p:sp>
      <p:pic>
        <p:nvPicPr>
          <p:cNvPr id="6" name="Picture 2029" descr="Imagen 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550" y="29154438"/>
            <a:ext cx="3673475" cy="2601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29" descr="Imagen 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6950" y="29306838"/>
            <a:ext cx="3673475" cy="2601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7" name="Title 6"/>
          <p:cNvSpPr>
            <a:spLocks noGrp="1"/>
          </p:cNvSpPr>
          <p:nvPr>
            <p:ph type="title"/>
          </p:nvPr>
        </p:nvSpPr>
        <p:spPr>
          <a:xfrm>
            <a:off x="179512" y="1484784"/>
            <a:ext cx="8583488" cy="1440160"/>
          </a:xfrm>
        </p:spPr>
        <p:txBody>
          <a:bodyPr wrap="square" tIns="0" bIns="0" anchor="t" anchorCtr="0">
            <a:normAutofit fontScale="90000"/>
          </a:bodyPr>
          <a:lstStyle/>
          <a:p>
            <a:pPr algn="just"/>
            <a:r>
              <a:rPr lang="es-ES" sz="4000" dirty="0"/>
              <a:t>El </a:t>
            </a:r>
            <a:r>
              <a:rPr lang="es-ES" sz="4000" dirty="0" err="1"/>
              <a:t>Acroaeróbic</a:t>
            </a:r>
            <a:r>
              <a:rPr lang="es-ES" sz="4000" dirty="0"/>
              <a:t> es una simbiosis de varios contenidos que enriquecen de forma uniforme la motricidad en el alumnado, es decir es una actividad formativa, lúdica y motivante con varios contenidos </a:t>
            </a:r>
            <a:r>
              <a:rPr lang="es-ES" sz="4000" dirty="0" smtClean="0"/>
              <a:t>fundamentales.</a:t>
            </a:r>
            <a:r>
              <a:rPr lang="es-ES_tradnl" sz="4000" dirty="0" smtClean="0"/>
              <a:t> </a:t>
            </a:r>
            <a:endParaRPr lang="es-ES" sz="40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s-ES" sz="2800" b="1" dirty="0" smtClean="0">
                <a:solidFill>
                  <a:prstClr val="white"/>
                </a:solidFill>
              </a:rPr>
              <a:t>LOS CONTENIDOS DEL ACROAROBIC EN E.F.</a:t>
            </a:r>
            <a:endParaRPr lang="es-ES" sz="2800" dirty="0">
              <a:solidFill>
                <a:prstClr val="white"/>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907843696"/>
              </p:ext>
            </p:extLst>
          </p:nvPr>
        </p:nvGraphicFramePr>
        <p:xfrm>
          <a:off x="2387757" y="620688"/>
          <a:ext cx="8160907" cy="5760640"/>
        </p:xfrm>
        <a:graphic>
          <a:graphicData uri="http://schemas.openxmlformats.org/presentationml/2006/ole">
            <mc:AlternateContent xmlns:mc="http://schemas.openxmlformats.org/markup-compatibility/2006">
              <mc:Choice xmlns:v="urn:schemas-microsoft-com:vml" Requires="v">
                <p:oleObj spid="_x0000_s2051" name="Documento" r:id="rId5" imgW="5397500" imgH="3810000" progId="Word.Document.12">
                  <p:embed/>
                </p:oleObj>
              </mc:Choice>
              <mc:Fallback>
                <p:oleObj name="Documento" r:id="rId5" imgW="5397500" imgH="3810000" progId="Word.Document.12">
                  <p:embed/>
                  <p:pic>
                    <p:nvPicPr>
                      <p:cNvPr id="0" name=""/>
                      <p:cNvPicPr/>
                      <p:nvPr/>
                    </p:nvPicPr>
                    <p:blipFill>
                      <a:blip r:embed="rId6"/>
                      <a:stretch>
                        <a:fillRect/>
                      </a:stretch>
                    </p:blipFill>
                    <p:spPr>
                      <a:xfrm>
                        <a:off x="2387757" y="620688"/>
                        <a:ext cx="8160907" cy="576064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lnSpcReduction="10000"/>
            <a:scene3d>
              <a:camera prst="orthographicFront"/>
              <a:lightRig rig="soft" dir="t">
                <a:rot lat="0" lon="0" rev="17220000"/>
              </a:lightRig>
            </a:scene3d>
            <a:sp3d prstMaterial="softEdge"/>
          </a:bodyPr>
          <a:lstStyle/>
          <a:p>
            <a:pPr>
              <a:lnSpc>
                <a:spcPct val="87000"/>
              </a:lnSpc>
              <a:spcBef>
                <a:spcPct val="0"/>
              </a:spcBef>
              <a:defRPr lang="es-ES"/>
            </a:pPr>
            <a:r>
              <a:rPr lang="es-ES" sz="4400" dirty="0">
                <a:solidFill>
                  <a:srgbClr val="92D050"/>
                </a:solidFill>
              </a:rPr>
              <a:t/>
            </a:r>
            <a:br>
              <a:rPr lang="es-ES" sz="4400" dirty="0">
                <a:solidFill>
                  <a:srgbClr val="92D050"/>
                </a:solidFill>
              </a:rPr>
            </a:br>
            <a:r>
              <a:rPr lang="es-ES" sz="5600" b="1" dirty="0" smtClean="0">
                <a:solidFill>
                  <a:srgbClr val="92D050"/>
                </a:solidFill>
                <a:latin typeface="Arial" pitchFamily="34" charset="0"/>
                <a:cs typeface="Arial" pitchFamily="34" charset="0"/>
              </a:rPr>
              <a:t>A PRACTICAR!!!</a:t>
            </a:r>
            <a:endParaRPr lang="es-E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780928"/>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Title 3"/>
          <p:cNvSpPr txBox="1">
            <a:spLocks/>
          </p:cNvSpPr>
          <p:nvPr/>
        </p:nvSpPr>
        <p:spPr>
          <a:xfrm>
            <a:off x="228600" y="3759621"/>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pPr algn="l">
              <a:lnSpc>
                <a:spcPct val="87000"/>
              </a:lnSpc>
            </a:pPr>
            <a:r>
              <a:rPr lang="es-ES" sz="4800" dirty="0" smtClean="0"/>
              <a:t/>
            </a:r>
            <a:br>
              <a:rPr lang="es-ES" sz="4800" dirty="0" smtClean="0"/>
            </a:br>
            <a:r>
              <a:rPr lang="es-ES" sz="4800" b="1" dirty="0" smtClean="0">
                <a:solidFill>
                  <a:schemeClr val="bg1"/>
                </a:solidFill>
                <a:latin typeface="Arial" pitchFamily="34" charset="0"/>
                <a:cs typeface="Arial" pitchFamily="34" charset="0"/>
              </a:rPr>
              <a:t>Y ahora….</a:t>
            </a:r>
            <a:endParaRPr lang="es-ES" sz="48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Cuando y como surge</a:t>
            </a: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s-ES" sz="2000" b="1" dirty="0" smtClean="0">
                <a:solidFill>
                  <a:schemeClr val="tx1">
                    <a:lumMod val="75000"/>
                    <a:lumOff val="25000"/>
                  </a:schemeClr>
                </a:solidFill>
              </a:rPr>
              <a:t>D</a:t>
            </a:r>
            <a:r>
              <a:rPr lang="es-ES" sz="2000" b="1" dirty="0" smtClean="0">
                <a:solidFill>
                  <a:schemeClr val="tx1">
                    <a:lumMod val="75000"/>
                    <a:lumOff val="25000"/>
                  </a:schemeClr>
                </a:solidFill>
              </a:rPr>
              <a:t>écada de los 90</a:t>
            </a:r>
            <a:r>
              <a:rPr lang="es-ES" sz="2000" b="1" dirty="0" smtClean="0">
                <a:solidFill>
                  <a:schemeClr val="tx1">
                    <a:lumMod val="75000"/>
                    <a:lumOff val="25000"/>
                  </a:schemeClr>
                </a:solidFill>
                <a:sym typeface="Wingdings"/>
              </a:rPr>
              <a:t> Gimnasia General (actualmente “Gimnasia para Todos”-FIG</a:t>
            </a:r>
            <a:endParaRPr lang="es-E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762000" y="237675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endParaRPr lang="es-E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fontScale="85000" lnSpcReduction="20000"/>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GIMNASIA </a:t>
              </a:r>
            </a:p>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AER</a:t>
              </a:r>
              <a:r>
                <a:rPr lang="es-ES" sz="2400" b="1" spc="60" dirty="0" smtClean="0">
                  <a:solidFill>
                    <a:schemeClr val="bg1"/>
                  </a:solidFill>
                  <a:effectLst>
                    <a:outerShdw blurRad="50800" dist="25400" dir="5400000" algn="t" rotWithShape="0">
                      <a:prstClr val="black">
                        <a:alpha val="15000"/>
                      </a:prstClr>
                    </a:outerShdw>
                  </a:effectLst>
                </a:rPr>
                <a:t>ÓBICA</a:t>
              </a:r>
            </a:p>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(Aerobic)</a:t>
              </a:r>
              <a:endParaRPr lang="es-E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3538960" y="864582"/>
            <a:ext cx="2113160" cy="2708434"/>
            <a:chOff x="3538960" y="1591943"/>
            <a:chExt cx="211316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33968" y="1591943"/>
              <a:ext cx="1219200" cy="2708434"/>
            </a:xfrm>
            <a:prstGeom prst="rect">
              <a:avLst/>
            </a:prstGeom>
            <a:noFill/>
          </p:spPr>
          <p:txBody>
            <a:bodyPr wrap="square" rtlCol="0">
              <a:spAutoFit/>
            </a:bodyPr>
            <a:lstStyle/>
            <a:p>
              <a:endParaRPr lang="es-ES" sz="17000" b="1" dirty="0">
                <a:solidFill>
                  <a:srgbClr val="2A7A9E">
                    <a:alpha val="40000"/>
                  </a:srgbClr>
                </a:solidFill>
                <a:latin typeface="+mj-lt"/>
                <a:cs typeface="Arial" pitchFamily="34" charset="0"/>
              </a:endParaRPr>
            </a:p>
          </p:txBody>
        </p:sp>
        <p:sp>
          <p:nvSpPr>
            <p:cNvPr id="16" name="TextBox 15"/>
            <p:cNvSpPr txBox="1"/>
            <p:nvPr/>
          </p:nvSpPr>
          <p:spPr>
            <a:xfrm>
              <a:off x="3538960" y="2701385"/>
              <a:ext cx="2113160" cy="665695"/>
            </a:xfrm>
            <a:prstGeom prst="rect">
              <a:avLst/>
            </a:prstGeom>
            <a:noFill/>
          </p:spPr>
          <p:txBody>
            <a:bodyPr wrap="square" rtlCol="0">
              <a:norm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ACROAEROBIC</a:t>
              </a:r>
              <a:endParaRPr lang="es-E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869996" cy="123162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grpSp>
      <p:grpSp>
        <p:nvGrpSpPr>
          <p:cNvPr id="24" name="Group 23"/>
          <p:cNvGrpSpPr/>
          <p:nvPr/>
        </p:nvGrpSpPr>
        <p:grpSpPr>
          <a:xfrm>
            <a:off x="6324600" y="2448758"/>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endParaRPr lang="es-E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fontScale="85000" lnSpcReduction="20000"/>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GIMNASIA ACROB</a:t>
              </a:r>
              <a:r>
                <a:rPr lang="en-US" sz="2300" b="1" dirty="0" smtClean="0">
                  <a:solidFill>
                    <a:schemeClr val="bg1"/>
                  </a:solidFill>
                  <a:effectLst>
                    <a:outerShdw blurRad="50800" dist="25400" dir="5400000" algn="t" rotWithShape="0">
                      <a:prstClr val="black">
                        <a:alpha val="15000"/>
                      </a:prstClr>
                    </a:outerShdw>
                  </a:effectLst>
                </a:rPr>
                <a:t>ÁTICA</a:t>
              </a:r>
            </a:p>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a:t>
              </a:r>
              <a:r>
                <a:rPr lang="en-US" sz="2300" b="1" dirty="0" err="1" smtClean="0">
                  <a:solidFill>
                    <a:schemeClr val="bg1"/>
                  </a:solidFill>
                  <a:effectLst>
                    <a:outerShdw blurRad="50800" dist="25400" dir="5400000" algn="t" rotWithShape="0">
                      <a:prstClr val="black">
                        <a:alpha val="15000"/>
                      </a:prstClr>
                    </a:outerShdw>
                  </a:effectLst>
                </a:rPr>
                <a:t>Acrosport</a:t>
              </a:r>
              <a:r>
                <a:rPr lang="en-US" sz="2300" b="1" dirty="0" smtClean="0">
                  <a:solidFill>
                    <a:schemeClr val="bg1"/>
                  </a:solidFill>
                  <a:effectLst>
                    <a:outerShdw blurRad="50800" dist="25400" dir="5400000" algn="t" rotWithShape="0">
                      <a:prstClr val="black">
                        <a:alpha val="15000"/>
                      </a:prstClr>
                    </a:outerShdw>
                  </a:effectLst>
                </a:rPr>
                <a:t>)</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pPr>
              <a:lnSpc>
                <a:spcPct val="114000"/>
              </a:lnSpc>
            </a:pPr>
            <a:r>
              <a:rPr lang="es-ES" sz="2000" dirty="0"/>
              <a:t>E</a:t>
            </a:r>
            <a:r>
              <a:rPr lang="es-ES" sz="2000" dirty="0" smtClean="0"/>
              <a:t>s </a:t>
            </a:r>
            <a:r>
              <a:rPr lang="es-ES" sz="2000" dirty="0"/>
              <a:t>un factor social y cultural, promoviendo los beneficios de la gimnasia para la salud y el bienestar de sus practicantes (RFEG, 2008). </a:t>
            </a:r>
            <a:endParaRPr lang="es-ES" dirty="0">
              <a:solidFill>
                <a:prstClr val="black">
                  <a:lumMod val="85000"/>
                  <a:lumOff val="15000"/>
                </a:prstClr>
              </a:solidFill>
            </a:endParaRPr>
          </a:p>
        </p:txBody>
      </p:sp>
      <p:sp>
        <p:nvSpPr>
          <p:cNvPr id="11" name="TextBox 10"/>
          <p:cNvSpPr txBox="1"/>
          <p:nvPr/>
        </p:nvSpPr>
        <p:spPr>
          <a:xfrm>
            <a:off x="4373880" y="1219200"/>
            <a:ext cx="3962400" cy="2474524"/>
          </a:xfrm>
          <a:prstGeom prst="rect">
            <a:avLst/>
          </a:prstGeom>
          <a:noFill/>
        </p:spPr>
        <p:txBody>
          <a:bodyPr wrap="square" rtlCol="0">
            <a:normAutofit fontScale="92500"/>
          </a:bodyPr>
          <a:lstStyle/>
          <a:p>
            <a:pPr>
              <a:lnSpc>
                <a:spcPct val="114000"/>
              </a:lnSpc>
            </a:pPr>
            <a:r>
              <a:rPr lang="es-ES" sz="2000" dirty="0"/>
              <a:t>M</a:t>
            </a:r>
            <a:r>
              <a:rPr lang="es-ES" sz="2000" dirty="0" smtClean="0"/>
              <a:t>odalidad que ofrece </a:t>
            </a:r>
            <a:r>
              <a:rPr lang="es-ES" sz="2000" dirty="0"/>
              <a:t>una variedad de actividades deportivas gimnásticas que no están asociadas a la gimnasia de alta competición, en la cual se integran todas los grupos de edades, realizando unos ejercicios gimnásticos con o sin aparatos. </a:t>
            </a:r>
            <a:endParaRPr lang="es-ES" dirty="0">
              <a:solidFill>
                <a:prstClr val="black"/>
              </a:solidFill>
            </a:endParaRPr>
          </a:p>
        </p:txBody>
      </p:sp>
      <p:sp>
        <p:nvSpPr>
          <p:cNvPr id="9" name="Title 8"/>
          <p:cNvSpPr>
            <a:spLocks noGrp="1"/>
          </p:cNvSpPr>
          <p:nvPr>
            <p:ph type="title"/>
          </p:nvPr>
        </p:nvSpPr>
        <p:spPr/>
        <p:txBody>
          <a:bodyPr/>
          <a:lstStyle/>
          <a:p>
            <a:pPr lvl="0">
              <a:spcBef>
                <a:spcPts val="0"/>
              </a:spcBef>
            </a:pPr>
            <a:r>
              <a:rPr lang="es-ES" sz="2800" b="1" dirty="0" smtClean="0">
                <a:solidFill>
                  <a:prstClr val="black">
                    <a:lumMod val="85000"/>
                    <a:lumOff val="15000"/>
                  </a:prstClr>
                </a:solidFill>
                <a:latin typeface="+mn-lt"/>
                <a:ea typeface="+mn-ea"/>
                <a:cs typeface="+mn-cs"/>
              </a:rPr>
              <a:t>¿Que es la Gimnasia para Todos? FIG</a:t>
            </a:r>
            <a:endParaRPr lang="es-ES" dirty="0">
              <a:latin typeface="+mn-lt"/>
            </a:endParaRPr>
          </a:p>
        </p:txBody>
      </p:sp>
      <p:pic>
        <p:nvPicPr>
          <p:cNvPr id="3" name="Imagen 2"/>
          <p:cNvPicPr>
            <a:picLocks noChangeAspect="1"/>
          </p:cNvPicPr>
          <p:nvPr/>
        </p:nvPicPr>
        <p:blipFill>
          <a:blip r:embed="rId4"/>
          <a:stretch>
            <a:fillRect/>
          </a:stretch>
        </p:blipFill>
        <p:spPr>
          <a:xfrm>
            <a:off x="762000" y="4031952"/>
            <a:ext cx="3168345" cy="2133352"/>
          </a:xfrm>
          <a:prstGeom prst="rect">
            <a:avLst/>
          </a:prstGeom>
        </p:spPr>
      </p:pic>
      <p:pic>
        <p:nvPicPr>
          <p:cNvPr id="5" name="Imagen 4"/>
          <p:cNvPicPr>
            <a:picLocks noChangeAspect="1"/>
          </p:cNvPicPr>
          <p:nvPr/>
        </p:nvPicPr>
        <p:blipFill>
          <a:blip r:embed="rId5"/>
          <a:stretch>
            <a:fillRect/>
          </a:stretch>
        </p:blipFill>
        <p:spPr>
          <a:xfrm>
            <a:off x="762000" y="1227832"/>
            <a:ext cx="3156754" cy="20571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499992" y="1295400"/>
            <a:ext cx="4186808" cy="2493640"/>
          </a:xfrm>
          <a:prstGeom prst="rect">
            <a:avLst/>
          </a:prstGeom>
          <a:noFill/>
        </p:spPr>
        <p:txBody>
          <a:bodyPr wrap="square" rtlCol="0" anchor="ctr">
            <a:normAutofit/>
          </a:bodyPr>
          <a:lstStyle/>
          <a:p>
            <a:pPr algn="just"/>
            <a:r>
              <a:rPr lang="es-ES" sz="2000" dirty="0"/>
              <a:t>Su nombre surge de fusionar contenidos clásicos, que en la actualidad reciben el nombre de Gimnasia Acrobática y Gimnasia Aeróbica, los cuales integran tres elementos fundamentales:</a:t>
            </a:r>
            <a:endParaRPr lang="es-ES_tradnl" sz="2000" dirty="0"/>
          </a:p>
        </p:txBody>
      </p:sp>
      <p:sp>
        <p:nvSpPr>
          <p:cNvPr id="19" name="TextBox 18"/>
          <p:cNvSpPr txBox="1"/>
          <p:nvPr/>
        </p:nvSpPr>
        <p:spPr>
          <a:xfrm>
            <a:off x="755576" y="3977600"/>
            <a:ext cx="7931224" cy="2331720"/>
          </a:xfrm>
          <a:prstGeom prst="rect">
            <a:avLst/>
          </a:prstGeom>
          <a:noFill/>
        </p:spPr>
        <p:txBody>
          <a:bodyPr wrap="square" rtlCol="0" anchor="ctr">
            <a:normAutofit/>
          </a:bodyPr>
          <a:lstStyle/>
          <a:p>
            <a:pPr marL="342900" lvl="0" indent="-342900">
              <a:buFontTx/>
              <a:buChar char="-"/>
            </a:pPr>
            <a:r>
              <a:rPr lang="es-ES" sz="2000" dirty="0" smtClean="0"/>
              <a:t>Figuras </a:t>
            </a:r>
            <a:r>
              <a:rPr lang="es-ES" sz="2000" dirty="0"/>
              <a:t>y pirámides </a:t>
            </a:r>
            <a:r>
              <a:rPr lang="es-ES" sz="2000" dirty="0" smtClean="0"/>
              <a:t>humanas</a:t>
            </a:r>
          </a:p>
          <a:p>
            <a:pPr marL="342900" lvl="0" indent="-342900">
              <a:buFontTx/>
              <a:buChar char="-"/>
            </a:pPr>
            <a:r>
              <a:rPr lang="es-ES" sz="2000" dirty="0" smtClean="0"/>
              <a:t>La </a:t>
            </a:r>
            <a:r>
              <a:rPr lang="es-ES" sz="2000" dirty="0"/>
              <a:t>acrobacia en suelo como transiciones de unas figuras o pirámides a </a:t>
            </a:r>
            <a:r>
              <a:rPr lang="es-ES" sz="2000" dirty="0" smtClean="0"/>
              <a:t>otras.</a:t>
            </a:r>
          </a:p>
          <a:p>
            <a:pPr marL="342900" lvl="0" indent="-342900">
              <a:buFontTx/>
              <a:buChar char="-"/>
            </a:pPr>
            <a:r>
              <a:rPr lang="es-ES" sz="2000" dirty="0" smtClean="0"/>
              <a:t>El </a:t>
            </a:r>
            <a:r>
              <a:rPr lang="es-ES" sz="2000" dirty="0"/>
              <a:t>aeróbic, que apoya el componente coreográfico. (tanto el tradicional como el de competición)</a:t>
            </a:r>
            <a:endParaRPr lang="es-ES_tradnl" sz="2000" dirty="0"/>
          </a:p>
          <a:p>
            <a:pPr algn="r"/>
            <a:endParaRPr lang="es-ES" sz="2000" dirty="0">
              <a:solidFill>
                <a:srgbClr val="000000"/>
              </a:solidFill>
              <a:latin typeface="Calibri" pitchFamily="34" charset="0"/>
            </a:endParaRPr>
          </a:p>
        </p:txBody>
      </p:sp>
      <p:sp>
        <p:nvSpPr>
          <p:cNvPr id="20" name="Right Arrow 19"/>
          <p:cNvSpPr/>
          <p:nvPr/>
        </p:nvSpPr>
        <p:spPr>
          <a:xfrm>
            <a:off x="3352800" y="21055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srgbClr val="FFFFFF"/>
                </a:solidFill>
              </a:rPr>
              <a:t>ACROAEROBIC</a:t>
            </a:r>
            <a:endParaRPr lang="es-ES" dirty="0"/>
          </a:p>
        </p:txBody>
      </p:sp>
      <p:pic>
        <p:nvPicPr>
          <p:cNvPr id="2" name="Imagen 1"/>
          <p:cNvPicPr>
            <a:picLocks noChangeAspect="1"/>
          </p:cNvPicPr>
          <p:nvPr/>
        </p:nvPicPr>
        <p:blipFill>
          <a:blip r:embed="rId5"/>
          <a:stretch>
            <a:fillRect/>
          </a:stretch>
        </p:blipFill>
        <p:spPr>
          <a:xfrm>
            <a:off x="1115615" y="1121532"/>
            <a:ext cx="1778339" cy="26675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1196752"/>
            <a:ext cx="5112568" cy="3528392"/>
          </a:xfrm>
          <a:prstGeom prst="rect">
            <a:avLst/>
          </a:prstGeom>
          <a:noFill/>
        </p:spPr>
        <p:txBody>
          <a:bodyPr wrap="square" rtlCol="0">
            <a:normAutofit/>
          </a:bodyPr>
          <a:lstStyle/>
          <a:p>
            <a:pPr lvl="0" algn="just"/>
            <a:r>
              <a:rPr lang="es-ES" sz="2000" dirty="0">
                <a:solidFill>
                  <a:srgbClr val="FFFFFF"/>
                </a:solidFill>
              </a:rPr>
              <a:t>No existe en la práctica distinción de sexos o características morfológicas (peso y talla). </a:t>
            </a:r>
            <a:endParaRPr lang="es-ES" sz="2000" dirty="0" smtClean="0">
              <a:solidFill>
                <a:srgbClr val="FFFFFF"/>
              </a:solidFill>
            </a:endParaRPr>
          </a:p>
          <a:p>
            <a:pPr lvl="0" algn="just"/>
            <a:r>
              <a:rPr lang="es-ES" sz="2000" dirty="0" smtClean="0">
                <a:solidFill>
                  <a:srgbClr val="FFFFFF"/>
                </a:solidFill>
              </a:rPr>
              <a:t> </a:t>
            </a:r>
          </a:p>
          <a:p>
            <a:pPr lvl="0" algn="just"/>
            <a:r>
              <a:rPr lang="es-ES" sz="2000" dirty="0" smtClean="0">
                <a:solidFill>
                  <a:srgbClr val="FFFFFF"/>
                </a:solidFill>
              </a:rPr>
              <a:t>Las </a:t>
            </a:r>
            <a:r>
              <a:rPr lang="es-ES" sz="2000" dirty="0">
                <a:solidFill>
                  <a:srgbClr val="FFFFFF"/>
                </a:solidFill>
              </a:rPr>
              <a:t>acciones </a:t>
            </a:r>
            <a:r>
              <a:rPr lang="es-ES" sz="2000" dirty="0" smtClean="0">
                <a:solidFill>
                  <a:srgbClr val="FFFFFF"/>
                </a:solidFill>
              </a:rPr>
              <a:t>compartidas (PIRAMIDES Y FIGURAS) </a:t>
            </a:r>
            <a:r>
              <a:rPr lang="es-ES" sz="2000" dirty="0">
                <a:solidFill>
                  <a:srgbClr val="FFFFFF"/>
                </a:solidFill>
              </a:rPr>
              <a:t>en relación a las desigualdades de unos alumnos con otros, se ven mermadas y compensadas, ya que las funciones se determinarán en relación a su morfología. Es decir, los compañeros situados en la parte superior de la pirámides son más pequeños y ligeros que los de la base.</a:t>
            </a:r>
            <a:endParaRPr lang="es-ES_tradnl" sz="2000" dirty="0">
              <a:solidFill>
                <a:srgbClr val="FFFFFF"/>
              </a:solidFill>
            </a:endParaRPr>
          </a:p>
          <a:p>
            <a:pPr algn="just">
              <a:spcBef>
                <a:spcPts val="100"/>
              </a:spcBef>
            </a:pPr>
            <a:endParaRPr lang="es-ES" sz="2000" dirty="0">
              <a:solidFill>
                <a:srgbClr val="FFFFFF"/>
              </a:solidFill>
            </a:endParaRPr>
          </a:p>
          <a:p>
            <a:pPr algn="just"/>
            <a:endParaRPr lang="es-ES" sz="2000" dirty="0">
              <a:solidFill>
                <a:prstClr val="black"/>
              </a:solidFill>
            </a:endParaRPr>
          </a:p>
        </p:txBody>
      </p:sp>
      <p:sp>
        <p:nvSpPr>
          <p:cNvPr id="5" name="TextBox 4"/>
          <p:cNvSpPr txBox="1"/>
          <p:nvPr/>
        </p:nvSpPr>
        <p:spPr>
          <a:xfrm>
            <a:off x="323528" y="5157192"/>
            <a:ext cx="4892492" cy="1440160"/>
          </a:xfrm>
          <a:prstGeom prst="rect">
            <a:avLst/>
          </a:prstGeom>
          <a:noFill/>
        </p:spPr>
        <p:txBody>
          <a:bodyPr wrap="square" rtlCol="0" anchor="b">
            <a:normAutofit fontScale="92500" lnSpcReduction="20000"/>
          </a:bodyPr>
          <a:lstStyle/>
          <a:p>
            <a:pPr lvl="0"/>
            <a:endParaRPr lang="es-ES" sz="2400" dirty="0" smtClean="0">
              <a:solidFill>
                <a:srgbClr val="FFFFFF"/>
              </a:solidFill>
            </a:endParaRPr>
          </a:p>
          <a:p>
            <a:pPr lvl="0" algn="just"/>
            <a:r>
              <a:rPr lang="es-ES" sz="2400" dirty="0" smtClean="0">
                <a:solidFill>
                  <a:srgbClr val="FFFFFF"/>
                </a:solidFill>
              </a:rPr>
              <a:t>Su </a:t>
            </a:r>
            <a:r>
              <a:rPr lang="es-ES" sz="2400" dirty="0">
                <a:solidFill>
                  <a:srgbClr val="FFFFFF"/>
                </a:solidFill>
              </a:rPr>
              <a:t>práctica es muy asequible al medio escolar, pues no se requieren instalaciones especiales ni grandes materiales.</a:t>
            </a:r>
            <a:endParaRPr lang="es-ES_tradnl" sz="2400" dirty="0">
              <a:solidFill>
                <a:srgbClr val="FFFFFF"/>
              </a:solidFill>
            </a:endParaRPr>
          </a:p>
          <a:p>
            <a:endParaRPr lang="es-ES" sz="4400" b="1" dirty="0">
              <a:solidFill>
                <a:srgbClr val="FFFFFF"/>
              </a:solidFill>
            </a:endParaRPr>
          </a:p>
        </p:txBody>
      </p:sp>
      <p:sp>
        <p:nvSpPr>
          <p:cNvPr id="3" name="CuadroTexto 2"/>
          <p:cNvSpPr txBox="1"/>
          <p:nvPr/>
        </p:nvSpPr>
        <p:spPr>
          <a:xfrm>
            <a:off x="6084168" y="476672"/>
            <a:ext cx="2736304" cy="2446824"/>
          </a:xfrm>
          <a:prstGeom prst="rect">
            <a:avLst/>
          </a:prstGeom>
          <a:noFill/>
        </p:spPr>
        <p:txBody>
          <a:bodyPr wrap="square" rtlCol="0">
            <a:spAutoFit/>
          </a:bodyPr>
          <a:lstStyle/>
          <a:p>
            <a:pPr algn="just">
              <a:lnSpc>
                <a:spcPct val="150000"/>
              </a:lnSpc>
              <a:spcAft>
                <a:spcPts val="0"/>
              </a:spcAft>
            </a:pPr>
            <a:r>
              <a:rPr lang="es-ES" dirty="0">
                <a:latin typeface="Times New Roman"/>
                <a:ea typeface="Times New Roman"/>
              </a:rPr>
              <a:t>Vernetta y López (1998) argumentan una serie de razones de la importancia de su inclusión en el ámbito escolar:</a:t>
            </a:r>
            <a:endParaRPr lang="es-ES_tradnl" dirty="0">
              <a:latin typeface="Times New Roman"/>
              <a:ea typeface="Times New Roman"/>
            </a:endParaRPr>
          </a:p>
          <a:p>
            <a:endParaRPr lang="es-ES" dirty="0"/>
          </a:p>
        </p:txBody>
      </p:sp>
      <p:sp>
        <p:nvSpPr>
          <p:cNvPr id="4" name="CuadroTexto 3"/>
          <p:cNvSpPr txBox="1"/>
          <p:nvPr/>
        </p:nvSpPr>
        <p:spPr>
          <a:xfrm>
            <a:off x="1354667" y="4673600"/>
            <a:ext cx="184666" cy="369332"/>
          </a:xfrm>
          <a:prstGeom prst="rect">
            <a:avLst/>
          </a:prstGeom>
          <a:noFill/>
        </p:spPr>
        <p:txBody>
          <a:bodyPr wrap="none" rtlCol="0">
            <a:spAutoFit/>
          </a:bodyPr>
          <a:lstStyle/>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a:bodyPr>
          <a:lstStyle/>
          <a:p>
            <a:r>
              <a:rPr lang="es-ES" sz="2000" dirty="0"/>
              <a:t>Estos autores resumen la finalidad del </a:t>
            </a:r>
            <a:r>
              <a:rPr lang="es-ES" sz="2000" dirty="0" err="1"/>
              <a:t>Acroaerobic</a:t>
            </a:r>
            <a:r>
              <a:rPr lang="es-ES" sz="2000" dirty="0"/>
              <a:t> en tres palabras claves: </a:t>
            </a:r>
            <a:r>
              <a:rPr lang="es-ES" sz="2000" i="1" dirty="0"/>
              <a:t>Socializadora, Cualitativa y Actualizada:</a:t>
            </a:r>
            <a:endParaRPr lang="es-ES_tradnl" sz="2000" dirty="0"/>
          </a:p>
        </p:txBody>
      </p:sp>
    </p:spTree>
    <p:extLst>
      <p:ext uri="{BB962C8B-B14F-4D97-AF65-F5344CB8AC3E}">
        <p14:creationId xmlns:p14="http://schemas.microsoft.com/office/powerpoint/2010/main" val="716154139"/>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SOCIALIZADORA</a:t>
            </a:r>
            <a:endParaRPr lang="es-ES" sz="2800" dirty="0"/>
          </a:p>
        </p:txBody>
      </p:sp>
      <p:sp>
        <p:nvSpPr>
          <p:cNvPr id="5" name="Text Placeholder 4"/>
          <p:cNvSpPr>
            <a:spLocks noGrp="1"/>
          </p:cNvSpPr>
          <p:nvPr>
            <p:ph type="body" idx="1"/>
          </p:nvPr>
        </p:nvSpPr>
        <p:spPr>
          <a:xfrm>
            <a:off x="381000" y="5013176"/>
            <a:ext cx="8229601" cy="843880"/>
          </a:xfrm>
        </p:spPr>
        <p:txBody>
          <a:bodyPr>
            <a:normAutofit fontScale="55000" lnSpcReduction="20000"/>
          </a:bodyPr>
          <a:lstStyle/>
          <a:p>
            <a:r>
              <a:rPr lang="es-ES" sz="3800" dirty="0"/>
              <a:t>Y</a:t>
            </a:r>
            <a:r>
              <a:rPr lang="es-ES" sz="3800" dirty="0" smtClean="0"/>
              <a:t>a </a:t>
            </a:r>
            <a:r>
              <a:rPr lang="es-ES" sz="3800" dirty="0"/>
              <a:t>que se potencia la relación y cooperación grupal durante el proceso de enseñanza-aprendizaje para la consecución de metas comunes.</a:t>
            </a:r>
            <a:endParaRPr lang="es-ES_tradnl" sz="3800" dirty="0"/>
          </a:p>
          <a:p>
            <a:pPr lvl="0"/>
            <a:endParaRPr lang="es-ES_tradnl" sz="16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s-ES" sz="17000" b="1">
                <a:solidFill>
                  <a:srgbClr val="F26200">
                    <a:alpha val="40000"/>
                  </a:srgbClr>
                </a:solidFill>
                <a:cs typeface="Arial" pitchFamily="34" charset="0"/>
              </a:rPr>
              <a:t>1</a:t>
            </a:r>
          </a:p>
        </p:txBody>
      </p:sp>
      <p:sp>
        <p:nvSpPr>
          <p:cNvPr id="2" name="CuadroTexto 1"/>
          <p:cNvSpPr txBox="1"/>
          <p:nvPr/>
        </p:nvSpPr>
        <p:spPr>
          <a:xfrm>
            <a:off x="5508104" y="260648"/>
            <a:ext cx="3312368" cy="523220"/>
          </a:xfrm>
          <a:prstGeom prst="rect">
            <a:avLst/>
          </a:prstGeom>
          <a:noFill/>
        </p:spPr>
        <p:txBody>
          <a:bodyPr wrap="square" rtlCol="0">
            <a:spAutoFit/>
          </a:bodyPr>
          <a:lstStyle/>
          <a:p>
            <a:pPr algn="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ACROAEROBIC</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CUALITATIVA</a:t>
            </a:r>
            <a:endParaRPr lang="es-E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a:xfrm>
            <a:off x="381000" y="4941168"/>
            <a:ext cx="8229601" cy="936104"/>
          </a:xfrm>
        </p:spPr>
        <p:txBody>
          <a:bodyPr>
            <a:normAutofit/>
          </a:bodyPr>
          <a:lstStyle/>
          <a:p>
            <a:pPr lvl="0"/>
            <a:r>
              <a:rPr lang="es-ES" i="1" dirty="0" smtClean="0"/>
              <a:t>P</a:t>
            </a:r>
            <a:r>
              <a:rPr lang="es-ES" dirty="0" smtClean="0"/>
              <a:t>ues </a:t>
            </a:r>
            <a:r>
              <a:rPr lang="es-ES" dirty="0"/>
              <a:t>no se trata de una actividad reglamentada ni cerrada que busque el rendimiento del discente, sino que su objetivo se basa en la explotación abierta de las ventajas de fusionar los dos contenidos, Gimnasia Acrobática y Aeróbica.</a:t>
            </a:r>
            <a:endParaRPr lang="es-ES_tradnl" dirty="0"/>
          </a:p>
        </p:txBody>
      </p:sp>
      <p:sp>
        <p:nvSpPr>
          <p:cNvPr id="7" name="CuadroTexto 6"/>
          <p:cNvSpPr txBox="1"/>
          <p:nvPr/>
        </p:nvSpPr>
        <p:spPr>
          <a:xfrm>
            <a:off x="5508104" y="260648"/>
            <a:ext cx="3312368" cy="523220"/>
          </a:xfrm>
          <a:prstGeom prst="rect">
            <a:avLst/>
          </a:prstGeom>
          <a:noFill/>
        </p:spPr>
        <p:txBody>
          <a:bodyPr wrap="square" rtlCol="0">
            <a:spAutoFit/>
          </a:bodyPr>
          <a:lstStyle/>
          <a:p>
            <a:pPr algn="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ACROAEROBIC</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ACTUALIZADA</a:t>
            </a:r>
            <a:endParaRPr lang="en-US" sz="4000" b="0" cap="none" dirty="0">
              <a:solidFill>
                <a:prstClr val="black">
                  <a:lumMod val="50000"/>
                  <a:lumOff val="50000"/>
                </a:prstClr>
              </a:solidFill>
              <a:ea typeface="+mn-ea"/>
              <a:cs typeface="+mn-cs"/>
            </a:endParaRPr>
          </a:p>
        </p:txBody>
      </p:sp>
      <p:sp>
        <p:nvSpPr>
          <p:cNvPr id="9" name="Text Placeholder 8"/>
          <p:cNvSpPr>
            <a:spLocks noGrp="1"/>
          </p:cNvSpPr>
          <p:nvPr>
            <p:ph type="body" idx="1"/>
          </p:nvPr>
        </p:nvSpPr>
        <p:spPr>
          <a:xfrm>
            <a:off x="381000" y="4581128"/>
            <a:ext cx="8229601" cy="1152128"/>
          </a:xfrm>
        </p:spPr>
        <p:txBody>
          <a:bodyPr vert="horz" lIns="91440" tIns="45720" rIns="91440" bIns="45720" rtlCol="0" anchor="b">
            <a:normAutofit/>
          </a:bodyPr>
          <a:lstStyle/>
          <a:p>
            <a:pPr lvl="0">
              <a:spcBef>
                <a:spcPts val="0"/>
              </a:spcBef>
            </a:pPr>
            <a:r>
              <a:rPr lang="es-ES" dirty="0"/>
              <a:t>P</a:t>
            </a:r>
            <a:r>
              <a:rPr lang="es-ES" dirty="0" smtClean="0"/>
              <a:t>ues </a:t>
            </a:r>
            <a:r>
              <a:rPr lang="es-ES" dirty="0"/>
              <a:t>todo </a:t>
            </a:r>
            <a:r>
              <a:rPr lang="es-ES" dirty="0" err="1"/>
              <a:t>curriculum</a:t>
            </a:r>
            <a:r>
              <a:rPr lang="es-ES" dirty="0"/>
              <a:t> de </a:t>
            </a:r>
            <a:r>
              <a:rPr lang="es-ES" dirty="0" smtClean="0"/>
              <a:t>EF debe </a:t>
            </a:r>
            <a:r>
              <a:rPr lang="es-ES" dirty="0"/>
              <a:t>ser innovador y evolucionar constantemente, ya que cada vez las técnicas corporales que se nos presentan son más y ésta puede ocupar un espacio de interés.</a:t>
            </a:r>
            <a:r>
              <a:rPr lang="es-ES_tradnl" dirty="0"/>
              <a:t> </a:t>
            </a:r>
            <a:endParaRPr lang="en-US" b="1" dirty="0">
              <a:solidFill>
                <a:prstClr val="black">
                  <a:lumMod val="75000"/>
                  <a:lumOff val="25000"/>
                </a:prstClr>
              </a:solidFill>
            </a:endParaRPr>
          </a:p>
        </p:txBody>
      </p:sp>
      <p:sp>
        <p:nvSpPr>
          <p:cNvPr id="7" name="CuadroTexto 6"/>
          <p:cNvSpPr txBox="1"/>
          <p:nvPr/>
        </p:nvSpPr>
        <p:spPr>
          <a:xfrm>
            <a:off x="5508104" y="241484"/>
            <a:ext cx="3312368"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ACROAEROBIC</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ción a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Introducción a PowerPoint 2011.potx</Template>
  <TotalTime>0</TotalTime>
  <Words>577</Words>
  <Application>Microsoft Macintosh PowerPoint</Application>
  <PresentationFormat>Presentación en pantalla (4:3)</PresentationFormat>
  <Paragraphs>69</Paragraphs>
  <Slides>12</Slides>
  <Notes>12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Introducción a PowerPoint 2011</vt:lpstr>
      <vt:lpstr>Documento de Microsoft Word</vt:lpstr>
      <vt:lpstr>ACROAEROBIC: PAUTAS BÁSICAS PARA LA ELABORACIÓN DE UN MONTAJE</vt:lpstr>
      <vt:lpstr>Presentación de PowerPoint</vt:lpstr>
      <vt:lpstr>¿Que es la Gimnasia para Todos? FIG</vt:lpstr>
      <vt:lpstr>ACROAEROBIC</vt:lpstr>
      <vt:lpstr>Presentación de PowerPoint</vt:lpstr>
      <vt:lpstr>Estos autores resumen la finalidad del Acroaerobic en tres palabras claves: Socializadora, Cualitativa y Actualizada:</vt:lpstr>
      <vt:lpstr>SOCIALIZADORA</vt:lpstr>
      <vt:lpstr>CUALITATIVA</vt:lpstr>
      <vt:lpstr>ACTUALIZADA</vt:lpstr>
      <vt:lpstr>El Acroaeróbic es una simbiosis de varios contenidos que enriquecen de forma uniforme la motricidad en el alumnado, es decir es una actividad formativa, lúdica y motivante con varios contenidos fundamentales.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2013-04-26T09:42:35Z</dcterms:modified>
</cp:coreProperties>
</file>