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notesSlides/notesSlide50.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notesSlides/notesSlide49.xml" ContentType="application/vnd.openxmlformats-officedocument.presentationml.notes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notesSlides/notesSlide51.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s/slide63.xml" ContentType="application/vnd.openxmlformats-officedocument.presentationml.slid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notesSlides/notesSlide47.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52.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notesSlides/notesSlide40.xml" ContentType="application/vnd.openxmlformats-officedocument.presentationml.notes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r:id="rId1"/>
  </p:sldMasterIdLst>
  <p:notesMasterIdLst>
    <p:notesMasterId r:id="rId67"/>
  </p:notesMasterIdLst>
  <p:handoutMasterIdLst>
    <p:handoutMasterId r:id="rId68"/>
  </p:handoutMasterIdLst>
  <p:sldIdLst>
    <p:sldId id="256" r:id="rId2"/>
    <p:sldId id="257" r:id="rId3"/>
    <p:sldId id="315" r:id="rId4"/>
    <p:sldId id="271" r:id="rId5"/>
    <p:sldId id="357" r:id="rId6"/>
    <p:sldId id="378" r:id="rId7"/>
    <p:sldId id="370" r:id="rId8"/>
    <p:sldId id="351" r:id="rId9"/>
    <p:sldId id="416" r:id="rId10"/>
    <p:sldId id="417" r:id="rId11"/>
    <p:sldId id="418" r:id="rId12"/>
    <p:sldId id="402" r:id="rId13"/>
    <p:sldId id="261" r:id="rId14"/>
    <p:sldId id="401" r:id="rId15"/>
    <p:sldId id="362" r:id="rId16"/>
    <p:sldId id="360" r:id="rId17"/>
    <p:sldId id="361" r:id="rId18"/>
    <p:sldId id="363" r:id="rId19"/>
    <p:sldId id="319" r:id="rId20"/>
    <p:sldId id="320" r:id="rId21"/>
    <p:sldId id="359" r:id="rId22"/>
    <p:sldId id="262" r:id="rId23"/>
    <p:sldId id="336" r:id="rId24"/>
    <p:sldId id="335" r:id="rId25"/>
    <p:sldId id="338" r:id="rId26"/>
    <p:sldId id="265" r:id="rId27"/>
    <p:sldId id="337" r:id="rId28"/>
    <p:sldId id="339" r:id="rId29"/>
    <p:sldId id="364" r:id="rId30"/>
    <p:sldId id="348" r:id="rId31"/>
    <p:sldId id="349" r:id="rId32"/>
    <p:sldId id="323" r:id="rId33"/>
    <p:sldId id="415" r:id="rId34"/>
    <p:sldId id="371" r:id="rId35"/>
    <p:sldId id="372" r:id="rId36"/>
    <p:sldId id="373" r:id="rId37"/>
    <p:sldId id="276" r:id="rId38"/>
    <p:sldId id="403" r:id="rId39"/>
    <p:sldId id="313" r:id="rId40"/>
    <p:sldId id="404" r:id="rId41"/>
    <p:sldId id="314" r:id="rId42"/>
    <p:sldId id="346" r:id="rId43"/>
    <p:sldId id="342" r:id="rId44"/>
    <p:sldId id="343" r:id="rId45"/>
    <p:sldId id="344" r:id="rId46"/>
    <p:sldId id="345" r:id="rId47"/>
    <p:sldId id="352" r:id="rId48"/>
    <p:sldId id="353" r:id="rId49"/>
    <p:sldId id="354" r:id="rId50"/>
    <p:sldId id="355" r:id="rId51"/>
    <p:sldId id="356" r:id="rId52"/>
    <p:sldId id="406" r:id="rId53"/>
    <p:sldId id="407" r:id="rId54"/>
    <p:sldId id="408" r:id="rId55"/>
    <p:sldId id="409" r:id="rId56"/>
    <p:sldId id="410" r:id="rId57"/>
    <p:sldId id="411" r:id="rId58"/>
    <p:sldId id="412" r:id="rId59"/>
    <p:sldId id="413" r:id="rId60"/>
    <p:sldId id="414" r:id="rId61"/>
    <p:sldId id="341" r:id="rId62"/>
    <p:sldId id="405" r:id="rId63"/>
    <p:sldId id="330" r:id="rId64"/>
    <p:sldId id="312" r:id="rId65"/>
    <p:sldId id="400" r:id="rId66"/>
  </p:sldIdLst>
  <p:sldSz cx="9144000" cy="6858000" type="screen4x3"/>
  <p:notesSz cx="6858000" cy="914400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vertBarState="maximized">
    <p:restoredLeft sz="15620"/>
    <p:restoredTop sz="94660"/>
  </p:normalViewPr>
  <p:slideViewPr>
    <p:cSldViewPr snapToObjects="1">
      <p:cViewPr>
        <p:scale>
          <a:sx n="75" d="100"/>
          <a:sy n="75" d="100"/>
        </p:scale>
        <p:origin x="-1232" y="-89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571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gl-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FC2786-1163-D145-9FAB-E679B547C73A}" type="datetimeFigureOut">
              <a:rPr lang="es-ES_tradnl" smtClean="0"/>
              <a:pPr/>
              <a:t>10/7/17</a:t>
            </a:fld>
            <a:endParaRPr lang="gl-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gl-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5F3BE0-2171-CC45-A92C-F8AFB3BF2160}" type="slidenum">
              <a:rPr lang="gl-ES" smtClean="0"/>
              <a:pPr/>
              <a:t>‹Nr.›</a:t>
            </a:fld>
            <a:endParaRPr lang="gl-E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gl-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DF4EF8-2BF4-EB48-9127-3761CFD8A0E3}" type="datetimeFigureOut">
              <a:rPr lang="es-ES_tradnl" smtClean="0"/>
              <a:pPr/>
              <a:t>10/7/17</a:t>
            </a:fld>
            <a:endParaRPr lang="gl-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gl-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gl-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98B46-C834-3648-9F8C-0C5B437DA3AB}" type="slidenum">
              <a:rPr lang="gl-ES" smtClean="0"/>
              <a:pPr/>
              <a:t>‹Nr.›</a:t>
            </a:fld>
            <a:endParaRPr lang="gl-E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1</a:t>
            </a:fld>
            <a:endParaRPr lang="gl-E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13</a:t>
            </a:fld>
            <a:endParaRPr lang="gl-E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14</a:t>
            </a:fld>
            <a:endParaRPr lang="gl-E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15</a:t>
            </a:fld>
            <a:endParaRPr lang="gl-E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16</a:t>
            </a:fld>
            <a:endParaRPr lang="gl-E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17</a:t>
            </a:fld>
            <a:endParaRPr lang="gl-E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18</a:t>
            </a:fld>
            <a:endParaRPr lang="gl-E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gl-ES" dirty="0" smtClean="0"/>
              <a:t>http://www.chrisjordan.com/gallery/rtn/#plastic-bags</a:t>
            </a:r>
          </a:p>
          <a:p>
            <a:r>
              <a:rPr dirty="0" smtClean="0"/>
              <a:t>this picture shows you 60.000 plastic bags, which are thrown away every 5 seconds in the US. To which manner did this surprise you? Did you know about this?</a:t>
            </a:r>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19</a:t>
            </a:fld>
            <a:endParaRPr lang="gl-E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gl-ES" dirty="0" smtClean="0"/>
              <a:t>http://www.boredpanda.com/plastic-bottle-recycling-ideas/</a:t>
            </a:r>
          </a:p>
          <a:p>
            <a:r>
              <a:rPr lang="gl-ES" dirty="0" smtClean="0"/>
              <a:t>http://www.boredpanda.com/diy-cardboard-kitchen-recycle-toddler/</a:t>
            </a:r>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20</a:t>
            </a:fld>
            <a:endParaRPr lang="gl-E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21</a:t>
            </a:fld>
            <a:endParaRPr lang="gl-E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22</a:t>
            </a:fld>
            <a:endParaRPr lang="gl-E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a:t>
            </a:fld>
            <a:endParaRPr lang="gl-E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23</a:t>
            </a:fld>
            <a:endParaRPr lang="gl-E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24</a:t>
            </a:fld>
            <a:endParaRPr lang="gl-E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Independientemente de la escala, los elementos de un sistema están altamente interrelacionados mostrando, en muchas ocasiones, relaciones no lineales entre ellos. Así cuando diseñamos un sistema debemos entender las interrelaciones dentro de los elementos que lo componen además de los elementos externos.</a:t>
            </a:r>
          </a:p>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25</a:t>
            </a:fld>
            <a:endParaRPr lang="gl-E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26</a:t>
            </a:fld>
            <a:endParaRPr lang="gl-E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es-ES_tradnl" dirty="0" smtClean="0"/>
              <a:t>La economía circular apuesta por la substitución de los combustibles fósiles y nucleares por energías renovables.</a:t>
            </a:r>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27</a:t>
            </a:fld>
            <a:endParaRPr lang="gl-E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Los precios deben reflejar el coste real del producto para favorecer un consumo racional.</a:t>
            </a:r>
          </a:p>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28</a:t>
            </a:fld>
            <a:endParaRPr lang="gl-E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29</a:t>
            </a:fld>
            <a:endParaRPr lang="gl-E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30</a:t>
            </a:fld>
            <a:endParaRPr lang="gl-E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31</a:t>
            </a:fld>
            <a:endParaRPr lang="gl-E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32</a:t>
            </a:fld>
            <a:endParaRPr lang="gl-E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3</a:t>
            </a:fld>
            <a:endParaRPr lang="gl-E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34</a:t>
            </a:fld>
            <a:endParaRPr lang="gl-E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35</a:t>
            </a:fld>
            <a:endParaRPr lang="gl-E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36</a:t>
            </a:fld>
            <a:endParaRPr lang="gl-E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gl-ES" dirty="0" smtClean="0"/>
              <a:t>https://www.youtube.com/watch?v=T3PjCMnotNQ    sobre cemento cemex video</a:t>
            </a:r>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37</a:t>
            </a:fld>
            <a:endParaRPr lang="gl-E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38</a:t>
            </a:fld>
            <a:endParaRPr lang="gl-E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39</a:t>
            </a:fld>
            <a:endParaRPr lang="gl-E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40</a:t>
            </a:fld>
            <a:endParaRPr lang="gl-E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41</a:t>
            </a:fld>
            <a:endParaRPr lang="gl-E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42</a:t>
            </a:fld>
            <a:endParaRPr lang="gl-E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43</a:t>
            </a:fld>
            <a:endParaRPr lang="gl-E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4</a:t>
            </a:fld>
            <a:endParaRPr lang="gl-E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44</a:t>
            </a:fld>
            <a:endParaRPr lang="gl-E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45</a:t>
            </a:fld>
            <a:endParaRPr lang="gl-E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46</a:t>
            </a:fld>
            <a:endParaRPr lang="gl-E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47</a:t>
            </a:fld>
            <a:endParaRPr lang="gl-E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48</a:t>
            </a:fld>
            <a:endParaRPr lang="gl-E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49</a:t>
            </a:fld>
            <a:endParaRPr lang="gl-E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50</a:t>
            </a:fld>
            <a:endParaRPr lang="gl-E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51</a:t>
            </a:fld>
            <a:endParaRPr lang="gl-E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61</a:t>
            </a:fld>
            <a:endParaRPr lang="gl-E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62</a:t>
            </a:fld>
            <a:endParaRPr lang="gl-E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5</a:t>
            </a:fld>
            <a:endParaRPr lang="gl-E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63</a:t>
            </a:fld>
            <a:endParaRPr lang="gl-E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64</a:t>
            </a:fld>
            <a:endParaRPr lang="gl-E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65</a:t>
            </a:fld>
            <a:endParaRPr lang="gl-E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6</a:t>
            </a:fld>
            <a:endParaRPr lang="gl-E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7</a:t>
            </a:fld>
            <a:endParaRPr lang="gl-E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dirty="0" smtClean="0"/>
              <a:t>Para conseguir este objetivo cualquier producto fabricado y puesto en el mercado debe recorrer un </a:t>
            </a:r>
            <a:r>
              <a:rPr b="1" dirty="0" smtClean="0"/>
              <a:t>flujo circular en su cadena de suministro</a:t>
            </a:r>
            <a:r>
              <a:rPr dirty="0" smtClean="0"/>
              <a:t>, comenzando desde el inicio y finalizando en la vuelta del inicio</a:t>
            </a:r>
            <a:r>
              <a:rPr lang="es-ES_tradnl" dirty="0" smtClean="0"/>
              <a:t>.</a:t>
            </a:r>
            <a:endParaRPr lang="es-ES_tradnl" b="1" dirty="0" smtClean="0"/>
          </a:p>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8</a:t>
            </a:fld>
            <a:endParaRPr lang="gl-E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12</a:t>
            </a:fld>
            <a:endParaRPr lang="gl-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_tradnl" smtClean="0"/>
              <a:t>Clic para editar título</a:t>
            </a:r>
            <a:endParaRPr lang="gl-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gl-ES"/>
          </a:p>
        </p:txBody>
      </p:sp>
      <p:sp>
        <p:nvSpPr>
          <p:cNvPr id="4" name="Marcador de fecha 3"/>
          <p:cNvSpPr>
            <a:spLocks noGrp="1"/>
          </p:cNvSpPr>
          <p:nvPr>
            <p:ph type="dt" sz="half" idx="10"/>
          </p:nvPr>
        </p:nvSpPr>
        <p:spPr/>
        <p:txBody>
          <a:bodyPr/>
          <a:lstStyle/>
          <a:p>
            <a:fld id="{A782BAF1-D185-1F49-A0B1-80F23E81A523}" type="datetime1">
              <a:rPr lang="es-ES_tradnl" smtClean="0"/>
              <a:pPr/>
              <a:t>10/7/17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
        <p:nvSpPr>
          <p:cNvPr id="6" name="Marcador de número de diapositiva 5"/>
          <p:cNvSpPr>
            <a:spLocks noGrp="1"/>
          </p:cNvSpPr>
          <p:nvPr>
            <p:ph type="sldNum" sz="quarter" idx="12"/>
          </p:nvPr>
        </p:nvSpPr>
        <p:spPr/>
        <p:txBody>
          <a:bodyPr/>
          <a:lstStyle/>
          <a:p>
            <a:fld id="{D75EC516-875D-E441-8412-E0CB3B911392}" type="slidenum">
              <a:rPr lang="gl-ES" smtClean="0"/>
              <a:pPr/>
              <a:t>‹Nr.›</a:t>
            </a:fld>
            <a:endParaRPr lang="gl-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gl-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4" name="Marcador de fecha 3"/>
          <p:cNvSpPr>
            <a:spLocks noGrp="1"/>
          </p:cNvSpPr>
          <p:nvPr>
            <p:ph type="dt" sz="half" idx="10"/>
          </p:nvPr>
        </p:nvSpPr>
        <p:spPr/>
        <p:txBody>
          <a:bodyPr/>
          <a:lstStyle/>
          <a:p>
            <a:fld id="{9680B86E-3E2F-3C40-BCC2-A56FF04D0B52}" type="datetime1">
              <a:rPr lang="es-ES_tradnl" smtClean="0"/>
              <a:pPr/>
              <a:t>10/7/17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
        <p:nvSpPr>
          <p:cNvPr id="6" name="Marcador de número de diapositiva 5"/>
          <p:cNvSpPr>
            <a:spLocks noGrp="1"/>
          </p:cNvSpPr>
          <p:nvPr>
            <p:ph type="sldNum" sz="quarter" idx="12"/>
          </p:nvPr>
        </p:nvSpPr>
        <p:spPr/>
        <p:txBody>
          <a:bodyPr/>
          <a:lstStyle/>
          <a:p>
            <a:fld id="{D75EC516-875D-E441-8412-E0CB3B911392}" type="slidenum">
              <a:rPr lang="gl-ES" smtClean="0"/>
              <a:pPr/>
              <a:t>‹Nr.›</a:t>
            </a:fld>
            <a:endParaRPr lang="gl-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smtClean="0"/>
              <a:t>Clic para editar título</a:t>
            </a:r>
            <a:endParaRPr lang="gl-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4" name="Marcador de fecha 3"/>
          <p:cNvSpPr>
            <a:spLocks noGrp="1"/>
          </p:cNvSpPr>
          <p:nvPr>
            <p:ph type="dt" sz="half" idx="10"/>
          </p:nvPr>
        </p:nvSpPr>
        <p:spPr/>
        <p:txBody>
          <a:bodyPr/>
          <a:lstStyle/>
          <a:p>
            <a:fld id="{D090A00C-1802-C44A-9929-7A00C122998E}" type="datetime1">
              <a:rPr lang="es-ES_tradnl" smtClean="0"/>
              <a:pPr/>
              <a:t>10/7/17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
        <p:nvSpPr>
          <p:cNvPr id="6" name="Marcador de número de diapositiva 5"/>
          <p:cNvSpPr>
            <a:spLocks noGrp="1"/>
          </p:cNvSpPr>
          <p:nvPr>
            <p:ph type="sldNum" sz="quarter" idx="12"/>
          </p:nvPr>
        </p:nvSpPr>
        <p:spPr/>
        <p:txBody>
          <a:bodyPr/>
          <a:lstStyle/>
          <a:p>
            <a:fld id="{D75EC516-875D-E441-8412-E0CB3B911392}" type="slidenum">
              <a:rPr lang="gl-ES" smtClean="0"/>
              <a:pPr/>
              <a:t>‹Nr.›</a:t>
            </a:fld>
            <a:endParaRPr lang="gl-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gl-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4" name="Marcador de fecha 3"/>
          <p:cNvSpPr>
            <a:spLocks noGrp="1"/>
          </p:cNvSpPr>
          <p:nvPr>
            <p:ph type="dt" sz="half" idx="10"/>
          </p:nvPr>
        </p:nvSpPr>
        <p:spPr/>
        <p:txBody>
          <a:bodyPr/>
          <a:lstStyle/>
          <a:p>
            <a:fld id="{D30EA60E-DB2F-3049-820A-1EA12CEBBD20}" type="datetime1">
              <a:rPr lang="es-ES_tradnl" smtClean="0"/>
              <a:pPr/>
              <a:t>10/7/17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
        <p:nvSpPr>
          <p:cNvPr id="6" name="Marcador de número de diapositiva 5"/>
          <p:cNvSpPr>
            <a:spLocks noGrp="1"/>
          </p:cNvSpPr>
          <p:nvPr>
            <p:ph type="sldNum" sz="quarter" idx="12"/>
          </p:nvPr>
        </p:nvSpPr>
        <p:spPr/>
        <p:txBody>
          <a:bodyPr/>
          <a:lstStyle/>
          <a:p>
            <a:fld id="{D75EC516-875D-E441-8412-E0CB3B911392}" type="slidenum">
              <a:rPr lang="gl-ES" smtClean="0"/>
              <a:pPr/>
              <a:t>‹Nr.›</a:t>
            </a:fld>
            <a:endParaRPr lang="gl-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smtClean="0"/>
              <a:t>Clic para editar título</a:t>
            </a:r>
            <a:endParaRPr lang="gl-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17B090AC-50B4-3448-B0B3-B8E2458395DD}" type="datetime1">
              <a:rPr lang="es-ES_tradnl" smtClean="0"/>
              <a:pPr/>
              <a:t>10/7/17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
        <p:nvSpPr>
          <p:cNvPr id="6" name="Marcador de número de diapositiva 5"/>
          <p:cNvSpPr>
            <a:spLocks noGrp="1"/>
          </p:cNvSpPr>
          <p:nvPr>
            <p:ph type="sldNum" sz="quarter" idx="12"/>
          </p:nvPr>
        </p:nvSpPr>
        <p:spPr/>
        <p:txBody>
          <a:bodyPr/>
          <a:lstStyle/>
          <a:p>
            <a:fld id="{D75EC516-875D-E441-8412-E0CB3B911392}" type="slidenum">
              <a:rPr lang="gl-ES" smtClean="0"/>
              <a:pPr/>
              <a:t>‹Nr.›</a:t>
            </a:fld>
            <a:endParaRPr lang="gl-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gl-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5" name="Marcador de fecha 4"/>
          <p:cNvSpPr>
            <a:spLocks noGrp="1"/>
          </p:cNvSpPr>
          <p:nvPr>
            <p:ph type="dt" sz="half" idx="10"/>
          </p:nvPr>
        </p:nvSpPr>
        <p:spPr/>
        <p:txBody>
          <a:bodyPr/>
          <a:lstStyle/>
          <a:p>
            <a:fld id="{836DB4A7-EB6C-8146-8EC5-43684846896E}" type="datetime1">
              <a:rPr lang="es-ES_tradnl" smtClean="0"/>
              <a:pPr/>
              <a:t>10/7/17</a:t>
            </a:fld>
            <a:endParaRPr lang="gl-ES"/>
          </a:p>
        </p:txBody>
      </p:sp>
      <p:sp>
        <p:nvSpPr>
          <p:cNvPr id="6" name="Marcador de pie de página 5"/>
          <p:cNvSpPr>
            <a:spLocks noGrp="1"/>
          </p:cNvSpPr>
          <p:nvPr>
            <p:ph type="ftr" sz="quarter" idx="11"/>
          </p:nvPr>
        </p:nvSpPr>
        <p:spPr/>
        <p:txBody>
          <a:bodyPr/>
          <a:lstStyle/>
          <a:p>
            <a:r>
              <a:rPr lang="gl-ES" smtClean="0"/>
              <a:t>IN&amp;S Comunicación e innovación sostenible </a:t>
            </a:r>
            <a:endParaRPr lang="gl-ES"/>
          </a:p>
        </p:txBody>
      </p:sp>
      <p:sp>
        <p:nvSpPr>
          <p:cNvPr id="7" name="Marcador de número de diapositiva 6"/>
          <p:cNvSpPr>
            <a:spLocks noGrp="1"/>
          </p:cNvSpPr>
          <p:nvPr>
            <p:ph type="sldNum" sz="quarter" idx="12"/>
          </p:nvPr>
        </p:nvSpPr>
        <p:spPr/>
        <p:txBody>
          <a:bodyPr/>
          <a:lstStyle/>
          <a:p>
            <a:fld id="{D75EC516-875D-E441-8412-E0CB3B911392}" type="slidenum">
              <a:rPr lang="gl-ES" smtClean="0"/>
              <a:pPr/>
              <a:t>‹Nr.›</a:t>
            </a:fld>
            <a:endParaRPr lang="gl-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es-ES_tradnl" smtClean="0"/>
              <a:t>Clic para editar título</a:t>
            </a:r>
            <a:endParaRPr lang="gl-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7" name="Marcador de fecha 6"/>
          <p:cNvSpPr>
            <a:spLocks noGrp="1"/>
          </p:cNvSpPr>
          <p:nvPr>
            <p:ph type="dt" sz="half" idx="10"/>
          </p:nvPr>
        </p:nvSpPr>
        <p:spPr/>
        <p:txBody>
          <a:bodyPr/>
          <a:lstStyle/>
          <a:p>
            <a:fld id="{9C1EFE1F-7B73-2740-9C14-0515D210C112}" type="datetime1">
              <a:rPr lang="es-ES_tradnl" smtClean="0"/>
              <a:pPr/>
              <a:t>10/7/17</a:t>
            </a:fld>
            <a:endParaRPr lang="gl-ES"/>
          </a:p>
        </p:txBody>
      </p:sp>
      <p:sp>
        <p:nvSpPr>
          <p:cNvPr id="8" name="Marcador de pie de página 7"/>
          <p:cNvSpPr>
            <a:spLocks noGrp="1"/>
          </p:cNvSpPr>
          <p:nvPr>
            <p:ph type="ftr" sz="quarter" idx="11"/>
          </p:nvPr>
        </p:nvSpPr>
        <p:spPr/>
        <p:txBody>
          <a:bodyPr/>
          <a:lstStyle/>
          <a:p>
            <a:r>
              <a:rPr lang="gl-ES" smtClean="0"/>
              <a:t>IN&amp;S Comunicación e innovación sostenible </a:t>
            </a:r>
            <a:endParaRPr lang="gl-ES"/>
          </a:p>
        </p:txBody>
      </p:sp>
      <p:sp>
        <p:nvSpPr>
          <p:cNvPr id="9" name="Marcador de número de diapositiva 8"/>
          <p:cNvSpPr>
            <a:spLocks noGrp="1"/>
          </p:cNvSpPr>
          <p:nvPr>
            <p:ph type="sldNum" sz="quarter" idx="12"/>
          </p:nvPr>
        </p:nvSpPr>
        <p:spPr/>
        <p:txBody>
          <a:bodyPr/>
          <a:lstStyle/>
          <a:p>
            <a:fld id="{D75EC516-875D-E441-8412-E0CB3B911392}" type="slidenum">
              <a:rPr lang="gl-ES" smtClean="0"/>
              <a:pPr/>
              <a:t>‹Nr.›</a:t>
            </a:fld>
            <a:endParaRPr lang="gl-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gl-ES"/>
          </a:p>
        </p:txBody>
      </p:sp>
      <p:sp>
        <p:nvSpPr>
          <p:cNvPr id="3" name="Marcador de fecha 2"/>
          <p:cNvSpPr>
            <a:spLocks noGrp="1"/>
          </p:cNvSpPr>
          <p:nvPr>
            <p:ph type="dt" sz="half" idx="10"/>
          </p:nvPr>
        </p:nvSpPr>
        <p:spPr/>
        <p:txBody>
          <a:bodyPr/>
          <a:lstStyle/>
          <a:p>
            <a:fld id="{26FE1436-7FC0-E84E-8053-156965F14105}" type="datetime1">
              <a:rPr lang="es-ES_tradnl" smtClean="0"/>
              <a:pPr/>
              <a:t>10/7/17</a:t>
            </a:fld>
            <a:endParaRPr lang="gl-ES"/>
          </a:p>
        </p:txBody>
      </p:sp>
      <p:sp>
        <p:nvSpPr>
          <p:cNvPr id="4" name="Marcador de pie de página 3"/>
          <p:cNvSpPr>
            <a:spLocks noGrp="1"/>
          </p:cNvSpPr>
          <p:nvPr>
            <p:ph type="ftr" sz="quarter" idx="11"/>
          </p:nvPr>
        </p:nvSpPr>
        <p:spPr/>
        <p:txBody>
          <a:bodyPr/>
          <a:lstStyle/>
          <a:p>
            <a:r>
              <a:rPr lang="gl-ES" smtClean="0"/>
              <a:t>IN&amp;S Comunicación e innovación sostenible </a:t>
            </a:r>
            <a:endParaRPr lang="gl-ES"/>
          </a:p>
        </p:txBody>
      </p:sp>
      <p:sp>
        <p:nvSpPr>
          <p:cNvPr id="5" name="Marcador de número de diapositiva 4"/>
          <p:cNvSpPr>
            <a:spLocks noGrp="1"/>
          </p:cNvSpPr>
          <p:nvPr>
            <p:ph type="sldNum" sz="quarter" idx="12"/>
          </p:nvPr>
        </p:nvSpPr>
        <p:spPr/>
        <p:txBody>
          <a:bodyPr/>
          <a:lstStyle/>
          <a:p>
            <a:fld id="{D75EC516-875D-E441-8412-E0CB3B911392}" type="slidenum">
              <a:rPr lang="gl-ES" smtClean="0"/>
              <a:pPr/>
              <a:t>‹Nr.›</a:t>
            </a:fld>
            <a:endParaRPr lang="gl-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510BD9A-B4EC-0A47-802E-D139D035C7AD}" type="datetime1">
              <a:rPr lang="es-ES_tradnl" smtClean="0"/>
              <a:pPr/>
              <a:t>10/7/17</a:t>
            </a:fld>
            <a:endParaRPr lang="gl-ES"/>
          </a:p>
        </p:txBody>
      </p:sp>
      <p:sp>
        <p:nvSpPr>
          <p:cNvPr id="3" name="Marcador de pie de página 2"/>
          <p:cNvSpPr>
            <a:spLocks noGrp="1"/>
          </p:cNvSpPr>
          <p:nvPr>
            <p:ph type="ftr" sz="quarter" idx="11"/>
          </p:nvPr>
        </p:nvSpPr>
        <p:spPr/>
        <p:txBody>
          <a:bodyPr/>
          <a:lstStyle/>
          <a:p>
            <a:r>
              <a:rPr lang="gl-ES" smtClean="0"/>
              <a:t>IN&amp;S Comunicación e innovación sostenible </a:t>
            </a:r>
            <a:endParaRPr lang="gl-ES"/>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‹Nr.›</a:t>
            </a:fld>
            <a:endParaRPr lang="gl-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smtClean="0"/>
              <a:t>Clic para editar título</a:t>
            </a:r>
            <a:endParaRPr lang="gl-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F710105-742B-C048-BB55-02FD2C0050B1}" type="datetime1">
              <a:rPr lang="es-ES_tradnl" smtClean="0"/>
              <a:pPr/>
              <a:t>10/7/17</a:t>
            </a:fld>
            <a:endParaRPr lang="gl-ES"/>
          </a:p>
        </p:txBody>
      </p:sp>
      <p:sp>
        <p:nvSpPr>
          <p:cNvPr id="6" name="Marcador de pie de página 5"/>
          <p:cNvSpPr>
            <a:spLocks noGrp="1"/>
          </p:cNvSpPr>
          <p:nvPr>
            <p:ph type="ftr" sz="quarter" idx="11"/>
          </p:nvPr>
        </p:nvSpPr>
        <p:spPr/>
        <p:txBody>
          <a:bodyPr/>
          <a:lstStyle/>
          <a:p>
            <a:r>
              <a:rPr lang="gl-ES" smtClean="0"/>
              <a:t>IN&amp;S Comunicación e innovación sostenible </a:t>
            </a:r>
            <a:endParaRPr lang="gl-ES"/>
          </a:p>
        </p:txBody>
      </p:sp>
      <p:sp>
        <p:nvSpPr>
          <p:cNvPr id="7" name="Marcador de número de diapositiva 6"/>
          <p:cNvSpPr>
            <a:spLocks noGrp="1"/>
          </p:cNvSpPr>
          <p:nvPr>
            <p:ph type="sldNum" sz="quarter" idx="12"/>
          </p:nvPr>
        </p:nvSpPr>
        <p:spPr/>
        <p:txBody>
          <a:bodyPr/>
          <a:lstStyle/>
          <a:p>
            <a:fld id="{D75EC516-875D-E441-8412-E0CB3B911392}" type="slidenum">
              <a:rPr lang="gl-ES" smtClean="0"/>
              <a:pPr/>
              <a:t>‹Nr.›</a:t>
            </a:fld>
            <a:endParaRPr lang="gl-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smtClean="0"/>
              <a:t>Clic para editar título</a:t>
            </a:r>
            <a:endParaRPr lang="gl-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gl-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7E7F18AF-2A9E-1E49-8B6C-E60E75AFA941}" type="datetime1">
              <a:rPr lang="es-ES_tradnl" smtClean="0"/>
              <a:pPr/>
              <a:t>10/7/17</a:t>
            </a:fld>
            <a:endParaRPr lang="gl-ES"/>
          </a:p>
        </p:txBody>
      </p:sp>
      <p:sp>
        <p:nvSpPr>
          <p:cNvPr id="6" name="Marcador de pie de página 5"/>
          <p:cNvSpPr>
            <a:spLocks noGrp="1"/>
          </p:cNvSpPr>
          <p:nvPr>
            <p:ph type="ftr" sz="quarter" idx="11"/>
          </p:nvPr>
        </p:nvSpPr>
        <p:spPr/>
        <p:txBody>
          <a:bodyPr/>
          <a:lstStyle/>
          <a:p>
            <a:r>
              <a:rPr lang="gl-ES" smtClean="0"/>
              <a:t>IN&amp;S Comunicación e innovación sostenible </a:t>
            </a:r>
            <a:endParaRPr lang="gl-ES"/>
          </a:p>
        </p:txBody>
      </p:sp>
      <p:sp>
        <p:nvSpPr>
          <p:cNvPr id="7" name="Marcador de número de diapositiva 6"/>
          <p:cNvSpPr>
            <a:spLocks noGrp="1"/>
          </p:cNvSpPr>
          <p:nvPr>
            <p:ph type="sldNum" sz="quarter" idx="12"/>
          </p:nvPr>
        </p:nvSpPr>
        <p:spPr/>
        <p:txBody>
          <a:bodyPr/>
          <a:lstStyle/>
          <a:p>
            <a:fld id="{D75EC516-875D-E441-8412-E0CB3B911392}" type="slidenum">
              <a:rPr lang="gl-ES" smtClean="0"/>
              <a:pPr/>
              <a:t>‹Nr.›</a:t>
            </a:fld>
            <a:endParaRPr lang="gl-E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457200" y="914400"/>
            <a:ext cx="8229600" cy="52117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7E552-14BD-6C4D-9ECF-3B0FCF7C63A1}" type="datetime1">
              <a:rPr lang="es-ES_tradnl" smtClean="0"/>
              <a:pPr/>
              <a:t>10/7/17</a:t>
            </a:fld>
            <a:endParaRPr lang="gl-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gl-ES" smtClean="0"/>
              <a:t>IN&amp;S Comunicación e innovación sostenible </a:t>
            </a:r>
            <a:endParaRPr lang="gl-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EC516-875D-E441-8412-E0CB3B911392}" type="slidenum">
              <a:rPr lang="gl-ES" smtClean="0"/>
              <a:pPr/>
              <a:t>‹Nr.›</a:t>
            </a:fld>
            <a:endParaRPr lang="gl-ES"/>
          </a:p>
        </p:txBody>
      </p:sp>
      <p:pic>
        <p:nvPicPr>
          <p:cNvPr id="7" name="Imagen 6" descr="Captura de pantalla 2016-08-07 a las 11.31.12.png"/>
          <p:cNvPicPr>
            <a:picLocks noChangeAspect="1"/>
          </p:cNvPicPr>
          <p:nvPr userDrawn="1"/>
        </p:nvPicPr>
        <p:blipFill>
          <a:blip r:embed="rId13">
            <a:alphaModFix amt="59000"/>
          </a:blip>
          <a:srcRect t="31557" r="5882" b="41617"/>
          <a:stretch>
            <a:fillRect/>
          </a:stretch>
        </p:blipFill>
        <p:spPr>
          <a:xfrm>
            <a:off x="0" y="24824"/>
            <a:ext cx="9144000" cy="584776"/>
          </a:xfrm>
          <a:prstGeom prst="rect">
            <a:avLst/>
          </a:prstGeom>
        </p:spPr>
      </p:pic>
      <p:sp>
        <p:nvSpPr>
          <p:cNvPr id="8" name="CuadroTexto 7"/>
          <p:cNvSpPr txBox="1"/>
          <p:nvPr userDrawn="1"/>
        </p:nvSpPr>
        <p:spPr>
          <a:xfrm>
            <a:off x="76200" y="24824"/>
            <a:ext cx="8839200" cy="584776"/>
          </a:xfrm>
          <a:prstGeom prst="rect">
            <a:avLst/>
          </a:prstGeom>
          <a:noFill/>
        </p:spPr>
        <p:txBody>
          <a:bodyPr wrap="square" rtlCol="0">
            <a:spAutoFit/>
          </a:bodyPr>
          <a:lstStyle/>
          <a:p>
            <a:pPr algn="l"/>
            <a:r>
              <a:rPr lang="gl-ES" sz="3200" b="1" dirty="0" smtClean="0">
                <a:solidFill>
                  <a:srgbClr val="4F81BD"/>
                </a:solidFill>
              </a:rPr>
              <a:t>LA</a:t>
            </a:r>
            <a:r>
              <a:rPr lang="gl-ES" sz="3200" b="1" baseline="0" dirty="0" smtClean="0">
                <a:solidFill>
                  <a:srgbClr val="4F81BD"/>
                </a:solidFill>
              </a:rPr>
              <a:t> ECONOMÍA CIRCULAR</a:t>
            </a:r>
            <a:endParaRPr lang="gl-ES" sz="3200" b="1" dirty="0">
              <a:solidFill>
                <a:srgbClr val="4F81BD"/>
              </a:solidFill>
            </a:endParaRP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eur-lex.europa.eu/resource.html?uri=cellar:8a8ef5e8-99a0-11e5-b3b7-01aa75ed71a1.0011.02/DOC_1&amp;format=PDF" TargetMode="External"/><Relationship Id="rId4" Type="http://schemas.openxmlformats.org/officeDocument/2006/relationships/hyperlink" Target="http://www.un.org/es/comun/docs/?symbol=A/RES/70/1" TargetMode="External"/><Relationship Id="rId1" Type="http://schemas.openxmlformats.org/officeDocument/2006/relationships/slideLayout" Target="../slideLayouts/slideLayout2.xml"/><Relationship Id="rId2" Type="http://schemas.openxmlformats.org/officeDocument/2006/relationships/hyperlink" Target="http://origin.magrama.gob.es/es/calidad-y-evaluacion-ambiental/planes-y-estrategias/pemaraprobado6noviembrecondae_tcm7-401704.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7caAxy3Gkd4" TargetMode="External"/><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taging.ellenmacarthurfoundation.org/circular-economy/interactive-diagra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9jphqtK-oJY" TargetMode="External"/><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www.youtube.com/watch?v=bE_TZ__LFX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www.asegre.com/index.php/las-claves-del-paquete-de-economia-circula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hyperlink" Target="http://europarltv.europa.eu/en/player.aspx?pid=b14e4401-dea5-4b47-ac67-a517009f495e" TargetMode="External"/><Relationship Id="rId4" Type="http://schemas.openxmlformats.org/officeDocument/2006/relationships/hyperlink" Target="http://www.rtve.es/alacarta/videos/el-escarabajo-verde/escarabajo-verde-economia-circular/2828228/" TargetMode="External"/><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hyperlink" Target="http://www.innovacion-sostenible.e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wenergy.com/a/los-gases-de-efecto-invernadero-607"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n 3" descr="Captura de pantalla 2016-08-07 a las 11.31.12.png"/>
          <p:cNvPicPr>
            <a:picLocks noChangeAspect="1"/>
          </p:cNvPicPr>
          <p:nvPr/>
        </p:nvPicPr>
        <p:blipFill>
          <a:blip r:embed="rId3"/>
          <a:stretch>
            <a:fillRect/>
          </a:stretch>
        </p:blipFill>
        <p:spPr>
          <a:xfrm>
            <a:off x="228600" y="1600199"/>
            <a:ext cx="8583477" cy="4266127"/>
          </a:xfrm>
          <a:prstGeom prst="rect">
            <a:avLst/>
          </a:prstGeom>
        </p:spPr>
      </p:pic>
      <p:pic>
        <p:nvPicPr>
          <p:cNvPr id="7" name="Imagen 6" descr="logo definitivo solicitud marca.jpg"/>
          <p:cNvPicPr>
            <a:picLocks noChangeAspect="1"/>
          </p:cNvPicPr>
          <p:nvPr/>
        </p:nvPicPr>
        <p:blipFill>
          <a:blip r:embed="rId4"/>
          <a:stretch>
            <a:fillRect/>
          </a:stretch>
        </p:blipFill>
        <p:spPr>
          <a:xfrm>
            <a:off x="6693408" y="5806512"/>
            <a:ext cx="2157984" cy="743712"/>
          </a:xfrm>
          <a:prstGeom prst="rect">
            <a:avLst/>
          </a:prstGeom>
        </p:spPr>
      </p:pic>
      <p:sp>
        <p:nvSpPr>
          <p:cNvPr id="9" name="Título 5"/>
          <p:cNvSpPr txBox="1">
            <a:spLocks/>
          </p:cNvSpPr>
          <p:nvPr/>
        </p:nvSpPr>
        <p:spPr>
          <a:xfrm>
            <a:off x="1676400" y="762000"/>
            <a:ext cx="7772400" cy="1362075"/>
          </a:xfrm>
          <a:prstGeom prst="rect">
            <a:avLst/>
          </a:prstGeom>
        </p:spPr>
        <p:txBody>
          <a:bodyPr anchor="t"/>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gl-ES" sz="4000" b="1" i="0" u="none" strike="noStrike" kern="1200" cap="all" spc="0" normalizeH="0" baseline="0" noProof="0" smtClean="0">
                <a:ln>
                  <a:noFill/>
                </a:ln>
                <a:solidFill>
                  <a:schemeClr val="accent1"/>
                </a:solidFill>
                <a:effectLst/>
                <a:uLnTx/>
                <a:uFillTx/>
                <a:latin typeface="+mj-lt"/>
                <a:ea typeface="+mj-ea"/>
                <a:cs typeface="+mj-cs"/>
              </a:rPr>
              <a:t>La economía circular</a:t>
            </a:r>
            <a:br>
              <a:rPr kumimoji="0" lang="gl-ES" sz="4000" b="1" i="0" u="none" strike="noStrike" kern="1200" cap="all" spc="0" normalizeH="0" baseline="0" noProof="0" smtClean="0">
                <a:ln>
                  <a:noFill/>
                </a:ln>
                <a:solidFill>
                  <a:schemeClr val="accent1"/>
                </a:solidFill>
                <a:effectLst/>
                <a:uLnTx/>
                <a:uFillTx/>
                <a:latin typeface="+mj-lt"/>
                <a:ea typeface="+mj-ea"/>
                <a:cs typeface="+mj-cs"/>
              </a:rPr>
            </a:br>
            <a:r>
              <a:rPr kumimoji="0" lang="gl-ES" sz="4000" b="1" i="0" u="none" strike="noStrike" kern="1200" cap="all" spc="0" normalizeH="0" baseline="0" noProof="0" smtClean="0">
                <a:ln>
                  <a:noFill/>
                </a:ln>
                <a:solidFill>
                  <a:schemeClr val="accent1"/>
                </a:solidFill>
                <a:effectLst/>
                <a:uLnTx/>
                <a:uFillTx/>
                <a:latin typeface="+mj-lt"/>
                <a:ea typeface="+mj-ea"/>
                <a:cs typeface="+mj-cs"/>
              </a:rPr>
              <a:t/>
            </a:r>
            <a:br>
              <a:rPr kumimoji="0" lang="gl-ES" sz="4000" b="1" i="0" u="none" strike="noStrike" kern="1200" cap="all" spc="0" normalizeH="0" baseline="0" noProof="0" smtClean="0">
                <a:ln>
                  <a:noFill/>
                </a:ln>
                <a:solidFill>
                  <a:schemeClr val="accent1"/>
                </a:solidFill>
                <a:effectLst/>
                <a:uLnTx/>
                <a:uFillTx/>
                <a:latin typeface="+mj-lt"/>
                <a:ea typeface="+mj-ea"/>
                <a:cs typeface="+mj-cs"/>
              </a:rPr>
            </a:br>
            <a:endParaRPr kumimoji="0" lang="gl-ES" sz="4000" b="1" i="0" u="none" strike="noStrike" kern="1200" cap="all" spc="0" normalizeH="0" baseline="0" noProof="0" dirty="0">
              <a:ln>
                <a:noFill/>
              </a:ln>
              <a:solidFill>
                <a:schemeClr val="accent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54075"/>
            <a:ext cx="8229600" cy="1143000"/>
          </a:xfrm>
        </p:spPr>
        <p:txBody>
          <a:bodyPr/>
          <a:lstStyle/>
          <a:p>
            <a:r>
              <a:rPr lang="es-ES_tradnl" dirty="0" smtClean="0"/>
              <a:t>Situación EC España</a:t>
            </a:r>
            <a:endParaRPr lang="es-ES_tradnl" dirty="0"/>
          </a:p>
        </p:txBody>
      </p:sp>
      <p:sp>
        <p:nvSpPr>
          <p:cNvPr id="3" name="Marcador de contenido 2"/>
          <p:cNvSpPr>
            <a:spLocks noGrp="1"/>
          </p:cNvSpPr>
          <p:nvPr>
            <p:ph idx="1"/>
          </p:nvPr>
        </p:nvSpPr>
        <p:spPr>
          <a:xfrm>
            <a:off x="457200" y="1493837"/>
            <a:ext cx="8229600" cy="5211763"/>
          </a:xfrm>
        </p:spPr>
        <p:txBody>
          <a:bodyPr>
            <a:normAutofit fontScale="70000" lnSpcReduction="20000"/>
          </a:bodyPr>
          <a:lstStyle/>
          <a:p>
            <a:r>
              <a:rPr dirty="0" smtClean="0"/>
              <a:t>Según el reciente informe de la Fundación Cotec sobre la situación y evolución de la economía circular en España, se calcula que con la aplicación de toda la normativa vigente en materia de residuos se crearían aproximadamente unos </a:t>
            </a:r>
            <a:r>
              <a:rPr b="1" dirty="0" smtClean="0"/>
              <a:t>52.000 puestos de trabajo</a:t>
            </a:r>
            <a:r>
              <a:rPr dirty="0" smtClean="0"/>
              <a:t>. Además, este informe sitúa a España entre el grupo de países con una </a:t>
            </a:r>
            <a:r>
              <a:rPr b="1" dirty="0" smtClean="0"/>
              <a:t>mayor productividad de los recursos</a:t>
            </a:r>
            <a:r>
              <a:rPr dirty="0" smtClean="0"/>
              <a:t>, junto con el Reino Unido, los Países Bajos, Luxemburgo e Italia.</a:t>
            </a:r>
          </a:p>
          <a:p>
            <a:r>
              <a:rPr dirty="0" smtClean="0"/>
              <a:t>En junio de 2016, la Comisión Europea publicó el eurobarómetro sobre las PYMEs europeas y la economía circular. España resultó ser el </a:t>
            </a:r>
            <a:r>
              <a:rPr b="1" dirty="0" smtClean="0"/>
              <a:t>tercer país</a:t>
            </a:r>
            <a:r>
              <a:rPr dirty="0" smtClean="0"/>
              <a:t> de la Unión Europea (UE) con </a:t>
            </a:r>
            <a:r>
              <a:rPr b="1" dirty="0" smtClean="0"/>
              <a:t>mayor número de empresas </a:t>
            </a:r>
            <a:r>
              <a:rPr dirty="0" smtClean="0"/>
              <a:t>que en los últimos 3 años han realizado actividades de economía circular (85%), sólo por debajo de Malta (95%) e Irlanda (89%). Las actividades más comunes fueron el reciclaje, la reutilización y la venta de productos a otra compañía. Otras menos representativas fueron la minimización del consumo energético, el uso de materiales reciclados o la reducción del consumo de agua.</a:t>
            </a:r>
          </a:p>
          <a:p>
            <a:endParaRPr lang="es-ES_tradnl"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54075"/>
            <a:ext cx="8229600" cy="1143000"/>
          </a:xfrm>
        </p:spPr>
        <p:txBody>
          <a:bodyPr>
            <a:normAutofit fontScale="90000"/>
          </a:bodyPr>
          <a:lstStyle/>
          <a:p>
            <a:r>
              <a:rPr b="1" dirty="0" smtClean="0"/>
              <a:t>Apoyo del Gobierno a la </a:t>
            </a:r>
            <a:r>
              <a:rPr lang="es-ES_tradnl" b="1" dirty="0" smtClean="0"/>
              <a:t>EC</a:t>
            </a:r>
            <a:r>
              <a:rPr b="1" dirty="0" smtClean="0"/>
              <a:t/>
            </a:r>
            <a:br>
              <a:rPr b="1" dirty="0" smtClean="0"/>
            </a:br>
            <a:endParaRPr lang="es-ES_tradnl" dirty="0"/>
          </a:p>
        </p:txBody>
      </p:sp>
      <p:sp>
        <p:nvSpPr>
          <p:cNvPr id="3" name="Marcador de contenido 2"/>
          <p:cNvSpPr>
            <a:spLocks noGrp="1"/>
          </p:cNvSpPr>
          <p:nvPr>
            <p:ph idx="1"/>
          </p:nvPr>
        </p:nvSpPr>
        <p:spPr>
          <a:xfrm>
            <a:off x="457200" y="1493837"/>
            <a:ext cx="8229600" cy="5211763"/>
          </a:xfrm>
        </p:spPr>
        <p:txBody>
          <a:bodyPr>
            <a:normAutofit fontScale="47500" lnSpcReduction="20000"/>
          </a:bodyPr>
          <a:lstStyle/>
          <a:p>
            <a:r>
              <a:rPr dirty="0" smtClean="0"/>
              <a:t>En cuanto al apoyo de nuestro país a la economía circular, España cuenta actualmente con el </a:t>
            </a:r>
            <a:r>
              <a:rPr dirty="0" smtClean="0">
                <a:hlinkClick r:id="rId2"/>
              </a:rPr>
              <a:t>Plan Estatal Marco de Gestión de Residuos</a:t>
            </a:r>
            <a:r>
              <a:rPr dirty="0" smtClean="0"/>
              <a:t> (PEMAR, 2016-2022). El objetivo de esta iniciativa es constituir un instrumento para orientar la política de residuos, mejorar las deficiencias detectadas y promover actuaciones para prevenir, reutilizar, reciclar, valorizar y eliminar los residuos. Por otro lado, España ha desarrollado la Estrategia Española de Bioeconomía Horizonte 2030 cuyo propósito es impulsar la actividad económica y mejorar la sostenibilidad de los sectores que utilizan recursos de base biológica.</a:t>
            </a:r>
          </a:p>
          <a:p>
            <a:r>
              <a:rPr dirty="0" smtClean="0"/>
              <a:t>A nivel europeo, España forma parte del </a:t>
            </a:r>
            <a:r>
              <a:rPr dirty="0" smtClean="0">
                <a:hlinkClick r:id="rId3"/>
              </a:rPr>
              <a:t>Plan de Acción para la Economía Circular</a:t>
            </a:r>
            <a:r>
              <a:rPr dirty="0" smtClean="0"/>
              <a:t> de la Comisión Europea que establece un compromiso continuado y ambicioso para apoyar la transición hacia una economía circular. Además, dicho plan contempla medidas de diseño de producto, procesos de producción, consumo de energía y productos, gestión de residuos, “residuos a recursos”, innovación, inversión, etc.</a:t>
            </a:r>
          </a:p>
          <a:p>
            <a:pPr>
              <a:buNone/>
            </a:pPr>
            <a:endParaRPr lang="es-ES_tradnl" b="1" dirty="0"/>
          </a:p>
          <a:p>
            <a:pPr>
              <a:buNone/>
            </a:pPr>
            <a:r>
              <a:rPr b="1" dirty="0" smtClean="0"/>
              <a:t>Agenda 2030 para el Desarrollo sostenible</a:t>
            </a:r>
          </a:p>
          <a:p>
            <a:r>
              <a:rPr dirty="0" smtClean="0"/>
              <a:t>Por último, cabe destacar que, a nivel internacional, nuestro país participa en la </a:t>
            </a:r>
            <a:r>
              <a:rPr dirty="0" smtClean="0">
                <a:hlinkClick r:id="rId4"/>
              </a:rPr>
              <a:t>Agenda 2030 para el Desarrollo Sostenible</a:t>
            </a:r>
            <a:r>
              <a:rPr dirty="0" smtClean="0"/>
              <a:t> de las Naciones Unidas y en la Agenda de París (UNFCCC). Todos esta iniciativas persiguen avanzar hacia una sociedad más sostenible y basada, en parte, en la economía circular.</a:t>
            </a:r>
          </a:p>
          <a:p>
            <a:r>
              <a:rPr dirty="0" smtClean="0"/>
              <a:t>Ejemplos de innovación, gestión de los residuos y economía circular en España son, por ejemplo, Ecoalf, Basurama, Aqualogy, Zicla o Grupo Cosentino.</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12</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pic>
        <p:nvPicPr>
          <p:cNvPr id="9" name="Imagen 8" descr="Captura de pantalla 2016-09-05 a las 12.10.35.png">
            <a:hlinkClick r:id="rId3"/>
          </p:cNvPr>
          <p:cNvPicPr>
            <a:picLocks noChangeAspect="1"/>
          </p:cNvPicPr>
          <p:nvPr/>
        </p:nvPicPr>
        <p:blipFill>
          <a:blip r:embed="rId4"/>
          <a:stretch>
            <a:fillRect/>
          </a:stretch>
        </p:blipFill>
        <p:spPr>
          <a:xfrm>
            <a:off x="0" y="861605"/>
            <a:ext cx="9144000" cy="513479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flipH="1">
            <a:off x="4724400" y="1486810"/>
            <a:ext cx="5715000" cy="4486953"/>
          </a:xfrm>
          <a:prstGeom prst="rect">
            <a:avLst/>
          </a:prstGeom>
        </p:spPr>
      </p:pic>
      <p:sp>
        <p:nvSpPr>
          <p:cNvPr id="3" name="Marcador de contenido 2"/>
          <p:cNvSpPr>
            <a:spLocks noGrp="1"/>
          </p:cNvSpPr>
          <p:nvPr>
            <p:ph idx="1"/>
          </p:nvPr>
        </p:nvSpPr>
        <p:spPr/>
        <p:txBody>
          <a:bodyPr>
            <a:normAutofit/>
          </a:bodyPr>
          <a:lstStyle/>
          <a:p>
            <a:pPr marL="514350" indent="-514350">
              <a:buNone/>
            </a:pPr>
            <a:r>
              <a:rPr lang="es-ES_tradnl" b="1" dirty="0" smtClean="0">
                <a:solidFill>
                  <a:srgbClr val="4F81BD"/>
                </a:solidFill>
              </a:rPr>
              <a:t>Principios Economía circular</a:t>
            </a:r>
          </a:p>
          <a:p>
            <a:pPr>
              <a:buNone/>
            </a:pPr>
            <a:endParaRPr lang="es-ES_tradnl" sz="1600" b="1" dirty="0" smtClean="0"/>
          </a:p>
          <a:p>
            <a:pPr>
              <a:buNone/>
            </a:pPr>
            <a:endParaRPr lang="es-ES_tradnl" sz="1600" b="1" dirty="0"/>
          </a:p>
          <a:p>
            <a:pPr>
              <a:buNone/>
            </a:pPr>
            <a:r>
              <a:rPr sz="2400" b="1" dirty="0" smtClean="0">
                <a:solidFill>
                  <a:srgbClr val="4F81BD"/>
                </a:solidFill>
              </a:rPr>
              <a:t>Principio 1:</a:t>
            </a:r>
            <a:r>
              <a:rPr sz="2400" dirty="0" smtClean="0">
                <a:solidFill>
                  <a:srgbClr val="4F81BD"/>
                </a:solidFill>
              </a:rPr>
              <a:t> </a:t>
            </a:r>
            <a:endParaRPr lang="es-ES_tradnl" sz="2400" dirty="0" smtClean="0">
              <a:solidFill>
                <a:srgbClr val="4F81BD"/>
              </a:solidFill>
            </a:endParaRPr>
          </a:p>
          <a:p>
            <a:pPr>
              <a:buNone/>
            </a:pPr>
            <a:r>
              <a:rPr sz="2400" dirty="0" smtClean="0"/>
              <a:t>Preservar y mejorar el capital natural... </a:t>
            </a:r>
            <a:endParaRPr lang="es-ES_tradnl" sz="2400" dirty="0" smtClean="0"/>
          </a:p>
          <a:p>
            <a:pPr>
              <a:buNone/>
            </a:pPr>
            <a:r>
              <a:rPr sz="2400" b="1" dirty="0" smtClean="0">
                <a:solidFill>
                  <a:srgbClr val="4F81BD"/>
                </a:solidFill>
              </a:rPr>
              <a:t>Principio 2: </a:t>
            </a:r>
            <a:endParaRPr lang="es-ES_tradnl" sz="2400" b="1" dirty="0" smtClean="0">
              <a:solidFill>
                <a:srgbClr val="4F81BD"/>
              </a:solidFill>
            </a:endParaRPr>
          </a:p>
          <a:p>
            <a:pPr>
              <a:buNone/>
            </a:pPr>
            <a:r>
              <a:rPr sz="2400" dirty="0" smtClean="0"/>
              <a:t>Optimizar el uso de los recursos... </a:t>
            </a:r>
          </a:p>
          <a:p>
            <a:pPr>
              <a:buNone/>
            </a:pPr>
            <a:r>
              <a:rPr sz="2400" b="1" dirty="0" smtClean="0">
                <a:solidFill>
                  <a:srgbClr val="4F81BD"/>
                </a:solidFill>
              </a:rPr>
              <a:t>Principio 3: </a:t>
            </a:r>
            <a:endParaRPr lang="es-ES_tradnl" sz="2400" b="1" dirty="0" smtClean="0">
              <a:solidFill>
                <a:srgbClr val="4F81BD"/>
              </a:solidFill>
            </a:endParaRPr>
          </a:p>
          <a:p>
            <a:pPr>
              <a:buNone/>
            </a:pPr>
            <a:r>
              <a:rPr sz="2400" dirty="0" smtClean="0"/>
              <a:t>Fomentar la eficacia del sistema...</a:t>
            </a:r>
            <a:r>
              <a:rPr sz="1600" dirty="0" smtClean="0"/>
              <a:t> </a:t>
            </a:r>
          </a:p>
          <a:p>
            <a:pPr marL="514350" indent="-514350">
              <a:buNone/>
            </a:pPr>
            <a:endParaRPr lang="es-ES_tradnl" b="1" dirty="0" smtClean="0">
              <a:solidFill>
                <a:srgbClr val="4F81BD"/>
              </a:solidFill>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13</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14</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pic>
        <p:nvPicPr>
          <p:cNvPr id="8" name="Imagen 7"/>
          <p:cNvPicPr>
            <a:picLocks noChangeAspect="1"/>
          </p:cNvPicPr>
          <p:nvPr/>
        </p:nvPicPr>
        <p:blipFill>
          <a:blip r:embed="rId3"/>
          <a:stretch>
            <a:fillRect/>
          </a:stretch>
        </p:blipFill>
        <p:spPr>
          <a:xfrm>
            <a:off x="457200" y="621665"/>
            <a:ext cx="8305800" cy="616013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85000" lnSpcReduction="10000"/>
          </a:bodyPr>
          <a:lstStyle/>
          <a:p>
            <a:pPr marL="0" indent="0">
              <a:buNone/>
            </a:pPr>
            <a:r>
              <a:rPr b="1" dirty="0" smtClean="0"/>
              <a:t>Principio 1: Preservar y mejorar el capital natural... controlando existencias finitas y equilibrando los flujos de recursos renovables.</a:t>
            </a:r>
            <a:endParaRPr dirty="0" smtClean="0"/>
          </a:p>
          <a:p>
            <a:r>
              <a:rPr dirty="0" smtClean="0"/>
              <a:t>Todo comienza desmaterializando la utilidad: proporcionando utilidad de forma virtual, siempre que sea posible. Cuando se necesiten recursos, el sistema circular los selecciona sabiamente y elige las tecnologías y procesos que empleen recursos renovables o que tengan mejores resultados, siempre esto sea factible. Además, una economía circular mejora el capital natural potenciando el flujo de nutrientes del sistema y creando condiciones que, por ejemplo, permitan la regeneración del suelo.</a:t>
            </a:r>
          </a:p>
          <a:p>
            <a:pPr marL="514350" indent="-514350">
              <a:buNone/>
            </a:pPr>
            <a:endParaRPr lang="es-ES_tradnl" b="1" dirty="0" smtClean="0">
              <a:solidFill>
                <a:srgbClr val="4F81BD"/>
              </a:solidFill>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15</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70000" lnSpcReduction="20000"/>
          </a:bodyPr>
          <a:lstStyle/>
          <a:p>
            <a:pPr marL="0" indent="0">
              <a:buNone/>
            </a:pPr>
            <a:r>
              <a:rPr b="1" dirty="0" smtClean="0"/>
              <a:t>Principio 2: Optimizar el uso de los recursos... rotando productos, componentes y materiales con la máxima utilidad en todo momento, tanto en los ciclos técnicos como en los biológicos.</a:t>
            </a:r>
            <a:br>
              <a:rPr b="1" dirty="0" smtClean="0"/>
            </a:br>
            <a:endParaRPr b="1" dirty="0" smtClean="0"/>
          </a:p>
          <a:p>
            <a:r>
              <a:rPr dirty="0" smtClean="0"/>
              <a:t>Esto supone diseñar de modo que pueda repetirse el proceso de fabricación, restauración y reciclaje de modo que los componentes y materiales recirculen y sigan contribuyendo a la economía.</a:t>
            </a:r>
          </a:p>
          <a:p>
            <a:r>
              <a:rPr dirty="0" smtClean="0"/>
              <a:t>Los sistemas circulares emplean bucles internos más ajustados siempre que estos puedan preservar más energía y otros valores, tales como el trabajo incorporado. Este tipo de sistemas reduce la velocidad de rotación de los productos al incrementar su vida útil y fomentar su reutilización. A su vez, la acción de compartir hace que se incremente la utilización de los productos. Los sistemas</a:t>
            </a:r>
            <a:r>
              <a:rPr dirty="0" smtClean="0">
                <a:hlinkClick r:id="rId3"/>
              </a:rPr>
              <a:t> </a:t>
            </a:r>
            <a:r>
              <a:rPr dirty="0" smtClean="0"/>
              <a:t>circularesmaximizan el uso de materiales con base biológica al final de su vida útil, al extraer valiosos elementos bioquímicos y hacer que pasen en cascada a otras aplicaciones diferentes y cada vez más básicas.</a:t>
            </a:r>
          </a:p>
          <a:p>
            <a:pPr marL="514350" indent="-514350">
              <a:buNone/>
            </a:pPr>
            <a:endParaRPr lang="es-ES_tradnl" b="1" dirty="0" smtClean="0">
              <a:solidFill>
                <a:srgbClr val="4F81BD"/>
              </a:solidFill>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16</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lnSpcReduction="10000"/>
          </a:bodyPr>
          <a:lstStyle/>
          <a:p>
            <a:pPr marL="0" indent="0">
              <a:buNone/>
            </a:pPr>
            <a:r>
              <a:rPr b="1" dirty="0" smtClean="0"/>
              <a:t>Principio 3: Fomentar la eficacia del sistema... revelando y eliminando externalidades negativas.</a:t>
            </a:r>
            <a:endParaRPr dirty="0" smtClean="0"/>
          </a:p>
          <a:p>
            <a:r>
              <a:rPr dirty="0" smtClean="0"/>
              <a:t>Lo anterior incluye reducir los daños al uso humano, tales como los relacionados con los alimentos, la movilidad, la vivienda, la educación, la salud y el ocio, y gestionar externalidades tales como el uso del terreno, la contaminación atmosférica, de las aguas y acústica, la emisión de sustancias tóxicas y el cambio climático.</a:t>
            </a:r>
          </a:p>
          <a:p>
            <a:pPr marL="514350" indent="-514350">
              <a:buNone/>
            </a:pPr>
            <a:endParaRPr lang="es-ES_tradnl" b="1" dirty="0" smtClean="0">
              <a:solidFill>
                <a:srgbClr val="4F81BD"/>
              </a:solidFill>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17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18</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pic>
        <p:nvPicPr>
          <p:cNvPr id="6" name="Imagen 5" descr="Captura de pantalla 2016-09-05 a las 12.14.41.png">
            <a:hlinkClick r:id="rId3"/>
          </p:cNvPr>
          <p:cNvPicPr>
            <a:picLocks noChangeAspect="1"/>
          </p:cNvPicPr>
          <p:nvPr/>
        </p:nvPicPr>
        <p:blipFill>
          <a:blip r:embed="rId4"/>
          <a:stretch>
            <a:fillRect/>
          </a:stretch>
        </p:blipFill>
        <p:spPr>
          <a:xfrm>
            <a:off x="0" y="1066800"/>
            <a:ext cx="9144000" cy="514685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gl-ES" smtClean="0"/>
              <a:t>IN&amp;S Comunicación e innovación sostenible </a:t>
            </a:r>
            <a:endParaRPr lang="gl-ES"/>
          </a:p>
        </p:txBody>
      </p:sp>
      <p:sp>
        <p:nvSpPr>
          <p:cNvPr id="5" name="Marcador de número de diapositiva 4"/>
          <p:cNvSpPr>
            <a:spLocks noGrp="1"/>
          </p:cNvSpPr>
          <p:nvPr>
            <p:ph type="sldNum" sz="quarter" idx="12"/>
          </p:nvPr>
        </p:nvSpPr>
        <p:spPr/>
        <p:txBody>
          <a:bodyPr/>
          <a:lstStyle/>
          <a:p>
            <a:fld id="{D75EC516-875D-E441-8412-E0CB3B911392}" type="slidenum">
              <a:rPr lang="gl-ES" smtClean="0"/>
              <a:pPr/>
              <a:t>19</a:t>
            </a:fld>
            <a:endParaRPr lang="gl-ES"/>
          </a:p>
        </p:txBody>
      </p:sp>
      <p:pic>
        <p:nvPicPr>
          <p:cNvPr id="7" name="Marcador de contenido 6" descr="Captura de pantalla 2016-08-18 a las 10.36.55.png"/>
          <p:cNvPicPr>
            <a:picLocks noGrp="1" noChangeAspect="1"/>
          </p:cNvPicPr>
          <p:nvPr>
            <p:ph idx="1"/>
          </p:nvPr>
        </p:nvPicPr>
        <p:blipFill>
          <a:blip r:embed="rId3"/>
          <a:stretch>
            <a:fillRect/>
          </a:stretch>
        </p:blipFill>
        <p:spPr>
          <a:xfrm>
            <a:off x="1852152" y="1600200"/>
            <a:ext cx="5439695" cy="452596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914400"/>
            <a:ext cx="8229600" cy="5211763"/>
          </a:xfrm>
        </p:spPr>
        <p:txBody>
          <a:bodyPr>
            <a:normAutofit/>
          </a:bodyPr>
          <a:lstStyle/>
          <a:p>
            <a:pPr>
              <a:buNone/>
            </a:pPr>
            <a:r>
              <a:rPr lang="es-ES_tradnl" b="1" dirty="0" smtClean="0">
                <a:solidFill>
                  <a:srgbClr val="4F81BD"/>
                </a:solidFill>
              </a:rPr>
              <a:t>INDICE</a:t>
            </a:r>
          </a:p>
          <a:p>
            <a:pPr marL="514350" indent="-514350">
              <a:buFont typeface="+mj-lt"/>
              <a:buAutoNum type="arabicPeriod"/>
            </a:pPr>
            <a:r>
              <a:rPr lang="es-ES_tradnl" b="1" dirty="0"/>
              <a:t>L</a:t>
            </a:r>
            <a:r>
              <a:rPr b="1" dirty="0" smtClean="0"/>
              <a:t>A </a:t>
            </a:r>
            <a:r>
              <a:rPr b="1" dirty="0"/>
              <a:t>ECONOMÍA CIRCULAR</a:t>
            </a:r>
            <a:r>
              <a:rPr b="1" dirty="0" smtClean="0"/>
              <a:t>.</a:t>
            </a:r>
            <a:endParaRPr lang="es-ES_tradnl" b="1" dirty="0" smtClean="0"/>
          </a:p>
          <a:p>
            <a:r>
              <a:rPr dirty="0" smtClean="0"/>
              <a:t>Concepto </a:t>
            </a:r>
            <a:r>
              <a:rPr lang="es-ES_tradnl" dirty="0" smtClean="0"/>
              <a:t>y</a:t>
            </a:r>
            <a:r>
              <a:rPr dirty="0" smtClean="0"/>
              <a:t> alcance.</a:t>
            </a:r>
            <a:r>
              <a:rPr lang="es-ES_tradnl" dirty="0" smtClean="0"/>
              <a:t> </a:t>
            </a:r>
            <a:r>
              <a:rPr dirty="0" smtClean="0"/>
              <a:t>Principios d</a:t>
            </a:r>
            <a:r>
              <a:rPr lang="es-ES_tradnl" dirty="0" smtClean="0"/>
              <a:t>e </a:t>
            </a:r>
            <a:r>
              <a:rPr lang="es-ES_tradnl" dirty="0" err="1"/>
              <a:t>l</a:t>
            </a:r>
            <a:r>
              <a:rPr dirty="0" smtClean="0"/>
              <a:t>a economía circular.</a:t>
            </a:r>
            <a:endParaRPr lang="es-ES_tradnl" dirty="0" smtClean="0"/>
          </a:p>
          <a:p>
            <a:pPr marL="514350" indent="-514350">
              <a:buFont typeface="+mj-lt"/>
              <a:buAutoNum type="arabicPeriod" startAt="2"/>
            </a:pPr>
            <a:r>
              <a:rPr lang="es-ES_tradnl" b="1" dirty="0" smtClean="0"/>
              <a:t>L</a:t>
            </a:r>
            <a:r>
              <a:rPr b="1" dirty="0" smtClean="0"/>
              <a:t>A RESPONSABILIDAD SOCIAL EMPRESARIAL </a:t>
            </a:r>
            <a:endParaRPr dirty="0" smtClean="0"/>
          </a:p>
          <a:p>
            <a:r>
              <a:rPr lang="es-ES_tradnl" dirty="0" smtClean="0"/>
              <a:t>Ve</a:t>
            </a:r>
            <a:r>
              <a:rPr dirty="0" smtClean="0"/>
              <a:t>nta</a:t>
            </a:r>
            <a:r>
              <a:rPr lang="es-ES_tradnl" dirty="0" smtClean="0"/>
              <a:t>ja</a:t>
            </a:r>
            <a:r>
              <a:rPr dirty="0" smtClean="0"/>
              <a:t> competitiva </a:t>
            </a:r>
            <a:r>
              <a:rPr lang="es-ES_tradnl" dirty="0" smtClean="0"/>
              <a:t>e</a:t>
            </a:r>
            <a:r>
              <a:rPr dirty="0" smtClean="0"/>
              <a:t>n</a:t>
            </a:r>
            <a:r>
              <a:rPr lang="es-ES_tradnl" dirty="0" smtClean="0"/>
              <a:t> el</a:t>
            </a:r>
            <a:r>
              <a:rPr dirty="0" smtClean="0"/>
              <a:t> mercado</a:t>
            </a:r>
            <a:endParaRPr lang="es-ES_tradnl" dirty="0" smtClean="0"/>
          </a:p>
          <a:p>
            <a:pPr marL="514350" indent="-514350">
              <a:buFont typeface="+mj-lt"/>
              <a:buAutoNum type="arabicPeriod" startAt="3"/>
            </a:pPr>
            <a:r>
              <a:rPr lang="es-ES_tradnl" b="1" dirty="0" smtClean="0"/>
              <a:t>L</a:t>
            </a:r>
            <a:r>
              <a:rPr b="1" dirty="0" smtClean="0"/>
              <a:t>A </a:t>
            </a:r>
            <a:r>
              <a:rPr b="1" dirty="0"/>
              <a:t>MARCA. </a:t>
            </a:r>
            <a:endParaRPr dirty="0" smtClean="0"/>
          </a:p>
          <a:p>
            <a:r>
              <a:rPr dirty="0"/>
              <a:t>Elemento diferencial</a:t>
            </a:r>
            <a:r>
              <a:rPr dirty="0" smtClean="0"/>
              <a:t> </a:t>
            </a:r>
            <a:r>
              <a:rPr lang="es-ES_tradnl" dirty="0" smtClean="0"/>
              <a:t>e</a:t>
            </a:r>
            <a:r>
              <a:rPr dirty="0" smtClean="0"/>
              <a:t>n</a:t>
            </a:r>
            <a:r>
              <a:rPr lang="es-ES_tradnl" dirty="0" smtClean="0"/>
              <a:t> </a:t>
            </a:r>
            <a:r>
              <a:rPr lang="es-ES_tradnl" dirty="0" err="1" smtClean="0"/>
              <a:t>l</a:t>
            </a:r>
            <a:r>
              <a:rPr dirty="0" smtClean="0"/>
              <a:t>a </a:t>
            </a:r>
            <a:r>
              <a:rPr dirty="0"/>
              <a:t>economía circular</a:t>
            </a:r>
            <a:r>
              <a:rPr dirty="0" smtClean="0"/>
              <a:t>.</a:t>
            </a:r>
            <a:endParaRPr lang="es-ES_tradnl" dirty="0" smtClean="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2</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gl-ES" smtClean="0"/>
              <a:t>IN&amp;S Comunicación e innovación sostenible </a:t>
            </a:r>
            <a:endParaRPr lang="gl-ES"/>
          </a:p>
        </p:txBody>
      </p:sp>
      <p:sp>
        <p:nvSpPr>
          <p:cNvPr id="5" name="Marcador de número de diapositiva 4"/>
          <p:cNvSpPr>
            <a:spLocks noGrp="1"/>
          </p:cNvSpPr>
          <p:nvPr>
            <p:ph type="sldNum" sz="quarter" idx="12"/>
          </p:nvPr>
        </p:nvSpPr>
        <p:spPr/>
        <p:txBody>
          <a:bodyPr/>
          <a:lstStyle/>
          <a:p>
            <a:fld id="{D75EC516-875D-E441-8412-E0CB3B911392}" type="slidenum">
              <a:rPr lang="gl-ES" smtClean="0"/>
              <a:pPr/>
              <a:t>20</a:t>
            </a:fld>
            <a:endParaRPr lang="gl-ES"/>
          </a:p>
        </p:txBody>
      </p:sp>
      <p:pic>
        <p:nvPicPr>
          <p:cNvPr id="9" name="Marcador de contenido 8" descr="Captura de pantalla 2016-08-18 a las 10.54.47.png"/>
          <p:cNvPicPr>
            <a:picLocks noGrp="1" noChangeAspect="1"/>
          </p:cNvPicPr>
          <p:nvPr>
            <p:ph idx="1"/>
          </p:nvPr>
        </p:nvPicPr>
        <p:blipFill>
          <a:blip r:embed="rId3"/>
          <a:stretch>
            <a:fillRect/>
          </a:stretch>
        </p:blipFill>
        <p:spPr>
          <a:xfrm>
            <a:off x="1194500" y="1600200"/>
            <a:ext cx="6755000" cy="4525963"/>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143000"/>
            <a:ext cx="8686800" cy="4525963"/>
          </a:xfrm>
        </p:spPr>
        <p:txBody>
          <a:bodyPr>
            <a:normAutofit lnSpcReduction="10000"/>
          </a:bodyPr>
          <a:lstStyle/>
          <a:p>
            <a:pPr marL="514350" indent="-514350">
              <a:buNone/>
            </a:pPr>
            <a:r>
              <a:rPr lang="es-ES_tradnl" b="1" dirty="0" smtClean="0">
                <a:solidFill>
                  <a:srgbClr val="4F81BD"/>
                </a:solidFill>
              </a:rPr>
              <a:t>Características</a:t>
            </a:r>
          </a:p>
          <a:p>
            <a:pPr marL="514350" indent="-514350">
              <a:buFont typeface="Wingdings" charset="2"/>
              <a:buChar char="ü"/>
            </a:pPr>
            <a:r>
              <a:rPr lang="es-ES_tradnl" b="1" i="1" dirty="0"/>
              <a:t>Basura = Alimento</a:t>
            </a:r>
            <a:endParaRPr lang="es-ES_tradnl" dirty="0" smtClean="0"/>
          </a:p>
          <a:p>
            <a:pPr marL="514350" indent="-514350">
              <a:buFont typeface="Wingdings" charset="2"/>
              <a:buChar char="ü"/>
            </a:pPr>
            <a:r>
              <a:rPr lang="es-ES_tradnl" b="1" i="1" dirty="0" smtClean="0"/>
              <a:t>La </a:t>
            </a:r>
            <a:r>
              <a:rPr lang="es-ES_tradnl" b="1" i="1" dirty="0"/>
              <a:t>diversidad fortalece</a:t>
            </a:r>
            <a:endParaRPr lang="es-ES_tradnl" dirty="0" smtClean="0"/>
          </a:p>
          <a:p>
            <a:pPr marL="514350" indent="-514350">
              <a:buFont typeface="Wingdings" charset="2"/>
              <a:buChar char="ü"/>
            </a:pPr>
            <a:r>
              <a:rPr lang="es-ES_tradnl" b="1" i="1" dirty="0" smtClean="0"/>
              <a:t>Pensar </a:t>
            </a:r>
            <a:r>
              <a:rPr lang="es-ES_tradnl" b="1" i="1" dirty="0"/>
              <a:t>en términos de sistema</a:t>
            </a:r>
            <a:endParaRPr lang="es-ES_tradnl" dirty="0" smtClean="0"/>
          </a:p>
          <a:p>
            <a:pPr marL="514350" indent="-514350">
              <a:buFont typeface="Wingdings" charset="2"/>
              <a:buChar char="ü"/>
            </a:pPr>
            <a:r>
              <a:rPr lang="es-ES_tradnl" b="1" i="1" dirty="0" smtClean="0"/>
              <a:t>Nuevo </a:t>
            </a:r>
            <a:r>
              <a:rPr lang="es-ES_tradnl" b="1" i="1" dirty="0"/>
              <a:t>modelo de propiedad</a:t>
            </a:r>
            <a:endParaRPr lang="es-ES_tradnl" dirty="0" smtClean="0"/>
          </a:p>
          <a:p>
            <a:pPr marL="514350" indent="-514350">
              <a:buFont typeface="Wingdings" charset="2"/>
              <a:buChar char="ü"/>
            </a:pPr>
            <a:r>
              <a:rPr lang="es-ES_tradnl" b="1" i="1" dirty="0" smtClean="0"/>
              <a:t>La </a:t>
            </a:r>
            <a:r>
              <a:rPr lang="es-ES_tradnl" b="1" i="1" dirty="0"/>
              <a:t>energía debe proceder de fuentes renovables</a:t>
            </a:r>
            <a:endParaRPr lang="es-ES_tradnl" dirty="0" smtClean="0"/>
          </a:p>
          <a:p>
            <a:pPr marL="514350" indent="-514350">
              <a:buFont typeface="Wingdings" charset="2"/>
              <a:buChar char="ü"/>
            </a:pPr>
            <a:r>
              <a:rPr lang="es-ES_tradnl" b="1" i="1" dirty="0" smtClean="0"/>
              <a:t>Los </a:t>
            </a:r>
            <a:r>
              <a:rPr lang="es-ES_tradnl" b="1" i="1" dirty="0"/>
              <a:t>precios deben decir la </a:t>
            </a:r>
            <a:r>
              <a:rPr lang="es-ES_tradnl" b="1" i="1" dirty="0" smtClean="0"/>
              <a:t>verdad</a:t>
            </a: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21</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92500" lnSpcReduction="10000"/>
          </a:bodyPr>
          <a:lstStyle/>
          <a:p>
            <a:pPr>
              <a:buNone/>
            </a:pPr>
            <a:r>
              <a:rPr lang="es-ES_tradnl" b="1" i="1" dirty="0" smtClean="0"/>
              <a:t>Basura </a:t>
            </a:r>
            <a:r>
              <a:rPr lang="es-ES_tradnl" b="1" i="1" dirty="0"/>
              <a:t>= Alimento</a:t>
            </a:r>
            <a:endParaRPr lang="es-ES_tradnl" dirty="0"/>
          </a:p>
          <a:p>
            <a:r>
              <a:rPr lang="es-ES_tradnl" dirty="0"/>
              <a:t>En este enfoque desaparece el concepto de basura, desperdicios o residuos. Los productos pueden ser desmontados una vez que dejan de ser útiles, y sus componentes vuelven a formar parte de los ciclos naturales o industriales con un consumo mínimo de energía. Los nutrientes biológicos estarían compuestos de materiales totalmente biodegradables que podrían regresar a la naturaleza sin problemas y ser integrados en los procesos naturales.</a:t>
            </a:r>
            <a:r>
              <a:rPr lang="es-ES_tradnl" dirty="0" smtClean="0"/>
              <a:t> </a:t>
            </a: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22</a:t>
            </a:fld>
            <a:endParaRPr lang="gl-ES" dirty="0"/>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
        <p:nvSpPr>
          <p:cNvPr id="6" name="CuadroTexto 5"/>
          <p:cNvSpPr txBox="1"/>
          <p:nvPr/>
        </p:nvSpPr>
        <p:spPr>
          <a:xfrm>
            <a:off x="5105400" y="5710535"/>
            <a:ext cx="3505200" cy="461665"/>
          </a:xfrm>
          <a:prstGeom prst="rect">
            <a:avLst/>
          </a:prstGeom>
          <a:noFill/>
        </p:spPr>
        <p:txBody>
          <a:bodyPr wrap="square" rtlCol="0">
            <a:spAutoFit/>
          </a:bodyPr>
          <a:lstStyle/>
          <a:p>
            <a:r>
              <a:rPr lang="gl-ES" sz="2400" b="1" dirty="0" smtClean="0">
                <a:solidFill>
                  <a:schemeClr val="accent2"/>
                </a:solidFill>
                <a:hlinkClick r:id="rId3"/>
              </a:rPr>
              <a:t>Video Nike</a:t>
            </a:r>
            <a:endParaRPr lang="gl-ES" sz="2400" b="1" dirty="0">
              <a:solidFill>
                <a:schemeClr val="accent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a:buNone/>
            </a:pPr>
            <a:r>
              <a:rPr b="1" dirty="0" smtClean="0"/>
              <a:t>Los residuos se eliminan del diseño</a:t>
            </a:r>
          </a:p>
          <a:p>
            <a:pPr lvl="1"/>
            <a:r>
              <a:rPr dirty="0" smtClean="0"/>
              <a:t>En una </a:t>
            </a:r>
            <a:r>
              <a:rPr i="1" dirty="0" smtClean="0"/>
              <a:t>economía circular</a:t>
            </a:r>
            <a:r>
              <a:rPr dirty="0" smtClean="0"/>
              <a:t>, </a:t>
            </a:r>
            <a:r>
              <a:rPr b="1" dirty="0" smtClean="0"/>
              <a:t>los residuos no existen</a:t>
            </a:r>
            <a:r>
              <a:rPr dirty="0" smtClean="0"/>
              <a:t> y se eliminan del diseño deliberadamente.</a:t>
            </a:r>
          </a:p>
          <a:p>
            <a:pPr lvl="1"/>
            <a:r>
              <a:rPr dirty="0" smtClean="0"/>
              <a:t>Las </a:t>
            </a:r>
            <a:r>
              <a:rPr b="1" dirty="0" smtClean="0"/>
              <a:t>materias biológicas</a:t>
            </a:r>
            <a:r>
              <a:rPr dirty="0" smtClean="0"/>
              <a:t> no son tóxicas y pueden devolverse fácilmente al suelo mediante el compostaje o la digestión anaeróbica.</a:t>
            </a:r>
          </a:p>
          <a:p>
            <a:pPr lvl="1"/>
            <a:r>
              <a:rPr dirty="0" smtClean="0"/>
              <a:t>Las </a:t>
            </a:r>
            <a:r>
              <a:rPr b="1" dirty="0" smtClean="0"/>
              <a:t>materias técnicas</a:t>
            </a:r>
            <a:r>
              <a:rPr dirty="0" smtClean="0"/>
              <a:t> </a:t>
            </a:r>
            <a:r>
              <a:rPr i="1" dirty="0" smtClean="0"/>
              <a:t>(polímeros, aleaciones y otras materias artificiales)</a:t>
            </a:r>
            <a:r>
              <a:rPr dirty="0" smtClean="0"/>
              <a:t> se diseñan para ser recuperadas, renovados y mejorados, minimizando la aportación de energía necesaria y maximizando la retención de valor </a:t>
            </a: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23</a:t>
            </a:fld>
            <a:endParaRPr lang="gl-ES" dirty="0"/>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92500" lnSpcReduction="10000"/>
          </a:bodyPr>
          <a:lstStyle/>
          <a:p>
            <a:r>
              <a:rPr b="1" dirty="0" smtClean="0"/>
              <a:t>La diversidad genera solidez</a:t>
            </a:r>
          </a:p>
          <a:p>
            <a:pPr lvl="1"/>
            <a:r>
              <a:rPr dirty="0" smtClean="0"/>
              <a:t>Una </a:t>
            </a:r>
            <a:r>
              <a:rPr i="1" dirty="0" smtClean="0"/>
              <a:t>economía circular</a:t>
            </a:r>
            <a:r>
              <a:rPr dirty="0" smtClean="0"/>
              <a:t> valora</a:t>
            </a:r>
            <a:r>
              <a:rPr b="1" dirty="0" smtClean="0"/>
              <a:t> la diversidad como forma de generar solidez</a:t>
            </a:r>
            <a:r>
              <a:rPr dirty="0" smtClean="0"/>
              <a:t>.</a:t>
            </a:r>
          </a:p>
          <a:p>
            <a:pPr lvl="1"/>
            <a:r>
              <a:rPr dirty="0" smtClean="0"/>
              <a:t>En muchos tipos de sistemas, la diversidad es un motor fundamental de versatilidad y resiliencia</a:t>
            </a:r>
          </a:p>
          <a:p>
            <a:pPr lvl="1"/>
            <a:r>
              <a:rPr dirty="0" smtClean="0"/>
              <a:t>En los </a:t>
            </a:r>
            <a:r>
              <a:rPr b="1" dirty="0" smtClean="0"/>
              <a:t>sistemas vivos</a:t>
            </a:r>
            <a:r>
              <a:rPr dirty="0" smtClean="0"/>
              <a:t>, por ejemplo, </a:t>
            </a:r>
            <a:r>
              <a:rPr i="1" dirty="0" smtClean="0"/>
              <a:t>la biodiversidad es fundamental para sobrevivir a los cambios medioambientales</a:t>
            </a:r>
            <a:r>
              <a:rPr dirty="0" smtClean="0"/>
              <a:t>. De forma similar, las economías precisan de un equilibrio de varias escalas de actividades para prosperar a largo plazo.</a:t>
            </a:r>
          </a:p>
          <a:p>
            <a:pPr lvl="1"/>
            <a:r>
              <a:rPr dirty="0" smtClean="0"/>
              <a:t>Las </a:t>
            </a:r>
            <a:r>
              <a:rPr b="1" dirty="0" smtClean="0"/>
              <a:t>empresas más grandes aportan volumen y eficiencia</a:t>
            </a:r>
            <a:r>
              <a:rPr dirty="0" smtClean="0"/>
              <a:t>, mientras que</a:t>
            </a:r>
            <a:r>
              <a:rPr b="1" dirty="0" smtClean="0"/>
              <a:t> las pequeñas ofrecen modelos alternativos</a:t>
            </a:r>
            <a:r>
              <a:rPr dirty="0" smtClean="0"/>
              <a:t> cuando hay crisis</a:t>
            </a: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24</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lnSpcReduction="10000"/>
          </a:bodyPr>
          <a:lstStyle/>
          <a:p>
            <a:r>
              <a:rPr b="1" dirty="0" smtClean="0"/>
              <a:t>Pensar en sistemas</a:t>
            </a:r>
          </a:p>
          <a:p>
            <a:pPr lvl="1"/>
            <a:r>
              <a:rPr dirty="0" smtClean="0"/>
              <a:t>En una </a:t>
            </a:r>
            <a:r>
              <a:rPr i="1" dirty="0" smtClean="0"/>
              <a:t>economía circular</a:t>
            </a:r>
            <a:r>
              <a:rPr dirty="0" smtClean="0"/>
              <a:t>, el pensamiento de sistemas se aplica de forma generalizada. Muchos elementos del mundo real, como empresas, personas o plantas, forman parte de </a:t>
            </a:r>
            <a:r>
              <a:rPr b="1" dirty="0" smtClean="0"/>
              <a:t>sistemas complejos</a:t>
            </a:r>
            <a:r>
              <a:rPr dirty="0" smtClean="0"/>
              <a:t> en los que las distintas partes están fuertemente vinculadas entre sí, lo que tiene algunas consecuencias sorprendentes.</a:t>
            </a:r>
          </a:p>
          <a:p>
            <a:pPr lvl="1"/>
            <a:r>
              <a:rPr dirty="0" smtClean="0"/>
              <a:t>¿Te suena la </a:t>
            </a:r>
            <a:r>
              <a:rPr b="1" dirty="0" smtClean="0"/>
              <a:t>visión holística</a:t>
            </a:r>
            <a:r>
              <a:rPr dirty="0" smtClean="0"/>
              <a:t> de un sistema?</a:t>
            </a:r>
          </a:p>
          <a:p>
            <a:pPr lvl="1"/>
            <a:r>
              <a:rPr dirty="0" smtClean="0"/>
              <a:t>Para lograr una transición efectiva a una economía circular,</a:t>
            </a:r>
            <a:r>
              <a:rPr b="1" dirty="0" smtClean="0"/>
              <a:t> estos vínculos y consecuencias se tienen en cuenta en todo momento</a:t>
            </a:r>
            <a:r>
              <a:rPr dirty="0" smtClean="0"/>
              <a:t>.</a:t>
            </a:r>
          </a:p>
          <a:p>
            <a:endParaRPr lang="es-ES_tradnl" dirty="0" smtClean="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25</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a:buNone/>
            </a:pPr>
            <a:r>
              <a:rPr lang="es-ES_tradnl" b="1" i="1" dirty="0" smtClean="0"/>
              <a:t>Nuevo modelo de propiedad</a:t>
            </a:r>
            <a:endParaRPr lang="es-ES_tradnl" dirty="0" smtClean="0"/>
          </a:p>
          <a:p>
            <a:r>
              <a:rPr lang="es-ES_tradnl" dirty="0" smtClean="0"/>
              <a:t>La economía circular apuesta por un nuevo modelo en el que la tecnología podría ser alquilada por la empresa productora al usuario. El productor iría mejorando cada cierto tiempo usando los componentes de los aparatos que van quedando obsoletos.</a:t>
            </a: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26</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lnSpcReduction="10000"/>
          </a:bodyPr>
          <a:lstStyle/>
          <a:p>
            <a:pPr marL="0" indent="0">
              <a:buNone/>
            </a:pPr>
            <a:r>
              <a:rPr lang="es-ES_tradnl" b="1" i="1" dirty="0" smtClean="0"/>
              <a:t>La energía debe proceder de fuentes renovables</a:t>
            </a:r>
            <a:endParaRPr lang="es-ES_tradnl" dirty="0" smtClean="0"/>
          </a:p>
          <a:p>
            <a:pPr lvl="1"/>
            <a:r>
              <a:rPr b="1" dirty="0" smtClean="0"/>
              <a:t>La energía</a:t>
            </a:r>
            <a:r>
              <a:rPr dirty="0" smtClean="0"/>
              <a:t> necesaria para impulsar la </a:t>
            </a:r>
            <a:r>
              <a:rPr i="1" dirty="0" smtClean="0"/>
              <a:t>economía circular</a:t>
            </a:r>
            <a:r>
              <a:rPr dirty="0" smtClean="0"/>
              <a:t> </a:t>
            </a:r>
            <a:r>
              <a:rPr b="1" dirty="0" smtClean="0"/>
              <a:t>debería ser de carácter renovable</a:t>
            </a:r>
            <a:r>
              <a:rPr dirty="0" smtClean="0"/>
              <a:t>, para reducir la dependencia de los recursos e </a:t>
            </a:r>
            <a:r>
              <a:rPr b="1" dirty="0" smtClean="0"/>
              <a:t>incrementar la resiliencia de los sistemas</a:t>
            </a:r>
            <a:endParaRPr dirty="0" smtClean="0"/>
          </a:p>
          <a:p>
            <a:pPr lvl="1"/>
            <a:r>
              <a:rPr dirty="0" smtClean="0"/>
              <a:t>En la actualidad somos muy sensibles a las crisis ligadas a los combustibles fósiles, por ejemplo las del petróleo</a:t>
            </a:r>
          </a:p>
          <a:p>
            <a:pPr lvl="1"/>
            <a:r>
              <a:rPr dirty="0" smtClean="0"/>
              <a:t>Esto será posible además por los</a:t>
            </a:r>
            <a:r>
              <a:rPr b="1" dirty="0" smtClean="0"/>
              <a:t> menores umbrales de energía que se necesitan en una economía circular</a:t>
            </a:r>
            <a:r>
              <a:rPr dirty="0" smtClean="0"/>
              <a:t>.</a:t>
            </a: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27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a:buNone/>
            </a:pPr>
            <a:r>
              <a:rPr lang="es-ES_tradnl" b="1" i="1" dirty="0" smtClean="0"/>
              <a:t>Los precios deben decir la verdad</a:t>
            </a:r>
            <a:endParaRPr lang="es-ES_tradnl" dirty="0" smtClean="0"/>
          </a:p>
          <a:p>
            <a:pPr lvl="1"/>
            <a:r>
              <a:rPr dirty="0" smtClean="0"/>
              <a:t>En una</a:t>
            </a:r>
            <a:r>
              <a:rPr i="1" dirty="0" smtClean="0"/>
              <a:t> economía circular</a:t>
            </a:r>
            <a:r>
              <a:rPr dirty="0" smtClean="0"/>
              <a:t>, los precios actúan como mensajes y, por consiguiente, deben </a:t>
            </a:r>
            <a:r>
              <a:rPr b="1" dirty="0" smtClean="0"/>
              <a:t>reflejar los precios totales para ser efectivos</a:t>
            </a:r>
            <a:r>
              <a:rPr dirty="0" smtClean="0"/>
              <a:t>.</a:t>
            </a:r>
          </a:p>
          <a:p>
            <a:pPr lvl="1"/>
            <a:r>
              <a:rPr b="1" dirty="0" smtClean="0"/>
              <a:t>Los costes totales los factores externos negativos se dan a conocer</a:t>
            </a:r>
            <a:r>
              <a:rPr dirty="0" smtClean="0"/>
              <a:t> y se tienen en cuent</a:t>
            </a:r>
            <a:r>
              <a:rPr lang="es-ES_tradnl" dirty="0" smtClean="0"/>
              <a:t>a.</a:t>
            </a:r>
            <a:endParaRPr dirty="0" smtClean="0"/>
          </a:p>
          <a:p>
            <a:pPr lvl="1"/>
            <a:r>
              <a:rPr dirty="0" smtClean="0"/>
              <a:t>Con frecuencia nos olvidamos incluir el coste de las </a:t>
            </a:r>
            <a:r>
              <a:rPr b="1" dirty="0" smtClean="0"/>
              <a:t>externalidades</a:t>
            </a:r>
            <a:endParaRPr dirty="0" smtClean="0"/>
          </a:p>
          <a:p>
            <a:pPr lvl="1"/>
            <a:r>
              <a:rPr dirty="0" smtClean="0"/>
              <a:t>La </a:t>
            </a:r>
            <a:r>
              <a:rPr b="1" dirty="0" smtClean="0"/>
              <a:t>falta de transparencia</a:t>
            </a:r>
            <a:r>
              <a:rPr dirty="0" smtClean="0"/>
              <a:t> sobre los factores externos </a:t>
            </a:r>
            <a:r>
              <a:rPr b="1" dirty="0" smtClean="0"/>
              <a:t>actúa como una barrera para la transición</a:t>
            </a:r>
            <a:r>
              <a:rPr dirty="0" smtClean="0"/>
              <a:t> a una</a:t>
            </a:r>
            <a:r>
              <a:rPr i="1" dirty="0" smtClean="0"/>
              <a:t> economía circular</a:t>
            </a:r>
            <a:r>
              <a:rPr dirty="0" smtClean="0"/>
              <a:t>.</a:t>
            </a:r>
          </a:p>
          <a:p>
            <a:pPr>
              <a:buNone/>
            </a:pP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28</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29</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pic>
        <p:nvPicPr>
          <p:cNvPr id="6" name="Imagen 5" descr="Captura de pantalla 2016-09-01 a las 10.01.20.png"/>
          <p:cNvPicPr>
            <a:picLocks noChangeAspect="1"/>
          </p:cNvPicPr>
          <p:nvPr/>
        </p:nvPicPr>
        <p:blipFill>
          <a:blip r:embed="rId3"/>
          <a:stretch>
            <a:fillRect/>
          </a:stretch>
        </p:blipFill>
        <p:spPr>
          <a:xfrm>
            <a:off x="0" y="1524000"/>
            <a:ext cx="9144000" cy="346587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gl-ES" smtClean="0"/>
              <a:t>IN&amp;S Comunicación e innovación sostenible </a:t>
            </a:r>
            <a:endParaRPr lang="gl-ES"/>
          </a:p>
        </p:txBody>
      </p:sp>
      <p:sp>
        <p:nvSpPr>
          <p:cNvPr id="5" name="Marcador de número de diapositiva 4"/>
          <p:cNvSpPr>
            <a:spLocks noGrp="1"/>
          </p:cNvSpPr>
          <p:nvPr>
            <p:ph type="sldNum" sz="quarter" idx="12"/>
          </p:nvPr>
        </p:nvSpPr>
        <p:spPr/>
        <p:txBody>
          <a:bodyPr/>
          <a:lstStyle/>
          <a:p>
            <a:fld id="{D75EC516-875D-E441-8412-E0CB3B911392}" type="slidenum">
              <a:rPr lang="gl-ES" smtClean="0"/>
              <a:pPr/>
              <a:t>3</a:t>
            </a:fld>
            <a:endParaRPr lang="gl-ES"/>
          </a:p>
        </p:txBody>
      </p:sp>
      <p:pic>
        <p:nvPicPr>
          <p:cNvPr id="8" name="Marcador de contenido 7" descr="Captura de pantalla 2016-08-18 a las 10.03.33.png"/>
          <p:cNvPicPr>
            <a:picLocks noGrp="1" noChangeAspect="1"/>
          </p:cNvPicPr>
          <p:nvPr>
            <p:ph idx="1"/>
          </p:nvPr>
        </p:nvPicPr>
        <p:blipFill>
          <a:blip r:embed="rId3"/>
          <a:stretch>
            <a:fillRect/>
          </a:stretch>
        </p:blipFill>
        <p:spPr>
          <a:xfrm>
            <a:off x="1390812" y="1600200"/>
            <a:ext cx="6362376" cy="4525963"/>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914400"/>
            <a:ext cx="8229600" cy="5211763"/>
          </a:xfrm>
        </p:spPr>
        <p:txBody>
          <a:bodyPr>
            <a:normAutofit/>
          </a:bodyPr>
          <a:lstStyle/>
          <a:p>
            <a:r>
              <a:rPr lang="es-ES_tradnl" b="1" dirty="0" smtClean="0"/>
              <a:t>Análisis del ciclo de vida (ACV) </a:t>
            </a:r>
            <a:r>
              <a:rPr lang="es-ES_tradnl" dirty="0" smtClean="0"/>
              <a:t>es una </a:t>
            </a:r>
            <a:r>
              <a:rPr lang="es-ES_tradnl" dirty="0" err="1" smtClean="0"/>
              <a:t>h</a:t>
            </a:r>
            <a:r>
              <a:rPr dirty="0" smtClean="0"/>
              <a:t>erramienta de diseño que investiga y evalúa los impactos ambientales de un producto o servicio durante todas las etapas de su existencia: </a:t>
            </a:r>
            <a:r>
              <a:rPr b="1" dirty="0" smtClean="0">
                <a:solidFill>
                  <a:srgbClr val="4F81BD"/>
                </a:solidFill>
              </a:rPr>
              <a:t>extracción</a:t>
            </a:r>
            <a:r>
              <a:rPr dirty="0" smtClean="0"/>
              <a:t>, </a:t>
            </a:r>
            <a:r>
              <a:rPr b="1" dirty="0" smtClean="0">
                <a:solidFill>
                  <a:srgbClr val="4F81BD"/>
                </a:solidFill>
              </a:rPr>
              <a:t>producción</a:t>
            </a:r>
            <a:r>
              <a:rPr dirty="0" smtClean="0"/>
              <a:t>, </a:t>
            </a:r>
            <a:r>
              <a:rPr b="1" dirty="0" smtClean="0">
                <a:solidFill>
                  <a:srgbClr val="4F81BD"/>
                </a:solidFill>
              </a:rPr>
              <a:t>distribución</a:t>
            </a:r>
            <a:r>
              <a:rPr dirty="0" smtClean="0"/>
              <a:t>, uso y fin de vida (</a:t>
            </a:r>
            <a:r>
              <a:rPr b="1" dirty="0" smtClean="0">
                <a:solidFill>
                  <a:srgbClr val="4F81BD"/>
                </a:solidFill>
              </a:rPr>
              <a:t>reutilización, reciclaje</a:t>
            </a:r>
            <a:r>
              <a:rPr dirty="0" smtClean="0"/>
              <a:t>, valorización y eliminación/disposición de los </a:t>
            </a:r>
            <a:r>
              <a:rPr b="1" dirty="0" smtClean="0">
                <a:solidFill>
                  <a:srgbClr val="4F81BD"/>
                </a:solidFill>
              </a:rPr>
              <a:t>residuos/desecho</a:t>
            </a:r>
            <a:r>
              <a:rPr dirty="0" smtClean="0"/>
              <a:t>.</a:t>
            </a:r>
            <a:endParaRPr lang="es-ES_tradnl" b="1" dirty="0" smtClean="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30</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85000" lnSpcReduction="20000"/>
          </a:bodyPr>
          <a:lstStyle/>
          <a:p>
            <a:pPr>
              <a:buNone/>
            </a:pPr>
            <a:r>
              <a:rPr lang="es-ES_tradnl" b="1" dirty="0" smtClean="0"/>
              <a:t>Respuestas ACV</a:t>
            </a:r>
          </a:p>
          <a:p>
            <a:r>
              <a:rPr dirty="0" smtClean="0"/>
              <a:t>¿Qué diferencia existe entre dos procesos diferentes de fabricación del mismo producto, en términos de utilización de recursos y emisiones?</a:t>
            </a:r>
          </a:p>
          <a:p>
            <a:r>
              <a:rPr dirty="0" smtClean="0"/>
              <a:t>¿Qué diferencia existe entre una ventana de aluminio, respecto de una de madera o de PVC, en términos de utilización de recursos y emisiones?</a:t>
            </a:r>
          </a:p>
          <a:p>
            <a:r>
              <a:rPr dirty="0" smtClean="0"/>
              <a:t>¿Cuáles son las contribuciones relativas de las diferentes etapas del ciclo de vida de este producto a las emisiones totales?</a:t>
            </a:r>
          </a:p>
          <a:p>
            <a:r>
              <a:rPr dirty="0" smtClean="0"/>
              <a:t>Análisis del impacto socioeconómico</a:t>
            </a:r>
          </a:p>
          <a:p>
            <a:r>
              <a:rPr dirty="0" smtClean="0"/>
              <a:t>¿Qué diferencia existe entre el posible impacto ambiental de un producto nuevo y otros productos ya existentes en el mercado?</a:t>
            </a:r>
          </a:p>
          <a:p>
            <a:pPr lvl="1"/>
            <a:endParaRPr lang="es-ES_tradnl" b="1" dirty="0" smtClean="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31</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Marcador de contenido 5" descr="acv-etapas-producto.jpg"/>
          <p:cNvPicPr>
            <a:picLocks noGrp="1" noChangeAspect="1"/>
          </p:cNvPicPr>
          <p:nvPr>
            <p:ph idx="1"/>
          </p:nvPr>
        </p:nvPicPr>
        <p:blipFill>
          <a:blip r:embed="rId3"/>
          <a:stretch>
            <a:fillRect/>
          </a:stretch>
        </p:blipFill>
        <p:spPr>
          <a:xfrm>
            <a:off x="523357" y="839787"/>
            <a:ext cx="8163443" cy="5484813"/>
          </a:xfrm>
        </p:spPr>
      </p:pic>
      <p:sp>
        <p:nvSpPr>
          <p:cNvPr id="4" name="Marcador de pie de página 3"/>
          <p:cNvSpPr>
            <a:spLocks noGrp="1"/>
          </p:cNvSpPr>
          <p:nvPr>
            <p:ph type="ftr" sz="quarter" idx="11"/>
          </p:nvPr>
        </p:nvSpPr>
        <p:spPr/>
        <p:txBody>
          <a:bodyPr/>
          <a:lstStyle/>
          <a:p>
            <a:r>
              <a:rPr lang="gl-ES" smtClean="0"/>
              <a:t>IN&amp;S Comunicación e innovación sostenible </a:t>
            </a:r>
            <a:endParaRPr lang="gl-ES"/>
          </a:p>
        </p:txBody>
      </p:sp>
      <p:sp>
        <p:nvSpPr>
          <p:cNvPr id="5" name="Marcador de número de diapositiva 4"/>
          <p:cNvSpPr>
            <a:spLocks noGrp="1"/>
          </p:cNvSpPr>
          <p:nvPr>
            <p:ph type="sldNum" sz="quarter" idx="12"/>
          </p:nvPr>
        </p:nvSpPr>
        <p:spPr/>
        <p:txBody>
          <a:bodyPr/>
          <a:lstStyle/>
          <a:p>
            <a:fld id="{D75EC516-875D-E441-8412-E0CB3B911392}" type="slidenum">
              <a:rPr lang="gl-ES" smtClean="0"/>
              <a:pPr/>
              <a:t>32</a:t>
            </a:fld>
            <a:endParaRPr lang="gl-E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54075"/>
            <a:ext cx="8229600" cy="1143000"/>
          </a:xfrm>
        </p:spPr>
        <p:txBody>
          <a:bodyPr/>
          <a:lstStyle/>
          <a:p>
            <a:r>
              <a:rPr lang="es-ES_tradnl" dirty="0" smtClean="0"/>
              <a:t>Oportunidades</a:t>
            </a:r>
            <a:endParaRPr lang="es-ES_tradnl" dirty="0"/>
          </a:p>
        </p:txBody>
      </p:sp>
      <p:sp>
        <p:nvSpPr>
          <p:cNvPr id="3" name="Marcador de contenido 2"/>
          <p:cNvSpPr>
            <a:spLocks noGrp="1"/>
          </p:cNvSpPr>
          <p:nvPr>
            <p:ph idx="1"/>
          </p:nvPr>
        </p:nvSpPr>
        <p:spPr>
          <a:xfrm>
            <a:off x="457200" y="1493837"/>
            <a:ext cx="8229600" cy="5211763"/>
          </a:xfrm>
        </p:spPr>
        <p:txBody>
          <a:bodyPr>
            <a:normAutofit fontScale="70000" lnSpcReduction="20000"/>
          </a:bodyPr>
          <a:lstStyle/>
          <a:p>
            <a:r>
              <a:rPr dirty="0" smtClean="0"/>
              <a:t>La </a:t>
            </a:r>
            <a:r>
              <a:rPr dirty="0" smtClean="0"/>
              <a:t>economía circular es impulsora de nuevas oportunidades de negocio </a:t>
            </a:r>
            <a:r>
              <a:rPr b="1" dirty="0" smtClean="0"/>
              <a:t>y una fuente de crecimiento económico. </a:t>
            </a:r>
            <a:r>
              <a:rPr dirty="0" smtClean="0"/>
              <a:t>Pero,</a:t>
            </a:r>
            <a:r>
              <a:rPr b="1" dirty="0" smtClean="0"/>
              <a:t> </a:t>
            </a:r>
            <a:r>
              <a:rPr dirty="0" smtClean="0"/>
              <a:t>al mismo tiempo, genera una serie de beneficios ambientales y sociales, tanto para las empresas como para los consumidores. Ente las ventajas de este nuevo modelo económico se pueden citar las siguientes:</a:t>
            </a:r>
          </a:p>
          <a:p>
            <a:r>
              <a:rPr dirty="0" smtClean="0"/>
              <a:t>Permite una mejor </a:t>
            </a:r>
            <a:r>
              <a:rPr b="1" dirty="0" smtClean="0"/>
              <a:t>optimización de los recursos</a:t>
            </a:r>
            <a:r>
              <a:rPr dirty="0" smtClean="0"/>
              <a:t> y materiales.</a:t>
            </a:r>
          </a:p>
          <a:p>
            <a:r>
              <a:rPr dirty="0" smtClean="0"/>
              <a:t>Reduce el gasto económico asociado a la fabricación y la producción.</a:t>
            </a:r>
          </a:p>
          <a:p>
            <a:r>
              <a:rPr dirty="0" smtClean="0"/>
              <a:t>Mejora la </a:t>
            </a:r>
            <a:r>
              <a:rPr b="1" dirty="0" smtClean="0"/>
              <a:t>colaboración</a:t>
            </a:r>
            <a:r>
              <a:rPr dirty="0" smtClean="0"/>
              <a:t> entre empresas, ya que los residuos de una empresa podrían convertirse en los recursos de otra.</a:t>
            </a:r>
          </a:p>
          <a:p>
            <a:r>
              <a:rPr dirty="0" smtClean="0"/>
              <a:t>Aumenta el grado de </a:t>
            </a:r>
            <a:r>
              <a:rPr b="1" dirty="0" smtClean="0"/>
              <a:t>confianza</a:t>
            </a:r>
            <a:r>
              <a:rPr dirty="0" smtClean="0"/>
              <a:t> de los consumidores.</a:t>
            </a:r>
          </a:p>
          <a:p>
            <a:r>
              <a:rPr dirty="0" smtClean="0"/>
              <a:t>Aumenta el número de </a:t>
            </a:r>
            <a:r>
              <a:rPr b="1" dirty="0" smtClean="0"/>
              <a:t>puestos de trabajo</a:t>
            </a:r>
            <a:r>
              <a:rPr dirty="0" smtClean="0"/>
              <a:t>.</a:t>
            </a:r>
          </a:p>
          <a:p>
            <a:r>
              <a:rPr dirty="0" smtClean="0"/>
              <a:t>Mejora la </a:t>
            </a:r>
            <a:r>
              <a:rPr b="1" dirty="0" smtClean="0"/>
              <a:t>reputación</a:t>
            </a:r>
            <a:r>
              <a:rPr dirty="0" smtClean="0"/>
              <a:t> de la empresa dado que existe una mayor </a:t>
            </a:r>
            <a:r>
              <a:rPr b="1" dirty="0" smtClean="0"/>
              <a:t>transparencia</a:t>
            </a:r>
            <a:r>
              <a:rPr dirty="0" smtClean="0"/>
              <a:t> de sus procesos productivos.</a:t>
            </a:r>
          </a:p>
          <a:p>
            <a:endParaRPr lang="es-ES_tradnl" dirty="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92500" lnSpcReduction="10000"/>
          </a:bodyPr>
          <a:lstStyle/>
          <a:p>
            <a:pPr>
              <a:buNone/>
            </a:pPr>
            <a:r>
              <a:rPr b="1" dirty="0" smtClean="0"/>
              <a:t>Crecimiento económico</a:t>
            </a:r>
            <a:r>
              <a:rPr lang="es-ES_tradnl" b="1" dirty="0" smtClean="0"/>
              <a:t> </a:t>
            </a:r>
          </a:p>
          <a:p>
            <a:pPr marL="0" indent="0">
              <a:buNone/>
            </a:pPr>
            <a:r>
              <a:rPr lang="es-ES_tradnl" i="1" dirty="0" smtClean="0"/>
              <a:t>El </a:t>
            </a:r>
            <a:r>
              <a:rPr i="1" dirty="0" smtClean="0"/>
              <a:t>PI</a:t>
            </a:r>
            <a:r>
              <a:rPr lang="es-ES_tradnl" i="1" dirty="0" smtClean="0"/>
              <a:t>B</a:t>
            </a:r>
            <a:r>
              <a:rPr dirty="0" smtClean="0"/>
              <a:t> combina  </a:t>
            </a:r>
            <a:r>
              <a:rPr b="1" dirty="0" smtClean="0"/>
              <a:t>mayores ingreso</a:t>
            </a:r>
            <a:r>
              <a:rPr dirty="0" smtClean="0"/>
              <a:t>s derivados de las actividades circulares emergentes y el </a:t>
            </a:r>
            <a:r>
              <a:rPr b="1" dirty="0" smtClean="0"/>
              <a:t>menor coste de producción</a:t>
            </a:r>
            <a:r>
              <a:rPr dirty="0" smtClean="0"/>
              <a:t> por la utilización más productiva de los insumos. Estos cambios en los insumos y productos de las actividades de producción económica afectan al suministro, la demanda y los precios de toda la economía, propagándose a todos los sectores de la economía y provocando una serie de efectos indirectos que pueden incrementar el crecimiento total. </a:t>
            </a:r>
          </a:p>
          <a:p>
            <a:endParaRPr lang="gl-ES" dirty="0"/>
          </a:p>
        </p:txBody>
      </p:sp>
      <p:sp>
        <p:nvSpPr>
          <p:cNvPr id="4" name="Marcador de pie de página 3"/>
          <p:cNvSpPr>
            <a:spLocks noGrp="1"/>
          </p:cNvSpPr>
          <p:nvPr>
            <p:ph type="ftr" sz="quarter" idx="11"/>
          </p:nvPr>
        </p:nvSpPr>
        <p:spPr/>
        <p:txBody>
          <a:bodyPr/>
          <a:lstStyle/>
          <a:p>
            <a:r>
              <a:rPr lang="gl-ES" smtClean="0"/>
              <a:t>IN&amp;S Comunicación e innovación sostenible </a:t>
            </a:r>
            <a:endParaRPr lang="gl-ES"/>
          </a:p>
        </p:txBody>
      </p:sp>
      <p:sp>
        <p:nvSpPr>
          <p:cNvPr id="5" name="Marcador de número de diapositiva 4"/>
          <p:cNvSpPr>
            <a:spLocks noGrp="1"/>
          </p:cNvSpPr>
          <p:nvPr>
            <p:ph type="sldNum" sz="quarter" idx="12"/>
          </p:nvPr>
        </p:nvSpPr>
        <p:spPr/>
        <p:txBody>
          <a:bodyPr/>
          <a:lstStyle/>
          <a:p>
            <a:fld id="{D75EC516-875D-E441-8412-E0CB3B911392}" type="slidenum">
              <a:rPr lang="gl-ES" smtClean="0"/>
              <a:pPr/>
              <a:t>34</a:t>
            </a:fld>
            <a:endParaRPr lang="gl-E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buNone/>
            </a:pPr>
            <a:r>
              <a:rPr b="1" dirty="0" smtClean="0"/>
              <a:t>Ahorros netos de costes de materias</a:t>
            </a:r>
            <a:r>
              <a:rPr lang="es-ES_tradnl" b="1" dirty="0" smtClean="0"/>
              <a:t> </a:t>
            </a:r>
          </a:p>
          <a:p>
            <a:pPr marL="0" indent="0">
              <a:buNone/>
            </a:pPr>
            <a:r>
              <a:rPr lang="es-ES_tradnl" dirty="0"/>
              <a:t>E</a:t>
            </a:r>
            <a:r>
              <a:rPr dirty="0" smtClean="0"/>
              <a:t>n los sectores de </a:t>
            </a:r>
            <a:r>
              <a:rPr b="1" dirty="0" smtClean="0"/>
              <a:t>productos complejos</a:t>
            </a:r>
            <a:r>
              <a:rPr dirty="0" smtClean="0"/>
              <a:t> de duración media de la UE, </a:t>
            </a:r>
            <a:r>
              <a:rPr i="1" dirty="0" smtClean="0"/>
              <a:t>la posibilidad de ahorros netos anuales de costes de materias asciende a 630.000 millones de dólares en un escenario de economía circular avanzado</a:t>
            </a:r>
            <a:r>
              <a:rPr dirty="0" smtClean="0"/>
              <a:t>. </a:t>
            </a:r>
            <a:endParaRPr lang="es-ES_tradnl" dirty="0" smtClean="0"/>
          </a:p>
          <a:p>
            <a:pPr marL="0" indent="0">
              <a:buNone/>
            </a:pPr>
            <a:r>
              <a:rPr dirty="0" smtClean="0"/>
              <a:t>En el caso de los</a:t>
            </a:r>
            <a:r>
              <a:rPr b="1" dirty="0" smtClean="0"/>
              <a:t> bienes de consumo de alta rotación</a:t>
            </a:r>
            <a:r>
              <a:rPr dirty="0" smtClean="0"/>
              <a:t>, </a:t>
            </a:r>
            <a:r>
              <a:rPr lang="es-ES_tradnl" i="1" dirty="0" smtClean="0"/>
              <a:t>se calcula </a:t>
            </a:r>
            <a:r>
              <a:rPr i="1" dirty="0" smtClean="0"/>
              <a:t>un potencial adicional de hasta 700.000 millones de dólares en todo el mundo.</a:t>
            </a:r>
            <a:endParaRPr dirty="0" smtClean="0"/>
          </a:p>
          <a:p>
            <a:endParaRPr lang="gl-ES" dirty="0"/>
          </a:p>
        </p:txBody>
      </p:sp>
      <p:sp>
        <p:nvSpPr>
          <p:cNvPr id="4" name="Marcador de pie de página 3"/>
          <p:cNvSpPr>
            <a:spLocks noGrp="1"/>
          </p:cNvSpPr>
          <p:nvPr>
            <p:ph type="ftr" sz="quarter" idx="11"/>
          </p:nvPr>
        </p:nvSpPr>
        <p:spPr/>
        <p:txBody>
          <a:bodyPr/>
          <a:lstStyle/>
          <a:p>
            <a:r>
              <a:rPr lang="gl-ES" smtClean="0"/>
              <a:t>IN&amp;S Comunicación e innovación sostenible </a:t>
            </a:r>
            <a:endParaRPr lang="gl-ES"/>
          </a:p>
        </p:txBody>
      </p:sp>
      <p:sp>
        <p:nvSpPr>
          <p:cNvPr id="5" name="Marcador de número de diapositiva 4"/>
          <p:cNvSpPr>
            <a:spLocks noGrp="1"/>
          </p:cNvSpPr>
          <p:nvPr>
            <p:ph type="sldNum" sz="quarter" idx="12"/>
          </p:nvPr>
        </p:nvSpPr>
        <p:spPr/>
        <p:txBody>
          <a:bodyPr/>
          <a:lstStyle/>
          <a:p>
            <a:fld id="{D75EC516-875D-E441-8412-E0CB3B911392}" type="slidenum">
              <a:rPr lang="gl-ES" smtClean="0"/>
              <a:pPr/>
              <a:t>35</a:t>
            </a:fld>
            <a:endParaRPr lang="gl-E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92500" lnSpcReduction="10000"/>
          </a:bodyPr>
          <a:lstStyle/>
          <a:p>
            <a:pPr marL="0" indent="0">
              <a:buNone/>
            </a:pPr>
            <a:r>
              <a:rPr b="1" dirty="0" smtClean="0"/>
              <a:t>Potencial de creación de empleo</a:t>
            </a:r>
            <a:r>
              <a:rPr lang="es-ES_tradnl" b="1" dirty="0" smtClean="0"/>
              <a:t> </a:t>
            </a:r>
          </a:p>
          <a:p>
            <a:pPr marL="0" indent="0"/>
            <a:r>
              <a:rPr dirty="0" smtClean="0"/>
              <a:t>Las oportunidades laborales no se limitarían a la refabricación y al crecimiento en las grandes corporaciones, ya que </a:t>
            </a:r>
            <a:r>
              <a:rPr b="1" dirty="0" smtClean="0"/>
              <a:t>el recorrido del empleo en la economía circular es amplio y diverso</a:t>
            </a:r>
            <a:r>
              <a:rPr dirty="0" smtClean="0"/>
              <a:t>. </a:t>
            </a:r>
            <a:endParaRPr lang="es-ES_tradnl" dirty="0" smtClean="0"/>
          </a:p>
          <a:p>
            <a:pPr marL="0" indent="0"/>
            <a:r>
              <a:rPr dirty="0" smtClean="0"/>
              <a:t>Los empleos se crearían en los sectores industriales, mediante el </a:t>
            </a:r>
            <a:r>
              <a:rPr i="1" dirty="0" smtClean="0"/>
              <a:t>desarrollo de logística inversa local, con pequeñas y medianas empresas, por medio de una mayor innovación y emprendimiento, así como una nueva economía basada en los servicios.</a:t>
            </a:r>
            <a:endParaRPr dirty="0" smtClean="0"/>
          </a:p>
          <a:p>
            <a:endParaRPr lang="gl-ES" dirty="0"/>
          </a:p>
        </p:txBody>
      </p:sp>
      <p:sp>
        <p:nvSpPr>
          <p:cNvPr id="4" name="Marcador de pie de página 3"/>
          <p:cNvSpPr>
            <a:spLocks noGrp="1"/>
          </p:cNvSpPr>
          <p:nvPr>
            <p:ph type="ftr" sz="quarter" idx="11"/>
          </p:nvPr>
        </p:nvSpPr>
        <p:spPr/>
        <p:txBody>
          <a:bodyPr/>
          <a:lstStyle/>
          <a:p>
            <a:r>
              <a:rPr lang="gl-ES" smtClean="0"/>
              <a:t>IN&amp;S Comunicación e innovación sostenible </a:t>
            </a:r>
            <a:endParaRPr lang="gl-ES"/>
          </a:p>
        </p:txBody>
      </p:sp>
      <p:sp>
        <p:nvSpPr>
          <p:cNvPr id="5" name="Marcador de número de diapositiva 4"/>
          <p:cNvSpPr>
            <a:spLocks noGrp="1"/>
          </p:cNvSpPr>
          <p:nvPr>
            <p:ph type="sldNum" sz="quarter" idx="12"/>
          </p:nvPr>
        </p:nvSpPr>
        <p:spPr/>
        <p:txBody>
          <a:bodyPr/>
          <a:lstStyle/>
          <a:p>
            <a:fld id="{D75EC516-875D-E441-8412-E0CB3B911392}" type="slidenum">
              <a:rPr lang="gl-ES" smtClean="0"/>
              <a:pPr/>
              <a:t>36</a:t>
            </a:fld>
            <a:endParaRPr lang="gl-E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r>
              <a:rPr lang="es-ES_tradnl" b="1" dirty="0" smtClean="0">
                <a:solidFill>
                  <a:srgbClr val="4F81BD"/>
                </a:solidFill>
              </a:rPr>
              <a:t>H2020</a:t>
            </a:r>
          </a:p>
          <a:p>
            <a:r>
              <a:rPr lang="es-ES_tradnl" dirty="0" smtClean="0"/>
              <a:t>La estrategia europea 2020 indica que el futuro del crecimiento económico en la UE desde ser </a:t>
            </a:r>
            <a:r>
              <a:rPr lang="es-ES_tradnl" b="1" dirty="0" smtClean="0"/>
              <a:t>inteligente, sostenible e inclusivo</a:t>
            </a:r>
            <a:r>
              <a:rPr lang="es-ES_tradnl" dirty="0" smtClean="0"/>
              <a:t>. </a:t>
            </a:r>
          </a:p>
          <a:p>
            <a:r>
              <a:rPr lang="es-ES_tradnl" dirty="0" smtClean="0"/>
              <a:t>Se centra en 5 metas ambiciosas en las áreas de empleo, innovación, educación, reducción de la pobreza, y clima y energía, además de establecer unos titulo objetivos para ellos.</a:t>
            </a:r>
          </a:p>
          <a:p>
            <a:endParaRPr lang="es-ES_tradnl" dirty="0" smtClean="0"/>
          </a:p>
          <a:p>
            <a:pPr>
              <a:buNone/>
            </a:pP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37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r>
              <a:rPr lang="es-ES_tradnl" b="1" dirty="0" smtClean="0">
                <a:solidFill>
                  <a:srgbClr val="4F81BD"/>
                </a:solidFill>
              </a:rPr>
              <a:t>Objetivos específicos H2020</a:t>
            </a:r>
          </a:p>
          <a:p>
            <a:pPr>
              <a:buFont typeface="Arial" charset="0"/>
              <a:buChar char="•"/>
            </a:pPr>
            <a:r>
              <a:rPr lang="es-ES_tradnl" dirty="0" smtClean="0"/>
              <a:t>Incrementar la competitividad de la agricultura</a:t>
            </a:r>
          </a:p>
          <a:p>
            <a:pPr>
              <a:buFont typeface="Arial" charset="0"/>
              <a:buChar char="•"/>
            </a:pPr>
            <a:r>
              <a:rPr lang="es-ES_tradnl" dirty="0" smtClean="0"/>
              <a:t>La gestión sostenible de los recurso naturales y cambio climático y</a:t>
            </a:r>
          </a:p>
          <a:p>
            <a:pPr>
              <a:buFont typeface="Arial" charset="0"/>
              <a:buChar char="•"/>
            </a:pPr>
            <a:r>
              <a:rPr lang="es-ES_tradnl" dirty="0" smtClean="0"/>
              <a:t>Un equilibrado desarrollo territorial de las zonas rurales</a:t>
            </a:r>
          </a:p>
          <a:p>
            <a:pPr>
              <a:buNone/>
            </a:pP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38</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85000" lnSpcReduction="20000"/>
          </a:bodyPr>
          <a:lstStyle/>
          <a:p>
            <a:r>
              <a:rPr lang="es-ES_tradnl" b="1" dirty="0" smtClean="0">
                <a:solidFill>
                  <a:schemeClr val="accent1"/>
                </a:solidFill>
              </a:rPr>
              <a:t>Claves paquete economía circular Comisión Europea</a:t>
            </a:r>
            <a:endParaRPr lang="es-ES_tradnl" b="1" dirty="0" smtClean="0">
              <a:hlinkClick r:id="rId3" tooltip="Enlace permanente a Las claves del paquete de economía circular"/>
            </a:endParaRPr>
          </a:p>
          <a:p>
            <a:r>
              <a:rPr lang="es-ES_tradnl" b="1" dirty="0" smtClean="0"/>
              <a:t>P</a:t>
            </a:r>
            <a:r>
              <a:rPr b="1" dirty="0" smtClean="0"/>
              <a:t>lan de acción con 51 medidas </a:t>
            </a:r>
            <a:r>
              <a:rPr dirty="0" smtClean="0"/>
              <a:t>dirigidas al sector manufacturero, consumo, gestión de residuos, materias primas secundarias, innovación, y a cuestiones específicas como los plásticos, residuos de alimentos, materias primas críticas, construcción y demolición, y biomasa.</a:t>
            </a:r>
          </a:p>
          <a:p>
            <a:r>
              <a:rPr dirty="0" smtClean="0"/>
              <a:t>Con seguridad la que mayor efecto tendrá sobre el sector de residuos es la medida sobre revisión legislativa que supone la modificación de las directivas sobre los residuos, residuos de envases y embalajes, vertederos, vehículos fuera de uso, baterías y acumuladores y residuos de aparatos eléctricos y electrónicos. </a:t>
            </a:r>
          </a:p>
          <a:p>
            <a:pPr>
              <a:buNone/>
            </a:pPr>
            <a:endParaRPr lang="es-ES_tradnl" b="1" dirty="0" smtClean="0">
              <a:solidFill>
                <a:schemeClr val="accent1"/>
              </a:solidFill>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39</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066800"/>
            <a:ext cx="4876800" cy="4525963"/>
          </a:xfrm>
        </p:spPr>
        <p:txBody>
          <a:bodyPr>
            <a:normAutofit fontScale="92500" lnSpcReduction="10000"/>
          </a:bodyPr>
          <a:lstStyle/>
          <a:p>
            <a:pPr marL="514350" indent="-514350">
              <a:buNone/>
            </a:pPr>
            <a:r>
              <a:rPr lang="es-ES_tradnl" b="1" dirty="0" smtClean="0"/>
              <a:t>Economía lineal</a:t>
            </a:r>
          </a:p>
          <a:p>
            <a:pPr marL="0" indent="0">
              <a:buNone/>
            </a:pPr>
            <a:endParaRPr lang="es-ES_tradnl" dirty="0" smtClean="0"/>
          </a:p>
          <a:p>
            <a:pPr marL="0" indent="0">
              <a:buNone/>
            </a:pPr>
            <a:r>
              <a:rPr lang="es-ES_tradnl" dirty="0" smtClean="0"/>
              <a:t>Modelo basado en </a:t>
            </a:r>
            <a:r>
              <a:rPr lang="es-ES_tradnl" b="1" dirty="0" smtClean="0">
                <a:solidFill>
                  <a:srgbClr val="4F81BD"/>
                </a:solidFill>
              </a:rPr>
              <a:t>“</a:t>
            </a:r>
            <a:r>
              <a:rPr lang="es-ES_tradnl" b="1" dirty="0">
                <a:solidFill>
                  <a:srgbClr val="4F81BD"/>
                </a:solidFill>
              </a:rPr>
              <a:t>tomar</a:t>
            </a:r>
            <a:r>
              <a:rPr lang="es-ES_tradnl" b="1" dirty="0" smtClean="0">
                <a:solidFill>
                  <a:srgbClr val="4F81BD"/>
                </a:solidFill>
              </a:rPr>
              <a:t>, hacer</a:t>
            </a:r>
            <a:r>
              <a:rPr lang="es-ES_tradnl" b="1" dirty="0">
                <a:solidFill>
                  <a:srgbClr val="4F81BD"/>
                </a:solidFill>
              </a:rPr>
              <a:t>, desechar”</a:t>
            </a:r>
            <a:r>
              <a:rPr lang="es-ES_tradnl" b="1" dirty="0" smtClean="0"/>
              <a:t> </a:t>
            </a:r>
            <a:r>
              <a:rPr lang="es-ES_tradnl" dirty="0" smtClean="0"/>
              <a:t>que se </a:t>
            </a:r>
            <a:r>
              <a:rPr lang="es-ES_tradnl" dirty="0"/>
              <a:t>basa en disponer de </a:t>
            </a:r>
            <a:r>
              <a:rPr lang="es-ES_tradnl" b="1" dirty="0">
                <a:solidFill>
                  <a:schemeClr val="accent1"/>
                </a:solidFill>
              </a:rPr>
              <a:t>grandes cantidades de energía </a:t>
            </a:r>
            <a:r>
              <a:rPr lang="es-ES_tradnl" dirty="0"/>
              <a:t>y otros </a:t>
            </a:r>
            <a:r>
              <a:rPr lang="es-ES_tradnl" b="1" dirty="0">
                <a:solidFill>
                  <a:srgbClr val="4F81BD"/>
                </a:solidFill>
              </a:rPr>
              <a:t>recursos baratos y de fácil acceso</a:t>
            </a:r>
            <a:r>
              <a:rPr lang="es-ES_tradnl" dirty="0"/>
              <a:t>, pero está llegando ya </a:t>
            </a:r>
            <a:r>
              <a:rPr lang="es-ES_tradnl" b="1" dirty="0">
                <a:solidFill>
                  <a:srgbClr val="4F81BD"/>
                </a:solidFill>
              </a:rPr>
              <a:t>al límite de su capacidad física</a:t>
            </a:r>
            <a:r>
              <a:rPr lang="es-ES_tradnl" dirty="0"/>
              <a:t>.</a:t>
            </a:r>
            <a:r>
              <a:rPr lang="es-ES_tradnl" dirty="0" smtClean="0"/>
              <a:t> </a:t>
            </a:r>
            <a:endParaRPr lang="es-ES_tradnl" b="1" dirty="0" smtClean="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pic>
        <p:nvPicPr>
          <p:cNvPr id="6" name="Imagen 5" descr="circle-eco-41.png"/>
          <p:cNvPicPr>
            <a:picLocks noChangeAspect="1"/>
          </p:cNvPicPr>
          <p:nvPr/>
        </p:nvPicPr>
        <p:blipFill>
          <a:blip r:embed="rId3"/>
          <a:srcRect t="10430" r="59551" b="14824"/>
          <a:stretch>
            <a:fillRect/>
          </a:stretch>
        </p:blipFill>
        <p:spPr>
          <a:xfrm>
            <a:off x="5334000" y="914400"/>
            <a:ext cx="3352800" cy="516552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62500" lnSpcReduction="20000"/>
          </a:bodyPr>
          <a:lstStyle/>
          <a:p>
            <a:r>
              <a:rPr lang="es-ES_tradnl" b="1" dirty="0" smtClean="0">
                <a:solidFill>
                  <a:schemeClr val="accent1"/>
                </a:solidFill>
              </a:rPr>
              <a:t>Objetivos Economía circular </a:t>
            </a:r>
            <a:endParaRPr dirty="0" smtClean="0"/>
          </a:p>
          <a:p>
            <a:pPr>
              <a:buNone/>
            </a:pPr>
            <a:r>
              <a:rPr lang="es-ES_tradnl" dirty="0" smtClean="0"/>
              <a:t>	</a:t>
            </a:r>
            <a:r>
              <a:rPr dirty="0" smtClean="0"/>
              <a:t>• </a:t>
            </a:r>
            <a:r>
              <a:rPr b="1" dirty="0" smtClean="0"/>
              <a:t>reciclado del 65 % de los residuos municipales </a:t>
            </a:r>
            <a:r>
              <a:rPr dirty="0" smtClean="0"/>
              <a:t>de aquí a 2030;</a:t>
            </a:r>
          </a:p>
          <a:p>
            <a:pPr>
              <a:buNone/>
            </a:pPr>
            <a:r>
              <a:rPr lang="es-ES_tradnl" dirty="0" smtClean="0"/>
              <a:t>	</a:t>
            </a:r>
            <a:r>
              <a:rPr dirty="0" smtClean="0"/>
              <a:t>• </a:t>
            </a:r>
            <a:r>
              <a:rPr b="1" dirty="0" smtClean="0"/>
              <a:t>reciclado del 75 % de los residuos de envases</a:t>
            </a:r>
            <a:r>
              <a:rPr dirty="0" smtClean="0"/>
              <a:t> de aquí a 2030;</a:t>
            </a:r>
          </a:p>
          <a:p>
            <a:pPr lvl="1"/>
            <a:r>
              <a:rPr b="1" dirty="0" smtClean="0"/>
              <a:t>reducción de la eliminación en vertedero a un máximo del 10 % de todos los residuos </a:t>
            </a:r>
            <a:r>
              <a:rPr dirty="0" smtClean="0"/>
              <a:t>de aquí a 2030</a:t>
            </a:r>
            <a:endParaRPr lang="es-ES_tradnl" dirty="0" smtClean="0"/>
          </a:p>
          <a:p>
            <a:pPr>
              <a:buNone/>
            </a:pPr>
            <a:r>
              <a:rPr dirty="0" smtClean="0"/>
              <a:t>prohibición del depósito en vertedero de los residuos recogidos por separado;</a:t>
            </a:r>
          </a:p>
          <a:p>
            <a:pPr>
              <a:buNone/>
            </a:pPr>
            <a:r>
              <a:rPr lang="es-ES_tradnl" dirty="0" smtClean="0"/>
              <a:t>		</a:t>
            </a:r>
            <a:r>
              <a:rPr dirty="0" smtClean="0"/>
              <a:t>• la promoción de instrumentos económicos para desalentar la eliminación en vertedero;</a:t>
            </a:r>
          </a:p>
          <a:p>
            <a:pPr>
              <a:buNone/>
            </a:pPr>
            <a:r>
              <a:rPr lang="es-ES_tradnl" dirty="0" smtClean="0"/>
              <a:t>		</a:t>
            </a:r>
            <a:r>
              <a:rPr dirty="0" smtClean="0"/>
              <a:t>• una simplificación y mejora de las definiciones y una armonización de los métodos de cálculo de los porcentajes de reciclado en toda la UE;</a:t>
            </a:r>
          </a:p>
          <a:p>
            <a:pPr>
              <a:buNone/>
            </a:pPr>
            <a:r>
              <a:rPr lang="es-ES_tradnl" dirty="0" smtClean="0"/>
              <a:t>		</a:t>
            </a:r>
            <a:r>
              <a:rPr dirty="0" smtClean="0"/>
              <a:t>• medidas concretas para promover la reutilización y estimular la </a:t>
            </a:r>
            <a:r>
              <a:rPr b="1" dirty="0" smtClean="0"/>
              <a:t>simbiosis industrial</a:t>
            </a:r>
            <a:r>
              <a:rPr dirty="0" smtClean="0"/>
              <a:t>, convirtiendo los subproductos de una industria de materias primas de otra;</a:t>
            </a:r>
          </a:p>
          <a:p>
            <a:pPr>
              <a:buNone/>
            </a:pPr>
            <a:r>
              <a:rPr lang="es-ES_tradnl" dirty="0" smtClean="0"/>
              <a:t>		</a:t>
            </a:r>
            <a:r>
              <a:rPr b="1" dirty="0" smtClean="0"/>
              <a:t>• incentivos económicos </a:t>
            </a:r>
            <a:r>
              <a:rPr dirty="0" smtClean="0"/>
              <a:t>para que los productores pongan en el mercado productos más ecológicos y apoyo a los regímenes de recuperación y reciclado (por ejemplo, de envases, baterías, aparatos eléctricos y electrónicos, vehículos).</a:t>
            </a:r>
          </a:p>
          <a:p>
            <a:pPr>
              <a:buNone/>
            </a:pPr>
            <a:r>
              <a:rPr lang="es-ES_tradnl" dirty="0" smtClean="0"/>
              <a:t>		</a:t>
            </a:r>
            <a:endParaRPr lang="es-ES_tradnl" b="1" dirty="0" smtClean="0">
              <a:solidFill>
                <a:schemeClr val="accent1"/>
              </a:solidFill>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40</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Marcador de contenido 5" descr="Captura de pantalla 2016-08-18 a las 10.01.53.png"/>
          <p:cNvPicPr>
            <a:picLocks noGrp="1" noChangeAspect="1"/>
          </p:cNvPicPr>
          <p:nvPr>
            <p:ph idx="1"/>
          </p:nvPr>
        </p:nvPicPr>
        <p:blipFill>
          <a:blip r:embed="rId3"/>
          <a:stretch>
            <a:fillRect/>
          </a:stretch>
        </p:blipFill>
        <p:spPr>
          <a:xfrm>
            <a:off x="-76200" y="838200"/>
            <a:ext cx="9335922" cy="5135563"/>
          </a:xfrm>
        </p:spPr>
      </p:pic>
      <p:sp>
        <p:nvSpPr>
          <p:cNvPr id="4" name="Marcador de pie de página 3"/>
          <p:cNvSpPr>
            <a:spLocks noGrp="1"/>
          </p:cNvSpPr>
          <p:nvPr>
            <p:ph type="ftr" sz="quarter" idx="11"/>
          </p:nvPr>
        </p:nvSpPr>
        <p:spPr/>
        <p:txBody>
          <a:bodyPr/>
          <a:lstStyle/>
          <a:p>
            <a:r>
              <a:rPr lang="gl-ES" smtClean="0"/>
              <a:t>IN&amp;S Comunicación e innovación sostenible </a:t>
            </a:r>
            <a:endParaRPr lang="gl-ES"/>
          </a:p>
        </p:txBody>
      </p:sp>
      <p:sp>
        <p:nvSpPr>
          <p:cNvPr id="5" name="Marcador de número de diapositiva 4"/>
          <p:cNvSpPr>
            <a:spLocks noGrp="1"/>
          </p:cNvSpPr>
          <p:nvPr>
            <p:ph type="sldNum" sz="quarter" idx="12"/>
          </p:nvPr>
        </p:nvSpPr>
        <p:spPr/>
        <p:txBody>
          <a:bodyPr/>
          <a:lstStyle/>
          <a:p>
            <a:fld id="{D75EC516-875D-E441-8412-E0CB3B911392}" type="slidenum">
              <a:rPr lang="gl-ES" smtClean="0"/>
              <a:pPr/>
              <a:t>41</a:t>
            </a:fld>
            <a:endParaRPr lang="gl-E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r>
              <a:rPr lang="es-ES_tradnl" b="1" dirty="0" smtClean="0">
                <a:solidFill>
                  <a:srgbClr val="4F81BD"/>
                </a:solidFill>
              </a:rPr>
              <a:t>Ejemplos: </a:t>
            </a:r>
            <a:r>
              <a:rPr lang="es-ES_tradnl" b="1" dirty="0" err="1" smtClean="0">
                <a:solidFill>
                  <a:srgbClr val="4F81BD"/>
                </a:solidFill>
              </a:rPr>
              <a:t>Sustainer</a:t>
            </a:r>
            <a:r>
              <a:rPr lang="es-ES_tradnl" b="1" dirty="0" smtClean="0">
                <a:solidFill>
                  <a:srgbClr val="4F81BD"/>
                </a:solidFill>
              </a:rPr>
              <a:t> </a:t>
            </a:r>
            <a:r>
              <a:rPr lang="es-ES_tradnl" b="1" dirty="0" err="1" smtClean="0">
                <a:solidFill>
                  <a:srgbClr val="4F81BD"/>
                </a:solidFill>
              </a:rPr>
              <a:t>homes</a:t>
            </a:r>
            <a:endParaRPr lang="es-ES_tradnl" b="1" dirty="0" smtClean="0">
              <a:solidFill>
                <a:schemeClr val="accent1"/>
              </a:solidFill>
            </a:endParaRPr>
          </a:p>
          <a:p>
            <a:pPr>
              <a:buNone/>
            </a:pP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42</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pic>
        <p:nvPicPr>
          <p:cNvPr id="6" name="Imagen 5" descr="Captura de pantalla 2016-08-31 a las 18.51.41.png"/>
          <p:cNvPicPr>
            <a:picLocks noChangeAspect="1"/>
          </p:cNvPicPr>
          <p:nvPr/>
        </p:nvPicPr>
        <p:blipFill>
          <a:blip r:embed="rId3"/>
          <a:stretch>
            <a:fillRect/>
          </a:stretch>
        </p:blipFill>
        <p:spPr>
          <a:xfrm>
            <a:off x="4076700" y="2668587"/>
            <a:ext cx="4610100" cy="3457575"/>
          </a:xfrm>
          <a:prstGeom prst="rect">
            <a:avLst/>
          </a:prstGeom>
        </p:spPr>
      </p:pic>
      <p:sp>
        <p:nvSpPr>
          <p:cNvPr id="7" name="CuadroTexto 6"/>
          <p:cNvSpPr txBox="1"/>
          <p:nvPr/>
        </p:nvSpPr>
        <p:spPr>
          <a:xfrm>
            <a:off x="457200" y="1920419"/>
            <a:ext cx="3619500" cy="4708981"/>
          </a:xfrm>
          <a:prstGeom prst="rect">
            <a:avLst/>
          </a:prstGeom>
          <a:noFill/>
        </p:spPr>
        <p:txBody>
          <a:bodyPr wrap="square" rtlCol="0">
            <a:spAutoFit/>
          </a:bodyPr>
          <a:lstStyle/>
          <a:p>
            <a:r>
              <a:rPr lang="es-ES_tradnl" sz="2000" dirty="0" smtClean="0"/>
              <a:t>Compañía </a:t>
            </a:r>
            <a:r>
              <a:rPr sz="2000" dirty="0" smtClean="0"/>
              <a:t>holandesa </a:t>
            </a:r>
            <a:r>
              <a:rPr lang="es-ES_tradnl" sz="2000" dirty="0" smtClean="0"/>
              <a:t>que </a:t>
            </a:r>
            <a:r>
              <a:rPr sz="2000" dirty="0" smtClean="0"/>
              <a:t>fabrica casas móviles totalmente desconectadas de las redes de servicios (</a:t>
            </a:r>
            <a:r>
              <a:rPr sz="2000" i="1" dirty="0" smtClean="0"/>
              <a:t>off-grid</a:t>
            </a:r>
            <a:r>
              <a:rPr sz="2000" dirty="0" smtClean="0"/>
              <a:t>) a partir de materiales reciclados y reutilizables. La calefacción y electricidad son de fuentes renovables y el agua proviene de la lluvia. Según su cofundador, las emisiones en todo el ciclo de vida representan solo un 4% de las de un hogar tradicional, sin tener que renunciar a comodidades como lavadora o lavavajillas. </a:t>
            </a:r>
            <a:endParaRPr lang="gl-ES"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r>
              <a:rPr lang="es-ES_tradnl" b="1" dirty="0" smtClean="0">
                <a:solidFill>
                  <a:srgbClr val="4F81BD"/>
                </a:solidFill>
              </a:rPr>
              <a:t>Ejemplos: </a:t>
            </a:r>
            <a:r>
              <a:rPr lang="es-ES_tradnl" b="1" dirty="0" err="1" smtClean="0">
                <a:solidFill>
                  <a:srgbClr val="4F81BD"/>
                </a:solidFill>
              </a:rPr>
              <a:t>Drivy</a:t>
            </a:r>
            <a:endParaRPr lang="es-ES_tradnl" b="1" dirty="0" smtClean="0">
              <a:solidFill>
                <a:schemeClr val="accent1"/>
              </a:solidFill>
            </a:endParaRPr>
          </a:p>
          <a:p>
            <a:pPr>
              <a:buNone/>
            </a:pP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43</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
        <p:nvSpPr>
          <p:cNvPr id="7" name="CuadroTexto 6"/>
          <p:cNvSpPr txBox="1"/>
          <p:nvPr/>
        </p:nvSpPr>
        <p:spPr>
          <a:xfrm>
            <a:off x="457200" y="1524000"/>
            <a:ext cx="3797300" cy="5016758"/>
          </a:xfrm>
          <a:prstGeom prst="rect">
            <a:avLst/>
          </a:prstGeom>
          <a:noFill/>
        </p:spPr>
        <p:txBody>
          <a:bodyPr wrap="square" rtlCol="0">
            <a:spAutoFit/>
          </a:bodyPr>
          <a:lstStyle/>
          <a:p>
            <a:r>
              <a:rPr sz="2000" dirty="0" smtClean="0"/>
              <a:t>Permite que las personas renten su vehículo cuando no lo están utilizando, y ya cuenta con alrededor de 800 mil usuarios y 35 mil autos privados en Alemania, Francia y España. Gracias a su asociación con la empresa de seguros Allianz, Drivy puede proteger tanto a los dueños de los automóviles como a quienes los rentan. Además, este año incluyó una innovación muy importante: una caja que se instala en los coches y que permite abrir las puertas, a la hora convenida, con un smartphone. </a:t>
            </a:r>
            <a:endParaRPr lang="gl-ES" sz="2000" dirty="0"/>
          </a:p>
        </p:txBody>
      </p:sp>
      <p:pic>
        <p:nvPicPr>
          <p:cNvPr id="8" name="Imagen 7" descr="Captura de pantalla 2016-08-31 a las 18.53.52.png"/>
          <p:cNvPicPr>
            <a:picLocks noChangeAspect="1"/>
          </p:cNvPicPr>
          <p:nvPr/>
        </p:nvPicPr>
        <p:blipFill>
          <a:blip r:embed="rId3"/>
          <a:srcRect r="41030"/>
          <a:stretch>
            <a:fillRect/>
          </a:stretch>
        </p:blipFill>
        <p:spPr>
          <a:xfrm>
            <a:off x="4254500" y="2260600"/>
            <a:ext cx="4508500" cy="39878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Imagen 8" descr="Captura de pantalla 2016-08-31 a las 18.57.33.png"/>
          <p:cNvPicPr>
            <a:picLocks noChangeAspect="1"/>
          </p:cNvPicPr>
          <p:nvPr/>
        </p:nvPicPr>
        <p:blipFill>
          <a:blip r:embed="rId3"/>
          <a:stretch>
            <a:fillRect/>
          </a:stretch>
        </p:blipFill>
        <p:spPr>
          <a:xfrm>
            <a:off x="457200" y="3651250"/>
            <a:ext cx="7721600" cy="2705100"/>
          </a:xfrm>
          <a:prstGeom prst="rect">
            <a:avLst/>
          </a:prstGeom>
        </p:spPr>
      </p:pic>
      <p:sp>
        <p:nvSpPr>
          <p:cNvPr id="3" name="Marcador de contenido 2"/>
          <p:cNvSpPr>
            <a:spLocks noGrp="1"/>
          </p:cNvSpPr>
          <p:nvPr>
            <p:ph idx="1"/>
          </p:nvPr>
        </p:nvSpPr>
        <p:spPr/>
        <p:txBody>
          <a:bodyPr>
            <a:normAutofit/>
          </a:bodyPr>
          <a:lstStyle/>
          <a:p>
            <a:pPr marL="514350" indent="-514350">
              <a:buNone/>
            </a:pPr>
            <a:r>
              <a:rPr lang="es-ES_tradnl" b="1" dirty="0" smtClean="0">
                <a:solidFill>
                  <a:srgbClr val="4F81BD"/>
                </a:solidFill>
              </a:rPr>
              <a:t>Ejemplos: </a:t>
            </a:r>
            <a:r>
              <a:rPr lang="es-ES_tradnl" b="1" dirty="0" err="1" smtClean="0">
                <a:solidFill>
                  <a:srgbClr val="4F81BD"/>
                </a:solidFill>
              </a:rPr>
              <a:t>Optoro</a:t>
            </a:r>
            <a:endParaRPr lang="es-ES_tradnl" b="1" dirty="0" smtClean="0">
              <a:solidFill>
                <a:schemeClr val="accent1"/>
              </a:solidFill>
            </a:endParaRPr>
          </a:p>
          <a:p>
            <a:pPr>
              <a:buNone/>
            </a:pP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44</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
        <p:nvSpPr>
          <p:cNvPr id="7" name="CuadroTexto 6"/>
          <p:cNvSpPr txBox="1"/>
          <p:nvPr/>
        </p:nvSpPr>
        <p:spPr>
          <a:xfrm>
            <a:off x="457200" y="1828800"/>
            <a:ext cx="8229600" cy="1323439"/>
          </a:xfrm>
          <a:prstGeom prst="rect">
            <a:avLst/>
          </a:prstGeom>
          <a:noFill/>
        </p:spPr>
        <p:txBody>
          <a:bodyPr wrap="square" rtlCol="0">
            <a:spAutoFit/>
          </a:bodyPr>
          <a:lstStyle/>
          <a:p>
            <a:r>
              <a:rPr sz="2000" dirty="0" smtClean="0"/>
              <a:t>Optoro ganó en la categoría de empresa de economía circular. Actualmente trabaja con 20 de los 100 mayores minoristas en Estados Unidos, ayudándolos a vender su exceso de inventario y a reducir los desechos generados por devoluciones y excesos en un 75%</a:t>
            </a:r>
            <a:endParaRPr lang="gl-ES" sz="2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r>
              <a:rPr lang="es-ES_tradnl" b="1" dirty="0" smtClean="0">
                <a:solidFill>
                  <a:srgbClr val="4F81BD"/>
                </a:solidFill>
              </a:rPr>
              <a:t>Ejemplos: </a:t>
            </a:r>
            <a:r>
              <a:rPr lang="es-ES_tradnl" b="1" dirty="0" err="1" smtClean="0">
                <a:solidFill>
                  <a:srgbClr val="4F81BD"/>
                </a:solidFill>
              </a:rPr>
              <a:t>Miniwiz</a:t>
            </a:r>
            <a:endParaRPr lang="es-ES_tradnl" b="1" dirty="0" smtClean="0">
              <a:solidFill>
                <a:schemeClr val="accent1"/>
              </a:solidFill>
            </a:endParaRPr>
          </a:p>
          <a:p>
            <a:pPr>
              <a:buNone/>
            </a:pP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45</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
        <p:nvSpPr>
          <p:cNvPr id="7" name="CuadroTexto 6"/>
          <p:cNvSpPr txBox="1"/>
          <p:nvPr/>
        </p:nvSpPr>
        <p:spPr>
          <a:xfrm>
            <a:off x="457200" y="2438400"/>
            <a:ext cx="3833880" cy="2862322"/>
          </a:xfrm>
          <a:prstGeom prst="rect">
            <a:avLst/>
          </a:prstGeom>
          <a:noFill/>
        </p:spPr>
        <p:txBody>
          <a:bodyPr wrap="square" rtlCol="0">
            <a:spAutoFit/>
          </a:bodyPr>
          <a:lstStyle/>
          <a:p>
            <a:r>
              <a:rPr sz="2000" dirty="0" smtClean="0"/>
              <a:t>Con sede en Taiwán, esta compañía de ingeniería, manufactura y diseño convierte la basura (plásticos y desechos electrónicos y de arquitectura) en materiales de construcción. Entre sus clientes se encuentra Nike, ya que creó el interior de sus tiendas de lujo en siete ciudades. </a:t>
            </a:r>
            <a:endParaRPr lang="gl-ES" sz="2000" dirty="0"/>
          </a:p>
        </p:txBody>
      </p:sp>
      <p:pic>
        <p:nvPicPr>
          <p:cNvPr id="8" name="Imagen 7" descr="Captura de pantalla 2016-08-31 a las 18.58.48.png"/>
          <p:cNvPicPr>
            <a:picLocks noChangeAspect="1"/>
          </p:cNvPicPr>
          <p:nvPr/>
        </p:nvPicPr>
        <p:blipFill>
          <a:blip r:embed="rId3"/>
          <a:stretch>
            <a:fillRect/>
          </a:stretch>
        </p:blipFill>
        <p:spPr>
          <a:xfrm>
            <a:off x="4291080" y="2514600"/>
            <a:ext cx="4524239" cy="300355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r>
              <a:rPr lang="es-ES_tradnl" b="1" dirty="0" smtClean="0">
                <a:solidFill>
                  <a:srgbClr val="4F81BD"/>
                </a:solidFill>
              </a:rPr>
              <a:t>Ejemplos: </a:t>
            </a:r>
            <a:r>
              <a:rPr lang="es-ES_tradnl" b="1" dirty="0" err="1" smtClean="0">
                <a:solidFill>
                  <a:srgbClr val="4F81BD"/>
                </a:solidFill>
              </a:rPr>
              <a:t>Tarkett</a:t>
            </a:r>
            <a:endParaRPr lang="es-ES_tradnl" b="1" dirty="0" smtClean="0">
              <a:solidFill>
                <a:schemeClr val="accent1"/>
              </a:solidFill>
            </a:endParaRPr>
          </a:p>
          <a:p>
            <a:pPr>
              <a:buNone/>
            </a:pP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46</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
        <p:nvSpPr>
          <p:cNvPr id="7" name="CuadroTexto 6"/>
          <p:cNvSpPr txBox="1"/>
          <p:nvPr/>
        </p:nvSpPr>
        <p:spPr>
          <a:xfrm>
            <a:off x="457200" y="1676400"/>
            <a:ext cx="8229600" cy="1631216"/>
          </a:xfrm>
          <a:prstGeom prst="rect">
            <a:avLst/>
          </a:prstGeom>
          <a:noFill/>
        </p:spPr>
        <p:txBody>
          <a:bodyPr wrap="square" rtlCol="0">
            <a:spAutoFit/>
          </a:bodyPr>
          <a:lstStyle/>
          <a:p>
            <a:r>
              <a:rPr sz="2000" dirty="0" smtClean="0"/>
              <a:t>La presencia de químicos tóxicos en el ciclo de reciclaje es uno de los mayores retos de la economía circular. Por ejemplo, el PVC, uno de los plásticos más comunes y fáciles de reciclar, suele contener ftalatos, aditivos tóxicos para los humanos. Esta compañía francesa que manufactura pisos y superficies deportivas usa alternativas a los ftalatos.</a:t>
            </a:r>
            <a:endParaRPr sz="2000" dirty="0"/>
          </a:p>
        </p:txBody>
      </p:sp>
      <p:pic>
        <p:nvPicPr>
          <p:cNvPr id="9" name="Imagen 8" descr="Captura de pantalla 2016-08-31 a las 18.59.48.png"/>
          <p:cNvPicPr>
            <a:picLocks noChangeAspect="1"/>
          </p:cNvPicPr>
          <p:nvPr/>
        </p:nvPicPr>
        <p:blipFill>
          <a:blip r:embed="rId3"/>
          <a:stretch>
            <a:fillRect/>
          </a:stretch>
        </p:blipFill>
        <p:spPr>
          <a:xfrm>
            <a:off x="685800" y="3332859"/>
            <a:ext cx="7162800" cy="302349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r>
              <a:rPr lang="es-ES_tradnl" b="1" dirty="0" smtClean="0">
                <a:solidFill>
                  <a:srgbClr val="4F81BD"/>
                </a:solidFill>
              </a:rPr>
              <a:t>Ejemplos: </a:t>
            </a:r>
            <a:r>
              <a:rPr lang="es-ES_tradnl" b="1" dirty="0" err="1" smtClean="0">
                <a:solidFill>
                  <a:srgbClr val="4F81BD"/>
                </a:solidFill>
              </a:rPr>
              <a:t>ATPiluminación</a:t>
            </a:r>
            <a:endParaRPr lang="es-ES_tradnl" b="1" dirty="0" smtClean="0">
              <a:solidFill>
                <a:schemeClr val="accent1"/>
              </a:solidFill>
            </a:endParaRPr>
          </a:p>
          <a:p>
            <a:pPr>
              <a:buNone/>
            </a:pP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
        <p:nvSpPr>
          <p:cNvPr id="7" name="CuadroTexto 6"/>
          <p:cNvSpPr txBox="1"/>
          <p:nvPr/>
        </p:nvSpPr>
        <p:spPr>
          <a:xfrm>
            <a:off x="609600" y="2514600"/>
            <a:ext cx="3048000" cy="2246769"/>
          </a:xfrm>
          <a:prstGeom prst="rect">
            <a:avLst/>
          </a:prstGeom>
          <a:noFill/>
        </p:spPr>
        <p:txBody>
          <a:bodyPr wrap="square" rtlCol="0">
            <a:spAutoFit/>
          </a:bodyPr>
          <a:lstStyle/>
          <a:p>
            <a:r>
              <a:rPr lang="es-ES_tradnl" sz="2000" dirty="0"/>
              <a:t>E</a:t>
            </a:r>
            <a:r>
              <a:rPr sz="2000" dirty="0" smtClean="0"/>
              <a:t>s una empresa española que fabrica alumbrado público inmune a l</a:t>
            </a:r>
            <a:r>
              <a:rPr lang="es-ES_tradnl" sz="2000" dirty="0" smtClean="0"/>
              <a:t>a</a:t>
            </a:r>
            <a:r>
              <a:rPr sz="2000" dirty="0" smtClean="0"/>
              <a:t> corrosión, seguro contra electrocuciones y vandalismo con 10 años de garantía.</a:t>
            </a:r>
            <a:endParaRPr sz="2000" dirty="0"/>
          </a:p>
        </p:txBody>
      </p:sp>
      <p:pic>
        <p:nvPicPr>
          <p:cNvPr id="8" name="Imagen 7" descr="Captura de pantalla 2016-08-31 a las 19.34.30.png"/>
          <p:cNvPicPr>
            <a:picLocks noChangeAspect="1"/>
          </p:cNvPicPr>
          <p:nvPr/>
        </p:nvPicPr>
        <p:blipFill>
          <a:blip r:embed="rId3"/>
          <a:stretch>
            <a:fillRect/>
          </a:stretch>
        </p:blipFill>
        <p:spPr>
          <a:xfrm>
            <a:off x="3787219" y="1905000"/>
            <a:ext cx="4899582" cy="41148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r>
              <a:rPr lang="es-ES_tradnl" b="1" dirty="0" smtClean="0">
                <a:solidFill>
                  <a:srgbClr val="4F81BD"/>
                </a:solidFill>
              </a:rPr>
              <a:t>Ejemplos: </a:t>
            </a:r>
            <a:r>
              <a:rPr lang="es-ES_tradnl" b="1" dirty="0" err="1" smtClean="0">
                <a:solidFill>
                  <a:srgbClr val="4F81BD"/>
                </a:solidFill>
              </a:rPr>
              <a:t>Fonebank</a:t>
            </a:r>
            <a:endParaRPr lang="es-ES_tradnl" b="1" dirty="0" smtClean="0">
              <a:solidFill>
                <a:schemeClr val="accent1"/>
              </a:solidFill>
            </a:endParaRPr>
          </a:p>
          <a:p>
            <a:pPr>
              <a:buNone/>
            </a:pP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48</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
        <p:nvSpPr>
          <p:cNvPr id="7" name="CuadroTexto 6"/>
          <p:cNvSpPr txBox="1"/>
          <p:nvPr/>
        </p:nvSpPr>
        <p:spPr>
          <a:xfrm>
            <a:off x="685800" y="2743200"/>
            <a:ext cx="1676400" cy="1323439"/>
          </a:xfrm>
          <a:prstGeom prst="rect">
            <a:avLst/>
          </a:prstGeom>
          <a:noFill/>
        </p:spPr>
        <p:txBody>
          <a:bodyPr wrap="square" rtlCol="0">
            <a:spAutoFit/>
          </a:bodyPr>
          <a:lstStyle/>
          <a:p>
            <a:r>
              <a:rPr lang="es-ES_tradnl" sz="2000" dirty="0"/>
              <a:t>C</a:t>
            </a:r>
            <a:r>
              <a:rPr sz="2000" dirty="0" smtClean="0"/>
              <a:t>ompra y vende móviles usados en Internet.</a:t>
            </a:r>
            <a:endParaRPr sz="2000" dirty="0"/>
          </a:p>
        </p:txBody>
      </p:sp>
      <p:pic>
        <p:nvPicPr>
          <p:cNvPr id="9" name="Imagen 8" descr="Captura de pantalla 2016-08-31 a las 19.35.40.png"/>
          <p:cNvPicPr>
            <a:picLocks noChangeAspect="1"/>
          </p:cNvPicPr>
          <p:nvPr/>
        </p:nvPicPr>
        <p:blipFill>
          <a:blip r:embed="rId3"/>
          <a:stretch>
            <a:fillRect/>
          </a:stretch>
        </p:blipFill>
        <p:spPr>
          <a:xfrm>
            <a:off x="2514600" y="2283905"/>
            <a:ext cx="5810250" cy="3431095"/>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r>
              <a:rPr lang="es-ES_tradnl" b="1" dirty="0" smtClean="0">
                <a:solidFill>
                  <a:srgbClr val="4F81BD"/>
                </a:solidFill>
              </a:rPr>
              <a:t>Ejemplos: </a:t>
            </a:r>
            <a:r>
              <a:rPr lang="es-ES_tradnl" b="1" dirty="0" err="1" smtClean="0">
                <a:solidFill>
                  <a:srgbClr val="4F81BD"/>
                </a:solidFill>
              </a:rPr>
              <a:t>Circularity</a:t>
            </a:r>
            <a:r>
              <a:rPr lang="es-ES_tradnl" b="1" dirty="0" smtClean="0">
                <a:solidFill>
                  <a:srgbClr val="4F81BD"/>
                </a:solidFill>
              </a:rPr>
              <a:t> capital</a:t>
            </a:r>
            <a:endParaRPr lang="es-ES_tradnl" b="1" dirty="0" smtClean="0">
              <a:solidFill>
                <a:schemeClr val="accent1"/>
              </a:solidFill>
            </a:endParaRPr>
          </a:p>
          <a:p>
            <a:pPr>
              <a:buNone/>
            </a:pP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49</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
        <p:nvSpPr>
          <p:cNvPr id="7" name="CuadroTexto 6"/>
          <p:cNvSpPr txBox="1"/>
          <p:nvPr/>
        </p:nvSpPr>
        <p:spPr>
          <a:xfrm>
            <a:off x="838200" y="1447800"/>
            <a:ext cx="6629400" cy="830997"/>
          </a:xfrm>
          <a:prstGeom prst="rect">
            <a:avLst/>
          </a:prstGeom>
          <a:noFill/>
        </p:spPr>
        <p:txBody>
          <a:bodyPr wrap="square" rtlCol="0">
            <a:spAutoFit/>
          </a:bodyPr>
          <a:lstStyle/>
          <a:p>
            <a:r>
              <a:rPr lang="es-ES_tradnl" sz="2400" dirty="0"/>
              <a:t>E</a:t>
            </a:r>
            <a:r>
              <a:rPr sz="2400" dirty="0" smtClean="0"/>
              <a:t>mpresa que financia oportunidades de negocio basadas en la economía circular.</a:t>
            </a:r>
            <a:endParaRPr sz="2400" dirty="0"/>
          </a:p>
        </p:txBody>
      </p:sp>
      <p:pic>
        <p:nvPicPr>
          <p:cNvPr id="8" name="Imagen 7" descr="Captura de pantalla 2016-08-31 a las 19.37.27.png"/>
          <p:cNvPicPr>
            <a:picLocks noChangeAspect="1"/>
          </p:cNvPicPr>
          <p:nvPr/>
        </p:nvPicPr>
        <p:blipFill>
          <a:blip r:embed="rId3"/>
          <a:stretch>
            <a:fillRect/>
          </a:stretch>
        </p:blipFill>
        <p:spPr>
          <a:xfrm>
            <a:off x="850641" y="2300288"/>
            <a:ext cx="6997959" cy="387191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219200"/>
            <a:ext cx="4800600" cy="4525963"/>
          </a:xfrm>
        </p:spPr>
        <p:txBody>
          <a:bodyPr>
            <a:noAutofit/>
          </a:bodyPr>
          <a:lstStyle/>
          <a:p>
            <a:pPr>
              <a:buNone/>
            </a:pPr>
            <a:r>
              <a:rPr lang="es-ES_tradnl" sz="2800" b="1" dirty="0" smtClean="0"/>
              <a:t>Economía circular</a:t>
            </a:r>
          </a:p>
          <a:p>
            <a:pPr marL="0" indent="0">
              <a:buNone/>
            </a:pPr>
            <a:r>
              <a:rPr lang="es-ES_tradnl" sz="2800" dirty="0" smtClean="0"/>
              <a:t>Consiste </a:t>
            </a:r>
            <a:r>
              <a:rPr lang="es-ES_tradnl" sz="2800" dirty="0"/>
              <a:t>en un </a:t>
            </a:r>
            <a:r>
              <a:rPr lang="es-ES_tradnl" sz="2800" b="1" dirty="0">
                <a:solidFill>
                  <a:schemeClr val="accent1"/>
                </a:solidFill>
              </a:rPr>
              <a:t>ciclo continuo  </a:t>
            </a:r>
            <a:r>
              <a:rPr lang="es-ES_tradnl" sz="2800" dirty="0" smtClean="0"/>
              <a:t>de </a:t>
            </a:r>
            <a:r>
              <a:rPr lang="es-ES_tradnl" sz="2800" b="1" dirty="0" smtClean="0">
                <a:solidFill>
                  <a:srgbClr val="4F81BD"/>
                </a:solidFill>
              </a:rPr>
              <a:t>desarrollo </a:t>
            </a:r>
            <a:r>
              <a:rPr lang="es-ES_tradnl" sz="2800" b="1" dirty="0">
                <a:solidFill>
                  <a:srgbClr val="4F81BD"/>
                </a:solidFill>
              </a:rPr>
              <a:t>positivo que conserva y mejora el capital natural, optimiza el uso de los recursos y minimiza los riesgos </a:t>
            </a:r>
            <a:r>
              <a:rPr lang="es-ES_tradnl" sz="2800" dirty="0"/>
              <a:t>del sistema al gestionar una cantidad finita de existencias y unos flujos renovables. Además, funciona de forma eficaz en todo tipo de escala.</a:t>
            </a: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5</a:t>
            </a:fld>
            <a:endParaRPr lang="gl-ES" dirty="0"/>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pic>
        <p:nvPicPr>
          <p:cNvPr id="6" name="Imagen 5" descr="circle-eco-41.png"/>
          <p:cNvPicPr>
            <a:picLocks noChangeAspect="1"/>
          </p:cNvPicPr>
          <p:nvPr/>
        </p:nvPicPr>
        <p:blipFill>
          <a:blip r:embed="rId3"/>
          <a:srcRect l="37079" t="14536" r="5618" b="19429"/>
          <a:stretch>
            <a:fillRect/>
          </a:stretch>
        </p:blipFill>
        <p:spPr>
          <a:xfrm>
            <a:off x="5181600" y="1981200"/>
            <a:ext cx="3886200" cy="37338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r>
              <a:rPr lang="es-ES_tradnl" b="1" dirty="0" smtClean="0">
                <a:solidFill>
                  <a:srgbClr val="4F81BD"/>
                </a:solidFill>
              </a:rPr>
              <a:t>Ejemplos: </a:t>
            </a:r>
            <a:r>
              <a:rPr lang="es-ES_tradnl" b="1" dirty="0" err="1" smtClean="0">
                <a:solidFill>
                  <a:srgbClr val="4F81BD"/>
                </a:solidFill>
              </a:rPr>
              <a:t>iurban</a:t>
            </a:r>
            <a:endParaRPr lang="es-ES_tradnl" b="1" dirty="0" smtClean="0">
              <a:solidFill>
                <a:schemeClr val="accent1"/>
              </a:solidFill>
            </a:endParaRPr>
          </a:p>
          <a:p>
            <a:pPr>
              <a:buNone/>
            </a:pP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50</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
        <p:nvSpPr>
          <p:cNvPr id="7" name="CuadroTexto 6"/>
          <p:cNvSpPr txBox="1"/>
          <p:nvPr/>
        </p:nvSpPr>
        <p:spPr>
          <a:xfrm>
            <a:off x="533399" y="1752600"/>
            <a:ext cx="1903453" cy="3785652"/>
          </a:xfrm>
          <a:prstGeom prst="rect">
            <a:avLst/>
          </a:prstGeom>
          <a:noFill/>
        </p:spPr>
        <p:txBody>
          <a:bodyPr wrap="square" rtlCol="0">
            <a:spAutoFit/>
          </a:bodyPr>
          <a:lstStyle/>
          <a:p>
            <a:r>
              <a:rPr lang="es-ES_tradnl" sz="2000" dirty="0"/>
              <a:t>P</a:t>
            </a:r>
            <a:r>
              <a:rPr sz="2000" dirty="0" smtClean="0"/>
              <a:t>ropone el concepto de “</a:t>
            </a:r>
            <a:r>
              <a:rPr sz="2000" b="1" dirty="0" smtClean="0"/>
              <a:t>Smart City</a:t>
            </a:r>
            <a:r>
              <a:rPr sz="2000" dirty="0" smtClean="0"/>
              <a:t>” que busca crear un mobiliario interactivo para conectar los comercios de una ciudad con conexión a internet en la ciudad.</a:t>
            </a:r>
            <a:endParaRPr sz="2000" dirty="0"/>
          </a:p>
        </p:txBody>
      </p:sp>
      <p:pic>
        <p:nvPicPr>
          <p:cNvPr id="9" name="Imagen 8" descr="Captura de pantalla 2016-08-31 a las 19.38.32.png"/>
          <p:cNvPicPr>
            <a:picLocks noChangeAspect="1"/>
          </p:cNvPicPr>
          <p:nvPr/>
        </p:nvPicPr>
        <p:blipFill>
          <a:blip r:embed="rId3"/>
          <a:stretch>
            <a:fillRect/>
          </a:stretch>
        </p:blipFill>
        <p:spPr>
          <a:xfrm>
            <a:off x="2513053" y="1676400"/>
            <a:ext cx="6249947" cy="37973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r>
              <a:rPr lang="es-ES_tradnl" b="1" dirty="0" smtClean="0">
                <a:solidFill>
                  <a:srgbClr val="4F81BD"/>
                </a:solidFill>
              </a:rPr>
              <a:t>Ejemplos: </a:t>
            </a:r>
            <a:r>
              <a:rPr lang="es-ES_tradnl" b="1" dirty="0" err="1" smtClean="0">
                <a:solidFill>
                  <a:srgbClr val="4F81BD"/>
                </a:solidFill>
              </a:rPr>
              <a:t>Recompute</a:t>
            </a:r>
            <a:endParaRPr lang="es-ES_tradnl" b="1" dirty="0" smtClean="0">
              <a:solidFill>
                <a:schemeClr val="accent1"/>
              </a:solidFill>
            </a:endParaRPr>
          </a:p>
          <a:p>
            <a:pPr>
              <a:buNone/>
            </a:pP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51</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
        <p:nvSpPr>
          <p:cNvPr id="7" name="CuadroTexto 6"/>
          <p:cNvSpPr txBox="1"/>
          <p:nvPr/>
        </p:nvSpPr>
        <p:spPr>
          <a:xfrm>
            <a:off x="457200" y="1828800"/>
            <a:ext cx="2752867" cy="3477875"/>
          </a:xfrm>
          <a:prstGeom prst="rect">
            <a:avLst/>
          </a:prstGeom>
          <a:noFill/>
        </p:spPr>
        <p:txBody>
          <a:bodyPr wrap="square" rtlCol="0">
            <a:spAutoFit/>
          </a:bodyPr>
          <a:lstStyle/>
          <a:p>
            <a:r>
              <a:rPr lang="es-ES_tradnl" sz="2000" dirty="0"/>
              <a:t>S</a:t>
            </a:r>
            <a:r>
              <a:rPr sz="2000" dirty="0" smtClean="0"/>
              <a:t>on los pioneros en el concepto de </a:t>
            </a:r>
            <a:r>
              <a:rPr sz="2000" b="1" dirty="0" smtClean="0"/>
              <a:t>Producto de Bajo Impacto</a:t>
            </a:r>
            <a:r>
              <a:rPr sz="2000" dirty="0" smtClean="0"/>
              <a:t> (</a:t>
            </a:r>
            <a:r>
              <a:rPr sz="2000" b="1" dirty="0" smtClean="0"/>
              <a:t>LIP</a:t>
            </a:r>
            <a:r>
              <a:rPr sz="2000" dirty="0" smtClean="0"/>
              <a:t> en inglés, </a:t>
            </a:r>
            <a:r>
              <a:rPr sz="2000" i="1" dirty="0" smtClean="0"/>
              <a:t>Low Impact Product</a:t>
            </a:r>
            <a:r>
              <a:rPr sz="2000" dirty="0" smtClean="0"/>
              <a:t>). Crea computadoras creadas con productos ecológicos, usa un proceso de fabricación minimalista y materiales de cartón reciclado.</a:t>
            </a:r>
            <a:endParaRPr sz="2000" dirty="0"/>
          </a:p>
        </p:txBody>
      </p:sp>
      <p:pic>
        <p:nvPicPr>
          <p:cNvPr id="8" name="Imagen 7" descr="Captura de pantalla 2016-08-31 a las 19.39.26.png"/>
          <p:cNvPicPr>
            <a:picLocks noChangeAspect="1"/>
          </p:cNvPicPr>
          <p:nvPr/>
        </p:nvPicPr>
        <p:blipFill>
          <a:blip r:embed="rId3"/>
          <a:stretch>
            <a:fillRect/>
          </a:stretch>
        </p:blipFill>
        <p:spPr>
          <a:xfrm>
            <a:off x="3438667" y="1828800"/>
            <a:ext cx="5162266" cy="33909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Marcador de contenido 3" descr="Captura de pantalla 2017-07-10 a las 17.32.06.png"/>
          <p:cNvPicPr>
            <a:picLocks noGrp="1" noChangeAspect="1"/>
          </p:cNvPicPr>
          <p:nvPr>
            <p:ph idx="1"/>
          </p:nvPr>
        </p:nvPicPr>
        <p:blipFill>
          <a:blip r:embed="rId2"/>
          <a:stretch>
            <a:fillRect/>
          </a:stretch>
        </p:blipFill>
        <p:spPr>
          <a:xfrm>
            <a:off x="228600" y="1397926"/>
            <a:ext cx="8686800" cy="4774274"/>
          </a:xfrm>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uadroTexto 4"/>
          <p:cNvSpPr txBox="1"/>
          <p:nvPr/>
        </p:nvSpPr>
        <p:spPr>
          <a:xfrm>
            <a:off x="457200" y="839479"/>
            <a:ext cx="8001000" cy="646331"/>
          </a:xfrm>
          <a:prstGeom prst="rect">
            <a:avLst/>
          </a:prstGeom>
          <a:noFill/>
        </p:spPr>
        <p:txBody>
          <a:bodyPr wrap="square" rtlCol="0">
            <a:spAutoFit/>
          </a:bodyPr>
          <a:lstStyle/>
          <a:p>
            <a:pPr algn="ctr"/>
            <a:r>
              <a:rPr lang="es-ES_tradnl" b="1" dirty="0" smtClean="0"/>
              <a:t>31 de mayo de 2016 </a:t>
            </a:r>
            <a:r>
              <a:rPr lang="es-ES_tradnl" b="1" dirty="0" err="1" smtClean="0"/>
              <a:t>Businesseurope</a:t>
            </a:r>
            <a:r>
              <a:rPr lang="es-ES_tradnl" b="1" dirty="0" smtClean="0"/>
              <a:t> presenta la plataforma europea de la economía circular con 40 proyectos ejemplos</a:t>
            </a:r>
          </a:p>
          <a:p>
            <a:endParaRPr lang="es-ES_tradnl" dirty="0"/>
          </a:p>
        </p:txBody>
      </p:sp>
      <p:pic>
        <p:nvPicPr>
          <p:cNvPr id="6" name="Imagen 5" descr="Captura de pantalla 2017-07-10 a las 17.36.22.png"/>
          <p:cNvPicPr>
            <a:picLocks noChangeAspect="1"/>
          </p:cNvPicPr>
          <p:nvPr/>
        </p:nvPicPr>
        <p:blipFill>
          <a:blip r:embed="rId2"/>
          <a:stretch>
            <a:fillRect/>
          </a:stretch>
        </p:blipFill>
        <p:spPr>
          <a:xfrm>
            <a:off x="0" y="1752600"/>
            <a:ext cx="9144000" cy="477202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Marcador de contenido 3" descr="Captura de pantalla 2017-07-10 a las 17.37.34.png"/>
          <p:cNvPicPr>
            <a:picLocks noGrp="1" noChangeAspect="1"/>
          </p:cNvPicPr>
          <p:nvPr>
            <p:ph idx="1"/>
          </p:nvPr>
        </p:nvPicPr>
        <p:blipFill>
          <a:blip r:embed="rId2"/>
          <a:stretch>
            <a:fillRect/>
          </a:stretch>
        </p:blipFill>
        <p:spPr>
          <a:xfrm>
            <a:off x="0" y="1828800"/>
            <a:ext cx="9050693" cy="3810000"/>
          </a:xfrm>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Marcador de contenido 3" descr="Captura de pantalla 2017-07-10 a las 17.39.47.png"/>
          <p:cNvPicPr>
            <a:picLocks noGrp="1" noChangeAspect="1"/>
          </p:cNvPicPr>
          <p:nvPr>
            <p:ph idx="1"/>
          </p:nvPr>
        </p:nvPicPr>
        <p:blipFill>
          <a:blip r:embed="rId2"/>
          <a:stretch>
            <a:fillRect/>
          </a:stretch>
        </p:blipFill>
        <p:spPr>
          <a:xfrm>
            <a:off x="152400" y="2307696"/>
            <a:ext cx="8534400" cy="3659717"/>
          </a:xfrm>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Marcador de contenido 3" descr="Captura de pantalla 2017-07-10 a las 17.42.25.png"/>
          <p:cNvPicPr>
            <a:picLocks noGrp="1" noChangeAspect="1"/>
          </p:cNvPicPr>
          <p:nvPr>
            <p:ph idx="1"/>
          </p:nvPr>
        </p:nvPicPr>
        <p:blipFill>
          <a:blip r:embed="rId2"/>
          <a:stretch>
            <a:fillRect/>
          </a:stretch>
        </p:blipFill>
        <p:spPr>
          <a:xfrm>
            <a:off x="-195831" y="1066800"/>
            <a:ext cx="9416031" cy="4913350"/>
          </a:xfrm>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Marcador de contenido 3" descr="Captura de pantalla 2017-07-10 a las 17.44.51.png"/>
          <p:cNvPicPr>
            <a:picLocks noGrp="1" noChangeAspect="1"/>
          </p:cNvPicPr>
          <p:nvPr>
            <p:ph idx="1"/>
          </p:nvPr>
        </p:nvPicPr>
        <p:blipFill>
          <a:blip r:embed="rId2"/>
          <a:srcRect t="31989"/>
          <a:stretch>
            <a:fillRect/>
          </a:stretch>
        </p:blipFill>
        <p:spPr>
          <a:xfrm>
            <a:off x="669445" y="2667000"/>
            <a:ext cx="7788755" cy="3922885"/>
          </a:xfrm>
        </p:spPr>
      </p:pic>
      <p:sp>
        <p:nvSpPr>
          <p:cNvPr id="5" name="CuadroTexto 4"/>
          <p:cNvSpPr txBox="1"/>
          <p:nvPr/>
        </p:nvSpPr>
        <p:spPr>
          <a:xfrm>
            <a:off x="533400" y="1066800"/>
            <a:ext cx="7543800" cy="1477328"/>
          </a:xfrm>
          <a:prstGeom prst="rect">
            <a:avLst/>
          </a:prstGeom>
          <a:noFill/>
        </p:spPr>
        <p:txBody>
          <a:bodyPr wrap="square" rtlCol="0">
            <a:spAutoFit/>
          </a:bodyPr>
          <a:lstStyle/>
          <a:p>
            <a:r>
              <a:rPr lang="es-ES_tradnl" b="1" dirty="0" smtClean="0"/>
              <a:t>Phoenix España</a:t>
            </a:r>
            <a:r>
              <a:rPr lang="es-ES_tradnl" dirty="0" smtClean="0"/>
              <a:t>, empresa de origen francés.</a:t>
            </a:r>
          </a:p>
          <a:p>
            <a:r>
              <a:rPr lang="es-ES_tradnl" dirty="0" smtClean="0"/>
              <a:t>Modelo B2B que conecta mediante una plataforma a empresas que sufren desperdicios o generan residuos con organizaciones que pueden aprovecharlos. Cobran un % de la transacción y se ocupan de gestión y logística.</a:t>
            </a:r>
            <a:endParaRPr lang="es-ES_tradnl" dirty="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Marcador de contenido 3" descr="Captura de pantalla 2017-07-10 a las 17.45.33.png"/>
          <p:cNvPicPr>
            <a:picLocks noGrp="1" noChangeAspect="1"/>
          </p:cNvPicPr>
          <p:nvPr>
            <p:ph idx="1"/>
          </p:nvPr>
        </p:nvPicPr>
        <p:blipFill>
          <a:blip r:embed="rId2"/>
          <a:stretch>
            <a:fillRect/>
          </a:stretch>
        </p:blipFill>
        <p:spPr>
          <a:xfrm>
            <a:off x="480213" y="1600200"/>
            <a:ext cx="8183573" cy="4525963"/>
          </a:xfrm>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Marcador de contenido 3" descr="Captura de pantalla 2017-07-10 a las 17.46.37.png"/>
          <p:cNvPicPr>
            <a:picLocks noGrp="1" noChangeAspect="1"/>
          </p:cNvPicPr>
          <p:nvPr>
            <p:ph idx="1"/>
          </p:nvPr>
        </p:nvPicPr>
        <p:blipFill>
          <a:blip r:embed="rId2"/>
          <a:stretch>
            <a:fillRect/>
          </a:stretch>
        </p:blipFill>
        <p:spPr>
          <a:xfrm>
            <a:off x="304800" y="1676400"/>
            <a:ext cx="8229600" cy="2820473"/>
          </a:xfrm>
        </p:spPr>
      </p:pic>
      <p:sp>
        <p:nvSpPr>
          <p:cNvPr id="5" name="CuadroTexto 4"/>
          <p:cNvSpPr txBox="1"/>
          <p:nvPr/>
        </p:nvSpPr>
        <p:spPr>
          <a:xfrm>
            <a:off x="304800" y="4648200"/>
            <a:ext cx="8399992" cy="2031325"/>
          </a:xfrm>
          <a:prstGeom prst="rect">
            <a:avLst/>
          </a:prstGeom>
          <a:noFill/>
        </p:spPr>
        <p:txBody>
          <a:bodyPr wrap="square" rtlCol="0">
            <a:spAutoFit/>
          </a:bodyPr>
          <a:lstStyle/>
          <a:p>
            <a:r>
              <a:rPr lang="es-ES_tradnl" dirty="0" smtClean="0"/>
              <a:t>R</a:t>
            </a:r>
            <a:r>
              <a:rPr dirty="0" smtClean="0"/>
              <a:t>econvertir las redes abandonadas por los pescadores en el mar como materia prima para hacer unas gafas que se diseñan y fabrican íntegramente en Italia. Gracias a su perseverancia y la inversión en I+D, François ya ha conseguido instalar más de 100 contenedores a lo largo de 22 puntos de la costa catalana donde, con la colaboración de los marineros locales, recoge redes de pesca y cabos abandonados para reciclarlos y elaborar un material resistente que le permite fabricar gafas de sol de alta calidad. Las gafas ya se vende online y en ópticas de diversos países europeos.</a:t>
            </a:r>
            <a:endParaRPr lang="es-ES_tradnl" dirty="0"/>
          </a:p>
        </p:txBody>
      </p:sp>
      <p:sp>
        <p:nvSpPr>
          <p:cNvPr id="6" name="CuadroTexto 5"/>
          <p:cNvSpPr txBox="1"/>
          <p:nvPr/>
        </p:nvSpPr>
        <p:spPr>
          <a:xfrm>
            <a:off x="609600" y="914400"/>
            <a:ext cx="6172200" cy="369332"/>
          </a:xfrm>
          <a:prstGeom prst="rect">
            <a:avLst/>
          </a:prstGeom>
          <a:noFill/>
        </p:spPr>
        <p:txBody>
          <a:bodyPr wrap="square" rtlCol="0">
            <a:spAutoFit/>
          </a:bodyPr>
          <a:lstStyle/>
          <a:p>
            <a:r>
              <a:rPr lang="es-ES_tradnl" b="1" dirty="0" smtClean="0"/>
              <a:t>Gafas hechas con redes de pescadores</a:t>
            </a:r>
            <a:endParaRPr lang="es-ES_tradnl" b="1"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gl-ES" smtClean="0"/>
              <a:t>IN&amp;S Comunicación e innovación sostenible </a:t>
            </a:r>
            <a:endParaRPr lang="gl-ES"/>
          </a:p>
        </p:txBody>
      </p:sp>
      <p:sp>
        <p:nvSpPr>
          <p:cNvPr id="5" name="Marcador de número de diapositiva 4"/>
          <p:cNvSpPr>
            <a:spLocks noGrp="1"/>
          </p:cNvSpPr>
          <p:nvPr>
            <p:ph type="sldNum" sz="quarter" idx="12"/>
          </p:nvPr>
        </p:nvSpPr>
        <p:spPr/>
        <p:txBody>
          <a:bodyPr/>
          <a:lstStyle/>
          <a:p>
            <a:fld id="{D75EC516-875D-E441-8412-E0CB3B911392}" type="slidenum">
              <a:rPr lang="gl-ES" smtClean="0"/>
              <a:pPr/>
              <a:t>6</a:t>
            </a:fld>
            <a:endParaRPr lang="gl-ES"/>
          </a:p>
        </p:txBody>
      </p:sp>
      <p:pic>
        <p:nvPicPr>
          <p:cNvPr id="7" name="Imagen 6" descr="Captura de pantalla 2016-08-31 a las 19.22.00.png"/>
          <p:cNvPicPr>
            <a:picLocks noChangeAspect="1"/>
          </p:cNvPicPr>
          <p:nvPr/>
        </p:nvPicPr>
        <p:blipFill>
          <a:blip r:embed="rId3"/>
          <a:srcRect l="3534" r="5990"/>
          <a:stretch>
            <a:fillRect/>
          </a:stretch>
        </p:blipFill>
        <p:spPr>
          <a:xfrm>
            <a:off x="0" y="3124200"/>
            <a:ext cx="9144000" cy="2000250"/>
          </a:xfrm>
          <a:prstGeom prst="rect">
            <a:avLst/>
          </a:prstGeom>
        </p:spPr>
      </p:pic>
      <p:sp>
        <p:nvSpPr>
          <p:cNvPr id="9" name="Marcador de contenido 2"/>
          <p:cNvSpPr>
            <a:spLocks noGrp="1"/>
          </p:cNvSpPr>
          <p:nvPr>
            <p:ph idx="1"/>
          </p:nvPr>
        </p:nvSpPr>
        <p:spPr>
          <a:xfrm>
            <a:off x="457200" y="1646237"/>
            <a:ext cx="7924800" cy="4525963"/>
          </a:xfrm>
        </p:spPr>
        <p:txBody>
          <a:bodyPr>
            <a:normAutofit/>
          </a:bodyPr>
          <a:lstStyle/>
          <a:p>
            <a:pPr marL="514350" indent="-514350" algn="ctr">
              <a:buNone/>
            </a:pPr>
            <a:r>
              <a:rPr lang="es-ES_tradnl" sz="6600" b="1" dirty="0" smtClean="0">
                <a:solidFill>
                  <a:srgbClr val="4F81BD"/>
                </a:solidFill>
              </a:rPr>
              <a:t>Concepto </a:t>
            </a:r>
            <a:r>
              <a:rPr lang="es-ES_tradnl" sz="6600" b="1" dirty="0" err="1" smtClean="0">
                <a:solidFill>
                  <a:srgbClr val="4F81BD"/>
                </a:solidFill>
              </a:rPr>
              <a:t>Multi</a:t>
            </a:r>
            <a:r>
              <a:rPr lang="es-ES_tradnl" sz="6600" b="1" dirty="0" smtClean="0">
                <a:solidFill>
                  <a:srgbClr val="4F81BD"/>
                </a:solidFill>
              </a:rPr>
              <a:t>-R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Marcador de contenido 5"/>
          <p:cNvSpPr>
            <a:spLocks noGrp="1"/>
          </p:cNvSpPr>
          <p:nvPr>
            <p:ph idx="1"/>
          </p:nvPr>
        </p:nvSpPr>
        <p:spPr>
          <a:xfrm>
            <a:off x="363835" y="2133600"/>
            <a:ext cx="8229600" cy="5211763"/>
          </a:xfrm>
        </p:spPr>
        <p:txBody>
          <a:bodyPr/>
          <a:lstStyle/>
          <a:p>
            <a:pPr algn="ctr">
              <a:buNone/>
            </a:pPr>
            <a:r>
              <a:rPr b="1" dirty="0" smtClean="0"/>
              <a:t>Sulayr Global Service</a:t>
            </a:r>
            <a:endParaRPr lang="es-ES_tradnl" b="1" dirty="0" smtClean="0"/>
          </a:p>
          <a:p>
            <a:pPr>
              <a:buNone/>
            </a:pPr>
            <a:endParaRPr lang="es-ES_tradnl" dirty="0"/>
          </a:p>
        </p:txBody>
      </p:sp>
      <p:pic>
        <p:nvPicPr>
          <p:cNvPr id="7" name="Imagen 6" descr="Captura de pantalla 2017-07-10 a las 17.50.29.png"/>
          <p:cNvPicPr>
            <a:picLocks noChangeAspect="1"/>
          </p:cNvPicPr>
          <p:nvPr/>
        </p:nvPicPr>
        <p:blipFill>
          <a:blip r:embed="rId2"/>
          <a:srcRect t="20671" b="46667"/>
          <a:stretch>
            <a:fillRect/>
          </a:stretch>
        </p:blipFill>
        <p:spPr>
          <a:xfrm>
            <a:off x="363835" y="3276600"/>
            <a:ext cx="8322965" cy="27432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r>
              <a:rPr lang="es-ES_tradnl" b="1" dirty="0" smtClean="0">
                <a:solidFill>
                  <a:srgbClr val="4F81BD"/>
                </a:solidFill>
              </a:rPr>
              <a:t>	</a:t>
            </a:r>
          </a:p>
          <a:p>
            <a:pPr marL="514350" indent="-514350">
              <a:buNone/>
            </a:pPr>
            <a:endParaRPr lang="es-ES_tradnl" b="1" dirty="0" smtClean="0">
              <a:solidFill>
                <a:srgbClr val="4F81BD"/>
              </a:solidFill>
            </a:endParaRPr>
          </a:p>
          <a:p>
            <a:pPr marL="514350" indent="-514350">
              <a:buNone/>
            </a:pPr>
            <a:r>
              <a:rPr lang="es-ES_tradnl" b="1" dirty="0" smtClean="0">
                <a:solidFill>
                  <a:srgbClr val="4F81BD"/>
                </a:solidFill>
              </a:rPr>
              <a:t>Ejercicio1:	</a:t>
            </a:r>
          </a:p>
          <a:p>
            <a:pPr marL="514350" indent="-514350">
              <a:buNone/>
            </a:pPr>
            <a:r>
              <a:rPr lang="es-ES_tradnl" b="1" dirty="0" smtClean="0">
                <a:solidFill>
                  <a:srgbClr val="4F81BD"/>
                </a:solidFill>
              </a:rPr>
              <a:t>	Por grupos idear un modelo de negocio dentro de la EC, puede ser un nuevo negocio o la adaptación de uno existente.</a:t>
            </a:r>
          </a:p>
          <a:p>
            <a:pPr>
              <a:buNone/>
            </a:pPr>
            <a:endParaRPr lang="es-ES_tradnl" dirty="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61</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62</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pic>
        <p:nvPicPr>
          <p:cNvPr id="6" name="Imagen 5" descr="escudo.jpg"/>
          <p:cNvPicPr>
            <a:picLocks noChangeAspect="1"/>
          </p:cNvPicPr>
          <p:nvPr/>
        </p:nvPicPr>
        <p:blipFill>
          <a:blip r:embed="rId3"/>
          <a:stretch>
            <a:fillRect/>
          </a:stretch>
        </p:blipFill>
        <p:spPr>
          <a:xfrm>
            <a:off x="1600200" y="609600"/>
            <a:ext cx="5753100" cy="6226299"/>
          </a:xfrm>
          <a:prstGeom prst="rect">
            <a:avLst/>
          </a:prstGeom>
        </p:spPr>
      </p:pic>
      <p:cxnSp>
        <p:nvCxnSpPr>
          <p:cNvPr id="8" name="Conector recto 7"/>
          <p:cNvCxnSpPr/>
          <p:nvPr/>
        </p:nvCxnSpPr>
        <p:spPr>
          <a:xfrm rot="5400000">
            <a:off x="1592263" y="3893343"/>
            <a:ext cx="5654675" cy="1588"/>
          </a:xfrm>
          <a:prstGeom prst="line">
            <a:avLst/>
          </a:prstGeom>
          <a:ln w="8572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rot="10800000">
            <a:off x="2057400" y="3276600"/>
            <a:ext cx="4800600" cy="1589"/>
          </a:xfrm>
          <a:prstGeom prst="line">
            <a:avLst/>
          </a:prstGeom>
          <a:ln w="8572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8" name="CuadroTexto 17"/>
          <p:cNvSpPr txBox="1"/>
          <p:nvPr/>
        </p:nvSpPr>
        <p:spPr>
          <a:xfrm>
            <a:off x="2515394" y="1371600"/>
            <a:ext cx="2056606" cy="1569660"/>
          </a:xfrm>
          <a:prstGeom prst="rect">
            <a:avLst/>
          </a:prstGeom>
          <a:noFill/>
        </p:spPr>
        <p:txBody>
          <a:bodyPr wrap="square" rtlCol="0">
            <a:spAutoFit/>
          </a:bodyPr>
          <a:lstStyle/>
          <a:p>
            <a:r>
              <a:rPr lang="gl-ES" sz="2400" dirty="0" smtClean="0"/>
              <a:t>Miembros</a:t>
            </a:r>
          </a:p>
          <a:p>
            <a:r>
              <a:rPr lang="gl-ES" sz="2400" dirty="0" smtClean="0"/>
              <a:t>Nombre del equipo</a:t>
            </a:r>
          </a:p>
          <a:p>
            <a:r>
              <a:rPr lang="gl-ES" sz="2400" dirty="0" smtClean="0"/>
              <a:t>Slogan</a:t>
            </a:r>
            <a:endParaRPr lang="gl-ES" sz="2400" dirty="0"/>
          </a:p>
        </p:txBody>
      </p:sp>
      <p:sp>
        <p:nvSpPr>
          <p:cNvPr id="23" name="CuadroTexto 22"/>
          <p:cNvSpPr txBox="1"/>
          <p:nvPr/>
        </p:nvSpPr>
        <p:spPr>
          <a:xfrm>
            <a:off x="4648994" y="1542872"/>
            <a:ext cx="2056606" cy="1200328"/>
          </a:xfrm>
          <a:prstGeom prst="rect">
            <a:avLst/>
          </a:prstGeom>
          <a:noFill/>
        </p:spPr>
        <p:txBody>
          <a:bodyPr wrap="square" rtlCol="0">
            <a:spAutoFit/>
          </a:bodyPr>
          <a:lstStyle/>
          <a:p>
            <a:r>
              <a:rPr lang="gl-ES" sz="2400" dirty="0" smtClean="0"/>
              <a:t>Tipo negocio</a:t>
            </a:r>
          </a:p>
          <a:p>
            <a:r>
              <a:rPr lang="gl-ES" sz="2400" dirty="0" smtClean="0"/>
              <a:t>Descripción</a:t>
            </a:r>
          </a:p>
          <a:p>
            <a:r>
              <a:rPr lang="gl-ES" sz="2400" dirty="0" smtClean="0"/>
              <a:t>Objetivos</a:t>
            </a:r>
            <a:endParaRPr lang="gl-ES" sz="2400" dirty="0"/>
          </a:p>
        </p:txBody>
      </p:sp>
      <p:sp>
        <p:nvSpPr>
          <p:cNvPr id="24" name="CuadroTexto 23"/>
          <p:cNvSpPr txBox="1"/>
          <p:nvPr/>
        </p:nvSpPr>
        <p:spPr>
          <a:xfrm>
            <a:off x="2438400" y="4495800"/>
            <a:ext cx="2056606" cy="461665"/>
          </a:xfrm>
          <a:prstGeom prst="rect">
            <a:avLst/>
          </a:prstGeom>
          <a:noFill/>
        </p:spPr>
        <p:txBody>
          <a:bodyPr wrap="square" rtlCol="0">
            <a:spAutoFit/>
          </a:bodyPr>
          <a:lstStyle/>
          <a:p>
            <a:r>
              <a:rPr lang="gl-ES" sz="2400" dirty="0" smtClean="0"/>
              <a:t>Socios</a:t>
            </a:r>
            <a:endParaRPr lang="gl-ES" sz="2400" dirty="0"/>
          </a:p>
        </p:txBody>
      </p:sp>
      <p:sp>
        <p:nvSpPr>
          <p:cNvPr id="25" name="CuadroTexto 24"/>
          <p:cNvSpPr txBox="1"/>
          <p:nvPr/>
        </p:nvSpPr>
        <p:spPr>
          <a:xfrm>
            <a:off x="4801394" y="4417367"/>
            <a:ext cx="2056606" cy="830997"/>
          </a:xfrm>
          <a:prstGeom prst="rect">
            <a:avLst/>
          </a:prstGeom>
          <a:noFill/>
        </p:spPr>
        <p:txBody>
          <a:bodyPr wrap="square" rtlCol="0">
            <a:spAutoFit/>
          </a:bodyPr>
          <a:lstStyle/>
          <a:p>
            <a:r>
              <a:rPr lang="gl-ES" sz="2400" dirty="0" smtClean="0"/>
              <a:t>Ingresos y gastos</a:t>
            </a:r>
            <a:endParaRPr lang="gl-ES" sz="2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Marcador de contenido 5" descr="Captura de pantalla 2016-08-30 a las 22.32.05.png"/>
          <p:cNvPicPr>
            <a:picLocks noGrp="1" noChangeAspect="1"/>
          </p:cNvPicPr>
          <p:nvPr>
            <p:ph idx="1"/>
          </p:nvPr>
        </p:nvPicPr>
        <p:blipFill>
          <a:blip r:embed="rId3"/>
          <a:stretch>
            <a:fillRect/>
          </a:stretch>
        </p:blipFill>
        <p:spPr>
          <a:xfrm>
            <a:off x="467063" y="762000"/>
            <a:ext cx="8295937" cy="5833774"/>
          </a:xfrm>
        </p:spPr>
      </p:pic>
      <p:sp>
        <p:nvSpPr>
          <p:cNvPr id="4" name="Marcador de pie de página 3"/>
          <p:cNvSpPr>
            <a:spLocks noGrp="1"/>
          </p:cNvSpPr>
          <p:nvPr>
            <p:ph type="ftr" sz="quarter" idx="11"/>
          </p:nvPr>
        </p:nvSpPr>
        <p:spPr/>
        <p:txBody>
          <a:bodyPr/>
          <a:lstStyle/>
          <a:p>
            <a:r>
              <a:rPr lang="gl-ES" smtClean="0"/>
              <a:t>IN&amp;S Comunicación e innovación sostenible </a:t>
            </a:r>
            <a:endParaRPr lang="gl-ES"/>
          </a:p>
        </p:txBody>
      </p:sp>
      <p:sp>
        <p:nvSpPr>
          <p:cNvPr id="5" name="Marcador de número de diapositiva 4"/>
          <p:cNvSpPr>
            <a:spLocks noGrp="1"/>
          </p:cNvSpPr>
          <p:nvPr>
            <p:ph type="sldNum" sz="quarter" idx="12"/>
          </p:nvPr>
        </p:nvSpPr>
        <p:spPr/>
        <p:txBody>
          <a:bodyPr/>
          <a:lstStyle/>
          <a:p>
            <a:fld id="{D75EC516-875D-E441-8412-E0CB3B911392}" type="slidenum">
              <a:rPr lang="gl-ES" smtClean="0"/>
              <a:pPr/>
              <a:t>63</a:t>
            </a:fld>
            <a:endParaRPr lang="gl-E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a:buNone/>
            </a:pPr>
            <a:r>
              <a:rPr lang="es-ES_tradnl" dirty="0" smtClean="0">
                <a:hlinkClick r:id="rId3"/>
              </a:rPr>
              <a:t>http://europarltv.europa.eu/en/player.aspx?pid=b14e4401-dea5-4b47-ac67-a517009f495e</a:t>
            </a:r>
            <a:endParaRPr lang="es-ES_tradnl" dirty="0" smtClean="0"/>
          </a:p>
          <a:p>
            <a:pPr>
              <a:buNone/>
            </a:pPr>
            <a:endParaRPr lang="es-ES_tradnl" dirty="0" smtClean="0">
              <a:hlinkClick r:id="rId4"/>
            </a:endParaRPr>
          </a:p>
          <a:p>
            <a:pPr>
              <a:buNone/>
            </a:pPr>
            <a:endParaRPr lang="es-ES_tradnl" dirty="0">
              <a:hlinkClick r:id="rId4"/>
            </a:endParaRPr>
          </a:p>
          <a:p>
            <a:pPr>
              <a:buNone/>
            </a:pPr>
            <a:r>
              <a:rPr dirty="0" smtClean="0">
                <a:hlinkClick r:id="rId4"/>
              </a:rPr>
              <a:t>http://www.rtve.es/alacarta/videos/el-escarabajo-verde/escarabajo-verde-economia-circular/2828228/</a:t>
            </a:r>
            <a:endParaRPr lang="es-ES_tradnl" dirty="0" smtClean="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64</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ítulo 5"/>
          <p:cNvSpPr>
            <a:spLocks noGrp="1"/>
          </p:cNvSpPr>
          <p:nvPr>
            <p:ph type="ctrTitle"/>
          </p:nvPr>
        </p:nvSpPr>
        <p:spPr/>
        <p:txBody>
          <a:bodyPr/>
          <a:lstStyle/>
          <a:p>
            <a:r>
              <a:rPr lang="gl-ES" b="1" dirty="0" smtClean="0">
                <a:solidFill>
                  <a:schemeClr val="accent1"/>
                </a:solidFill>
                <a:latin typeface="Arial Black"/>
                <a:cs typeface="Arial Black"/>
              </a:rPr>
              <a:t>MUCHAS GRACIAS!!</a:t>
            </a:r>
            <a:endParaRPr lang="gl-ES" b="1" dirty="0">
              <a:solidFill>
                <a:schemeClr val="accent1"/>
              </a:solidFill>
              <a:latin typeface="Arial Black"/>
              <a:cs typeface="Arial Black"/>
            </a:endParaRPr>
          </a:p>
        </p:txBody>
      </p:sp>
      <p:sp>
        <p:nvSpPr>
          <p:cNvPr id="7" name="Subtítulo 6"/>
          <p:cNvSpPr>
            <a:spLocks noGrp="1"/>
          </p:cNvSpPr>
          <p:nvPr>
            <p:ph type="subTitle" idx="1"/>
          </p:nvPr>
        </p:nvSpPr>
        <p:spPr/>
        <p:txBody>
          <a:bodyPr>
            <a:normAutofit fontScale="85000" lnSpcReduction="20000"/>
          </a:bodyPr>
          <a:lstStyle/>
          <a:p>
            <a:r>
              <a:rPr lang="gl-ES" dirty="0" smtClean="0"/>
              <a:t>Tamara Rodríguez Silva</a:t>
            </a:r>
          </a:p>
          <a:p>
            <a:r>
              <a:rPr lang="gl-ES" dirty="0" smtClean="0"/>
              <a:t>610600999</a:t>
            </a:r>
          </a:p>
          <a:p>
            <a:r>
              <a:rPr lang="gl-ES" dirty="0" smtClean="0">
                <a:hlinkClick r:id="rId3"/>
              </a:rPr>
              <a:t>www.innovacion-sostenible.es</a:t>
            </a:r>
            <a:endParaRPr lang="gl-ES" dirty="0" smtClean="0"/>
          </a:p>
          <a:p>
            <a:r>
              <a:rPr lang="gl-ES" dirty="0" smtClean="0"/>
              <a:t>info@innovacion-sostenible.es</a:t>
            </a:r>
            <a:endParaRPr lang="gl-E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143001"/>
            <a:ext cx="8229600" cy="1219200"/>
          </a:xfrm>
        </p:spPr>
        <p:txBody>
          <a:bodyPr>
            <a:normAutofit/>
          </a:bodyPr>
          <a:lstStyle/>
          <a:p>
            <a:pPr marL="0" indent="0">
              <a:buNone/>
            </a:pPr>
            <a:r>
              <a:rPr lang="es-ES_tradnl" b="1" dirty="0" smtClean="0">
                <a:solidFill>
                  <a:schemeClr val="accent1"/>
                </a:solidFill>
              </a:rPr>
              <a:t>La economía circular </a:t>
            </a:r>
            <a:r>
              <a:rPr lang="es-ES_tradnl" dirty="0" smtClean="0"/>
              <a:t>distingue </a:t>
            </a:r>
            <a:r>
              <a:rPr lang="es-ES_tradnl" dirty="0"/>
              <a:t>entre </a:t>
            </a:r>
            <a:r>
              <a:rPr lang="es-ES_tradnl" b="1" dirty="0" smtClean="0">
                <a:solidFill>
                  <a:schemeClr val="accent1"/>
                </a:solidFill>
              </a:rPr>
              <a:t>ciclos técnicos </a:t>
            </a:r>
            <a:r>
              <a:rPr lang="es-ES_tradnl" b="1" dirty="0">
                <a:solidFill>
                  <a:schemeClr val="accent1"/>
                </a:solidFill>
              </a:rPr>
              <a:t>y biológicos</a:t>
            </a:r>
            <a:r>
              <a:rPr lang="es-ES_tradnl" b="1" dirty="0" smtClean="0">
                <a:solidFill>
                  <a:schemeClr val="accent1"/>
                </a:solidFill>
              </a:rPr>
              <a:t>.</a:t>
            </a: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7</a:t>
            </a:fld>
            <a:endParaRPr lang="gl-ES" dirty="0"/>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pic>
        <p:nvPicPr>
          <p:cNvPr id="6" name="Imagen 5" descr="Captura de pantalla 2016-09-01 a las 10.25.38.png"/>
          <p:cNvPicPr>
            <a:picLocks noChangeAspect="1"/>
          </p:cNvPicPr>
          <p:nvPr/>
        </p:nvPicPr>
        <p:blipFill>
          <a:blip r:embed="rId3"/>
          <a:stretch>
            <a:fillRect/>
          </a:stretch>
        </p:blipFill>
        <p:spPr>
          <a:xfrm>
            <a:off x="733520" y="2246663"/>
            <a:ext cx="7648480" cy="407793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8</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 </a:t>
            </a:r>
            <a:endParaRPr lang="gl-ES"/>
          </a:p>
        </p:txBody>
      </p:sp>
      <p:pic>
        <p:nvPicPr>
          <p:cNvPr id="6" name="Imagen 5" descr="economiacircular-1.jpg"/>
          <p:cNvPicPr>
            <a:picLocks noChangeAspect="1"/>
          </p:cNvPicPr>
          <p:nvPr/>
        </p:nvPicPr>
        <p:blipFill>
          <a:blip r:embed="rId3"/>
          <a:stretch>
            <a:fillRect/>
          </a:stretch>
        </p:blipFill>
        <p:spPr>
          <a:xfrm>
            <a:off x="1066800" y="1066800"/>
            <a:ext cx="6898701" cy="527367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77875"/>
            <a:ext cx="8229600" cy="1143000"/>
          </a:xfrm>
        </p:spPr>
        <p:txBody>
          <a:bodyPr/>
          <a:lstStyle/>
          <a:p>
            <a:r>
              <a:rPr lang="es-ES_tradnl" dirty="0" smtClean="0"/>
              <a:t>Funcionamiento</a:t>
            </a:r>
            <a:endParaRPr lang="es-ES_tradnl" dirty="0"/>
          </a:p>
        </p:txBody>
      </p:sp>
      <p:sp>
        <p:nvSpPr>
          <p:cNvPr id="3" name="Marcador de contenido 2"/>
          <p:cNvSpPr>
            <a:spLocks noGrp="1"/>
          </p:cNvSpPr>
          <p:nvPr>
            <p:ph idx="1"/>
          </p:nvPr>
        </p:nvSpPr>
        <p:spPr>
          <a:xfrm>
            <a:off x="457200" y="1417637"/>
            <a:ext cx="8229600" cy="5211763"/>
          </a:xfrm>
        </p:spPr>
        <p:txBody>
          <a:bodyPr>
            <a:normAutofit fontScale="62500" lnSpcReduction="20000"/>
          </a:bodyPr>
          <a:lstStyle/>
          <a:p>
            <a:pPr>
              <a:buNone/>
            </a:pPr>
            <a:r>
              <a:rPr lang="es-ES_tradnl" dirty="0" smtClean="0"/>
              <a:t>En resumen:</a:t>
            </a:r>
            <a:endParaRPr dirty="0" smtClean="0"/>
          </a:p>
          <a:p>
            <a:pPr>
              <a:buNone/>
            </a:pPr>
            <a:r>
              <a:rPr dirty="0" smtClean="0"/>
              <a:t>1.     La Tierra cuenta con unos </a:t>
            </a:r>
            <a:r>
              <a:rPr b="1" dirty="0" smtClean="0"/>
              <a:t>recursos limitados</a:t>
            </a:r>
            <a:r>
              <a:rPr dirty="0" smtClean="0"/>
              <a:t>, imprescindibles para la generación de productos.</a:t>
            </a:r>
          </a:p>
          <a:p>
            <a:pPr>
              <a:buNone/>
            </a:pPr>
            <a:r>
              <a:rPr dirty="0" smtClean="0"/>
              <a:t>2.     Los productores son los encargados de extraer dichos recursos para satisfacer las necesidades de los consumidores.</a:t>
            </a:r>
          </a:p>
          <a:p>
            <a:pPr>
              <a:buNone/>
            </a:pPr>
            <a:r>
              <a:rPr dirty="0" smtClean="0"/>
              <a:t>3.     Los </a:t>
            </a:r>
            <a:r>
              <a:rPr b="1" dirty="0" smtClean="0"/>
              <a:t>productos </a:t>
            </a:r>
            <a:r>
              <a:rPr dirty="0" smtClean="0"/>
              <a:t>se fabrican a través de métodos de extracción respetuosos con el medio ambiente y utilizando energías renovables.</a:t>
            </a:r>
          </a:p>
          <a:p>
            <a:pPr>
              <a:buNone/>
            </a:pPr>
            <a:r>
              <a:rPr dirty="0" smtClean="0"/>
              <a:t>4.     Los productos resultantes llegan a los </a:t>
            </a:r>
            <a:r>
              <a:rPr b="1" dirty="0" smtClean="0"/>
              <a:t>consumidores</a:t>
            </a:r>
            <a:r>
              <a:rPr dirty="0" smtClean="0"/>
              <a:t> y usuarios.</a:t>
            </a:r>
          </a:p>
          <a:p>
            <a:pPr>
              <a:buNone/>
            </a:pPr>
            <a:r>
              <a:rPr dirty="0" smtClean="0"/>
              <a:t>5.     Los consumidores y usuarios utilizan los productos y bienes y posteriormente</a:t>
            </a:r>
            <a:r>
              <a:rPr lang="es-ES_tradnl" dirty="0" smtClean="0"/>
              <a:t> </a:t>
            </a:r>
            <a:r>
              <a:rPr dirty="0" smtClean="0"/>
              <a:t>los desechan.</a:t>
            </a:r>
          </a:p>
          <a:p>
            <a:pPr>
              <a:buNone/>
            </a:pPr>
            <a:r>
              <a:rPr dirty="0" smtClean="0"/>
              <a:t>6.     Los productos desechados (</a:t>
            </a:r>
            <a:r>
              <a:rPr b="1" dirty="0" smtClean="0"/>
              <a:t>residuos</a:t>
            </a:r>
            <a:r>
              <a:rPr dirty="0" smtClean="0"/>
              <a:t>) se reincorporan al ciclo como subproducto, recurso o energía.</a:t>
            </a:r>
          </a:p>
          <a:p>
            <a:pPr>
              <a:buNone/>
            </a:pPr>
            <a:endParaRPr lang="es-ES_tradnl" dirty="0" smtClean="0"/>
          </a:p>
          <a:p>
            <a:pPr>
              <a:buNone/>
            </a:pPr>
            <a:r>
              <a:rPr dirty="0" smtClean="0"/>
              <a:t>Por lo tanto, es necesario que todos los actores implicados en la economía circular busquen una </a:t>
            </a:r>
            <a:r>
              <a:rPr b="1" dirty="0" smtClean="0"/>
              <a:t>colaboración sostenible</a:t>
            </a:r>
            <a:r>
              <a:rPr dirty="0" smtClean="0"/>
              <a:t> que contemple los flujos de energía, de materiales, de agua, de suelo y de </a:t>
            </a:r>
            <a:r>
              <a:rPr dirty="0" smtClean="0">
                <a:hlinkClick r:id="rId2"/>
              </a:rPr>
              <a:t>gases de efecto invernadero</a:t>
            </a:r>
            <a:r>
              <a:rPr dirty="0" smtClean="0"/>
              <a:t> (GEI), entre otros.</a:t>
            </a:r>
          </a:p>
          <a:p>
            <a:endParaRPr lang="es-ES_tradnl" dirty="0"/>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42064</TotalTime>
  <Words>3914</Words>
  <Application>Microsoft Macintosh PowerPoint</Application>
  <PresentationFormat>Presentación en pantalla (4:3)</PresentationFormat>
  <Paragraphs>336</Paragraphs>
  <Slides>65</Slides>
  <Notes>52</Notes>
  <HiddenSlides>0</HiddenSlides>
  <MMClips>0</MMClips>
  <ScaleCrop>false</ScaleCrop>
  <HeadingPairs>
    <vt:vector size="4" baseType="variant">
      <vt:variant>
        <vt:lpstr>Plantilla de diseño</vt:lpstr>
      </vt:variant>
      <vt:variant>
        <vt:i4>1</vt:i4>
      </vt:variant>
      <vt:variant>
        <vt:lpstr>Títulos de diapositiva</vt:lpstr>
      </vt:variant>
      <vt:variant>
        <vt:i4>65</vt:i4>
      </vt:variant>
    </vt:vector>
  </HeadingPairs>
  <TitlesOfParts>
    <vt:vector size="66" baseType="lpstr">
      <vt:lpstr>Tema de Office</vt:lpstr>
      <vt:lpstr>Diapositiva 1</vt:lpstr>
      <vt:lpstr>Diapositiva 2</vt:lpstr>
      <vt:lpstr>Diapositiva 3</vt:lpstr>
      <vt:lpstr>Diapositiva 4</vt:lpstr>
      <vt:lpstr>Diapositiva 5</vt:lpstr>
      <vt:lpstr>Diapositiva 6</vt:lpstr>
      <vt:lpstr>Diapositiva 7</vt:lpstr>
      <vt:lpstr>Diapositiva 8</vt:lpstr>
      <vt:lpstr>Funcionamiento</vt:lpstr>
      <vt:lpstr>Situación EC España</vt:lpstr>
      <vt:lpstr>Apoyo del Gobierno a la EC </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Oportunidades</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MUCHAS GRACIAS!!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Tamara</dc:creator>
  <cp:lastModifiedBy>Tamara Rodríguez Silva</cp:lastModifiedBy>
  <cp:revision>200</cp:revision>
  <cp:lastPrinted>2016-09-05T13:22:46Z</cp:lastPrinted>
  <dcterms:created xsi:type="dcterms:W3CDTF">2017-07-10T17:24:25Z</dcterms:created>
  <dcterms:modified xsi:type="dcterms:W3CDTF">2017-07-10T17:28:23Z</dcterms:modified>
</cp:coreProperties>
</file>