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72" r:id="rId3"/>
    <p:sldId id="273" r:id="rId4"/>
    <p:sldId id="275" r:id="rId5"/>
    <p:sldId id="274" r:id="rId6"/>
    <p:sldId id="277" r:id="rId7"/>
    <p:sldId id="276" r:id="rId8"/>
    <p:sldId id="257" r:id="rId9"/>
    <p:sldId id="258" r:id="rId10"/>
    <p:sldId id="259" r:id="rId11"/>
    <p:sldId id="263" r:id="rId12"/>
    <p:sldId id="266" r:id="rId13"/>
    <p:sldId id="265" r:id="rId14"/>
    <p:sldId id="262" r:id="rId15"/>
    <p:sldId id="260" r:id="rId16"/>
    <p:sldId id="270" r:id="rId17"/>
    <p:sldId id="268" r:id="rId18"/>
    <p:sldId id="269" r:id="rId19"/>
    <p:sldId id="261" r:id="rId20"/>
    <p:sldId id="271" r:id="rId21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B731F"/>
    <a:srgbClr val="033D9B"/>
    <a:srgbClr val="0033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51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9232FC-3D7E-426C-B84C-54E156840818}" type="doc">
      <dgm:prSet loTypeId="urn:microsoft.com/office/officeart/2005/8/layout/arrow2" loCatId="process" qsTypeId="urn:microsoft.com/office/officeart/2005/8/quickstyle/3d2" qsCatId="3D" csTypeId="urn:microsoft.com/office/officeart/2005/8/colors/accent3_2" csCatId="accent3" phldr="1"/>
      <dgm:spPr/>
    </dgm:pt>
    <dgm:pt modelId="{8C647FE7-8353-4783-8804-C7134889D59D}">
      <dgm:prSet phldrT="[Texto]"/>
      <dgm:spPr/>
      <dgm:t>
        <a:bodyPr/>
        <a:lstStyle/>
        <a:p>
          <a:r>
            <a:rPr lang="es-ES" b="1" smtClean="0">
              <a:latin typeface="Arial" pitchFamily="34" charset="0"/>
              <a:cs typeface="Arial" pitchFamily="34" charset="0"/>
            </a:rPr>
            <a:t>Nuevos contenidos</a:t>
          </a:r>
          <a:endParaRPr lang="es-ES" b="1" dirty="0" smtClean="0">
            <a:latin typeface="Arial" pitchFamily="34" charset="0"/>
            <a:cs typeface="Arial" pitchFamily="34" charset="0"/>
          </a:endParaRPr>
        </a:p>
      </dgm:t>
    </dgm:pt>
    <dgm:pt modelId="{A4B6F7BE-D737-44F6-8C18-280E982EC356}" type="parTrans" cxnId="{64D93B6B-5606-4F59-BBD3-4F3F6B79ED05}">
      <dgm:prSet/>
      <dgm:spPr/>
      <dgm:t>
        <a:bodyPr/>
        <a:lstStyle/>
        <a:p>
          <a:endParaRPr lang="es-ES"/>
        </a:p>
      </dgm:t>
    </dgm:pt>
    <dgm:pt modelId="{C5FCA4D7-6769-4373-B0FC-DBCF3827EEAD}" type="sibTrans" cxnId="{64D93B6B-5606-4F59-BBD3-4F3F6B79ED05}">
      <dgm:prSet/>
      <dgm:spPr/>
      <dgm:t>
        <a:bodyPr/>
        <a:lstStyle/>
        <a:p>
          <a:endParaRPr lang="es-ES"/>
        </a:p>
      </dgm:t>
    </dgm:pt>
    <dgm:pt modelId="{702FDDDA-5D4D-48A4-8DB3-C65CE947ABF0}">
      <dgm:prSet phldrT="[Texto]"/>
      <dgm:spPr/>
      <dgm:t>
        <a:bodyPr/>
        <a:lstStyle/>
        <a:p>
          <a:r>
            <a:rPr lang="es-ES" b="1" smtClean="0">
              <a:latin typeface="Arial" pitchFamily="34" charset="0"/>
              <a:cs typeface="Arial" pitchFamily="34" charset="0"/>
            </a:rPr>
            <a:t>Mayor motivación</a:t>
          </a:r>
          <a:endParaRPr lang="es-ES" dirty="0"/>
        </a:p>
      </dgm:t>
    </dgm:pt>
    <dgm:pt modelId="{887FDFC5-26B0-463D-BD46-AEF767EB8C00}" type="parTrans" cxnId="{9C2EB6AA-EACE-4166-B063-16F2BAE146B9}">
      <dgm:prSet/>
      <dgm:spPr/>
      <dgm:t>
        <a:bodyPr/>
        <a:lstStyle/>
        <a:p>
          <a:endParaRPr lang="es-ES"/>
        </a:p>
      </dgm:t>
    </dgm:pt>
    <dgm:pt modelId="{F5805F86-5C0D-4CAB-8713-3C1A997BB00A}" type="sibTrans" cxnId="{9C2EB6AA-EACE-4166-B063-16F2BAE146B9}">
      <dgm:prSet/>
      <dgm:spPr/>
      <dgm:t>
        <a:bodyPr/>
        <a:lstStyle/>
        <a:p>
          <a:endParaRPr lang="es-ES"/>
        </a:p>
      </dgm:t>
    </dgm:pt>
    <dgm:pt modelId="{5D419433-4DC1-439E-A369-8A2C7970362C}">
      <dgm:prSet phldrT="[Texto]"/>
      <dgm:spPr/>
      <dgm:t>
        <a:bodyPr/>
        <a:lstStyle/>
        <a:p>
          <a:r>
            <a:rPr lang="es-ES" b="1" dirty="0" smtClean="0">
              <a:latin typeface="Arial" pitchFamily="34" charset="0"/>
              <a:cs typeface="Arial" pitchFamily="34" charset="0"/>
            </a:rPr>
            <a:t>Mayor participación activa del alumnado</a:t>
          </a:r>
          <a:endParaRPr lang="es-ES" dirty="0"/>
        </a:p>
      </dgm:t>
    </dgm:pt>
    <dgm:pt modelId="{43B46D4B-4695-4C0B-B52F-E8D0B3AB068E}" type="parTrans" cxnId="{62A4E0A7-9550-4B89-83BE-EF75A18CE343}">
      <dgm:prSet/>
      <dgm:spPr/>
      <dgm:t>
        <a:bodyPr/>
        <a:lstStyle/>
        <a:p>
          <a:endParaRPr lang="es-ES"/>
        </a:p>
      </dgm:t>
    </dgm:pt>
    <dgm:pt modelId="{C9A0DC1D-F4B5-4090-AB28-22250429DDDC}" type="sibTrans" cxnId="{62A4E0A7-9550-4B89-83BE-EF75A18CE343}">
      <dgm:prSet/>
      <dgm:spPr/>
      <dgm:t>
        <a:bodyPr/>
        <a:lstStyle/>
        <a:p>
          <a:endParaRPr lang="es-ES"/>
        </a:p>
      </dgm:t>
    </dgm:pt>
    <dgm:pt modelId="{9D76E59E-1980-4BE5-8577-A44AFE810773}" type="pres">
      <dgm:prSet presAssocID="{7C9232FC-3D7E-426C-B84C-54E156840818}" presName="arrowDiagram" presStyleCnt="0">
        <dgm:presLayoutVars>
          <dgm:chMax val="5"/>
          <dgm:dir/>
          <dgm:resizeHandles val="exact"/>
        </dgm:presLayoutVars>
      </dgm:prSet>
      <dgm:spPr/>
    </dgm:pt>
    <dgm:pt modelId="{1E36457C-F3D7-4141-8EA0-7356C1594346}" type="pres">
      <dgm:prSet presAssocID="{7C9232FC-3D7E-426C-B84C-54E156840818}" presName="arrow" presStyleLbl="bgShp" presStyleIdx="0" presStyleCnt="1"/>
      <dgm:spPr/>
    </dgm:pt>
    <dgm:pt modelId="{1887FDB3-E3C7-4848-B21A-7CDBB4AF65A9}" type="pres">
      <dgm:prSet presAssocID="{7C9232FC-3D7E-426C-B84C-54E156840818}" presName="arrowDiagram3" presStyleCnt="0"/>
      <dgm:spPr/>
    </dgm:pt>
    <dgm:pt modelId="{B28FE0AC-E3CD-486B-864C-0290D240C7AF}" type="pres">
      <dgm:prSet presAssocID="{8C647FE7-8353-4783-8804-C7134889D59D}" presName="bullet3a" presStyleLbl="node1" presStyleIdx="0" presStyleCnt="3"/>
      <dgm:spPr/>
    </dgm:pt>
    <dgm:pt modelId="{1C751F41-F1D0-4D17-9E5C-A3AE49E64DDB}" type="pres">
      <dgm:prSet presAssocID="{8C647FE7-8353-4783-8804-C7134889D59D}" presName="textBox3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D8ADD70-75DB-4744-9D3B-769D0A543196}" type="pres">
      <dgm:prSet presAssocID="{702FDDDA-5D4D-48A4-8DB3-C65CE947ABF0}" presName="bullet3b" presStyleLbl="node1" presStyleIdx="1" presStyleCnt="3"/>
      <dgm:spPr/>
    </dgm:pt>
    <dgm:pt modelId="{480C113D-F4AE-474B-ACA0-7E3F9FD9A3A8}" type="pres">
      <dgm:prSet presAssocID="{702FDDDA-5D4D-48A4-8DB3-C65CE947ABF0}" presName="textBox3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A7CF701-51BF-4C4F-9A7A-A5C51CF491CF}" type="pres">
      <dgm:prSet presAssocID="{5D419433-4DC1-439E-A369-8A2C7970362C}" presName="bullet3c" presStyleLbl="node1" presStyleIdx="2" presStyleCnt="3"/>
      <dgm:spPr/>
    </dgm:pt>
    <dgm:pt modelId="{88B8D360-FE66-4193-9436-12464766FB74}" type="pres">
      <dgm:prSet presAssocID="{5D419433-4DC1-439E-A369-8A2C7970362C}" presName="textBox3c" presStyleLbl="revTx" presStyleIdx="2" presStyleCnt="3" custScaleX="9453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62A4E0A7-9550-4B89-83BE-EF75A18CE343}" srcId="{7C9232FC-3D7E-426C-B84C-54E156840818}" destId="{5D419433-4DC1-439E-A369-8A2C7970362C}" srcOrd="2" destOrd="0" parTransId="{43B46D4B-4695-4C0B-B52F-E8D0B3AB068E}" sibTransId="{C9A0DC1D-F4B5-4090-AB28-22250429DDDC}"/>
    <dgm:cxn modelId="{1F122ADC-F7EA-4EE4-8ED0-614CE8B570F8}" type="presOf" srcId="{8C647FE7-8353-4783-8804-C7134889D59D}" destId="{1C751F41-F1D0-4D17-9E5C-A3AE49E64DDB}" srcOrd="0" destOrd="0" presId="urn:microsoft.com/office/officeart/2005/8/layout/arrow2"/>
    <dgm:cxn modelId="{BE23B189-2EC1-46D5-A6DD-655075356CD8}" type="presOf" srcId="{7C9232FC-3D7E-426C-B84C-54E156840818}" destId="{9D76E59E-1980-4BE5-8577-A44AFE810773}" srcOrd="0" destOrd="0" presId="urn:microsoft.com/office/officeart/2005/8/layout/arrow2"/>
    <dgm:cxn modelId="{64D93B6B-5606-4F59-BBD3-4F3F6B79ED05}" srcId="{7C9232FC-3D7E-426C-B84C-54E156840818}" destId="{8C647FE7-8353-4783-8804-C7134889D59D}" srcOrd="0" destOrd="0" parTransId="{A4B6F7BE-D737-44F6-8C18-280E982EC356}" sibTransId="{C5FCA4D7-6769-4373-B0FC-DBCF3827EEAD}"/>
    <dgm:cxn modelId="{49017BFB-A9FB-4574-B79F-3AC0BAAF697A}" type="presOf" srcId="{5D419433-4DC1-439E-A369-8A2C7970362C}" destId="{88B8D360-FE66-4193-9436-12464766FB74}" srcOrd="0" destOrd="0" presId="urn:microsoft.com/office/officeart/2005/8/layout/arrow2"/>
    <dgm:cxn modelId="{9C2EB6AA-EACE-4166-B063-16F2BAE146B9}" srcId="{7C9232FC-3D7E-426C-B84C-54E156840818}" destId="{702FDDDA-5D4D-48A4-8DB3-C65CE947ABF0}" srcOrd="1" destOrd="0" parTransId="{887FDFC5-26B0-463D-BD46-AEF767EB8C00}" sibTransId="{F5805F86-5C0D-4CAB-8713-3C1A997BB00A}"/>
    <dgm:cxn modelId="{1095C9B2-F3B3-474E-8560-ECF0DE6F6388}" type="presOf" srcId="{702FDDDA-5D4D-48A4-8DB3-C65CE947ABF0}" destId="{480C113D-F4AE-474B-ACA0-7E3F9FD9A3A8}" srcOrd="0" destOrd="0" presId="urn:microsoft.com/office/officeart/2005/8/layout/arrow2"/>
    <dgm:cxn modelId="{59CA6398-6C04-456B-91B2-BAB004A72881}" type="presParOf" srcId="{9D76E59E-1980-4BE5-8577-A44AFE810773}" destId="{1E36457C-F3D7-4141-8EA0-7356C1594346}" srcOrd="0" destOrd="0" presId="urn:microsoft.com/office/officeart/2005/8/layout/arrow2"/>
    <dgm:cxn modelId="{E4780708-6470-4D81-B965-27280032AF87}" type="presParOf" srcId="{9D76E59E-1980-4BE5-8577-A44AFE810773}" destId="{1887FDB3-E3C7-4848-B21A-7CDBB4AF65A9}" srcOrd="1" destOrd="0" presId="urn:microsoft.com/office/officeart/2005/8/layout/arrow2"/>
    <dgm:cxn modelId="{3D3EF8FD-3245-42AD-A52A-3AA4E156B43D}" type="presParOf" srcId="{1887FDB3-E3C7-4848-B21A-7CDBB4AF65A9}" destId="{B28FE0AC-E3CD-486B-864C-0290D240C7AF}" srcOrd="0" destOrd="0" presId="urn:microsoft.com/office/officeart/2005/8/layout/arrow2"/>
    <dgm:cxn modelId="{A4A12946-FDBF-4722-8ED4-2BF7206DCC03}" type="presParOf" srcId="{1887FDB3-E3C7-4848-B21A-7CDBB4AF65A9}" destId="{1C751F41-F1D0-4D17-9E5C-A3AE49E64DDB}" srcOrd="1" destOrd="0" presId="urn:microsoft.com/office/officeart/2005/8/layout/arrow2"/>
    <dgm:cxn modelId="{9AC231BD-9681-4A65-9A4A-2A15A9009C08}" type="presParOf" srcId="{1887FDB3-E3C7-4848-B21A-7CDBB4AF65A9}" destId="{8D8ADD70-75DB-4744-9D3B-769D0A543196}" srcOrd="2" destOrd="0" presId="urn:microsoft.com/office/officeart/2005/8/layout/arrow2"/>
    <dgm:cxn modelId="{FD2D3BA5-8703-4907-9C88-F604CE9EB45A}" type="presParOf" srcId="{1887FDB3-E3C7-4848-B21A-7CDBB4AF65A9}" destId="{480C113D-F4AE-474B-ACA0-7E3F9FD9A3A8}" srcOrd="3" destOrd="0" presId="urn:microsoft.com/office/officeart/2005/8/layout/arrow2"/>
    <dgm:cxn modelId="{55E95DA8-0C5B-44D2-900C-E9E5C0A4441D}" type="presParOf" srcId="{1887FDB3-E3C7-4848-B21A-7CDBB4AF65A9}" destId="{8A7CF701-51BF-4C4F-9A7A-A5C51CF491CF}" srcOrd="4" destOrd="0" presId="urn:microsoft.com/office/officeart/2005/8/layout/arrow2"/>
    <dgm:cxn modelId="{4E8A961E-96FD-46FA-9614-2EDD04009F43}" type="presParOf" srcId="{1887FDB3-E3C7-4848-B21A-7CDBB4AF65A9}" destId="{88B8D360-FE66-4193-9436-12464766FB74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45303DB-2208-4E21-B6EB-31A1263F0357}" type="doc">
      <dgm:prSet loTypeId="urn:microsoft.com/office/officeart/2005/8/layout/equation2" loCatId="process" qsTypeId="urn:microsoft.com/office/officeart/2005/8/quickstyle/3d3" qsCatId="3D" csTypeId="urn:microsoft.com/office/officeart/2005/8/colors/colorful2" csCatId="colorful" phldr="1"/>
      <dgm:spPr/>
    </dgm:pt>
    <dgm:pt modelId="{BE3410F2-7391-4DEF-8151-D15340504146}">
      <dgm:prSet phldrT="[Texto]" custT="1"/>
      <dgm:spPr/>
      <dgm:t>
        <a:bodyPr/>
        <a:lstStyle/>
        <a:p>
          <a:r>
            <a:rPr lang="es-ES" sz="1500" dirty="0" smtClean="0">
              <a:latin typeface="Arial" pitchFamily="34" charset="0"/>
              <a:cs typeface="Arial" pitchFamily="34" charset="0"/>
            </a:rPr>
            <a:t>VALOR</a:t>
          </a:r>
        </a:p>
        <a:p>
          <a:r>
            <a:rPr lang="es-ES" sz="1500" dirty="0" smtClean="0">
              <a:latin typeface="Arial" pitchFamily="34" charset="0"/>
              <a:cs typeface="Arial" pitchFamily="34" charset="0"/>
            </a:rPr>
            <a:t>EDUCATIVO</a:t>
          </a:r>
          <a:endParaRPr lang="es-ES" sz="1500" dirty="0">
            <a:latin typeface="Arial" pitchFamily="34" charset="0"/>
            <a:cs typeface="Arial" pitchFamily="34" charset="0"/>
          </a:endParaRPr>
        </a:p>
      </dgm:t>
    </dgm:pt>
    <dgm:pt modelId="{888DA731-6165-4E59-B0B5-1C37B06ACDBD}" type="parTrans" cxnId="{E368D221-A6D0-4D8F-BE67-EDDE37D431CD}">
      <dgm:prSet/>
      <dgm:spPr/>
      <dgm:t>
        <a:bodyPr/>
        <a:lstStyle/>
        <a:p>
          <a:endParaRPr lang="es-ES"/>
        </a:p>
      </dgm:t>
    </dgm:pt>
    <dgm:pt modelId="{837C5C8B-076F-4643-864E-714E27E0D0B6}" type="sibTrans" cxnId="{E368D221-A6D0-4D8F-BE67-EDDE37D431CD}">
      <dgm:prSet/>
      <dgm:spPr/>
      <dgm:t>
        <a:bodyPr/>
        <a:lstStyle/>
        <a:p>
          <a:endParaRPr lang="es-ES"/>
        </a:p>
      </dgm:t>
    </dgm:pt>
    <dgm:pt modelId="{FE4DB79B-CCC4-461D-A633-B2DD256099B1}">
      <dgm:prSet phldrT="[Texto]"/>
      <dgm:spPr/>
      <dgm:t>
        <a:bodyPr/>
        <a:lstStyle/>
        <a:p>
          <a:r>
            <a:rPr lang="es-ES" dirty="0" smtClean="0">
              <a:latin typeface="Arial" pitchFamily="34" charset="0"/>
              <a:cs typeface="Arial" pitchFamily="34" charset="0"/>
            </a:rPr>
            <a:t>VALOR</a:t>
          </a:r>
        </a:p>
        <a:p>
          <a:r>
            <a:rPr lang="es-ES" dirty="0" smtClean="0">
              <a:latin typeface="Arial" pitchFamily="34" charset="0"/>
              <a:cs typeface="Arial" pitchFamily="34" charset="0"/>
            </a:rPr>
            <a:t>CULTURAL</a:t>
          </a:r>
          <a:endParaRPr lang="es-ES" dirty="0">
            <a:latin typeface="Arial" pitchFamily="34" charset="0"/>
            <a:cs typeface="Arial" pitchFamily="34" charset="0"/>
          </a:endParaRPr>
        </a:p>
      </dgm:t>
    </dgm:pt>
    <dgm:pt modelId="{38089680-3094-4583-A9BB-435364CAEDA9}" type="parTrans" cxnId="{DF8AC1EB-8CE9-41A4-8C96-9189F5E2E8BB}">
      <dgm:prSet/>
      <dgm:spPr/>
      <dgm:t>
        <a:bodyPr/>
        <a:lstStyle/>
        <a:p>
          <a:endParaRPr lang="es-ES"/>
        </a:p>
      </dgm:t>
    </dgm:pt>
    <dgm:pt modelId="{F8506A4B-8EC3-44E3-9B52-CDAE1994001E}" type="sibTrans" cxnId="{DF8AC1EB-8CE9-41A4-8C96-9189F5E2E8BB}">
      <dgm:prSet/>
      <dgm:spPr/>
      <dgm:t>
        <a:bodyPr/>
        <a:lstStyle/>
        <a:p>
          <a:endParaRPr lang="es-ES"/>
        </a:p>
      </dgm:t>
    </dgm:pt>
    <dgm:pt modelId="{3846CCF4-3487-4AB9-9210-9DB58376C4D5}">
      <dgm:prSet phldrT="[Texto]" custT="1"/>
      <dgm:spPr/>
      <dgm:t>
        <a:bodyPr/>
        <a:lstStyle/>
        <a:p>
          <a:r>
            <a:rPr lang="es-ES" sz="2400" dirty="0" smtClean="0">
              <a:latin typeface="Arial" pitchFamily="34" charset="0"/>
              <a:cs typeface="Arial" pitchFamily="34" charset="0"/>
            </a:rPr>
            <a:t>+ ADHERENCIA A LA ACTIVIDAD FÍSICA</a:t>
          </a:r>
          <a:endParaRPr lang="es-ES" sz="2400" dirty="0">
            <a:latin typeface="Arial" pitchFamily="34" charset="0"/>
            <a:cs typeface="Arial" pitchFamily="34" charset="0"/>
          </a:endParaRPr>
        </a:p>
      </dgm:t>
    </dgm:pt>
    <dgm:pt modelId="{1878ED1B-D56C-4DB2-BE3B-9D9AE925FA2F}" type="sibTrans" cxnId="{0FFDCAF1-95A9-478C-A8A6-20903D3EADE1}">
      <dgm:prSet/>
      <dgm:spPr/>
      <dgm:t>
        <a:bodyPr/>
        <a:lstStyle/>
        <a:p>
          <a:endParaRPr lang="es-ES"/>
        </a:p>
      </dgm:t>
    </dgm:pt>
    <dgm:pt modelId="{4CC46305-404A-41FF-960D-18268BEF7391}" type="parTrans" cxnId="{0FFDCAF1-95A9-478C-A8A6-20903D3EADE1}">
      <dgm:prSet/>
      <dgm:spPr/>
      <dgm:t>
        <a:bodyPr/>
        <a:lstStyle/>
        <a:p>
          <a:endParaRPr lang="es-ES"/>
        </a:p>
      </dgm:t>
    </dgm:pt>
    <dgm:pt modelId="{08BA1ABA-4A87-49AF-8FBE-22B8EE1319CA}" type="pres">
      <dgm:prSet presAssocID="{545303DB-2208-4E21-B6EB-31A1263F0357}" presName="Name0" presStyleCnt="0">
        <dgm:presLayoutVars>
          <dgm:dir/>
          <dgm:resizeHandles val="exact"/>
        </dgm:presLayoutVars>
      </dgm:prSet>
      <dgm:spPr/>
    </dgm:pt>
    <dgm:pt modelId="{C854CC1B-27AE-429E-AA6F-871D7EED7519}" type="pres">
      <dgm:prSet presAssocID="{545303DB-2208-4E21-B6EB-31A1263F0357}" presName="vNodes" presStyleCnt="0"/>
      <dgm:spPr/>
    </dgm:pt>
    <dgm:pt modelId="{9D0C3788-BF5D-420B-956E-65B6EC6ED61C}" type="pres">
      <dgm:prSet presAssocID="{BE3410F2-7391-4DEF-8151-D15340504146}" presName="node" presStyleLbl="node1" presStyleIdx="0" presStyleCnt="3" custScaleX="199146" custScaleY="20296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F1E97AC-DE90-4555-9B90-51ACA07EA2DF}" type="pres">
      <dgm:prSet presAssocID="{837C5C8B-076F-4643-864E-714E27E0D0B6}" presName="spacerT" presStyleCnt="0"/>
      <dgm:spPr/>
    </dgm:pt>
    <dgm:pt modelId="{3B50B6EE-E916-41B4-ACEA-F4C3E9C146B4}" type="pres">
      <dgm:prSet presAssocID="{837C5C8B-076F-4643-864E-714E27E0D0B6}" presName="sibTrans" presStyleLbl="sibTrans2D1" presStyleIdx="0" presStyleCnt="2"/>
      <dgm:spPr/>
      <dgm:t>
        <a:bodyPr/>
        <a:lstStyle/>
        <a:p>
          <a:endParaRPr lang="es-ES"/>
        </a:p>
      </dgm:t>
    </dgm:pt>
    <dgm:pt modelId="{F47219E9-2613-4E73-AF4B-C24918A6CDD7}" type="pres">
      <dgm:prSet presAssocID="{837C5C8B-076F-4643-864E-714E27E0D0B6}" presName="spacerB" presStyleCnt="0"/>
      <dgm:spPr/>
    </dgm:pt>
    <dgm:pt modelId="{01D1B6C5-1E4C-4430-8D57-7E403B35F013}" type="pres">
      <dgm:prSet presAssocID="{FE4DB79B-CCC4-461D-A633-B2DD256099B1}" presName="node" presStyleLbl="node1" presStyleIdx="1" presStyleCnt="3" custScaleX="254636" custScaleY="26582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1E0B3F8-DC18-4F9B-BF34-6B4974CA550B}" type="pres">
      <dgm:prSet presAssocID="{545303DB-2208-4E21-B6EB-31A1263F0357}" presName="sibTransLast" presStyleLbl="sibTrans2D1" presStyleIdx="1" presStyleCnt="2"/>
      <dgm:spPr/>
      <dgm:t>
        <a:bodyPr/>
        <a:lstStyle/>
        <a:p>
          <a:endParaRPr lang="es-ES"/>
        </a:p>
      </dgm:t>
    </dgm:pt>
    <dgm:pt modelId="{57A5A2A0-157C-4832-9AE0-14F24511D906}" type="pres">
      <dgm:prSet presAssocID="{545303DB-2208-4E21-B6EB-31A1263F0357}" presName="connectorText" presStyleLbl="sibTrans2D1" presStyleIdx="1" presStyleCnt="2"/>
      <dgm:spPr/>
      <dgm:t>
        <a:bodyPr/>
        <a:lstStyle/>
        <a:p>
          <a:endParaRPr lang="es-ES"/>
        </a:p>
      </dgm:t>
    </dgm:pt>
    <dgm:pt modelId="{9F35A17F-35AE-4A34-83F1-A98672DCFCB8}" type="pres">
      <dgm:prSet presAssocID="{545303DB-2208-4E21-B6EB-31A1263F0357}" presName="lastNode" presStyleLbl="node1" presStyleIdx="2" presStyleCnt="3" custScaleX="187512" custScaleY="18115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AE75DED0-01CC-478C-B299-A57E604BF65D}" type="presOf" srcId="{F8506A4B-8EC3-44E3-9B52-CDAE1994001E}" destId="{57A5A2A0-157C-4832-9AE0-14F24511D906}" srcOrd="1" destOrd="0" presId="urn:microsoft.com/office/officeart/2005/8/layout/equation2"/>
    <dgm:cxn modelId="{A95B7DAE-AF96-490B-ACD5-23FE2E4B758E}" type="presOf" srcId="{FE4DB79B-CCC4-461D-A633-B2DD256099B1}" destId="{01D1B6C5-1E4C-4430-8D57-7E403B35F013}" srcOrd="0" destOrd="0" presId="urn:microsoft.com/office/officeart/2005/8/layout/equation2"/>
    <dgm:cxn modelId="{B6FF42EF-085E-49B3-8D51-2460B24E4CD2}" type="presOf" srcId="{BE3410F2-7391-4DEF-8151-D15340504146}" destId="{9D0C3788-BF5D-420B-956E-65B6EC6ED61C}" srcOrd="0" destOrd="0" presId="urn:microsoft.com/office/officeart/2005/8/layout/equation2"/>
    <dgm:cxn modelId="{D8406E4B-E3AA-4447-9F49-DB1D76A773F4}" type="presOf" srcId="{F8506A4B-8EC3-44E3-9B52-CDAE1994001E}" destId="{01E0B3F8-DC18-4F9B-BF34-6B4974CA550B}" srcOrd="0" destOrd="0" presId="urn:microsoft.com/office/officeart/2005/8/layout/equation2"/>
    <dgm:cxn modelId="{E368D221-A6D0-4D8F-BE67-EDDE37D431CD}" srcId="{545303DB-2208-4E21-B6EB-31A1263F0357}" destId="{BE3410F2-7391-4DEF-8151-D15340504146}" srcOrd="0" destOrd="0" parTransId="{888DA731-6165-4E59-B0B5-1C37B06ACDBD}" sibTransId="{837C5C8B-076F-4643-864E-714E27E0D0B6}"/>
    <dgm:cxn modelId="{FA384326-05C5-4717-ABB9-B71081A097CD}" type="presOf" srcId="{837C5C8B-076F-4643-864E-714E27E0D0B6}" destId="{3B50B6EE-E916-41B4-ACEA-F4C3E9C146B4}" srcOrd="0" destOrd="0" presId="urn:microsoft.com/office/officeart/2005/8/layout/equation2"/>
    <dgm:cxn modelId="{DF8AC1EB-8CE9-41A4-8C96-9189F5E2E8BB}" srcId="{545303DB-2208-4E21-B6EB-31A1263F0357}" destId="{FE4DB79B-CCC4-461D-A633-B2DD256099B1}" srcOrd="1" destOrd="0" parTransId="{38089680-3094-4583-A9BB-435364CAEDA9}" sibTransId="{F8506A4B-8EC3-44E3-9B52-CDAE1994001E}"/>
    <dgm:cxn modelId="{DBBA010E-23AB-4DA7-ADAC-9462BD3D2A17}" type="presOf" srcId="{3846CCF4-3487-4AB9-9210-9DB58376C4D5}" destId="{9F35A17F-35AE-4A34-83F1-A98672DCFCB8}" srcOrd="0" destOrd="0" presId="urn:microsoft.com/office/officeart/2005/8/layout/equation2"/>
    <dgm:cxn modelId="{DC0C7F48-6379-4DF8-BA0D-3D0EB3404FBD}" type="presOf" srcId="{545303DB-2208-4E21-B6EB-31A1263F0357}" destId="{08BA1ABA-4A87-49AF-8FBE-22B8EE1319CA}" srcOrd="0" destOrd="0" presId="urn:microsoft.com/office/officeart/2005/8/layout/equation2"/>
    <dgm:cxn modelId="{0FFDCAF1-95A9-478C-A8A6-20903D3EADE1}" srcId="{545303DB-2208-4E21-B6EB-31A1263F0357}" destId="{3846CCF4-3487-4AB9-9210-9DB58376C4D5}" srcOrd="2" destOrd="0" parTransId="{4CC46305-404A-41FF-960D-18268BEF7391}" sibTransId="{1878ED1B-D56C-4DB2-BE3B-9D9AE925FA2F}"/>
    <dgm:cxn modelId="{BE7679BA-A4E7-441C-A31B-F85CB5B744A5}" type="presParOf" srcId="{08BA1ABA-4A87-49AF-8FBE-22B8EE1319CA}" destId="{C854CC1B-27AE-429E-AA6F-871D7EED7519}" srcOrd="0" destOrd="0" presId="urn:microsoft.com/office/officeart/2005/8/layout/equation2"/>
    <dgm:cxn modelId="{6BA96D95-1E08-4A32-B101-4BB7E6F047ED}" type="presParOf" srcId="{C854CC1B-27AE-429E-AA6F-871D7EED7519}" destId="{9D0C3788-BF5D-420B-956E-65B6EC6ED61C}" srcOrd="0" destOrd="0" presId="urn:microsoft.com/office/officeart/2005/8/layout/equation2"/>
    <dgm:cxn modelId="{5AC11C23-1350-4641-8986-692DAB913CD7}" type="presParOf" srcId="{C854CC1B-27AE-429E-AA6F-871D7EED7519}" destId="{7F1E97AC-DE90-4555-9B90-51ACA07EA2DF}" srcOrd="1" destOrd="0" presId="urn:microsoft.com/office/officeart/2005/8/layout/equation2"/>
    <dgm:cxn modelId="{C8C79C5C-D792-4D3C-96B3-ABEBB4CB18BE}" type="presParOf" srcId="{C854CC1B-27AE-429E-AA6F-871D7EED7519}" destId="{3B50B6EE-E916-41B4-ACEA-F4C3E9C146B4}" srcOrd="2" destOrd="0" presId="urn:microsoft.com/office/officeart/2005/8/layout/equation2"/>
    <dgm:cxn modelId="{5A7BB51F-9498-4552-A805-FCB50B71F0C0}" type="presParOf" srcId="{C854CC1B-27AE-429E-AA6F-871D7EED7519}" destId="{F47219E9-2613-4E73-AF4B-C24918A6CDD7}" srcOrd="3" destOrd="0" presId="urn:microsoft.com/office/officeart/2005/8/layout/equation2"/>
    <dgm:cxn modelId="{56419175-E35F-4BFD-B767-1F5A12E32DF8}" type="presParOf" srcId="{C854CC1B-27AE-429E-AA6F-871D7EED7519}" destId="{01D1B6C5-1E4C-4430-8D57-7E403B35F013}" srcOrd="4" destOrd="0" presId="urn:microsoft.com/office/officeart/2005/8/layout/equation2"/>
    <dgm:cxn modelId="{673A99D2-6033-45AC-AA34-5A3F57DD4802}" type="presParOf" srcId="{08BA1ABA-4A87-49AF-8FBE-22B8EE1319CA}" destId="{01E0B3F8-DC18-4F9B-BF34-6B4974CA550B}" srcOrd="1" destOrd="0" presId="urn:microsoft.com/office/officeart/2005/8/layout/equation2"/>
    <dgm:cxn modelId="{33F1DD40-885F-441F-84E5-FCF40CF22209}" type="presParOf" srcId="{01E0B3F8-DC18-4F9B-BF34-6B4974CA550B}" destId="{57A5A2A0-157C-4832-9AE0-14F24511D906}" srcOrd="0" destOrd="0" presId="urn:microsoft.com/office/officeart/2005/8/layout/equation2"/>
    <dgm:cxn modelId="{2482F7D0-C486-4A41-81FA-79949E125046}" type="presParOf" srcId="{08BA1ABA-4A87-49AF-8FBE-22B8EE1319CA}" destId="{9F35A17F-35AE-4A34-83F1-A98672DCFCB8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4 Rectángulo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5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6 Rectángulo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9 Rectángulo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11 Rectángulo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3" name="12 Elipse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13 Elipse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5" name="2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1E5F32-16FA-4F55-9F01-E5CC933F20B7}" type="datetimeFigureOut">
              <a:rPr lang="es-ES"/>
              <a:pPr>
                <a:defRPr/>
              </a:pPr>
              <a:t>24/05/2013</a:t>
            </a:fld>
            <a:endParaRPr lang="es-ES"/>
          </a:p>
        </p:txBody>
      </p:sp>
      <p:sp>
        <p:nvSpPr>
          <p:cNvPr id="16" name="1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7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 smtClean="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F38BEDEC-3377-4164-BE27-F1EDD5D456B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5A6310-94BE-4BC8-BAA5-9EC1E5D504DA}" type="datetimeFigureOut">
              <a:rPr lang="es-ES"/>
              <a:pPr>
                <a:defRPr/>
              </a:pPr>
              <a:t>24/05/2013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5CEDAF-AFF5-4686-9808-8594C5782BC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4 Rectángulo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5 Rectángulo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6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8 Rectángulo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10 Elipse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11 Elipse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3" name="5 Marcador de número de diapositiva"/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AF2D4A-D62B-4FB9-8130-981C34747EE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14" name="3 Marcador de fecha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EC933F-A55A-41F2-8DA7-1101ACC58A92}" type="datetimeFigureOut">
              <a:rPr lang="es-ES"/>
              <a:pPr>
                <a:defRPr/>
              </a:pPr>
              <a:t>24/05/2013</a:t>
            </a:fld>
            <a:endParaRPr lang="es-ES"/>
          </a:p>
        </p:txBody>
      </p:sp>
      <p:sp>
        <p:nvSpPr>
          <p:cNvPr id="15" name="4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B4B62A-5BDA-4948-B110-A162E7478548}" type="datetimeFigureOut">
              <a:rPr lang="es-ES"/>
              <a:pPr>
                <a:defRPr/>
              </a:pPr>
              <a:t>24/05/2013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35F250-0252-4170-B12A-BE2EC7ACA5C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4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5 Rectángulo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6 Rectángulo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8 Rectángulo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9 Rectángulo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10 Rectángulo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12 Elipse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13 Elipse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5" name="4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6" name="3 Marcador de fecha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A77497-4176-429A-ACC6-E174E6927580}" type="datetimeFigureOut">
              <a:rPr lang="es-ES"/>
              <a:pPr>
                <a:defRPr/>
              </a:pPr>
              <a:t>24/05/2013</a:t>
            </a:fld>
            <a:endParaRPr lang="es-ES"/>
          </a:p>
        </p:txBody>
      </p:sp>
      <p:sp>
        <p:nvSpPr>
          <p:cNvPr id="17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 smtClean="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695BA517-B0B1-4023-937E-A0FDB516C19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onector recto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0" name="9 Marcador de contenido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2" name="11 Marcador de contenido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4 Marcador de fecha"/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7B2F4A-D9CF-4CAC-B293-31F053F23FAE}" type="datetimeFigureOut">
              <a:rPr lang="es-ES"/>
              <a:pPr>
                <a:defRPr/>
              </a:pPr>
              <a:t>24/05/2013</a:t>
            </a:fld>
            <a:endParaRPr lang="es-ES"/>
          </a:p>
        </p:txBody>
      </p:sp>
      <p:sp>
        <p:nvSpPr>
          <p:cNvPr id="7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4D4D4D-850E-47BF-B635-351EF41BC18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8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9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10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12 Rectángulo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13 Conector recto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5" name="14 Rectángulo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6" name="15 Elipse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16 Elipse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4" name="23 Marcador de contenido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26" name="25 Marcador de contenido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23" name="22 Título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8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81430A-2CC8-402A-B51E-06C6AE059C7A}" type="datetimeFigureOut">
              <a:rPr lang="es-ES"/>
              <a:pPr>
                <a:defRPr/>
              </a:pPr>
              <a:t>24/05/2013</a:t>
            </a:fld>
            <a:endParaRPr lang="es-ES"/>
          </a:p>
        </p:txBody>
      </p:sp>
      <p:sp>
        <p:nvSpPr>
          <p:cNvPr id="19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0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647740C3-101F-4000-A333-1A0385EA213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AE0BAF-075E-401E-96DB-F5C574C9CBB0}" type="datetimeFigureOut">
              <a:rPr lang="es-ES"/>
              <a:pPr>
                <a:defRPr/>
              </a:pPr>
              <a:t>24/05/2013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943223-182B-4030-9EF0-95E7FA19196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3" name="2 Rectángulo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4" name="3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4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6 Rectángulo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CDA88C-610C-4EF7-A139-A13419C8D4DA}" type="datetimeFigureOut">
              <a:rPr lang="es-ES"/>
              <a:pPr>
                <a:defRPr/>
              </a:pPr>
              <a:t>24/05/2013</a:t>
            </a:fld>
            <a:endParaRPr lang="es-ES"/>
          </a:p>
        </p:txBody>
      </p:sp>
      <p:sp>
        <p:nvSpPr>
          <p:cNvPr id="9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A127002-F1B0-4607-8D24-201F58F1087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5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6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8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10 Rectángulo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12 Elipse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13 Elipse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14 Rectángulo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19 Marcador de contenido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6" name="6 Marcador de número de diapositiva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 smtClean="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0292DB7A-C021-497F-8DC6-2BB830656CD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17" name="4 Marcador de fecha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0360EF-7427-4F09-AF6E-EAF8E028DCF2}" type="datetimeFigureOut">
              <a:rPr lang="es-ES"/>
              <a:pPr>
                <a:defRPr/>
              </a:pPr>
              <a:t>24/05/2013</a:t>
            </a:fld>
            <a:endParaRPr lang="es-ES"/>
          </a:p>
        </p:txBody>
      </p:sp>
      <p:sp>
        <p:nvSpPr>
          <p:cNvPr id="18" name="5 Marcador de pie de página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onector recto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5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6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8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0" name="9 Rectángulo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11 Rectángulo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3" name="12 Elipse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13 Elipse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14 Rectángulo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6" name="6 Marcador de número de diapositiva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C30388-2B05-4EA8-AB86-547A0E51727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17" name="4 Marcador de fecha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93A528-D072-4EE8-843F-E3A013206719}" type="datetimeFigureOut">
              <a:rPr lang="es-ES"/>
              <a:pPr>
                <a:defRPr/>
              </a:pPr>
              <a:t>24/05/2013</a:t>
            </a:fld>
            <a:endParaRPr lang="es-ES"/>
          </a:p>
        </p:txBody>
      </p:sp>
      <p:sp>
        <p:nvSpPr>
          <p:cNvPr id="18" name="5 Marcador de pie de página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8 Rectángulo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00775B9-039F-45A5-8D3B-7653F7495C13}" type="datetimeFigureOut">
              <a:rPr lang="es-ES"/>
              <a:pPr>
                <a:defRPr/>
              </a:pPr>
              <a:t>24/05/2013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11 Elipse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14 Elipse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smtClean="0">
                <a:solidFill>
                  <a:schemeClr val="accent3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B108511-4FBC-47E1-BEBC-6B9FCC633F3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1038" name="21 Marcador de título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n-US" smtClean="0"/>
          </a:p>
        </p:txBody>
      </p:sp>
      <p:sp>
        <p:nvSpPr>
          <p:cNvPr id="1039" name="12 Marcador de texto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3300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fontAlgn="base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fontAlgn="base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ct val="20000"/>
        </a:spcBef>
        <a:spcAft>
          <a:spcPct val="0"/>
        </a:spcAft>
        <a:buClr>
          <a:srgbClr val="8FB08C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es-ES"/>
          </a:p>
        </p:txBody>
      </p:sp>
      <p:sp>
        <p:nvSpPr>
          <p:cNvPr id="13315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 smtClean="0"/>
          </a:p>
        </p:txBody>
      </p:sp>
      <p:pic>
        <p:nvPicPr>
          <p:cNvPr id="1026" name="Picture 2" descr="C:\Users\Pablo\Desktop\Breakdance en la ESO\img17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13318" name="5 CuadroTexto"/>
          <p:cNvSpPr txBox="1">
            <a:spLocks noChangeArrowheads="1"/>
          </p:cNvSpPr>
          <p:nvPr/>
        </p:nvSpPr>
        <p:spPr bwMode="auto">
          <a:xfrm>
            <a:off x="2428587" y="5929313"/>
            <a:ext cx="4294765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ES" sz="1400" b="1" dirty="0" err="1"/>
              <a:t>Castiñeira</a:t>
            </a:r>
            <a:r>
              <a:rPr lang="es-ES" sz="1400" b="1" dirty="0"/>
              <a:t>, </a:t>
            </a:r>
            <a:r>
              <a:rPr lang="es-ES" sz="1400" b="1" dirty="0" smtClean="0"/>
              <a:t>P</a:t>
            </a:r>
          </a:p>
          <a:p>
            <a:pPr algn="ctr"/>
            <a:r>
              <a:rPr lang="es-ES" sz="1400" dirty="0" smtClean="0"/>
              <a:t>Facultad </a:t>
            </a:r>
            <a:r>
              <a:rPr lang="es-ES" sz="1400" dirty="0"/>
              <a:t>de Ciencias de la Educación y del Deporte</a:t>
            </a:r>
          </a:p>
          <a:p>
            <a:pPr algn="ctr"/>
            <a:r>
              <a:rPr lang="es-ES" sz="1400" dirty="0"/>
              <a:t>Universidad de Vigo, Pontevedra (España)</a:t>
            </a:r>
          </a:p>
        </p:txBody>
      </p:sp>
      <p:sp>
        <p:nvSpPr>
          <p:cNvPr id="8" name="7 Rectángulo"/>
          <p:cNvSpPr/>
          <p:nvPr/>
        </p:nvSpPr>
        <p:spPr>
          <a:xfrm>
            <a:off x="642938" y="433388"/>
            <a:ext cx="7815262" cy="113877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b="1" dirty="0">
                <a:latin typeface="Arial" pitchFamily="34" charset="0"/>
                <a:cs typeface="Arial" pitchFamily="34" charset="0"/>
              </a:rPr>
              <a:t>EL BREAKDANCE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dirty="0">
                <a:latin typeface="Arial" pitchFamily="34" charset="0"/>
                <a:cs typeface="Arial" pitchFamily="34" charset="0"/>
              </a:rPr>
              <a:t>COMO 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RECURSO EDUCATIVO </a:t>
            </a:r>
            <a:r>
              <a:rPr lang="es-ES" sz="2000" dirty="0">
                <a:latin typeface="Arial" pitchFamily="34" charset="0"/>
                <a:cs typeface="Arial" pitchFamily="34" charset="0"/>
              </a:rPr>
              <a:t>E 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INTEGRADOR EN EL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dirty="0" smtClean="0">
                <a:latin typeface="Arial" pitchFamily="34" charset="0"/>
                <a:cs typeface="Arial" pitchFamily="34" charset="0"/>
              </a:rPr>
              <a:t>BLOQUE DE CONTENIDOS DE </a:t>
            </a:r>
            <a:r>
              <a:rPr lang="es-ES" sz="2000" dirty="0">
                <a:latin typeface="Arial" pitchFamily="34" charset="0"/>
                <a:cs typeface="Arial" pitchFamily="34" charset="0"/>
              </a:rPr>
              <a:t>EXPRESIÓN 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CORPORAL</a:t>
            </a:r>
            <a:endParaRPr lang="es-ES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4373940"/>
            <a:ext cx="2592288" cy="15553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es-ES"/>
          </a:p>
        </p:txBody>
      </p:sp>
      <p:sp>
        <p:nvSpPr>
          <p:cNvPr id="16387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 smtClean="0"/>
          </a:p>
        </p:txBody>
      </p:sp>
      <p:pic>
        <p:nvPicPr>
          <p:cNvPr id="1026" name="Picture 2" descr="C:\Users\Pablo\Desktop\Breakdance en la ESO\img17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16390" name="5 CuadroTexto"/>
          <p:cNvSpPr txBox="1">
            <a:spLocks noChangeArrowheads="1"/>
          </p:cNvSpPr>
          <p:nvPr/>
        </p:nvSpPr>
        <p:spPr bwMode="auto">
          <a:xfrm>
            <a:off x="2428587" y="5929313"/>
            <a:ext cx="4294765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ES" sz="1400" b="1" dirty="0" err="1"/>
              <a:t>Castiñeira</a:t>
            </a:r>
            <a:r>
              <a:rPr lang="es-ES" sz="1400" b="1" dirty="0"/>
              <a:t>, </a:t>
            </a:r>
            <a:r>
              <a:rPr lang="es-ES" sz="1400" b="1" dirty="0" smtClean="0"/>
              <a:t>P</a:t>
            </a:r>
          </a:p>
          <a:p>
            <a:pPr algn="ctr"/>
            <a:r>
              <a:rPr lang="es-ES" sz="1400" dirty="0" smtClean="0"/>
              <a:t>Facultad </a:t>
            </a:r>
            <a:r>
              <a:rPr lang="es-ES" sz="1400" dirty="0"/>
              <a:t>de Ciencias de la Educación y del Deporte</a:t>
            </a:r>
          </a:p>
          <a:p>
            <a:pPr algn="ctr"/>
            <a:r>
              <a:rPr lang="es-ES" sz="1400" dirty="0"/>
              <a:t>Universidad de Vigo, Pontevedra (España)</a:t>
            </a:r>
          </a:p>
        </p:txBody>
      </p:sp>
      <p:graphicFrame>
        <p:nvGraphicFramePr>
          <p:cNvPr id="9" name="8 Diagrama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Imagen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0097" y="5745401"/>
            <a:ext cx="1844146" cy="11064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es-ES"/>
          </a:p>
        </p:txBody>
      </p:sp>
      <p:sp>
        <p:nvSpPr>
          <p:cNvPr id="17411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 smtClean="0"/>
          </a:p>
        </p:txBody>
      </p:sp>
      <p:pic>
        <p:nvPicPr>
          <p:cNvPr id="1026" name="Picture 2" descr="C:\Users\Pablo\Desktop\Breakdance en la ESO\img17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17414" name="5 CuadroTexto"/>
          <p:cNvSpPr txBox="1">
            <a:spLocks noChangeArrowheads="1"/>
          </p:cNvSpPr>
          <p:nvPr/>
        </p:nvSpPr>
        <p:spPr bwMode="auto">
          <a:xfrm>
            <a:off x="2428587" y="5929313"/>
            <a:ext cx="4294765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ES" sz="1400" b="1" dirty="0" err="1"/>
              <a:t>Castiñeira</a:t>
            </a:r>
            <a:r>
              <a:rPr lang="es-ES" sz="1400" b="1" dirty="0"/>
              <a:t>, </a:t>
            </a:r>
            <a:r>
              <a:rPr lang="es-ES" sz="1400" b="1" dirty="0" smtClean="0"/>
              <a:t>P</a:t>
            </a:r>
          </a:p>
          <a:p>
            <a:pPr algn="ctr"/>
            <a:r>
              <a:rPr lang="es-ES" sz="1400" dirty="0" smtClean="0"/>
              <a:t>Facultad </a:t>
            </a:r>
            <a:r>
              <a:rPr lang="es-ES" sz="1400" dirty="0"/>
              <a:t>de Ciencias de la Educación y del Deporte</a:t>
            </a:r>
          </a:p>
          <a:p>
            <a:pPr algn="ctr"/>
            <a:r>
              <a:rPr lang="es-ES" sz="1400" dirty="0"/>
              <a:t>Universidad de Vigo, Pontevedra (España)</a:t>
            </a:r>
          </a:p>
        </p:txBody>
      </p:sp>
      <p:graphicFrame>
        <p:nvGraphicFramePr>
          <p:cNvPr id="9" name="8 Diagrama"/>
          <p:cNvGraphicFramePr/>
          <p:nvPr/>
        </p:nvGraphicFramePr>
        <p:xfrm>
          <a:off x="1500166" y="500042"/>
          <a:ext cx="6334148" cy="4714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Imagen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0097" y="5745401"/>
            <a:ext cx="1844146" cy="11064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es-ES"/>
          </a:p>
        </p:txBody>
      </p:sp>
      <p:sp>
        <p:nvSpPr>
          <p:cNvPr id="18435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 smtClean="0"/>
          </a:p>
        </p:txBody>
      </p:sp>
      <p:pic>
        <p:nvPicPr>
          <p:cNvPr id="1026" name="Picture 2" descr="C:\Users\Pablo\Desktop\Breakdance en la ESO\img17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18438" name="5 CuadroTexto"/>
          <p:cNvSpPr txBox="1">
            <a:spLocks noChangeArrowheads="1"/>
          </p:cNvSpPr>
          <p:nvPr/>
        </p:nvSpPr>
        <p:spPr bwMode="auto">
          <a:xfrm>
            <a:off x="2428587" y="5929313"/>
            <a:ext cx="4294765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ES" sz="1400" b="1" dirty="0" err="1"/>
              <a:t>Castiñeira</a:t>
            </a:r>
            <a:r>
              <a:rPr lang="es-ES" sz="1400" b="1" dirty="0"/>
              <a:t>, </a:t>
            </a:r>
            <a:r>
              <a:rPr lang="es-ES" sz="1400" b="1" dirty="0" smtClean="0"/>
              <a:t>P</a:t>
            </a:r>
          </a:p>
          <a:p>
            <a:pPr algn="ctr"/>
            <a:r>
              <a:rPr lang="es-ES" sz="1400" dirty="0" smtClean="0"/>
              <a:t>Facultad </a:t>
            </a:r>
            <a:r>
              <a:rPr lang="es-ES" sz="1400" dirty="0"/>
              <a:t>de Ciencias de la Educación y del Deporte</a:t>
            </a:r>
          </a:p>
          <a:p>
            <a:pPr algn="ctr"/>
            <a:r>
              <a:rPr lang="es-ES" sz="1400" dirty="0"/>
              <a:t>Universidad de Vigo, Pontevedra (España)</a:t>
            </a:r>
          </a:p>
        </p:txBody>
      </p:sp>
      <p:sp>
        <p:nvSpPr>
          <p:cNvPr id="18440" name="7 Rectángulo"/>
          <p:cNvSpPr>
            <a:spLocks noChangeArrowheads="1"/>
          </p:cNvSpPr>
          <p:nvPr/>
        </p:nvSpPr>
        <p:spPr bwMode="auto">
          <a:xfrm>
            <a:off x="642938" y="500063"/>
            <a:ext cx="7929562" cy="397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2800" dirty="0"/>
              <a:t>En el Bloque 3. </a:t>
            </a:r>
          </a:p>
          <a:p>
            <a:pPr algn="ctr"/>
            <a:endParaRPr lang="es-ES" sz="2800" dirty="0"/>
          </a:p>
          <a:p>
            <a:pPr algn="ctr"/>
            <a:r>
              <a:rPr lang="es-ES" sz="2800" u="sng" dirty="0"/>
              <a:t>Expresión corporal</a:t>
            </a:r>
            <a:r>
              <a:rPr lang="es-ES" sz="2800" dirty="0"/>
              <a:t> se hallan incorporados los contenidos destinados a aprender a </a:t>
            </a:r>
            <a:r>
              <a:rPr lang="es-ES" sz="2800" b="1" dirty="0"/>
              <a:t>expresar</a:t>
            </a:r>
            <a:r>
              <a:rPr lang="es-ES" sz="2800" dirty="0"/>
              <a:t> y a </a:t>
            </a:r>
            <a:r>
              <a:rPr lang="es-ES" sz="2800" b="1" dirty="0"/>
              <a:t>comunicar mediante el cuerpo</a:t>
            </a:r>
            <a:r>
              <a:rPr lang="es-ES" sz="2800" dirty="0"/>
              <a:t>, emociones, sentimientos e ideas a través de diferentes técnicas. La </a:t>
            </a:r>
            <a:r>
              <a:rPr lang="es-ES" sz="2800" b="1" dirty="0"/>
              <a:t>orientación</a:t>
            </a:r>
            <a:r>
              <a:rPr lang="es-ES" sz="2800" dirty="0"/>
              <a:t> </a:t>
            </a:r>
            <a:r>
              <a:rPr lang="es-ES" sz="2800" b="1" dirty="0"/>
              <a:t>lúdica y emocional </a:t>
            </a:r>
            <a:r>
              <a:rPr lang="es-ES" sz="2800" dirty="0"/>
              <a:t>facilita su utilización como fuente de disfrute y enriquecimiento personal.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0097" y="5745401"/>
            <a:ext cx="1844146" cy="11064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es-ES"/>
          </a:p>
        </p:txBody>
      </p:sp>
      <p:sp>
        <p:nvSpPr>
          <p:cNvPr id="19459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 smtClean="0"/>
          </a:p>
        </p:txBody>
      </p:sp>
      <p:pic>
        <p:nvPicPr>
          <p:cNvPr id="1026" name="Picture 2" descr="C:\Users\Pablo\Desktop\Breakdance en la ESO\img17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19462" name="5 CuadroTexto"/>
          <p:cNvSpPr txBox="1">
            <a:spLocks noChangeArrowheads="1"/>
          </p:cNvSpPr>
          <p:nvPr/>
        </p:nvSpPr>
        <p:spPr bwMode="auto">
          <a:xfrm>
            <a:off x="2428875" y="5929313"/>
            <a:ext cx="4294188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ES" sz="1400" b="1" dirty="0" err="1"/>
              <a:t>Castiñeira</a:t>
            </a:r>
            <a:r>
              <a:rPr lang="es-ES" sz="1400" b="1" dirty="0"/>
              <a:t>, </a:t>
            </a:r>
            <a:r>
              <a:rPr lang="es-ES" sz="1400" b="1" dirty="0" smtClean="0"/>
              <a:t>P</a:t>
            </a:r>
          </a:p>
          <a:p>
            <a:pPr algn="ctr"/>
            <a:r>
              <a:rPr lang="es-ES" sz="1400" dirty="0" smtClean="0"/>
              <a:t>Facultad </a:t>
            </a:r>
            <a:r>
              <a:rPr lang="es-ES" sz="1400" dirty="0"/>
              <a:t>de Ciencias de la Educación y del Deporte</a:t>
            </a:r>
          </a:p>
          <a:p>
            <a:pPr algn="ctr"/>
            <a:r>
              <a:rPr lang="es-ES" sz="1400" dirty="0"/>
              <a:t>Universidad de Vigo, Pontevedra (España)</a:t>
            </a:r>
          </a:p>
        </p:txBody>
      </p:sp>
      <p:sp>
        <p:nvSpPr>
          <p:cNvPr id="8" name="7 Rectángulo"/>
          <p:cNvSpPr/>
          <p:nvPr/>
        </p:nvSpPr>
        <p:spPr>
          <a:xfrm>
            <a:off x="642938" y="642938"/>
            <a:ext cx="7929562" cy="9540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Responde a los objetivos específicos del currículo de Educación Física</a:t>
            </a:r>
          </a:p>
        </p:txBody>
      </p:sp>
      <p:pic>
        <p:nvPicPr>
          <p:cNvPr id="3074" name="Picture 2" descr="C:\Users\Pablo\Desktop\Breakdance en la ESO\f894503.jpg"/>
          <p:cNvPicPr>
            <a:picLocks noChangeAspect="1" noChangeArrowheads="1"/>
          </p:cNvPicPr>
          <p:nvPr/>
        </p:nvPicPr>
        <p:blipFill>
          <a:blip r:embed="rId3">
            <a:lum contrast="10000"/>
          </a:blip>
          <a:srcRect b="18368"/>
          <a:stretch>
            <a:fillRect/>
          </a:stretch>
        </p:blipFill>
        <p:spPr bwMode="auto">
          <a:xfrm>
            <a:off x="2071688" y="2214563"/>
            <a:ext cx="4953000" cy="28575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0097" y="5745401"/>
            <a:ext cx="1844146" cy="11064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es-ES"/>
          </a:p>
        </p:txBody>
      </p:sp>
      <p:sp>
        <p:nvSpPr>
          <p:cNvPr id="20483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 smtClean="0"/>
          </a:p>
        </p:txBody>
      </p:sp>
      <p:pic>
        <p:nvPicPr>
          <p:cNvPr id="1026" name="Picture 2" descr="C:\Users\Pablo\Desktop\Breakdance en la ESO\img17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20486" name="5 CuadroTexto"/>
          <p:cNvSpPr txBox="1">
            <a:spLocks noChangeArrowheads="1"/>
          </p:cNvSpPr>
          <p:nvPr/>
        </p:nvSpPr>
        <p:spPr bwMode="auto">
          <a:xfrm>
            <a:off x="2428875" y="5929313"/>
            <a:ext cx="4294188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ES" sz="1400" b="1" dirty="0" err="1"/>
              <a:t>Castiñeira</a:t>
            </a:r>
            <a:r>
              <a:rPr lang="es-ES" sz="1400" b="1" dirty="0"/>
              <a:t>, </a:t>
            </a:r>
            <a:r>
              <a:rPr lang="es-ES" sz="1400" b="1" dirty="0" smtClean="0"/>
              <a:t>P</a:t>
            </a:r>
            <a:endParaRPr lang="es-ES" sz="1400" dirty="0"/>
          </a:p>
          <a:p>
            <a:pPr algn="ctr"/>
            <a:r>
              <a:rPr lang="es-ES" sz="1400" dirty="0"/>
              <a:t>Facultad de Ciencias de la Educación y del Deporte</a:t>
            </a:r>
          </a:p>
          <a:p>
            <a:pPr algn="ctr"/>
            <a:r>
              <a:rPr lang="es-ES" sz="1400" dirty="0"/>
              <a:t>Universidad de Vigo, Pontevedra (España)</a:t>
            </a:r>
          </a:p>
        </p:txBody>
      </p:sp>
      <p:sp>
        <p:nvSpPr>
          <p:cNvPr id="8" name="7 Rectángulo"/>
          <p:cNvSpPr/>
          <p:nvPr/>
        </p:nvSpPr>
        <p:spPr>
          <a:xfrm>
            <a:off x="642938" y="577850"/>
            <a:ext cx="7929562" cy="40925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000" dirty="0">
              <a:latin typeface="Arial" pitchFamily="34" charset="0"/>
              <a:cs typeface="Arial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dirty="0">
                <a:latin typeface="Arial" pitchFamily="34" charset="0"/>
                <a:cs typeface="Arial" pitchFamily="34" charset="0"/>
              </a:rPr>
              <a:t>1. Conocer los rasgos que definen una </a:t>
            </a:r>
            <a:r>
              <a:rPr lang="es-ES" sz="2000" b="1" dirty="0">
                <a:latin typeface="Arial" pitchFamily="34" charset="0"/>
                <a:cs typeface="Arial" pitchFamily="34" charset="0"/>
              </a:rPr>
              <a:t>actividad física saludable </a:t>
            </a:r>
            <a:r>
              <a:rPr lang="es-ES" sz="2000" dirty="0">
                <a:latin typeface="Arial" pitchFamily="34" charset="0"/>
                <a:cs typeface="Arial" pitchFamily="34" charset="0"/>
              </a:rPr>
              <a:t>y los efectos beneficiosos que esta tiene para la salud individual y colectiva.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dirty="0">
                <a:latin typeface="Arial" pitchFamily="34" charset="0"/>
                <a:cs typeface="Arial" pitchFamily="34" charset="0"/>
              </a:rPr>
              <a:t>2. Valorar la </a:t>
            </a:r>
            <a:r>
              <a:rPr lang="es-ES" sz="2000" b="1" dirty="0">
                <a:latin typeface="Arial" pitchFamily="34" charset="0"/>
                <a:cs typeface="Arial" pitchFamily="34" charset="0"/>
              </a:rPr>
              <a:t>práctica habitual y sistemática </a:t>
            </a:r>
            <a:r>
              <a:rPr lang="es-ES" sz="2000" dirty="0">
                <a:latin typeface="Arial" pitchFamily="34" charset="0"/>
                <a:cs typeface="Arial" pitchFamily="34" charset="0"/>
              </a:rPr>
              <a:t>de actividades físicas como medio para mejorar las condiciones de salud y </a:t>
            </a:r>
            <a:r>
              <a:rPr lang="es-ES" sz="2000" b="1" dirty="0">
                <a:latin typeface="Arial" pitchFamily="34" charset="0"/>
                <a:cs typeface="Arial" pitchFamily="34" charset="0"/>
              </a:rPr>
              <a:t>calidad de vida</a:t>
            </a:r>
            <a:r>
              <a:rPr lang="es-ES" sz="2000" dirty="0">
                <a:latin typeface="Arial" pitchFamily="34" charset="0"/>
                <a:cs typeface="Arial" pitchFamily="34" charset="0"/>
              </a:rPr>
              <a:t>.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dirty="0">
                <a:latin typeface="Arial" pitchFamily="34" charset="0"/>
                <a:cs typeface="Arial" pitchFamily="34" charset="0"/>
              </a:rPr>
              <a:t>3. Realizar tareas dirigidas al incremento de las posibilidades de </a:t>
            </a:r>
            <a:r>
              <a:rPr lang="es-ES" sz="2000" b="1" dirty="0">
                <a:latin typeface="Arial" pitchFamily="34" charset="0"/>
                <a:cs typeface="Arial" pitchFamily="34" charset="0"/>
              </a:rPr>
              <a:t>rendimiento motor</a:t>
            </a:r>
            <a:r>
              <a:rPr lang="es-ES" sz="2000" dirty="0">
                <a:latin typeface="Arial" pitchFamily="34" charset="0"/>
                <a:cs typeface="Arial" pitchFamily="34" charset="0"/>
              </a:rPr>
              <a:t>, a la </a:t>
            </a:r>
            <a:r>
              <a:rPr lang="es-ES" sz="2000" b="1" dirty="0">
                <a:latin typeface="Arial" pitchFamily="34" charset="0"/>
                <a:cs typeface="Arial" pitchFamily="34" charset="0"/>
              </a:rPr>
              <a:t>mejora de la condición física </a:t>
            </a:r>
            <a:r>
              <a:rPr lang="es-ES" sz="2000" dirty="0">
                <a:latin typeface="Arial" pitchFamily="34" charset="0"/>
                <a:cs typeface="Arial" pitchFamily="34" charset="0"/>
              </a:rPr>
              <a:t>para la salud y al perfeccionamiento de las funciones de ajuste, </a:t>
            </a:r>
            <a:r>
              <a:rPr lang="es-ES" sz="2000" b="1" dirty="0">
                <a:latin typeface="Arial" pitchFamily="34" charset="0"/>
                <a:cs typeface="Arial" pitchFamily="34" charset="0"/>
              </a:rPr>
              <a:t>dominio y control corporal</a:t>
            </a:r>
            <a:r>
              <a:rPr lang="es-ES" sz="2000" dirty="0">
                <a:latin typeface="Arial" pitchFamily="34" charset="0"/>
                <a:cs typeface="Arial" pitchFamily="34" charset="0"/>
              </a:rPr>
              <a:t>, adoptando una actitud de auto exigencia en su ejecución.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0097" y="5745401"/>
            <a:ext cx="1844146" cy="11064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ablo\Desktop\Breakdance en la ESO\img17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es-ES"/>
          </a:p>
        </p:txBody>
      </p:sp>
      <p:sp>
        <p:nvSpPr>
          <p:cNvPr id="21508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 smtClean="0"/>
          </a:p>
        </p:txBody>
      </p:sp>
      <p:sp>
        <p:nvSpPr>
          <p:cNvPr id="21510" name="5 CuadroTexto"/>
          <p:cNvSpPr txBox="1">
            <a:spLocks noChangeArrowheads="1"/>
          </p:cNvSpPr>
          <p:nvPr/>
        </p:nvSpPr>
        <p:spPr bwMode="auto">
          <a:xfrm>
            <a:off x="2428587" y="5929313"/>
            <a:ext cx="4294765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ES" sz="1400" b="1" dirty="0" err="1"/>
              <a:t>Castiñeira</a:t>
            </a:r>
            <a:r>
              <a:rPr lang="es-ES" sz="1400" b="1" dirty="0"/>
              <a:t>, </a:t>
            </a:r>
            <a:r>
              <a:rPr lang="es-ES" sz="1400" b="1" dirty="0" smtClean="0"/>
              <a:t>P</a:t>
            </a:r>
          </a:p>
          <a:p>
            <a:pPr algn="ctr"/>
            <a:r>
              <a:rPr lang="es-ES" sz="1400" dirty="0" smtClean="0"/>
              <a:t>Facultad </a:t>
            </a:r>
            <a:r>
              <a:rPr lang="es-ES" sz="1400" dirty="0"/>
              <a:t>de Ciencias de la Educación y del Deporte</a:t>
            </a:r>
          </a:p>
          <a:p>
            <a:pPr algn="ctr"/>
            <a:r>
              <a:rPr lang="es-ES" sz="1400" dirty="0"/>
              <a:t>Universidad de Vigo, Pontevedra (España)</a:t>
            </a:r>
          </a:p>
        </p:txBody>
      </p:sp>
      <p:sp>
        <p:nvSpPr>
          <p:cNvPr id="8" name="7 Rectángulo"/>
          <p:cNvSpPr/>
          <p:nvPr/>
        </p:nvSpPr>
        <p:spPr>
          <a:xfrm>
            <a:off x="642938" y="785813"/>
            <a:ext cx="7929562" cy="4400550"/>
          </a:xfrm>
          <a:prstGeom prst="rect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000" dirty="0">
              <a:latin typeface="Arial" pitchFamily="34" charset="0"/>
              <a:cs typeface="Arial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dirty="0">
                <a:latin typeface="Arial" pitchFamily="34" charset="0"/>
                <a:cs typeface="Arial" pitchFamily="34" charset="0"/>
              </a:rPr>
              <a:t>6. Mostrar habilidades y </a:t>
            </a:r>
            <a:r>
              <a:rPr lang="es-ES" sz="2000" b="1" dirty="0">
                <a:latin typeface="Arial" pitchFamily="34" charset="0"/>
                <a:cs typeface="Arial" pitchFamily="34" charset="0"/>
              </a:rPr>
              <a:t>actitudes sociales de respeto</a:t>
            </a:r>
            <a:r>
              <a:rPr lang="es-ES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es-ES" sz="2000" b="1" dirty="0">
                <a:latin typeface="Arial" pitchFamily="34" charset="0"/>
                <a:cs typeface="Arial" pitchFamily="34" charset="0"/>
              </a:rPr>
              <a:t>trabajo en equipo</a:t>
            </a:r>
            <a:r>
              <a:rPr lang="es-ES" sz="2000" dirty="0">
                <a:latin typeface="Arial" pitchFamily="34" charset="0"/>
                <a:cs typeface="Arial" pitchFamily="34" charset="0"/>
              </a:rPr>
              <a:t> y deportividad en la </a:t>
            </a:r>
            <a:r>
              <a:rPr lang="es-ES" sz="2000" b="1" dirty="0">
                <a:latin typeface="Arial" pitchFamily="34" charset="0"/>
                <a:cs typeface="Arial" pitchFamily="34" charset="0"/>
              </a:rPr>
              <a:t>participación</a:t>
            </a:r>
            <a:r>
              <a:rPr lang="es-ES" sz="2000" dirty="0">
                <a:latin typeface="Arial" pitchFamily="34" charset="0"/>
                <a:cs typeface="Arial" pitchFamily="34" charset="0"/>
              </a:rPr>
              <a:t> en actividades, juegos y deportes, independientemente de las diferencias culturales, sociales y de habilidad.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dirty="0">
                <a:latin typeface="Arial" pitchFamily="34" charset="0"/>
                <a:cs typeface="Arial" pitchFamily="34" charset="0"/>
              </a:rPr>
              <a:t>8. Practicar y diseñar actividades expresivas con o sin base musical, utilizando el </a:t>
            </a:r>
            <a:r>
              <a:rPr lang="es-ES" sz="2000" b="1" dirty="0">
                <a:latin typeface="Arial" pitchFamily="34" charset="0"/>
                <a:cs typeface="Arial" pitchFamily="34" charset="0"/>
              </a:rPr>
              <a:t>cuerpo como medio de comunicación y expresión creativa</a:t>
            </a:r>
            <a:r>
              <a:rPr lang="es-ES" sz="2000" dirty="0">
                <a:latin typeface="Arial" pitchFamily="34" charset="0"/>
                <a:cs typeface="Arial" pitchFamily="34" charset="0"/>
              </a:rPr>
              <a:t>.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dirty="0">
                <a:latin typeface="Arial" pitchFamily="34" charset="0"/>
                <a:cs typeface="Arial" pitchFamily="34" charset="0"/>
              </a:rPr>
              <a:t>9. Adoptar una </a:t>
            </a:r>
            <a:r>
              <a:rPr lang="es-ES" sz="2000" b="1" dirty="0">
                <a:latin typeface="Arial" pitchFamily="34" charset="0"/>
                <a:cs typeface="Arial" pitchFamily="34" charset="0"/>
              </a:rPr>
              <a:t>actitud crítica</a:t>
            </a:r>
            <a:r>
              <a:rPr lang="es-ES" sz="2000" dirty="0">
                <a:latin typeface="Arial" pitchFamily="34" charset="0"/>
                <a:cs typeface="Arial" pitchFamily="34" charset="0"/>
              </a:rPr>
              <a:t> ante el tratamiento del </a:t>
            </a:r>
            <a:r>
              <a:rPr lang="es-ES" sz="2000" b="1" dirty="0">
                <a:latin typeface="Arial" pitchFamily="34" charset="0"/>
                <a:cs typeface="Arial" pitchFamily="34" charset="0"/>
              </a:rPr>
              <a:t>cuerpo</a:t>
            </a:r>
            <a:r>
              <a:rPr lang="es-ES" sz="2000" dirty="0">
                <a:latin typeface="Arial" pitchFamily="34" charset="0"/>
                <a:cs typeface="Arial" pitchFamily="34" charset="0"/>
              </a:rPr>
              <a:t>, la actividad física y el </a:t>
            </a:r>
            <a:r>
              <a:rPr lang="es-ES" sz="2000" b="1" dirty="0">
                <a:latin typeface="Arial" pitchFamily="34" charset="0"/>
                <a:cs typeface="Arial" pitchFamily="34" charset="0"/>
              </a:rPr>
              <a:t>deporte</a:t>
            </a:r>
            <a:r>
              <a:rPr lang="es-ES" sz="2000" dirty="0">
                <a:latin typeface="Arial" pitchFamily="34" charset="0"/>
                <a:cs typeface="Arial" pitchFamily="34" charset="0"/>
              </a:rPr>
              <a:t> en el contexto </a:t>
            </a:r>
            <a:r>
              <a:rPr lang="es-ES" sz="2000" b="1" dirty="0">
                <a:latin typeface="Arial" pitchFamily="34" charset="0"/>
                <a:cs typeface="Arial" pitchFamily="34" charset="0"/>
              </a:rPr>
              <a:t>social</a:t>
            </a:r>
            <a:r>
              <a:rPr lang="es-ES" sz="2000" dirty="0">
                <a:latin typeface="Arial" pitchFamily="34" charset="0"/>
                <a:cs typeface="Arial" pitchFamily="34" charset="0"/>
              </a:rPr>
              <a:t>.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dirty="0">
                <a:latin typeface="Arial" pitchFamily="34" charset="0"/>
                <a:cs typeface="Arial" pitchFamily="34" charset="0"/>
              </a:rPr>
              <a:t>10. Realizar </a:t>
            </a:r>
            <a:r>
              <a:rPr lang="es-ES" sz="2000" b="1" dirty="0">
                <a:latin typeface="Arial" pitchFamily="34" charset="0"/>
                <a:cs typeface="Arial" pitchFamily="34" charset="0"/>
              </a:rPr>
              <a:t>actividades físico-deportivas en el medio natural</a:t>
            </a:r>
            <a:r>
              <a:rPr lang="es-ES" sz="2000" dirty="0">
                <a:latin typeface="Arial" pitchFamily="34" charset="0"/>
                <a:cs typeface="Arial" pitchFamily="34" charset="0"/>
              </a:rPr>
              <a:t> que tengan bajo impacto ambiental, contribuyendo a su conservación.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C:\Users\Pablo\Desktop\Breakdance en la ESO\Berta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85950" y="357188"/>
            <a:ext cx="6962775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:\Users\Pablo\Desktop\Breakdance en la ESO\img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3" y="785813"/>
            <a:ext cx="6286500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0097" y="5745401"/>
            <a:ext cx="1844146" cy="11064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es-ES"/>
          </a:p>
        </p:txBody>
      </p:sp>
      <p:sp>
        <p:nvSpPr>
          <p:cNvPr id="22531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 smtClean="0"/>
          </a:p>
        </p:txBody>
      </p:sp>
      <p:pic>
        <p:nvPicPr>
          <p:cNvPr id="1026" name="Picture 2" descr="C:\Users\Pablo\Desktop\Breakdance en la ESO\img17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22534" name="5 CuadroTexto"/>
          <p:cNvSpPr txBox="1">
            <a:spLocks noChangeArrowheads="1"/>
          </p:cNvSpPr>
          <p:nvPr/>
        </p:nvSpPr>
        <p:spPr bwMode="auto">
          <a:xfrm>
            <a:off x="2428587" y="5929313"/>
            <a:ext cx="4294765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ES" sz="1400" b="1" dirty="0" err="1"/>
              <a:t>Castiñeira</a:t>
            </a:r>
            <a:r>
              <a:rPr lang="es-ES" sz="1400" b="1" dirty="0"/>
              <a:t>, </a:t>
            </a:r>
            <a:r>
              <a:rPr lang="es-ES" sz="1400" b="1" dirty="0" smtClean="0"/>
              <a:t>P</a:t>
            </a:r>
          </a:p>
          <a:p>
            <a:pPr algn="ctr"/>
            <a:r>
              <a:rPr lang="es-ES" sz="1400" dirty="0" smtClean="0"/>
              <a:t>Facultad </a:t>
            </a:r>
            <a:r>
              <a:rPr lang="es-ES" sz="1400" dirty="0"/>
              <a:t>de Ciencias de la Educación y del Deporte</a:t>
            </a:r>
          </a:p>
          <a:p>
            <a:pPr algn="ctr"/>
            <a:r>
              <a:rPr lang="es-ES" sz="1400" dirty="0"/>
              <a:t>Universidad de Vigo, Pontevedra (España)</a:t>
            </a:r>
          </a:p>
        </p:txBody>
      </p:sp>
      <p:sp>
        <p:nvSpPr>
          <p:cNvPr id="22536" name="7 Rectángulo"/>
          <p:cNvSpPr>
            <a:spLocks noChangeArrowheads="1"/>
          </p:cNvSpPr>
          <p:nvPr/>
        </p:nvSpPr>
        <p:spPr bwMode="auto">
          <a:xfrm>
            <a:off x="642938" y="642938"/>
            <a:ext cx="7929562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2800" b="1">
                <a:solidFill>
                  <a:srgbClr val="7030A0"/>
                </a:solidFill>
              </a:rPr>
              <a:t>OBJETIVOS GENERALES Y ESPECÍFICOS DEL BREAKDANCE </a:t>
            </a:r>
          </a:p>
        </p:txBody>
      </p:sp>
      <p:pic>
        <p:nvPicPr>
          <p:cNvPr id="6146" name="Picture 2" descr="C:\Users\Pablo\Desktop\Breakdance en la ESO\IMG_1849.JPG"/>
          <p:cNvPicPr>
            <a:picLocks noChangeAspect="1" noChangeArrowheads="1"/>
          </p:cNvPicPr>
          <p:nvPr/>
        </p:nvPicPr>
        <p:blipFill>
          <a:blip r:embed="rId3"/>
          <a:srcRect t="19149"/>
          <a:stretch>
            <a:fillRect/>
          </a:stretch>
        </p:blipFill>
        <p:spPr bwMode="auto">
          <a:xfrm>
            <a:off x="2071688" y="2071688"/>
            <a:ext cx="5000625" cy="2946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0097" y="5745401"/>
            <a:ext cx="1844146" cy="11064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es-ES"/>
          </a:p>
        </p:txBody>
      </p:sp>
      <p:sp>
        <p:nvSpPr>
          <p:cNvPr id="23555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 smtClean="0"/>
          </a:p>
        </p:txBody>
      </p:sp>
      <p:pic>
        <p:nvPicPr>
          <p:cNvPr id="1026" name="Picture 2" descr="C:\Users\Pablo\Desktop\Breakdance en la ESO\img17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23558" name="5 CuadroTexto"/>
          <p:cNvSpPr txBox="1">
            <a:spLocks noChangeArrowheads="1"/>
          </p:cNvSpPr>
          <p:nvPr/>
        </p:nvSpPr>
        <p:spPr bwMode="auto">
          <a:xfrm>
            <a:off x="2428587" y="5929313"/>
            <a:ext cx="4294765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ES" sz="1400" b="1" dirty="0" err="1"/>
              <a:t>Castiñeira</a:t>
            </a:r>
            <a:r>
              <a:rPr lang="es-ES" sz="1400" b="1" dirty="0"/>
              <a:t>, </a:t>
            </a:r>
            <a:r>
              <a:rPr lang="es-ES" sz="1400" b="1" dirty="0" smtClean="0"/>
              <a:t>P</a:t>
            </a:r>
          </a:p>
          <a:p>
            <a:pPr algn="ctr"/>
            <a:r>
              <a:rPr lang="es-ES" sz="1400" dirty="0" smtClean="0"/>
              <a:t>Facultad </a:t>
            </a:r>
            <a:r>
              <a:rPr lang="es-ES" sz="1400" dirty="0"/>
              <a:t>de Ciencias de la Educación y del Deporte</a:t>
            </a:r>
          </a:p>
          <a:p>
            <a:pPr algn="ctr"/>
            <a:r>
              <a:rPr lang="es-ES" sz="1400" dirty="0"/>
              <a:t>Universidad de Vigo, Pontevedra (España)</a:t>
            </a:r>
          </a:p>
        </p:txBody>
      </p:sp>
      <p:sp>
        <p:nvSpPr>
          <p:cNvPr id="8" name="7 Rectángulo"/>
          <p:cNvSpPr/>
          <p:nvPr/>
        </p:nvSpPr>
        <p:spPr>
          <a:xfrm>
            <a:off x="642938" y="214313"/>
            <a:ext cx="7929562" cy="53244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000" dirty="0">
              <a:latin typeface="+mn-lt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dirty="0">
                <a:latin typeface="Arial" pitchFamily="34" charset="0"/>
                <a:cs typeface="Arial" pitchFamily="34" charset="0"/>
              </a:rPr>
              <a:t>G1.  </a:t>
            </a:r>
            <a:r>
              <a:rPr lang="es-ES" sz="2000" b="1" dirty="0">
                <a:latin typeface="Arial" pitchFamily="34" charset="0"/>
                <a:cs typeface="Arial" pitchFamily="34" charset="0"/>
              </a:rPr>
              <a:t>Acercar el breakdance al colectivo juvenil</a:t>
            </a:r>
            <a:r>
              <a:rPr lang="es-ES" sz="2000" dirty="0">
                <a:latin typeface="Arial" pitchFamily="34" charset="0"/>
                <a:cs typeface="Arial" pitchFamily="34" charset="0"/>
              </a:rPr>
              <a:t> y promover los beneficios que conlleva su práctica habitual, combatiendo los prejuicios de peligro e inaccesibilidad.</a:t>
            </a:r>
            <a:r>
              <a:rPr lang="es-ES" sz="2000" b="1" dirty="0">
                <a:latin typeface="Arial" pitchFamily="34" charset="0"/>
                <a:cs typeface="Arial" pitchFamily="34" charset="0"/>
              </a:rPr>
              <a:t> </a:t>
            </a:r>
            <a:endParaRPr lang="es-ES" sz="2000" dirty="0">
              <a:latin typeface="Arial" pitchFamily="34" charset="0"/>
              <a:cs typeface="Arial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dirty="0">
                <a:latin typeface="Arial" pitchFamily="34" charset="0"/>
                <a:cs typeface="Arial" pitchFamily="34" charset="0"/>
              </a:rPr>
              <a:t>G2.  Promover hábitos de práctica deportiva y contribuir al </a:t>
            </a:r>
            <a:r>
              <a:rPr lang="es-ES" sz="2000" b="1" dirty="0">
                <a:latin typeface="Arial" pitchFamily="34" charset="0"/>
                <a:cs typeface="Arial" pitchFamily="34" charset="0"/>
              </a:rPr>
              <a:t>desarrollo integral</a:t>
            </a:r>
            <a:r>
              <a:rPr lang="es-ES" sz="2000" dirty="0">
                <a:latin typeface="Arial" pitchFamily="34" charset="0"/>
                <a:cs typeface="Arial" pitchFamily="34" charset="0"/>
              </a:rPr>
              <a:t> de la persona.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dirty="0">
                <a:latin typeface="Arial" pitchFamily="34" charset="0"/>
                <a:cs typeface="Arial" pitchFamily="34" charset="0"/>
              </a:rPr>
              <a:t>G3. Incrementar la salud física y  </a:t>
            </a:r>
            <a:r>
              <a:rPr lang="es-ES" sz="2000" b="1" dirty="0">
                <a:latin typeface="Arial" pitchFamily="34" charset="0"/>
                <a:cs typeface="Arial" pitchFamily="34" charset="0"/>
              </a:rPr>
              <a:t>propiciar el bienestar psicológico de la persona</a:t>
            </a:r>
            <a:r>
              <a:rPr lang="es-ES" sz="2000" dirty="0">
                <a:latin typeface="Arial" pitchFamily="34" charset="0"/>
                <a:cs typeface="Arial" pitchFamily="34" charset="0"/>
              </a:rPr>
              <a:t> potencializando sus cualidades personales así como sus capacidades físicas y mentales.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dirty="0">
                <a:latin typeface="Arial" pitchFamily="34" charset="0"/>
                <a:cs typeface="Arial" pitchFamily="34" charset="0"/>
              </a:rPr>
              <a:t>G4. </a:t>
            </a:r>
            <a:r>
              <a:rPr lang="es-ES" sz="2000" b="1" dirty="0">
                <a:latin typeface="Arial" pitchFamily="34" charset="0"/>
                <a:cs typeface="Arial" pitchFamily="34" charset="0"/>
              </a:rPr>
              <a:t>Reforzar la autoestima y autonomía</a:t>
            </a:r>
            <a:r>
              <a:rPr lang="es-E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s-ES" sz="2000" b="1" dirty="0">
                <a:latin typeface="Arial" pitchFamily="34" charset="0"/>
                <a:cs typeface="Arial" pitchFamily="34" charset="0"/>
              </a:rPr>
              <a:t>para la adquisición de habilidades sociales</a:t>
            </a:r>
            <a:r>
              <a:rPr lang="es-ES" sz="2000" dirty="0">
                <a:latin typeface="Arial" pitchFamily="34" charset="0"/>
                <a:cs typeface="Arial" pitchFamily="34" charset="0"/>
              </a:rPr>
              <a:t> que permitan el desarrollo favorable de la persona durante su proceso de aprendizaje, dentro de un contexto de auto realización personal y social.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dirty="0">
                <a:latin typeface="Arial" pitchFamily="34" charset="0"/>
                <a:cs typeface="Arial" pitchFamily="34" charset="0"/>
              </a:rPr>
              <a:t>G5. </a:t>
            </a:r>
            <a:r>
              <a:rPr lang="es-ES" sz="2000" b="1" dirty="0">
                <a:latin typeface="Arial" pitchFamily="34" charset="0"/>
                <a:cs typeface="Arial" pitchFamily="34" charset="0"/>
              </a:rPr>
              <a:t>Fomentar valores cooperativos y conductas de aceptación</a:t>
            </a:r>
            <a:r>
              <a:rPr lang="es-ES" sz="2000" dirty="0">
                <a:latin typeface="Arial" pitchFamily="34" charset="0"/>
                <a:cs typeface="Arial" pitchFamily="34" charset="0"/>
              </a:rPr>
              <a:t>, tolerancia, respeto, solidaridad y trabajo en equipo atendiendo a la diversidad. </a:t>
            </a:r>
            <a:r>
              <a:rPr lang="es-ES" sz="2000" b="1" dirty="0">
                <a:latin typeface="Arial" pitchFamily="34" charset="0"/>
                <a:cs typeface="Arial" pitchFamily="34" charset="0"/>
              </a:rPr>
              <a:t>Favorecer la coeducación</a:t>
            </a:r>
            <a:r>
              <a:rPr lang="es-ES" sz="2000" dirty="0">
                <a:latin typeface="Arial" pitchFamily="34" charset="0"/>
                <a:cs typeface="Arial" pitchFamily="34" charset="0"/>
              </a:rPr>
              <a:t>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0097" y="5745401"/>
            <a:ext cx="1844146" cy="11064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es-ES"/>
          </a:p>
        </p:txBody>
      </p:sp>
      <p:sp>
        <p:nvSpPr>
          <p:cNvPr id="24579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 smtClean="0"/>
          </a:p>
        </p:txBody>
      </p:sp>
      <p:pic>
        <p:nvPicPr>
          <p:cNvPr id="1026" name="Picture 2" descr="C:\Users\Pablo\Desktop\Breakdance en la ESO\img17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24582" name="5 CuadroTexto"/>
          <p:cNvSpPr txBox="1">
            <a:spLocks noChangeArrowheads="1"/>
          </p:cNvSpPr>
          <p:nvPr/>
        </p:nvSpPr>
        <p:spPr bwMode="auto">
          <a:xfrm>
            <a:off x="2428875" y="5929313"/>
            <a:ext cx="4294188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ES" sz="1400" b="1" dirty="0" err="1"/>
              <a:t>Castiñeira</a:t>
            </a:r>
            <a:r>
              <a:rPr lang="es-ES" sz="1400" b="1" dirty="0"/>
              <a:t>, </a:t>
            </a:r>
            <a:r>
              <a:rPr lang="es-ES" sz="1400" b="1" dirty="0" smtClean="0"/>
              <a:t>P</a:t>
            </a:r>
            <a:endParaRPr lang="es-ES" sz="1400" dirty="0"/>
          </a:p>
          <a:p>
            <a:pPr algn="ctr"/>
            <a:r>
              <a:rPr lang="es-ES" sz="1400" dirty="0"/>
              <a:t>Facultad de Ciencias de la Educación y del Deporte</a:t>
            </a:r>
          </a:p>
          <a:p>
            <a:pPr algn="ctr"/>
            <a:r>
              <a:rPr lang="es-ES" sz="1400" dirty="0"/>
              <a:t>Universidad de Vigo, Pontevedra (España)</a:t>
            </a:r>
          </a:p>
        </p:txBody>
      </p:sp>
      <p:sp>
        <p:nvSpPr>
          <p:cNvPr id="8" name="7 Rectángulo"/>
          <p:cNvSpPr/>
          <p:nvPr/>
        </p:nvSpPr>
        <p:spPr>
          <a:xfrm>
            <a:off x="642938" y="500063"/>
            <a:ext cx="7929562" cy="34782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000" dirty="0">
              <a:latin typeface="+mn-lt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dirty="0">
                <a:latin typeface="Arial" pitchFamily="34" charset="0"/>
                <a:cs typeface="Arial" pitchFamily="34" charset="0"/>
              </a:rPr>
              <a:t>E1. </a:t>
            </a:r>
            <a:r>
              <a:rPr lang="es-ES" sz="2000" b="1" dirty="0">
                <a:latin typeface="Arial" pitchFamily="34" charset="0"/>
                <a:cs typeface="Arial" pitchFamily="34" charset="0"/>
              </a:rPr>
              <a:t>Desarrollo de la creatividad motora, la expresión corporal y habilidades comunicativas.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dirty="0">
                <a:latin typeface="Arial" pitchFamily="34" charset="0"/>
                <a:cs typeface="Arial" pitchFamily="34" charset="0"/>
              </a:rPr>
              <a:t>E2. Conocer y dominar los elementos técnicos específicos de la actividad de breakdance.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dirty="0">
                <a:latin typeface="Arial" pitchFamily="34" charset="0"/>
                <a:cs typeface="Arial" pitchFamily="34" charset="0"/>
              </a:rPr>
              <a:t>E3. </a:t>
            </a:r>
            <a:r>
              <a:rPr lang="es-ES" sz="2000" b="1" dirty="0">
                <a:latin typeface="Arial" pitchFamily="34" charset="0"/>
                <a:cs typeface="Arial" pitchFamily="34" charset="0"/>
              </a:rPr>
              <a:t>Trabajar el control sobre el cuerpo, el equilibrio y la coordinación motriz.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dirty="0">
                <a:latin typeface="Arial" pitchFamily="34" charset="0"/>
                <a:cs typeface="Arial" pitchFamily="34" charset="0"/>
              </a:rPr>
              <a:t>E4. Desarrollo de la percepción del ritmo y </a:t>
            </a:r>
            <a:r>
              <a:rPr lang="es-ES" sz="2000" b="1" dirty="0">
                <a:latin typeface="Arial" pitchFamily="34" charset="0"/>
                <a:cs typeface="Arial" pitchFamily="34" charset="0"/>
              </a:rPr>
              <a:t>sensibilidad musical</a:t>
            </a:r>
            <a:r>
              <a:rPr lang="es-ES" sz="2000" dirty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dirty="0">
                <a:latin typeface="Arial" pitchFamily="34" charset="0"/>
                <a:cs typeface="Arial" pitchFamily="34" charset="0"/>
              </a:rPr>
              <a:t>E5. Presentar la competición de forma atractiva, realzando lo motivante y significativo para conseguir una </a:t>
            </a:r>
            <a:r>
              <a:rPr lang="es-ES" sz="2000" b="1" dirty="0">
                <a:latin typeface="Arial" pitchFamily="34" charset="0"/>
                <a:cs typeface="Arial" pitchFamily="34" charset="0"/>
              </a:rPr>
              <a:t>mayor participación</a:t>
            </a:r>
            <a:r>
              <a:rPr lang="es-ES" sz="2000" dirty="0">
                <a:latin typeface="Arial" pitchFamily="34" charset="0"/>
                <a:cs typeface="Arial" pitchFamily="34" charset="0"/>
              </a:rPr>
              <a:t>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0097" y="5745401"/>
            <a:ext cx="1844146" cy="11064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es-ES"/>
          </a:p>
        </p:txBody>
      </p:sp>
      <p:sp>
        <p:nvSpPr>
          <p:cNvPr id="25603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 smtClean="0"/>
          </a:p>
        </p:txBody>
      </p:sp>
      <p:pic>
        <p:nvPicPr>
          <p:cNvPr id="1026" name="Picture 2" descr="C:\Users\Pablo\Desktop\Breakdance en la ESO\img17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25606" name="5 CuadroTexto"/>
          <p:cNvSpPr txBox="1">
            <a:spLocks noChangeArrowheads="1"/>
          </p:cNvSpPr>
          <p:nvPr/>
        </p:nvSpPr>
        <p:spPr bwMode="auto">
          <a:xfrm>
            <a:off x="2428587" y="5929313"/>
            <a:ext cx="4294765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ES" sz="1400" b="1" dirty="0" err="1"/>
              <a:t>Castiñeira</a:t>
            </a:r>
            <a:r>
              <a:rPr lang="es-ES" sz="1400" b="1" dirty="0"/>
              <a:t>, </a:t>
            </a:r>
            <a:r>
              <a:rPr lang="es-ES" sz="1400" b="1" dirty="0" smtClean="0"/>
              <a:t>P</a:t>
            </a:r>
          </a:p>
          <a:p>
            <a:pPr algn="ctr"/>
            <a:r>
              <a:rPr lang="es-ES" sz="1400" dirty="0" smtClean="0"/>
              <a:t>Facultad </a:t>
            </a:r>
            <a:r>
              <a:rPr lang="es-ES" sz="1400" dirty="0"/>
              <a:t>de Ciencias de la Educación y del Deporte</a:t>
            </a:r>
          </a:p>
          <a:p>
            <a:pPr algn="ctr"/>
            <a:r>
              <a:rPr lang="es-ES" sz="1400" dirty="0"/>
              <a:t>Universidad de Vigo, Pontevedra (España)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0097" y="5745401"/>
            <a:ext cx="1844146" cy="11064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es-ES"/>
          </a:p>
        </p:txBody>
      </p:sp>
      <p:sp>
        <p:nvSpPr>
          <p:cNvPr id="13315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 smtClean="0"/>
          </a:p>
        </p:txBody>
      </p:sp>
      <p:pic>
        <p:nvPicPr>
          <p:cNvPr id="1026" name="Picture 2" descr="C:\Users\Pablo\Desktop\Breakdance en la ESO\img17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13318" name="5 CuadroTexto"/>
          <p:cNvSpPr txBox="1">
            <a:spLocks noChangeArrowheads="1"/>
          </p:cNvSpPr>
          <p:nvPr/>
        </p:nvSpPr>
        <p:spPr bwMode="auto">
          <a:xfrm>
            <a:off x="2428587" y="5929313"/>
            <a:ext cx="4294765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ES" sz="1400" b="1" dirty="0" err="1"/>
              <a:t>Castiñeira</a:t>
            </a:r>
            <a:r>
              <a:rPr lang="es-ES" sz="1400" b="1" dirty="0"/>
              <a:t>, </a:t>
            </a:r>
            <a:r>
              <a:rPr lang="es-ES" sz="1400" b="1" dirty="0" smtClean="0"/>
              <a:t>P</a:t>
            </a:r>
          </a:p>
          <a:p>
            <a:pPr algn="ctr"/>
            <a:r>
              <a:rPr lang="es-ES" sz="1400" dirty="0" smtClean="0"/>
              <a:t>Facultad </a:t>
            </a:r>
            <a:r>
              <a:rPr lang="es-ES" sz="1400" dirty="0"/>
              <a:t>de Ciencias de la Educación y del Deporte</a:t>
            </a:r>
          </a:p>
          <a:p>
            <a:pPr algn="ctr"/>
            <a:r>
              <a:rPr lang="es-ES" sz="1400" dirty="0"/>
              <a:t>Universidad de Vigo, Pontevedra (España)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0097" y="5745401"/>
            <a:ext cx="1844146" cy="1106488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685800" y="737563"/>
            <a:ext cx="7702624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540385" algn="l"/>
              </a:tabLst>
              <a:defRPr/>
            </a:pPr>
            <a:r>
              <a:rPr lang="es-ES" sz="2000" dirty="0" smtClean="0">
                <a:latin typeface="Arial" pitchFamily="34" charset="0"/>
                <a:cs typeface="Arial" pitchFamily="34" charset="0"/>
              </a:rPr>
              <a:t>CONTENIDOS DEL CURSO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tabLst>
                <a:tab pos="540385" algn="l"/>
              </a:tabLst>
              <a:defRPr/>
            </a:pPr>
            <a:endParaRPr lang="es-ES" sz="2000" dirty="0" smtClean="0">
              <a:latin typeface="Arial" pitchFamily="34" charset="0"/>
              <a:cs typeface="Arial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tabLst>
                <a:tab pos="540385" algn="l"/>
              </a:tabLst>
              <a:defRPr/>
            </a:pPr>
            <a:endParaRPr lang="es-E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buAutoNum type="arabicPeriod"/>
              <a:tabLst>
                <a:tab pos="540385" algn="l"/>
              </a:tabLst>
              <a:defRPr/>
            </a:pPr>
            <a:r>
              <a:rPr lang="es-ES" sz="2000" dirty="0" smtClean="0">
                <a:latin typeface="Arial" pitchFamily="34" charset="0"/>
                <a:cs typeface="Arial" pitchFamily="34" charset="0"/>
              </a:rPr>
              <a:t>Comprender la estructura y funcionalidad de la “música Hip Hop”  y </a:t>
            </a:r>
            <a:r>
              <a:rPr lang="es-ES" sz="2000" dirty="0" err="1" smtClean="0">
                <a:latin typeface="Arial" pitchFamily="34" charset="0"/>
                <a:cs typeface="Arial" pitchFamily="34" charset="0"/>
              </a:rPr>
              <a:t>Breakdance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buAutoNum type="arabicPeriod"/>
              <a:tabLst>
                <a:tab pos="540385" algn="l"/>
              </a:tabLst>
              <a:defRPr/>
            </a:pPr>
            <a:endParaRPr lang="es-E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buAutoNum type="arabicPeriod"/>
              <a:tabLst>
                <a:tab pos="540385" algn="l"/>
              </a:tabLst>
              <a:defRPr/>
            </a:pPr>
            <a:r>
              <a:rPr lang="es-ES" sz="2000" dirty="0" smtClean="0">
                <a:latin typeface="Arial" pitchFamily="34" charset="0"/>
                <a:cs typeface="Arial" pitchFamily="34" charset="0"/>
              </a:rPr>
              <a:t>Practicar  y conocer  los </a:t>
            </a:r>
            <a:r>
              <a:rPr lang="es-ES" sz="2000" dirty="0">
                <a:latin typeface="Arial" pitchFamily="34" charset="0"/>
                <a:cs typeface="Arial" pitchFamily="34" charset="0"/>
              </a:rPr>
              <a:t>distintos pasos básicos que podemos utilizar 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“bailando Hip Hop” y </a:t>
            </a:r>
            <a:r>
              <a:rPr lang="es-ES" sz="2000" dirty="0" err="1" smtClean="0">
                <a:latin typeface="Arial" pitchFamily="34" charset="0"/>
                <a:cs typeface="Arial" pitchFamily="34" charset="0"/>
              </a:rPr>
              <a:t>Breakdance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  y </a:t>
            </a:r>
            <a:r>
              <a:rPr lang="es-ES" sz="2000" dirty="0">
                <a:latin typeface="Arial" pitchFamily="34" charset="0"/>
                <a:cs typeface="Arial" pitchFamily="34" charset="0"/>
              </a:rPr>
              <a:t>que son 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comunes </a:t>
            </a:r>
            <a:r>
              <a:rPr lang="es-ES" sz="2000" dirty="0">
                <a:latin typeface="Arial" pitchFamily="34" charset="0"/>
                <a:cs typeface="Arial" pitchFamily="34" charset="0"/>
              </a:rPr>
              <a:t>a 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otros </a:t>
            </a:r>
            <a:r>
              <a:rPr lang="es-ES" sz="2000" dirty="0">
                <a:latin typeface="Arial" pitchFamily="34" charset="0"/>
                <a:cs typeface="Arial" pitchFamily="34" charset="0"/>
              </a:rPr>
              <a:t>tipos de danza, así como 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otros  </a:t>
            </a:r>
            <a:r>
              <a:rPr lang="es-ES" sz="2000" dirty="0">
                <a:latin typeface="Arial" pitchFamily="34" charset="0"/>
                <a:cs typeface="Arial" pitchFamily="34" charset="0"/>
              </a:rPr>
              <a:t>pasos 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más específicos.</a:t>
            </a:r>
          </a:p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buAutoNum type="arabicPeriod"/>
              <a:tabLst>
                <a:tab pos="540385" algn="l"/>
              </a:tabLst>
              <a:defRPr/>
            </a:pPr>
            <a:endParaRPr lang="es-E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buAutoNum type="arabicPeriod"/>
              <a:tabLst>
                <a:tab pos="540385" algn="l"/>
              </a:tabLst>
              <a:defRPr/>
            </a:pPr>
            <a:r>
              <a:rPr lang="es-ES" sz="2000" dirty="0" smtClean="0">
                <a:latin typeface="Arial" pitchFamily="34" charset="0"/>
                <a:cs typeface="Arial" pitchFamily="34" charset="0"/>
              </a:rPr>
              <a:t>Crear y ejecutar una </a:t>
            </a:r>
            <a:r>
              <a:rPr lang="es-ES" sz="2000" dirty="0">
                <a:latin typeface="Arial" pitchFamily="34" charset="0"/>
                <a:cs typeface="Arial" pitchFamily="34" charset="0"/>
              </a:rPr>
              <a:t>coreografía  musical de 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Hip Hop y </a:t>
            </a:r>
            <a:r>
              <a:rPr lang="es-ES" sz="2000" dirty="0" err="1" smtClean="0">
                <a:latin typeface="Arial" pitchFamily="34" charset="0"/>
                <a:cs typeface="Arial" pitchFamily="34" charset="0"/>
              </a:rPr>
              <a:t>Breakdance</a:t>
            </a:r>
            <a:r>
              <a:rPr lang="es-ES" sz="20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32107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es-ES"/>
          </a:p>
        </p:txBody>
      </p:sp>
      <p:sp>
        <p:nvSpPr>
          <p:cNvPr id="25603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 smtClean="0"/>
          </a:p>
        </p:txBody>
      </p:sp>
      <p:pic>
        <p:nvPicPr>
          <p:cNvPr id="1026" name="Picture 2" descr="C:\Users\Pablo\Desktop\Breakdance en la ESO\img17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25606" name="5 CuadroTexto"/>
          <p:cNvSpPr txBox="1">
            <a:spLocks noChangeArrowheads="1"/>
          </p:cNvSpPr>
          <p:nvPr/>
        </p:nvSpPr>
        <p:spPr bwMode="auto">
          <a:xfrm>
            <a:off x="2428875" y="5929313"/>
            <a:ext cx="4294188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ES" sz="1400" b="1" dirty="0" err="1"/>
              <a:t>Castiñeira</a:t>
            </a:r>
            <a:r>
              <a:rPr lang="es-ES" sz="1400" b="1" dirty="0"/>
              <a:t>, </a:t>
            </a:r>
            <a:r>
              <a:rPr lang="es-ES" sz="1400" b="1" dirty="0" smtClean="0"/>
              <a:t>P</a:t>
            </a:r>
            <a:endParaRPr lang="es-ES" sz="1400" dirty="0"/>
          </a:p>
          <a:p>
            <a:pPr algn="ctr"/>
            <a:r>
              <a:rPr lang="es-ES" sz="1400" dirty="0"/>
              <a:t>Facultad de Ciencias de la Educación y del Deporte</a:t>
            </a:r>
          </a:p>
          <a:p>
            <a:pPr algn="ctr"/>
            <a:r>
              <a:rPr lang="es-ES" sz="1400" dirty="0"/>
              <a:t>Universidad de Vigo, Pontevedra (España)</a:t>
            </a:r>
          </a:p>
        </p:txBody>
      </p:sp>
      <p:sp>
        <p:nvSpPr>
          <p:cNvPr id="25608" name="7 Rectángulo"/>
          <p:cNvSpPr>
            <a:spLocks noChangeArrowheads="1"/>
          </p:cNvSpPr>
          <p:nvPr/>
        </p:nvSpPr>
        <p:spPr bwMode="auto">
          <a:xfrm>
            <a:off x="642938" y="714375"/>
            <a:ext cx="7929562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2800" b="1">
                <a:solidFill>
                  <a:srgbClr val="033D9B"/>
                </a:solidFill>
              </a:rPr>
              <a:t>Gusto por la práctica de actividad física acorde con sus inquietudes, intereses y necesidades.</a:t>
            </a:r>
          </a:p>
        </p:txBody>
      </p:sp>
      <p:pic>
        <p:nvPicPr>
          <p:cNvPr id="2050" name="Picture 2" descr="C:\Users\Pablo\Desktop\Breakdance en la ESO\Alumnos Oje.jpg"/>
          <p:cNvPicPr>
            <a:picLocks noChangeAspect="1" noChangeArrowheads="1"/>
          </p:cNvPicPr>
          <p:nvPr/>
        </p:nvPicPr>
        <p:blipFill>
          <a:blip r:embed="rId3">
            <a:lum contrast="10000"/>
          </a:blip>
          <a:srcRect/>
          <a:stretch>
            <a:fillRect/>
          </a:stretch>
        </p:blipFill>
        <p:spPr bwMode="auto">
          <a:xfrm>
            <a:off x="1428750" y="2286000"/>
            <a:ext cx="6324600" cy="2717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0097" y="5745401"/>
            <a:ext cx="1844146" cy="1106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933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es-ES"/>
          </a:p>
        </p:txBody>
      </p:sp>
      <p:sp>
        <p:nvSpPr>
          <p:cNvPr id="13315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 smtClean="0"/>
          </a:p>
        </p:txBody>
      </p:sp>
      <p:pic>
        <p:nvPicPr>
          <p:cNvPr id="1026" name="Picture 2" descr="C:\Users\Pablo\Desktop\Breakdance en la ESO\img17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13318" name="5 CuadroTexto"/>
          <p:cNvSpPr txBox="1">
            <a:spLocks noChangeArrowheads="1"/>
          </p:cNvSpPr>
          <p:nvPr/>
        </p:nvSpPr>
        <p:spPr bwMode="auto">
          <a:xfrm>
            <a:off x="2428587" y="5929313"/>
            <a:ext cx="4294765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ES" sz="1400" b="1" dirty="0" err="1"/>
              <a:t>Castiñeira</a:t>
            </a:r>
            <a:r>
              <a:rPr lang="es-ES" sz="1400" b="1" dirty="0"/>
              <a:t>, </a:t>
            </a:r>
            <a:r>
              <a:rPr lang="es-ES" sz="1400" b="1" dirty="0" smtClean="0"/>
              <a:t>P</a:t>
            </a:r>
          </a:p>
          <a:p>
            <a:pPr algn="ctr"/>
            <a:r>
              <a:rPr lang="es-ES" sz="1400" dirty="0" smtClean="0"/>
              <a:t>Facultad </a:t>
            </a:r>
            <a:r>
              <a:rPr lang="es-ES" sz="1400" dirty="0"/>
              <a:t>de Ciencias de la Educación y del Deporte</a:t>
            </a:r>
          </a:p>
          <a:p>
            <a:pPr algn="ctr"/>
            <a:r>
              <a:rPr lang="es-ES" sz="1400" dirty="0"/>
              <a:t>Universidad de Vigo, Pontevedra (España)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0097" y="5745401"/>
            <a:ext cx="1844146" cy="1106488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378904" y="1462087"/>
            <a:ext cx="38141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>
                <a:latin typeface="Arial" panose="020B0604020202020204" pitchFamily="34" charset="0"/>
                <a:ea typeface="Calibri" panose="020F0502020204030204" pitchFamily="34" charset="0"/>
              </a:rPr>
              <a:t>O hip hop é un </a:t>
            </a:r>
            <a:r>
              <a:rPr lang="es-ES" dirty="0" err="1">
                <a:latin typeface="Arial" panose="020B0604020202020204" pitchFamily="34" charset="0"/>
                <a:ea typeface="Calibri" panose="020F0502020204030204" pitchFamily="34" charset="0"/>
              </a:rPr>
              <a:t>movemento</a:t>
            </a:r>
            <a:r>
              <a:rPr lang="es-ES" dirty="0">
                <a:latin typeface="Arial" panose="020B0604020202020204" pitchFamily="34" charset="0"/>
                <a:ea typeface="Calibri" panose="020F0502020204030204" pitchFamily="34" charset="0"/>
              </a:rPr>
              <a:t> cultural e artístico que </a:t>
            </a:r>
            <a:r>
              <a:rPr lang="es-ES" dirty="0" err="1">
                <a:latin typeface="Arial" panose="020B0604020202020204" pitchFamily="34" charset="0"/>
                <a:ea typeface="Calibri" panose="020F0502020204030204" pitchFamily="34" charset="0"/>
              </a:rPr>
              <a:t>xurde</a:t>
            </a:r>
            <a:r>
              <a:rPr lang="es-ES" dirty="0">
                <a:latin typeface="Arial" panose="020B0604020202020204" pitchFamily="34" charset="0"/>
                <a:ea typeface="Calibri" panose="020F0502020204030204" pitchFamily="34" charset="0"/>
              </a:rPr>
              <a:t> nos Estados Unidos a </a:t>
            </a:r>
            <a:r>
              <a:rPr lang="es-ES" dirty="0" err="1">
                <a:latin typeface="Arial" panose="020B0604020202020204" pitchFamily="34" charset="0"/>
                <a:ea typeface="Calibri" panose="020F0502020204030204" pitchFamily="34" charset="0"/>
              </a:rPr>
              <a:t>finais</a:t>
            </a:r>
            <a:r>
              <a:rPr lang="es-ES" dirty="0">
                <a:latin typeface="Arial" panose="020B0604020202020204" pitchFamily="34" charset="0"/>
                <a:ea typeface="Calibri" panose="020F0502020204030204" pitchFamily="34" charset="0"/>
              </a:rPr>
              <a:t> do anos 70 </a:t>
            </a:r>
            <a:r>
              <a:rPr lang="es-ES" dirty="0" err="1">
                <a:latin typeface="Arial" panose="020B0604020202020204" pitchFamily="34" charset="0"/>
                <a:ea typeface="Calibri" panose="020F0502020204030204" pitchFamily="34" charset="0"/>
              </a:rPr>
              <a:t>nas</a:t>
            </a:r>
            <a:r>
              <a:rPr lang="es-ES" dirty="0">
                <a:latin typeface="Arial" panose="020B0604020202020204" pitchFamily="34" charset="0"/>
                <a:ea typeface="Calibri" panose="020F0502020204030204" pitchFamily="34" charset="0"/>
              </a:rPr>
              <a:t> comunidades afroamericanas</a:t>
            </a:r>
            <a:endParaRPr lang="es-ES" dirty="0"/>
          </a:p>
        </p:txBody>
      </p:sp>
      <p:sp>
        <p:nvSpPr>
          <p:cNvPr id="4" name="Rectángulo 3"/>
          <p:cNvSpPr/>
          <p:nvPr/>
        </p:nvSpPr>
        <p:spPr>
          <a:xfrm>
            <a:off x="4365447" y="2014835"/>
            <a:ext cx="45359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>
                <a:latin typeface="Arial" panose="020B0604020202020204" pitchFamily="34" charset="0"/>
                <a:ea typeface="Calibri" panose="020F0502020204030204" pitchFamily="34" charset="0"/>
              </a:rPr>
              <a:t>Dentro do mundo do hip hop podemos diferenciar 4 </a:t>
            </a:r>
            <a:r>
              <a:rPr lang="es-ES" dirty="0" err="1">
                <a:latin typeface="Arial" panose="020B0604020202020204" pitchFamily="34" charset="0"/>
                <a:ea typeface="Calibri" panose="020F0502020204030204" pitchFamily="34" charset="0"/>
              </a:rPr>
              <a:t>manifestacións</a:t>
            </a:r>
            <a:r>
              <a:rPr lang="es-ES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s-ES" dirty="0" err="1">
                <a:latin typeface="Arial" panose="020B0604020202020204" pitchFamily="34" charset="0"/>
                <a:ea typeface="Calibri" panose="020F0502020204030204" pitchFamily="34" charset="0"/>
              </a:rPr>
              <a:t>fundamentais</a:t>
            </a:r>
            <a:r>
              <a:rPr lang="es-ES" dirty="0">
                <a:latin typeface="Arial" panose="020B0604020202020204" pitchFamily="34" charset="0"/>
                <a:ea typeface="Calibri" panose="020F0502020204030204" pitchFamily="34" charset="0"/>
              </a:rPr>
              <a:t>: </a:t>
            </a:r>
            <a:r>
              <a:rPr lang="es-ES" dirty="0" smtClean="0">
                <a:latin typeface="Arial" panose="020B0604020202020204" pitchFamily="34" charset="0"/>
                <a:ea typeface="Calibri" panose="020F0502020204030204" pitchFamily="34" charset="0"/>
              </a:rPr>
              <a:t>Rap, Dj, </a:t>
            </a:r>
            <a:r>
              <a:rPr lang="es-ES" dirty="0" err="1" smtClean="0">
                <a:latin typeface="Arial" panose="020B0604020202020204" pitchFamily="34" charset="0"/>
                <a:ea typeface="Calibri" panose="020F0502020204030204" pitchFamily="34" charset="0"/>
              </a:rPr>
              <a:t>Breakdance</a:t>
            </a:r>
            <a:r>
              <a:rPr lang="es-ES" dirty="0" smtClean="0">
                <a:latin typeface="Arial" panose="020B0604020202020204" pitchFamily="34" charset="0"/>
                <a:ea typeface="Calibri" panose="020F0502020204030204" pitchFamily="34" charset="0"/>
              </a:rPr>
              <a:t> e </a:t>
            </a:r>
            <a:r>
              <a:rPr lang="es-ES" dirty="0" err="1">
                <a:latin typeface="Arial" panose="020B0604020202020204" pitchFamily="34" charset="0"/>
                <a:ea typeface="Calibri" panose="020F0502020204030204" pitchFamily="34" charset="0"/>
              </a:rPr>
              <a:t>Graffiti</a:t>
            </a:r>
            <a:r>
              <a:rPr lang="es-ES" dirty="0">
                <a:latin typeface="Arial" panose="020B0604020202020204" pitchFamily="34" charset="0"/>
                <a:ea typeface="Calibri" panose="020F0502020204030204" pitchFamily="34" charset="0"/>
              </a:rPr>
              <a:t>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08530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es-ES"/>
          </a:p>
        </p:txBody>
      </p:sp>
      <p:sp>
        <p:nvSpPr>
          <p:cNvPr id="13315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 smtClean="0"/>
          </a:p>
        </p:txBody>
      </p:sp>
      <p:pic>
        <p:nvPicPr>
          <p:cNvPr id="1026" name="Picture 2" descr="C:\Users\Pablo\Desktop\Breakdance en la ESO\img17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13318" name="5 CuadroTexto"/>
          <p:cNvSpPr txBox="1">
            <a:spLocks noChangeArrowheads="1"/>
          </p:cNvSpPr>
          <p:nvPr/>
        </p:nvSpPr>
        <p:spPr bwMode="auto">
          <a:xfrm>
            <a:off x="2428587" y="5929313"/>
            <a:ext cx="4294765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ES" sz="1400" b="1" dirty="0" err="1"/>
              <a:t>Castiñeira</a:t>
            </a:r>
            <a:r>
              <a:rPr lang="es-ES" sz="1400" b="1" dirty="0"/>
              <a:t>, </a:t>
            </a:r>
            <a:r>
              <a:rPr lang="es-ES" sz="1400" b="1" dirty="0" smtClean="0"/>
              <a:t>P</a:t>
            </a:r>
          </a:p>
          <a:p>
            <a:pPr algn="ctr"/>
            <a:r>
              <a:rPr lang="es-ES" sz="1400" dirty="0" smtClean="0"/>
              <a:t>Facultad </a:t>
            </a:r>
            <a:r>
              <a:rPr lang="es-ES" sz="1400" dirty="0"/>
              <a:t>de Ciencias de la Educación y del Deporte</a:t>
            </a:r>
          </a:p>
          <a:p>
            <a:pPr algn="ctr"/>
            <a:r>
              <a:rPr lang="es-ES" sz="1400" dirty="0"/>
              <a:t>Universidad de Vigo, Pontevedra (España)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0097" y="5745401"/>
            <a:ext cx="1844146" cy="1106488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2654593" y="738841"/>
            <a:ext cx="3834814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800" b="1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A MÚSICA</a:t>
            </a:r>
          </a:p>
          <a:p>
            <a:pPr algn="ctr"/>
            <a:endParaRPr lang="es-ES" b="1" dirty="0" smtClean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algn="ctr"/>
            <a:endParaRPr lang="es-ES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algn="ctr"/>
            <a:endParaRPr lang="es-ES" sz="6000" dirty="0" smtClean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6000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BPM</a:t>
            </a:r>
            <a:endParaRPr lang="es-ES" sz="6000" dirty="0"/>
          </a:p>
        </p:txBody>
      </p:sp>
    </p:spTree>
    <p:extLst>
      <p:ext uri="{BB962C8B-B14F-4D97-AF65-F5344CB8AC3E}">
        <p14:creationId xmlns:p14="http://schemas.microsoft.com/office/powerpoint/2010/main" val="881189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es-ES"/>
          </a:p>
        </p:txBody>
      </p:sp>
      <p:sp>
        <p:nvSpPr>
          <p:cNvPr id="13315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 smtClean="0"/>
          </a:p>
        </p:txBody>
      </p:sp>
      <p:pic>
        <p:nvPicPr>
          <p:cNvPr id="1026" name="Picture 2" descr="C:\Users\Pablo\Desktop\Breakdance en la ESO\img17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13318" name="5 CuadroTexto"/>
          <p:cNvSpPr txBox="1">
            <a:spLocks noChangeArrowheads="1"/>
          </p:cNvSpPr>
          <p:nvPr/>
        </p:nvSpPr>
        <p:spPr bwMode="auto">
          <a:xfrm>
            <a:off x="2428587" y="5929313"/>
            <a:ext cx="4294765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ES" sz="1400" b="1" dirty="0" err="1"/>
              <a:t>Castiñeira</a:t>
            </a:r>
            <a:r>
              <a:rPr lang="es-ES" sz="1400" b="1" dirty="0"/>
              <a:t>, </a:t>
            </a:r>
            <a:r>
              <a:rPr lang="es-ES" sz="1400" b="1" dirty="0" smtClean="0"/>
              <a:t>P</a:t>
            </a:r>
          </a:p>
          <a:p>
            <a:pPr algn="ctr"/>
            <a:r>
              <a:rPr lang="es-ES" sz="1400" dirty="0" smtClean="0"/>
              <a:t>Facultad </a:t>
            </a:r>
            <a:r>
              <a:rPr lang="es-ES" sz="1400" dirty="0"/>
              <a:t>de Ciencias de la Educación y del Deporte</a:t>
            </a:r>
          </a:p>
          <a:p>
            <a:pPr algn="ctr"/>
            <a:r>
              <a:rPr lang="es-ES" sz="1400" dirty="0"/>
              <a:t>Universidad de Vigo, Pontevedra (España)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0097" y="5745401"/>
            <a:ext cx="1844146" cy="1106488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2051720" y="764704"/>
            <a:ext cx="5040560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800" b="1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A MÚSICA</a:t>
            </a:r>
          </a:p>
          <a:p>
            <a:pPr algn="ctr"/>
            <a:endParaRPr lang="es-ES" b="1" dirty="0" smtClean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algn="ctr"/>
            <a:endParaRPr lang="es-ES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algn="ctr"/>
            <a:endParaRPr lang="es-ES" sz="2400" dirty="0" smtClean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s-ES" sz="2400" dirty="0" err="1" smtClean="0">
                <a:latin typeface="Arial" panose="020B0604020202020204" pitchFamily="34" charset="0"/>
                <a:cs typeface="Times New Roman" panose="02020603050405020304" pitchFamily="18" charset="0"/>
              </a:rPr>
              <a:t>RnB</a:t>
            </a:r>
            <a:r>
              <a:rPr lang="es-ES" sz="2400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:                         75 </a:t>
            </a:r>
            <a:r>
              <a:rPr lang="es-ES" sz="2400" dirty="0" err="1" smtClean="0">
                <a:latin typeface="Arial" panose="020B0604020202020204" pitchFamily="34" charset="0"/>
                <a:cs typeface="Times New Roman" panose="02020603050405020304" pitchFamily="18" charset="0"/>
              </a:rPr>
              <a:t>bpm</a:t>
            </a:r>
            <a:r>
              <a:rPr lang="es-ES" sz="2400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 +/- 15</a:t>
            </a:r>
          </a:p>
          <a:p>
            <a:pPr algn="just"/>
            <a:r>
              <a:rPr lang="es-ES" sz="2400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Rap:                          90 </a:t>
            </a:r>
            <a:r>
              <a:rPr lang="es-ES" sz="2400" dirty="0" err="1" smtClean="0">
                <a:latin typeface="Arial" panose="020B0604020202020204" pitchFamily="34" charset="0"/>
                <a:cs typeface="Times New Roman" panose="02020603050405020304" pitchFamily="18" charset="0"/>
              </a:rPr>
              <a:t>bpm</a:t>
            </a:r>
            <a:r>
              <a:rPr lang="es-ES" sz="2400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 +/- 10</a:t>
            </a:r>
            <a:endParaRPr lang="es-ES" sz="2400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s-ES" sz="2400" smtClean="0">
                <a:solidFill>
                  <a:srgbClr val="C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Hip Hop:                  100 </a:t>
            </a:r>
            <a:r>
              <a:rPr lang="es-ES" sz="2400" dirty="0" err="1" smtClean="0">
                <a:solidFill>
                  <a:srgbClr val="C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bpm</a:t>
            </a:r>
            <a:r>
              <a:rPr lang="es-ES" sz="2400" dirty="0" smtClean="0">
                <a:solidFill>
                  <a:srgbClr val="C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+/- 20</a:t>
            </a:r>
          </a:p>
          <a:p>
            <a:pPr algn="just"/>
            <a:r>
              <a:rPr lang="es-ES" sz="2400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Cumbia:                    90 </a:t>
            </a:r>
            <a:r>
              <a:rPr lang="es-ES" sz="2400" dirty="0" err="1" smtClean="0">
                <a:latin typeface="Arial" panose="020B0604020202020204" pitchFamily="34" charset="0"/>
                <a:cs typeface="Times New Roman" panose="02020603050405020304" pitchFamily="18" charset="0"/>
              </a:rPr>
              <a:t>bpm</a:t>
            </a:r>
            <a:r>
              <a:rPr lang="es-ES" sz="2400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 +/- 20</a:t>
            </a:r>
          </a:p>
          <a:p>
            <a:pPr algn="just"/>
            <a:r>
              <a:rPr lang="es-ES" sz="2400" dirty="0" err="1" smtClean="0">
                <a:latin typeface="Arial" panose="020B0604020202020204" pitchFamily="34" charset="0"/>
                <a:cs typeface="Times New Roman" panose="02020603050405020304" pitchFamily="18" charset="0"/>
              </a:rPr>
              <a:t>Reggaeton</a:t>
            </a:r>
            <a:r>
              <a:rPr lang="es-ES" sz="2400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:             100 </a:t>
            </a:r>
            <a:r>
              <a:rPr lang="es-ES" sz="2400" dirty="0" err="1" smtClean="0">
                <a:latin typeface="Arial" panose="020B0604020202020204" pitchFamily="34" charset="0"/>
                <a:cs typeface="Times New Roman" panose="02020603050405020304" pitchFamily="18" charset="0"/>
              </a:rPr>
              <a:t>bpm</a:t>
            </a:r>
            <a:r>
              <a:rPr lang="es-ES" sz="2400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 +/- 20</a:t>
            </a:r>
          </a:p>
          <a:p>
            <a:pPr algn="just"/>
            <a:r>
              <a:rPr lang="es-ES" sz="2400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Pop/Rock/Dance:    120 </a:t>
            </a:r>
            <a:r>
              <a:rPr lang="es-ES" sz="2400" dirty="0" err="1" smtClean="0">
                <a:latin typeface="Arial" panose="020B0604020202020204" pitchFamily="34" charset="0"/>
                <a:cs typeface="Times New Roman" panose="02020603050405020304" pitchFamily="18" charset="0"/>
              </a:rPr>
              <a:t>bpm</a:t>
            </a:r>
            <a:r>
              <a:rPr lang="es-ES" sz="2400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 +/- 20</a:t>
            </a:r>
          </a:p>
          <a:p>
            <a:pPr algn="just"/>
            <a:r>
              <a:rPr lang="es-ES" sz="2400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Trance:                    140 </a:t>
            </a:r>
            <a:r>
              <a:rPr lang="es-ES" sz="2400" dirty="0" err="1" smtClean="0">
                <a:latin typeface="Arial" panose="020B0604020202020204" pitchFamily="34" charset="0"/>
                <a:cs typeface="Times New Roman" panose="02020603050405020304" pitchFamily="18" charset="0"/>
              </a:rPr>
              <a:t>bpm</a:t>
            </a:r>
            <a:r>
              <a:rPr lang="es-ES" sz="2400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 +/- 10</a:t>
            </a:r>
          </a:p>
          <a:p>
            <a:pPr algn="just"/>
            <a:r>
              <a:rPr lang="es-ES" sz="2400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Heavy Metal/Punk:  140 </a:t>
            </a:r>
            <a:r>
              <a:rPr lang="es-ES" sz="2400" dirty="0" err="1" smtClean="0">
                <a:latin typeface="Arial" panose="020B0604020202020204" pitchFamily="34" charset="0"/>
                <a:cs typeface="Times New Roman" panose="02020603050405020304" pitchFamily="18" charset="0"/>
              </a:rPr>
              <a:t>bpm</a:t>
            </a:r>
            <a:r>
              <a:rPr lang="es-ES" sz="2400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 +/- 50</a:t>
            </a:r>
            <a:endParaRPr lang="es-ES" sz="2400" dirty="0" smtClean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algn="ctr"/>
            <a:endParaRPr lang="es-ES" sz="2400" dirty="0" smtClean="0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722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es-ES"/>
          </a:p>
        </p:txBody>
      </p:sp>
      <p:sp>
        <p:nvSpPr>
          <p:cNvPr id="13315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 smtClean="0"/>
          </a:p>
        </p:txBody>
      </p:sp>
      <p:pic>
        <p:nvPicPr>
          <p:cNvPr id="1026" name="Picture 2" descr="C:\Users\Pablo\Desktop\Breakdance en la ESO\img17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13318" name="5 CuadroTexto"/>
          <p:cNvSpPr txBox="1">
            <a:spLocks noChangeArrowheads="1"/>
          </p:cNvSpPr>
          <p:nvPr/>
        </p:nvSpPr>
        <p:spPr bwMode="auto">
          <a:xfrm>
            <a:off x="2428587" y="5929313"/>
            <a:ext cx="4294765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ES" sz="1400" b="1" dirty="0" err="1"/>
              <a:t>Castiñeira</a:t>
            </a:r>
            <a:r>
              <a:rPr lang="es-ES" sz="1400" b="1" dirty="0"/>
              <a:t>, </a:t>
            </a:r>
            <a:r>
              <a:rPr lang="es-ES" sz="1400" b="1" dirty="0" smtClean="0"/>
              <a:t>P</a:t>
            </a:r>
          </a:p>
          <a:p>
            <a:pPr algn="ctr"/>
            <a:r>
              <a:rPr lang="es-ES" sz="1400" dirty="0" smtClean="0"/>
              <a:t>Facultad </a:t>
            </a:r>
            <a:r>
              <a:rPr lang="es-ES" sz="1400" dirty="0"/>
              <a:t>de Ciencias de la Educación y del Deporte</a:t>
            </a:r>
          </a:p>
          <a:p>
            <a:pPr algn="ctr"/>
            <a:r>
              <a:rPr lang="es-ES" sz="1400" dirty="0"/>
              <a:t>Universidad de Vigo, Pontevedra (España)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0097" y="5745401"/>
            <a:ext cx="1844146" cy="1106488"/>
          </a:xfrm>
          <a:prstGeom prst="rect">
            <a:avLst/>
          </a:prstGeom>
        </p:spPr>
      </p:pic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5470525"/>
              </p:ext>
            </p:extLst>
          </p:nvPr>
        </p:nvGraphicFramePr>
        <p:xfrm>
          <a:off x="2556059" y="1268760"/>
          <a:ext cx="4135586" cy="37773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71178"/>
                <a:gridCol w="2164408"/>
              </a:tblGrid>
              <a:tr h="5666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Deporte Clásico</a:t>
                      </a:r>
                      <a:endParaRPr lang="es-ES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Novas tendencias</a:t>
                      </a:r>
                      <a:endParaRPr lang="es-ES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2894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Escalada</a:t>
                      </a:r>
                      <a:endParaRPr lang="es-ES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Parkour</a:t>
                      </a:r>
                      <a:endParaRPr lang="es-ES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053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Ximnasia</a:t>
                      </a:r>
                      <a:endParaRPr lang="es-ES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Breakdance</a:t>
                      </a:r>
                      <a:r>
                        <a:rPr lang="es-E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s-ES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</a:tr>
              <a:tr h="3053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Capoeira</a:t>
                      </a:r>
                      <a:endParaRPr lang="es-ES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2894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Ciclismo</a:t>
                      </a:r>
                      <a:endParaRPr lang="es-ES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Bike Trial (BMX)</a:t>
                      </a:r>
                      <a:endParaRPr lang="es-ES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053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Monopatín</a:t>
                      </a:r>
                      <a:endParaRPr lang="es-ES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Skate</a:t>
                      </a:r>
                      <a:endParaRPr lang="es-ES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8593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Modalidades Atléticas (saltos)</a:t>
                      </a:r>
                      <a:endParaRPr lang="es-ES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Fly Jump</a:t>
                      </a:r>
                      <a:endParaRPr lang="es-ES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2894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Patíns</a:t>
                      </a:r>
                      <a:endParaRPr lang="es-ES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Roller Extreme </a:t>
                      </a:r>
                      <a:endParaRPr lang="es-ES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5666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Baloncesto</a:t>
                      </a:r>
                      <a:endParaRPr lang="es-ES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Street basket (3x3)</a:t>
                      </a:r>
                      <a:endParaRPr lang="es-ES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3410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es-ES"/>
          </a:p>
        </p:txBody>
      </p:sp>
      <p:sp>
        <p:nvSpPr>
          <p:cNvPr id="13315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 smtClean="0"/>
          </a:p>
        </p:txBody>
      </p:sp>
      <p:pic>
        <p:nvPicPr>
          <p:cNvPr id="1026" name="Picture 2" descr="C:\Users\Pablo\Desktop\Breakdance en la ESO\img17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13318" name="5 CuadroTexto"/>
          <p:cNvSpPr txBox="1">
            <a:spLocks noChangeArrowheads="1"/>
          </p:cNvSpPr>
          <p:nvPr/>
        </p:nvSpPr>
        <p:spPr bwMode="auto">
          <a:xfrm>
            <a:off x="2428587" y="5929313"/>
            <a:ext cx="4294765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ES" sz="1400" b="1" dirty="0" err="1"/>
              <a:t>Castiñeira</a:t>
            </a:r>
            <a:r>
              <a:rPr lang="es-ES" sz="1400" b="1" dirty="0"/>
              <a:t>, </a:t>
            </a:r>
            <a:r>
              <a:rPr lang="es-ES" sz="1400" b="1" dirty="0" smtClean="0"/>
              <a:t>P</a:t>
            </a:r>
          </a:p>
          <a:p>
            <a:pPr algn="ctr"/>
            <a:r>
              <a:rPr lang="es-ES" sz="1400" dirty="0" smtClean="0"/>
              <a:t>Facultad </a:t>
            </a:r>
            <a:r>
              <a:rPr lang="es-ES" sz="1400" dirty="0"/>
              <a:t>de Ciencias de la Educación y del Deporte</a:t>
            </a:r>
          </a:p>
          <a:p>
            <a:pPr algn="ctr"/>
            <a:r>
              <a:rPr lang="es-ES" sz="1400" dirty="0"/>
              <a:t>Universidad de Vigo, Pontevedra (España)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0097" y="5745401"/>
            <a:ext cx="1844146" cy="1106488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864704" y="1782753"/>
            <a:ext cx="7414592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50000"/>
              </a:lnSpc>
              <a:spcAft>
                <a:spcPts val="1000"/>
              </a:spcAft>
            </a:pPr>
            <a:r>
              <a:rPr lang="es-ES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 </a:t>
            </a:r>
            <a:r>
              <a:rPr lang="es-E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deportes urbanos </a:t>
            </a:r>
            <a:r>
              <a:rPr lang="es-E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practícanse</a:t>
            </a:r>
            <a:r>
              <a:rPr lang="es-E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en grupo, </a:t>
            </a:r>
            <a:r>
              <a:rPr lang="es-ES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son aditivos </a:t>
            </a:r>
            <a:r>
              <a:rPr lang="es-E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motivadores debido </a:t>
            </a:r>
            <a:r>
              <a:rPr lang="es-ES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ao</a:t>
            </a:r>
            <a:r>
              <a:rPr lang="es-ES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elevado grao de </a:t>
            </a:r>
            <a:r>
              <a:rPr lang="es-E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liberdade</a:t>
            </a:r>
            <a:r>
              <a:rPr lang="es-E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nas</a:t>
            </a:r>
            <a:r>
              <a:rPr lang="es-E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regras</a:t>
            </a:r>
            <a:r>
              <a:rPr lang="es-ES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Ademáis, permiten que os </a:t>
            </a:r>
            <a:r>
              <a:rPr lang="es-ES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nosos</a:t>
            </a:r>
            <a:r>
              <a:rPr lang="es-ES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alumnos/as se expresen </a:t>
            </a:r>
            <a:r>
              <a:rPr lang="es-E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 </a:t>
            </a:r>
            <a:r>
              <a:rPr lang="es-E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maior</a:t>
            </a:r>
            <a:r>
              <a:rPr lang="es-E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liberdade</a:t>
            </a:r>
            <a:r>
              <a:rPr lang="es-E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s-ES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propiciando un entorno de </a:t>
            </a:r>
            <a:r>
              <a:rPr lang="es-ES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aprendizaxe</a:t>
            </a:r>
            <a:r>
              <a:rPr lang="es-ES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baseado</a:t>
            </a:r>
            <a:r>
              <a:rPr lang="es-ES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</a:t>
            </a:r>
            <a:r>
              <a:rPr lang="es-ES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improvisación e a </a:t>
            </a:r>
            <a:r>
              <a:rPr lang="es-ES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creatividade</a:t>
            </a:r>
            <a:r>
              <a:rPr lang="es-ES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s-ES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onde</a:t>
            </a:r>
            <a:r>
              <a:rPr lang="es-ES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son os propios alumnos/as os protagonistas.</a:t>
            </a:r>
            <a:endParaRPr lang="es-E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3983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es-ES"/>
          </a:p>
        </p:txBody>
      </p:sp>
      <p:sp>
        <p:nvSpPr>
          <p:cNvPr id="14339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 smtClean="0"/>
          </a:p>
        </p:txBody>
      </p:sp>
      <p:pic>
        <p:nvPicPr>
          <p:cNvPr id="1026" name="Picture 2" descr="C:\Users\Pablo\Desktop\Breakdance en la ESO\img17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14342" name="5 CuadroTexto"/>
          <p:cNvSpPr txBox="1">
            <a:spLocks noChangeArrowheads="1"/>
          </p:cNvSpPr>
          <p:nvPr/>
        </p:nvSpPr>
        <p:spPr bwMode="auto">
          <a:xfrm>
            <a:off x="2428587" y="5929313"/>
            <a:ext cx="4294765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ES" sz="1400" b="1" dirty="0" err="1"/>
              <a:t>Castiñeira</a:t>
            </a:r>
            <a:r>
              <a:rPr lang="es-ES" sz="1400" b="1" dirty="0"/>
              <a:t>, </a:t>
            </a:r>
            <a:r>
              <a:rPr lang="es-ES" sz="1400" b="1" dirty="0" smtClean="0"/>
              <a:t>P</a:t>
            </a:r>
          </a:p>
          <a:p>
            <a:pPr algn="ctr"/>
            <a:r>
              <a:rPr lang="es-ES" sz="1400" dirty="0" smtClean="0"/>
              <a:t>Facultad </a:t>
            </a:r>
            <a:r>
              <a:rPr lang="es-ES" sz="1400" dirty="0"/>
              <a:t>de Ciencias de la Educación y del Deporte</a:t>
            </a:r>
          </a:p>
          <a:p>
            <a:pPr algn="ctr"/>
            <a:r>
              <a:rPr lang="es-ES" sz="1400" dirty="0"/>
              <a:t>Universidad de Vigo, Pontevedra (España)</a:t>
            </a:r>
          </a:p>
        </p:txBody>
      </p:sp>
      <p:sp>
        <p:nvSpPr>
          <p:cNvPr id="14344" name="7 Rectángulo"/>
          <p:cNvSpPr>
            <a:spLocks noChangeArrowheads="1"/>
          </p:cNvSpPr>
          <p:nvPr/>
        </p:nvSpPr>
        <p:spPr bwMode="auto">
          <a:xfrm>
            <a:off x="571500" y="857250"/>
            <a:ext cx="7929563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2800">
                <a:solidFill>
                  <a:srgbClr val="4B731F"/>
                </a:solidFill>
              </a:rPr>
              <a:t>El Breakdance es una actividad que incorpora a la cultura y la educación conocimientos relacionados con el cuerpo y la actividad motriz que contribuyen al desarrollo personal, a la mejora de la calidad de vida y desarrolla una actitud positiva hacia la práctica deportiva como forma de mantenerse activo.</a:t>
            </a:r>
            <a:endParaRPr lang="es-ES" sz="2800" b="1">
              <a:solidFill>
                <a:srgbClr val="4B731F"/>
              </a:solidFill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0097" y="5745401"/>
            <a:ext cx="1844146" cy="11064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es-ES"/>
          </a:p>
        </p:txBody>
      </p:sp>
      <p:sp>
        <p:nvSpPr>
          <p:cNvPr id="15363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 smtClean="0"/>
          </a:p>
        </p:txBody>
      </p:sp>
      <p:pic>
        <p:nvPicPr>
          <p:cNvPr id="1026" name="Picture 2" descr="C:\Users\Pablo\Desktop\Breakdance en la ESO\img17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15366" name="5 CuadroTexto"/>
          <p:cNvSpPr txBox="1">
            <a:spLocks noChangeArrowheads="1"/>
          </p:cNvSpPr>
          <p:nvPr/>
        </p:nvSpPr>
        <p:spPr bwMode="auto">
          <a:xfrm>
            <a:off x="2428587" y="5929313"/>
            <a:ext cx="4294765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ES" sz="1400" b="1" dirty="0" err="1"/>
              <a:t>Castiñeira</a:t>
            </a:r>
            <a:r>
              <a:rPr lang="es-ES" sz="1400" b="1" dirty="0"/>
              <a:t>, </a:t>
            </a:r>
            <a:r>
              <a:rPr lang="es-ES" sz="1400" b="1" dirty="0" smtClean="0"/>
              <a:t>P</a:t>
            </a:r>
          </a:p>
          <a:p>
            <a:pPr algn="ctr"/>
            <a:r>
              <a:rPr lang="es-ES" sz="1400" dirty="0" smtClean="0"/>
              <a:t>Facultad </a:t>
            </a:r>
            <a:r>
              <a:rPr lang="es-ES" sz="1400" dirty="0"/>
              <a:t>de Ciencias de la Educación y del Deporte</a:t>
            </a:r>
          </a:p>
          <a:p>
            <a:pPr algn="ctr"/>
            <a:r>
              <a:rPr lang="es-ES" sz="1400" dirty="0"/>
              <a:t>Universidad de Vigo, Pontevedra (España)</a:t>
            </a:r>
          </a:p>
        </p:txBody>
      </p:sp>
      <p:sp>
        <p:nvSpPr>
          <p:cNvPr id="15368" name="7 Rectángulo"/>
          <p:cNvSpPr>
            <a:spLocks noChangeArrowheads="1"/>
          </p:cNvSpPr>
          <p:nvPr/>
        </p:nvSpPr>
        <p:spPr bwMode="auto">
          <a:xfrm>
            <a:off x="571500" y="571500"/>
            <a:ext cx="8001000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2800"/>
              <a:t>En la E.S.O. el 40 % de los estudiantes abandonan la práctica deportiva encontrándose como factores la falta de tiempo, la pereza, la </a:t>
            </a:r>
            <a:r>
              <a:rPr lang="es-ES" sz="2800" b="1"/>
              <a:t>falta de motivación </a:t>
            </a:r>
            <a:r>
              <a:rPr lang="es-ES" sz="2800"/>
              <a:t>o la </a:t>
            </a:r>
            <a:r>
              <a:rPr lang="es-ES" sz="2800" b="1"/>
              <a:t>inadecuada</a:t>
            </a:r>
            <a:r>
              <a:rPr lang="es-ES" sz="2800"/>
              <a:t> </a:t>
            </a:r>
            <a:r>
              <a:rPr lang="es-ES" sz="2800" b="1"/>
              <a:t>organización</a:t>
            </a:r>
            <a:r>
              <a:rPr lang="es-ES" sz="2800"/>
              <a:t> </a:t>
            </a:r>
            <a:r>
              <a:rPr lang="es-ES" sz="2800" b="1"/>
              <a:t>y gestión de las actividades</a:t>
            </a:r>
            <a:r>
              <a:rPr lang="es-ES" sz="2800"/>
              <a:t> </a:t>
            </a:r>
            <a:r>
              <a:rPr lang="es-ES" sz="2800" b="1"/>
              <a:t>para ellos</a:t>
            </a:r>
            <a:r>
              <a:rPr lang="es-ES" sz="2800"/>
              <a:t>, que hace que no se cubran sus expectativas. </a:t>
            </a:r>
            <a:r>
              <a:rPr lang="es-ES" sz="2000"/>
              <a:t>Ruiz y García (2002).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0097" y="5733256"/>
            <a:ext cx="1844146" cy="11064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l">
  <a:themeElements>
    <a:clrScheme name="Civil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l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l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365</TotalTime>
  <Words>1283</Words>
  <Application>Microsoft Office PowerPoint</Application>
  <PresentationFormat>Presentación en pantalla (4:3)</PresentationFormat>
  <Paragraphs>146</Paragraphs>
  <Slides>20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7" baseType="lpstr">
      <vt:lpstr>Arial</vt:lpstr>
      <vt:lpstr>Calibri</vt:lpstr>
      <vt:lpstr>Georgia</vt:lpstr>
      <vt:lpstr>Times New Roman</vt:lpstr>
      <vt:lpstr>Wingdings</vt:lpstr>
      <vt:lpstr>Wingdings 2</vt:lpstr>
      <vt:lpstr>Civil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Pablo</dc:creator>
  <cp:lastModifiedBy>Vella Escola</cp:lastModifiedBy>
  <cp:revision>46</cp:revision>
  <dcterms:created xsi:type="dcterms:W3CDTF">2010-05-07T17:31:12Z</dcterms:created>
  <dcterms:modified xsi:type="dcterms:W3CDTF">2013-05-24T16:02:39Z</dcterms:modified>
</cp:coreProperties>
</file>