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100.png" ContentType="image/png"/>
  <Override PartName="/ppt/media/image28.png" ContentType="image/png"/>
  <Override PartName="/ppt/media/image1.jpeg" ContentType="image/jpeg"/>
  <Override PartName="/ppt/media/image130.png" ContentType="image/png"/>
  <Override PartName="/ppt/media/image58.png" ContentType="image/png"/>
  <Override PartName="/ppt/media/image2.png" ContentType="image/png"/>
  <Override PartName="/ppt/media/image71.png" ContentType="image/png"/>
  <Override PartName="/ppt/media/image5.png" ContentType="image/png"/>
  <Override PartName="/ppt/media/image132.wmf" ContentType="image/x-wmf"/>
  <Override PartName="/ppt/media/image120.png" ContentType="image/png"/>
  <Override PartName="/ppt/media/image48.png" ContentType="image/png"/>
  <Override PartName="/ppt/media/image3.jpeg" ContentType="image/jpeg"/>
  <Override PartName="/ppt/media/image70.png" ContentType="image/png"/>
  <Override PartName="/ppt/media/image4.png" ContentType="image/png"/>
  <Override PartName="/ppt/media/image72.png" ContentType="image/png"/>
  <Override PartName="/ppt/media/image6.png" ContentType="image/png"/>
  <Override PartName="/ppt/media/image73.png" ContentType="image/png"/>
  <Override PartName="/ppt/media/image7.png" ContentType="image/png"/>
  <Override PartName="/ppt/media/image74.png" ContentType="image/png"/>
  <Override PartName="/ppt/media/image8.png" ContentType="image/png"/>
  <Override PartName="/ppt/media/image75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38.wmf" ContentType="image/x-wmf"/>
  <Override PartName="/ppt/media/image27.png" ContentType="image/png"/>
  <Override PartName="/ppt/media/image113.wmf" ContentType="image/x-wmf"/>
  <Override PartName="/ppt/media/image101.png" ContentType="image/png"/>
  <Override PartName="/ppt/media/image29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34.png" ContentType="image/png"/>
  <Override PartName="/ppt/media/image35.png" ContentType="image/png"/>
  <Override PartName="/ppt/media/image36.png" ContentType="image/png"/>
  <Override PartName="/ppt/media/image37.png" ContentType="image/png"/>
  <Override PartName="/ppt/media/image111.png" ContentType="image/png"/>
  <Override PartName="/ppt/media/image39.png" ContentType="image/png"/>
  <Override PartName="/ppt/media/image40.png" ContentType="image/png"/>
  <Override PartName="/ppt/media/image41.png" ContentType="image/png"/>
  <Override PartName="/ppt/media/image42.png" ContentType="image/png"/>
  <Override PartName="/ppt/media/image43.png" ContentType="image/png"/>
  <Override PartName="/ppt/media/image44.png" ContentType="image/png"/>
  <Override PartName="/ppt/media/image45.png" ContentType="image/png"/>
  <Override PartName="/ppt/media/image46.png" ContentType="image/png"/>
  <Override PartName="/ppt/media/image47.png" ContentType="image/png"/>
  <Override PartName="/ppt/media/image121.png" ContentType="image/png"/>
  <Override PartName="/ppt/media/image49.png" ContentType="image/png"/>
  <Override PartName="/ppt/media/image50.png" ContentType="image/png"/>
  <Override PartName="/ppt/media/image51.png" ContentType="image/png"/>
  <Override PartName="/ppt/media/image52.png" ContentType="image/png"/>
  <Override PartName="/ppt/media/image53.png" ContentType="image/png"/>
  <Override PartName="/ppt/media/image54.png" ContentType="image/png"/>
  <Override PartName="/ppt/media/image55.png" ContentType="image/png"/>
  <Override PartName="/ppt/media/image56.png" ContentType="image/png"/>
  <Override PartName="/ppt/media/image57.png" ContentType="image/png"/>
  <Override PartName="/ppt/media/image131.png" ContentType="image/png"/>
  <Override PartName="/ppt/media/image59.png" ContentType="image/png"/>
  <Override PartName="/ppt/media/image60.png" ContentType="image/png"/>
  <Override PartName="/ppt/media/image61.png" ContentType="image/png"/>
  <Override PartName="/ppt/media/image62.png" ContentType="image/png"/>
  <Override PartName="/ppt/media/image63.png" ContentType="image/png"/>
  <Override PartName="/ppt/media/image64.png" ContentType="image/png"/>
  <Override PartName="/ppt/media/image65.png" ContentType="image/png"/>
  <Override PartName="/ppt/media/image66.png" ContentType="image/png"/>
  <Override PartName="/ppt/media/image67.png" ContentType="image/png"/>
  <Override PartName="/ppt/media/image140.png" ContentType="image/png"/>
  <Override PartName="/ppt/media/image68.png" ContentType="image/png"/>
  <Override PartName="/ppt/media/image141.png" ContentType="image/png"/>
  <Override PartName="/ppt/media/image69.png" ContentType="image/png"/>
  <Override PartName="/ppt/media/image76.png" ContentType="image/png"/>
  <Override PartName="/ppt/media/image77.png" ContentType="image/png"/>
  <Override PartName="/ppt/media/image150.png" ContentType="image/png"/>
  <Override PartName="/ppt/media/image78.png" ContentType="image/png"/>
  <Override PartName="/ppt/media/image151.png" ContentType="image/png"/>
  <Override PartName="/ppt/media/image79.png" ContentType="image/png"/>
  <Override PartName="/ppt/media/image80.png" ContentType="image/png"/>
  <Override PartName="/ppt/media/image81.png" ContentType="image/png"/>
  <Override PartName="/ppt/media/image82.png" ContentType="image/png"/>
  <Override PartName="/ppt/media/image95.wmf" ContentType="image/x-wmf"/>
  <Override PartName="/ppt/media/image83.png" ContentType="image/png"/>
  <Override PartName="/ppt/media/image96.wmf" ContentType="image/x-wmf"/>
  <Override PartName="/ppt/media/image84.png" ContentType="image/png"/>
  <Override PartName="/ppt/media/image97.wmf" ContentType="image/x-wmf"/>
  <Override PartName="/ppt/media/image85.png" ContentType="image/png"/>
  <Override PartName="/ppt/media/image98.wmf" ContentType="image/x-wmf"/>
  <Override PartName="/ppt/media/image86.png" ContentType="image/png"/>
  <Override PartName="/ppt/media/image171.wmf" ContentType="image/x-wmf"/>
  <Override PartName="/ppt/media/image87.png" ContentType="image/png"/>
  <Override PartName="/ppt/media/image160.png" ContentType="image/png"/>
  <Override PartName="/ppt/media/image88.png" ContentType="image/png"/>
  <Override PartName="/ppt/media/image161.png" ContentType="image/png"/>
  <Override PartName="/ppt/media/image89.png" ContentType="image/png"/>
  <Override PartName="/ppt/media/image90.png" ContentType="image/png"/>
  <Override PartName="/ppt/media/image91.png" ContentType="image/png"/>
  <Override PartName="/ppt/media/image92.png" ContentType="image/png"/>
  <Override PartName="/ppt/media/image93.png" ContentType="image/png"/>
  <Override PartName="/ppt/media/image94.png" ContentType="image/png"/>
  <Override PartName="/ppt/media/image99.png" ContentType="image/png"/>
  <Override PartName="/ppt/media/image102.png" ContentType="image/png"/>
  <Override PartName="/ppt/media/image103.png" ContentType="image/png"/>
  <Override PartName="/ppt/media/image104.png" ContentType="image/png"/>
  <Override PartName="/ppt/media/image105.png" ContentType="image/png"/>
  <Override PartName="/ppt/media/image106.png" ContentType="image/png"/>
  <Override PartName="/ppt/media/image107.png" ContentType="image/png"/>
  <Override PartName="/ppt/media/image108.png" ContentType="image/png"/>
  <Override PartName="/ppt/media/image109.png" ContentType="image/png"/>
  <Override PartName="/ppt/media/image110.png" ContentType="image/png"/>
  <Override PartName="/ppt/media/image112.png" ContentType="image/png"/>
  <Override PartName="/ppt/media/image114.png" ContentType="image/png"/>
  <Override PartName="/ppt/media/image115.png" ContentType="image/png"/>
  <Override PartName="/ppt/media/image116.png" ContentType="image/png"/>
  <Override PartName="/ppt/media/image129.wmf" ContentType="image/x-wmf"/>
  <Override PartName="/ppt/media/image117.png" ContentType="image/png"/>
  <Override PartName="/ppt/media/image118.png" ContentType="image/png"/>
  <Override PartName="/ppt/media/image119.png" ContentType="image/png"/>
  <Override PartName="/ppt/media/image122.png" ContentType="image/png"/>
  <Override PartName="/ppt/media/image135.wmf" ContentType="image/x-wmf"/>
  <Override PartName="/ppt/media/image123.png" ContentType="image/png"/>
  <Override PartName="/ppt/media/image124.png" ContentType="image/png"/>
  <Override PartName="/ppt/media/image125.png" ContentType="image/png"/>
  <Override PartName="/ppt/media/image138.wmf" ContentType="image/x-wmf"/>
  <Override PartName="/ppt/media/image126.png" ContentType="image/png"/>
  <Override PartName="/ppt/media/image127.png" ContentType="image/png"/>
  <Override PartName="/ppt/media/image128.png" ContentType="image/png"/>
  <Override PartName="/ppt/media/image133.png" ContentType="image/png"/>
  <Override PartName="/ppt/media/image134.png" ContentType="image/png"/>
  <Override PartName="/ppt/media/image136.png" ContentType="image/png"/>
  <Override PartName="/ppt/media/image137.png" ContentType="image/png"/>
  <Override PartName="/ppt/media/image139.png" ContentType="image/png"/>
  <Override PartName="/ppt/media/image142.png" ContentType="image/png"/>
  <Override PartName="/ppt/media/image143.png" ContentType="image/png"/>
  <Override PartName="/ppt/media/image144.png" ContentType="image/png"/>
  <Override PartName="/ppt/media/image145.png" ContentType="image/png"/>
  <Override PartName="/ppt/media/image146.png" ContentType="image/png"/>
  <Override PartName="/ppt/media/image147.png" ContentType="image/png"/>
  <Override PartName="/ppt/media/image148.png" ContentType="image/png"/>
  <Override PartName="/ppt/media/image149.png" ContentType="image/png"/>
  <Override PartName="/ppt/media/image152.png" ContentType="image/png"/>
  <Override PartName="/ppt/media/image153.png" ContentType="image/png"/>
  <Override PartName="/ppt/media/image154.png" ContentType="image/png"/>
  <Override PartName="/ppt/media/image155.png" ContentType="image/png"/>
  <Override PartName="/ppt/media/image168.wmf" ContentType="image/x-wmf"/>
  <Override PartName="/ppt/media/image156.png" ContentType="image/png"/>
  <Override PartName="/ppt/media/image157.png" ContentType="image/png"/>
  <Override PartName="/ppt/media/image158.png" ContentType="image/png"/>
  <Override PartName="/ppt/media/image159.png" ContentType="image/png"/>
  <Override PartName="/ppt/media/image162.png" ContentType="image/png"/>
  <Override PartName="/ppt/media/image163.png" ContentType="image/png"/>
  <Override PartName="/ppt/media/image164.png" ContentType="image/png"/>
  <Override PartName="/ppt/media/image165.png" ContentType="image/png"/>
  <Override PartName="/ppt/media/image166.png" ContentType="image/png"/>
  <Override PartName="/ppt/media/image167.png" ContentType="image/png"/>
  <Override PartName="/ppt/media/image169.png" ContentType="image/png"/>
  <Override PartName="/ppt/media/image170.png" ContentType="image/png"/>
  <Override PartName="/ppt/media/image172.png" ContentType="image/png"/>
  <Override PartName="/ppt/media/image173.png" ContentType="image/png"/>
  <Override PartName="/ppt/media/image174.png" ContentType="image/png"/>
  <Override PartName="/ppt/media/image175.png" ContentType="image/png"/>
  <Override PartName="/ppt/media/image176.png" ContentType="image/png"/>
  <Override PartName="/ppt/media/image177.png" ContentType="image/png"/>
  <Override PartName="/ppt/media/image178.png" ContentType="image/png"/>
  <Override PartName="/ppt/media/image179.png" ContentType="image/png"/>
  <Override PartName="/ppt/media/image180.png" ContentType="image/png"/>
  <Override PartName="/ppt/media/image181.png" ContentType="image/png"/>
  <Override PartName="/ppt/media/image182.png" ContentType="image/png"/>
  <Override PartName="/ppt/media/image183.png" ContentType="image/png"/>
  <Override PartName="/ppt/media/image184.png" ContentType="image/png"/>
  <Override PartName="/ppt/media/image185.png" ContentType="image/png"/>
  <Override PartName="/ppt/media/image186.png" ContentType="image/png"/>
  <Override PartName="/ppt/media/image187.png" ContentType="image/png"/>
  <Override PartName="/ppt/media/image188.png" ContentType="image/png"/>
  <Override PartName="/ppt/media/image189.png" ContentType="image/png"/>
  <Override PartName="/ppt/media/image190.png" ContentType="image/png"/>
  <Override PartName="/ppt/media/image191.png" ContentType="image/png"/>
  <Override PartName="/ppt/media/image192.png" ContentType="image/png"/>
  <Override PartName="/ppt/media/image193.png" ContentType="image/png"/>
  <Override PartName="/ppt/media/image194.png" ContentType="image/png"/>
  <Override PartName="/ppt/media/image195.png" ContentType="image/png"/>
  <Override PartName="/ppt/media/image196.png" ContentType="image/png"/>
  <Override PartName="/ppt/media/image197.png" ContentType="image/png"/>
  <Override PartName="/ppt/media/image198.png" ContentType="image/png"/>
  <Override PartName="/ppt/media/image199.png" ContentType="image/png"/>
  <Override PartName="/ppt/media/image200.png" ContentType="image/png"/>
  <Override PartName="/ppt/media/image201.png" ContentType="image/png"/>
  <Override PartName="/ppt/media/image202.png" ContentType="image/png"/>
  <Override PartName="/ppt/media/image203.png" ContentType="image/png"/>
  <Override PartName="/ppt/media/image204.png" ContentType="image/png"/>
  <Override PartName="/ppt/media/image205.wmf" ContentType="image/x-wmf"/>
  <Override PartName="/ppt/media/image206.png" ContentType="image/png"/>
  <Override PartName="/ppt/media/image207.png" ContentType="image/png"/>
  <Override PartName="/ppt/media/image208.wmf" ContentType="image/x-wmf"/>
  <Override PartName="/ppt/media/image209.png" ContentType="image/png"/>
  <Override PartName="/ppt/media/image210.png" ContentType="image/png"/>
  <Override PartName="/ppt/media/image211.wmf" ContentType="image/x-wmf"/>
  <Override PartName="/ppt/media/image212.png" ContentType="image/png"/>
  <Override PartName="/ppt/media/image213.png" ContentType="image/png"/>
  <Override PartName="/ppt/media/image214.png" ContentType="image/png"/>
  <Override PartName="/ppt/media/image215.png" ContentType="image/png"/>
  <Override PartName="/ppt/media/image216.png" ContentType="image/png"/>
  <Override PartName="/ppt/media/image217.wmf" ContentType="image/x-wmf"/>
  <Override PartName="/ppt/media/image218.png" ContentType="image/png"/>
  <Override PartName="/ppt/media/image219.png" ContentType="image/png"/>
  <Override PartName="/ppt/media/image220.png" ContentType="image/png"/>
  <Override PartName="/ppt/media/image221.png" ContentType="image/png"/>
  <Override PartName="/ppt/media/image222.png" ContentType="image/png"/>
  <Override PartName="/ppt/media/image223.png" ContentType="image/pn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21.xml" ContentType="application/vnd.openxmlformats-officedocument.presentationml.slide+xml"/>
  <Override PartName="/ppt/slides/slide5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_rels/slide53.xml.rels" ContentType="application/vnd.openxmlformats-package.relationships+xml"/>
  <Override PartName="/ppt/slides/_rels/slide9.xml.rels" ContentType="application/vnd.openxmlformats-package.relationships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38.xml.rels" ContentType="application/vnd.openxmlformats-package.relationships+xml"/>
  <Override PartName="/ppt/slides/_rels/slide4.xml.rels" ContentType="application/vnd.openxmlformats-package.relationships+xml"/>
  <Override PartName="/ppt/slides/_rels/slide39.xml.rels" ContentType="application/vnd.openxmlformats-package.relationships+xml"/>
  <Override PartName="/ppt/slides/_rels/slide5.xml.rels" ContentType="application/vnd.openxmlformats-package.relationships+xml"/>
  <Override PartName="/ppt/slides/_rels/slide50.xml.rels" ContentType="application/vnd.openxmlformats-package.relationships+xml"/>
  <Override PartName="/ppt/slides/_rels/slide6.xml.rels" ContentType="application/vnd.openxmlformats-package.relationships+xml"/>
  <Override PartName="/ppt/slides/_rels/slide51.xml.rels" ContentType="application/vnd.openxmlformats-package.relationships+xml"/>
  <Override PartName="/ppt/slides/_rels/slide7.xml.rels" ContentType="application/vnd.openxmlformats-package.relationships+xml"/>
  <Override PartName="/ppt/slides/_rels/slide52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slides/_rels/slide75.xml.rels" ContentType="application/vnd.openxmlformats-package.relationships+xml"/>
  <Override PartName="/ppt/slides/_rels/slide76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title>
      <c:tx>
        <c:rich>
          <a:bodyPr rot="0"/>
          <a:lstStyle/>
          <a:p>
            <a:pPr>
              <a:defRPr b="0" sz="13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  <a:r>
              <a:rPr b="0" sz="1300" spc="-1" strike="noStrike">
                <a:solidFill>
                  <a:srgbClr val="000000"/>
                </a:solidFill>
                <a:latin typeface="Arial"/>
                <a:ea typeface="DejaVu Sans"/>
              </a:rPr>
              <a:t>Núm. de IVE declarados en Galicia, 2018</a:t>
            </a:r>
          </a:p>
        </c:rich>
      </c:tx>
      <c:overlay val="0"/>
      <c:spPr>
        <a:noFill/>
        <a:ln>
          <a:noFill/>
        </a:ln>
      </c:spPr>
    </c:title>
    <c:autoTitleDeleted val="0"/>
    <c:plotArea>
      <c:lineChart>
        <c:grouping val="standar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Ano 2018</c:v>
                </c:pt>
              </c:strCache>
            </c:strRef>
          </c:tx>
          <c:spPr>
            <a:solidFill>
              <a:srgbClr val="004586"/>
            </a:solidFill>
            <a:ln w="28800">
              <a:solidFill>
                <a:srgbClr val="004586"/>
              </a:solidFill>
              <a:round/>
            </a:ln>
          </c:spPr>
          <c:marker>
            <c:symbol val="none"/>
          </c:marker>
          <c:dLbls>
            <c:numFmt formatCode="General" sourceLinked="1"/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r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0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5">
                  <c:v>45</c:v>
                </c:pt>
                <c:pt idx="36">
                  <c:v>46</c:v>
                </c:pt>
                <c:pt idx="37">
                  <c:v>47</c:v>
                </c:pt>
                <c:pt idx="38">
                  <c:v>48</c:v>
                </c:pt>
                <c:pt idx="39">
                  <c:v>49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8</c:v>
                </c:pt>
                <c:pt idx="5">
                  <c:v>15</c:v>
                </c:pt>
                <c:pt idx="6">
                  <c:v>22</c:v>
                </c:pt>
                <c:pt idx="7">
                  <c:v>50</c:v>
                </c:pt>
                <c:pt idx="8">
                  <c:v>72</c:v>
                </c:pt>
                <c:pt idx="9">
                  <c:v>85</c:v>
                </c:pt>
                <c:pt idx="10">
                  <c:v>107</c:v>
                </c:pt>
                <c:pt idx="11">
                  <c:v>111</c:v>
                </c:pt>
                <c:pt idx="12">
                  <c:v>113</c:v>
                </c:pt>
                <c:pt idx="13">
                  <c:v>132</c:v>
                </c:pt>
                <c:pt idx="14">
                  <c:v>122</c:v>
                </c:pt>
                <c:pt idx="15">
                  <c:v>135</c:v>
                </c:pt>
                <c:pt idx="16">
                  <c:v>128</c:v>
                </c:pt>
                <c:pt idx="17">
                  <c:v>116</c:v>
                </c:pt>
                <c:pt idx="18">
                  <c:v>119</c:v>
                </c:pt>
                <c:pt idx="19">
                  <c:v>111</c:v>
                </c:pt>
                <c:pt idx="20">
                  <c:v>131</c:v>
                </c:pt>
                <c:pt idx="21">
                  <c:v>118</c:v>
                </c:pt>
                <c:pt idx="22">
                  <c:v>100</c:v>
                </c:pt>
                <c:pt idx="23">
                  <c:v>140</c:v>
                </c:pt>
                <c:pt idx="24">
                  <c:v>114</c:v>
                </c:pt>
                <c:pt idx="25">
                  <c:v>130</c:v>
                </c:pt>
                <c:pt idx="26">
                  <c:v>126</c:v>
                </c:pt>
                <c:pt idx="27">
                  <c:v>117</c:v>
                </c:pt>
                <c:pt idx="28">
                  <c:v>110</c:v>
                </c:pt>
                <c:pt idx="29">
                  <c:v>108</c:v>
                </c:pt>
                <c:pt idx="30">
                  <c:v>94</c:v>
                </c:pt>
                <c:pt idx="31">
                  <c:v>72</c:v>
                </c:pt>
                <c:pt idx="32">
                  <c:v>58</c:v>
                </c:pt>
                <c:pt idx="33">
                  <c:v>41</c:v>
                </c:pt>
                <c:pt idx="34">
                  <c:v>28</c:v>
                </c:pt>
                <c:pt idx="35">
                  <c:v>11</c:v>
                </c:pt>
                <c:pt idx="36">
                  <c:v>5</c:v>
                </c:pt>
                <c:pt idx="37">
                  <c:v>3</c:v>
                </c:pt>
                <c:pt idx="38">
                  <c:v>2</c:v>
                </c:pt>
                <c:pt idx="39">
                  <c:v>3</c:v>
                </c:pt>
              </c:numCache>
            </c:numRef>
          </c:val>
          <c:smooth val="0"/>
        </c:ser>
        <c:hiLowLines>
          <c:spPr>
            <a:ln>
              <a:noFill/>
            </a:ln>
          </c:spPr>
        </c:hiLowLines>
        <c:marker val="0"/>
        <c:axId val="69990618"/>
        <c:axId val="67786859"/>
      </c:lineChart>
      <c:catAx>
        <c:axId val="69990618"/>
        <c:scaling>
          <c:orientation val="minMax"/>
        </c:scaling>
        <c:delete val="0"/>
        <c:axPos val="b"/>
        <c:title>
          <c:tx>
            <c:rich>
              <a:bodyPr rot="0"/>
              <a:lstStyle/>
              <a:p>
                <a:pPr>
                  <a:defRPr b="0" sz="9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  <a:r>
                  <a:rPr b="0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Idade da muller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[$-C0A]DD/MM/YYYY" sourceLinked="1"/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67786859"/>
        <c:crosses val="autoZero"/>
        <c:auto val="1"/>
        <c:lblAlgn val="ctr"/>
        <c:lblOffset val="100"/>
      </c:catAx>
      <c:valAx>
        <c:axId val="67786859"/>
        <c:scaling>
          <c:orientation val="minMax"/>
        </c:scaling>
        <c:delete val="0"/>
        <c:axPos val="l"/>
        <c:majorGridlines>
          <c:spPr>
            <a:ln w="9360">
              <a:solidFill>
                <a:srgbClr val="b3b3b3"/>
              </a:solidFill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b="0" sz="9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  <a:r>
                  <a:rPr b="0" sz="900" spc="-1" strike="noStrike">
                    <a:solidFill>
                      <a:srgbClr val="000000"/>
                    </a:solidFill>
                    <a:latin typeface="Arial"/>
                    <a:ea typeface="DejaVu Sans"/>
                  </a:rPr>
                  <a:t>Núm. de IVE</a:t>
                </a:r>
              </a:p>
            </c:rich>
          </c:tx>
          <c:overlay val="0"/>
          <c:spPr>
            <a:noFill/>
            <a:ln>
              <a:noFill/>
            </a:ln>
          </c:spPr>
        </c:title>
        <c:numFmt formatCode="General" sourceLinked="0"/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Arial"/>
                <a:ea typeface="DejaVu Sans"/>
              </a:defRPr>
            </a:pPr>
          </a:p>
        </c:txPr>
        <c:crossAx val="69990618"/>
        <c:crosses val="autoZero"/>
        <c:crossBetween val="midCat"/>
      </c:valAx>
      <c:spPr>
        <a:noFill/>
        <a:ln>
          <a:solidFill>
            <a:srgbClr val="b3b3b3"/>
          </a:solidFill>
        </a:ln>
      </c:spPr>
    </c:plotArea>
    <c:plotVisOnly val="1"/>
    <c:dispBlanksAs val="gap"/>
  </c:chart>
  <c:spPr>
    <a:solidFill>
      <a:srgbClr val="ffffff"/>
    </a:solidFill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357156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639120" y="176868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body"/>
          </p:nvPr>
        </p:nvSpPr>
        <p:spPr>
          <a:xfrm>
            <a:off x="357156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 type="body"/>
          </p:nvPr>
        </p:nvSpPr>
        <p:spPr>
          <a:xfrm>
            <a:off x="6639120" y="4058640"/>
            <a:ext cx="292104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s-ES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jpe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789120"/>
            <a:ext cx="10076040" cy="10116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336699"/>
              </a:gs>
            </a:gsLst>
            <a:path path="rect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/>
          <p:cNvSpPr/>
          <p:nvPr/>
        </p:nvSpPr>
        <p:spPr>
          <a:xfrm>
            <a:off x="0" y="850320"/>
            <a:ext cx="122400" cy="6543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336699"/>
              </a:gs>
            </a:gsLst>
            <a:path path="rect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" name="CustomShape 3"/>
          <p:cNvSpPr/>
          <p:nvPr/>
        </p:nvSpPr>
        <p:spPr>
          <a:xfrm>
            <a:off x="0" y="7349760"/>
            <a:ext cx="10076040" cy="205920"/>
          </a:xfrm>
          <a:prstGeom prst="rect">
            <a:avLst/>
          </a:prstGeom>
          <a:gradFill rotWithShape="0">
            <a:gsLst>
              <a:gs pos="0">
                <a:srgbClr val="dddddd"/>
              </a:gs>
              <a:gs pos="100000">
                <a:srgbClr val="336699"/>
              </a:gs>
            </a:gsLst>
            <a:path path="rect"/>
          </a:gradFill>
          <a:ln w="93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" name="Picture 82" descr=""/>
          <p:cNvPicPr/>
          <p:nvPr/>
        </p:nvPicPr>
        <p:blipFill>
          <a:blip r:embed="rId2"/>
          <a:stretch/>
        </p:blipFill>
        <p:spPr>
          <a:xfrm>
            <a:off x="285120" y="63000"/>
            <a:ext cx="2813760" cy="669960"/>
          </a:xfrm>
          <a:prstGeom prst="rect">
            <a:avLst/>
          </a:prstGeom>
          <a:ln w="9360">
            <a:noFill/>
          </a:ln>
        </p:spPr>
      </p:pic>
      <p:pic>
        <p:nvPicPr>
          <p:cNvPr id="4" name="Picture 83" descr=""/>
          <p:cNvPicPr/>
          <p:nvPr/>
        </p:nvPicPr>
        <p:blipFill>
          <a:blip r:embed="rId3">
            <a:lum bright="12000"/>
          </a:blip>
          <a:srcRect l="7144" t="0" r="7302" b="0"/>
          <a:stretch/>
        </p:blipFill>
        <p:spPr>
          <a:xfrm>
            <a:off x="2479680" y="3785040"/>
            <a:ext cx="7596000" cy="3562560"/>
          </a:xfrm>
          <a:prstGeom prst="rect">
            <a:avLst/>
          </a:prstGeom>
          <a:ln w="9360">
            <a:noFill/>
          </a:ln>
        </p:spPr>
      </p:pic>
      <p:pic>
        <p:nvPicPr>
          <p:cNvPr id="5" name="Picture 84" descr=""/>
          <p:cNvPicPr/>
          <p:nvPr/>
        </p:nvPicPr>
        <p:blipFill>
          <a:blip r:embed="rId4"/>
          <a:stretch/>
        </p:blipFill>
        <p:spPr>
          <a:xfrm>
            <a:off x="7976520" y="63000"/>
            <a:ext cx="1774080" cy="671400"/>
          </a:xfrm>
          <a:prstGeom prst="rect">
            <a:avLst/>
          </a:prstGeom>
          <a:ln w="9360">
            <a:noFill/>
          </a:ln>
        </p:spPr>
      </p:pic>
      <p:sp>
        <p:nvSpPr>
          <p:cNvPr id="6" name="CustomShape 4"/>
          <p:cNvSpPr/>
          <p:nvPr/>
        </p:nvSpPr>
        <p:spPr>
          <a:xfrm>
            <a:off x="7769520" y="360"/>
            <a:ext cx="2097360" cy="779040"/>
          </a:xfrm>
          <a:prstGeom prst="rect">
            <a:avLst/>
          </a:prstGeom>
          <a:noFill/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7" name="CustomShape 5"/>
          <p:cNvSpPr/>
          <p:nvPr/>
        </p:nvSpPr>
        <p:spPr>
          <a:xfrm>
            <a:off x="7854480" y="360"/>
            <a:ext cx="1981080" cy="771480"/>
          </a:xfrm>
          <a:prstGeom prst="rect">
            <a:avLst/>
          </a:prstGeom>
          <a:solidFill>
            <a:srgbClr val="ffffff"/>
          </a:solidFill>
          <a:ln w="126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8" name="PlaceHolder 6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Arial"/>
              </a:rPr>
              <a:t>Prema para editar o formato de texto do título</a:t>
            </a:r>
            <a:endParaRPr b="0" lang="es-ES" sz="4400" spc="-1" strike="noStrike">
              <a:latin typeface="Arial"/>
            </a:endParaRPr>
          </a:p>
        </p:txBody>
      </p:sp>
      <p:sp>
        <p:nvSpPr>
          <p:cNvPr id="9" name="PlaceHolder 7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Arial"/>
              </a:rPr>
              <a:t>Prema para editar o formato de texto do esquema</a:t>
            </a:r>
            <a:endParaRPr b="0" lang="es-E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Arial"/>
              </a:rPr>
              <a:t>Segundo nivel do esquema</a:t>
            </a:r>
            <a:endParaRPr b="0" lang="es-E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Arial"/>
              </a:rPr>
              <a:t>Terceiro nivel do esquema</a:t>
            </a:r>
            <a:endParaRPr b="0" lang="es-E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Arial"/>
              </a:rPr>
              <a:t>Cuarto nivel do esquema</a:t>
            </a:r>
            <a:endParaRPr b="0" lang="es-E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Quinto nivel do esquema</a:t>
            </a:r>
            <a:endParaRPr b="0" lang="es-E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Sexto nivel do esquema</a:t>
            </a:r>
            <a:endParaRPr b="0" lang="es-E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Arial"/>
              </a:rPr>
              <a:t>Sétimo nivel do esquema</a:t>
            </a:r>
            <a:endParaRPr b="0" lang="es-E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hyperlink" Target="mailto:cristina.marquez.riveras@sergas.es" TargetMode="External"/><Relationship Id="rId4" Type="http://schemas.openxmlformats.org/officeDocument/2006/relationships/image" Target="../media/image6.png"/><Relationship Id="rId5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image" Target="../media/image32.png"/><Relationship Id="rId4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wmf"/><Relationship Id="rId4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40.png"/><Relationship Id="rId3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png"/><Relationship Id="rId3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image" Target="../media/image48.png"/><Relationship Id="rId3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image" Target="../media/image50.png"/><Relationship Id="rId3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image" Target="../media/image54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hyperlink" Target="mailto:plan.vih.its@sergas.es" TargetMode="External"/><Relationship Id="rId4" Type="http://schemas.openxmlformats.org/officeDocument/2006/relationships/hyperlink" Target="https://www.sergas.es/Saude-publica/VIH-e-outras-ITS" TargetMode="External"/><Relationship Id="rId5" Type="http://schemas.openxmlformats.org/officeDocument/2006/relationships/image" Target="../media/image9.png"/><Relationship Id="rId6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image" Target="../media/image56.png"/><Relationship Id="rId3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image" Target="../media/image60.png"/><Relationship Id="rId3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image" Target="../media/image62.png"/><Relationship Id="rId3" Type="http://schemas.openxmlformats.org/officeDocument/2006/relationships/chart" Target="../charts/chart1.xml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image" Target="../media/image67.png"/><Relationship Id="rId3" Type="http://schemas.openxmlformats.org/officeDocument/2006/relationships/image" Target="../media/image68.png"/><Relationship Id="rId4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image" Target="../media/image79.png"/><Relationship Id="rId3" Type="http://schemas.openxmlformats.org/officeDocument/2006/relationships/image" Target="../media/image80.png"/><Relationship Id="rId4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81.png"/><Relationship Id="rId2" Type="http://schemas.openxmlformats.org/officeDocument/2006/relationships/image" Target="../media/image82.png"/><Relationship Id="rId3" Type="http://schemas.openxmlformats.org/officeDocument/2006/relationships/image" Target="../media/image83.png"/><Relationship Id="rId4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84.png"/><Relationship Id="rId2" Type="http://schemas.openxmlformats.org/officeDocument/2006/relationships/image" Target="../media/image85.png"/><Relationship Id="rId3" Type="http://schemas.openxmlformats.org/officeDocument/2006/relationships/image" Target="../media/image86.png"/><Relationship Id="rId4" Type="http://schemas.openxmlformats.org/officeDocument/2006/relationships/slideLayout" Target="../slideLayouts/slideLayout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87.png"/><Relationship Id="rId2" Type="http://schemas.openxmlformats.org/officeDocument/2006/relationships/image" Target="../media/image88.png"/><Relationship Id="rId3" Type="http://schemas.openxmlformats.org/officeDocument/2006/relationships/image" Target="../media/image89.png"/><Relationship Id="rId4" Type="http://schemas.openxmlformats.org/officeDocument/2006/relationships/slideLayout" Target="../slideLayouts/slideLayout1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90.png"/><Relationship Id="rId2" Type="http://schemas.openxmlformats.org/officeDocument/2006/relationships/image" Target="../media/image91.png"/><Relationship Id="rId3" Type="http://schemas.openxmlformats.org/officeDocument/2006/relationships/image" Target="../media/image92.png"/><Relationship Id="rId4" Type="http://schemas.openxmlformats.org/officeDocument/2006/relationships/slideLayout" Target="../slideLayouts/slideLayout1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93.png"/><Relationship Id="rId2" Type="http://schemas.openxmlformats.org/officeDocument/2006/relationships/image" Target="../media/image94.png"/><Relationship Id="rId3" Type="http://schemas.openxmlformats.org/officeDocument/2006/relationships/image" Target="../media/image95.wmf"/><Relationship Id="rId4" Type="http://schemas.openxmlformats.org/officeDocument/2006/relationships/image" Target="../media/image96.wmf"/><Relationship Id="rId5" Type="http://schemas.openxmlformats.org/officeDocument/2006/relationships/image" Target="../media/image97.wmf"/><Relationship Id="rId6" Type="http://schemas.openxmlformats.org/officeDocument/2006/relationships/image" Target="../media/image98.wmf"/><Relationship Id="rId7" Type="http://schemas.openxmlformats.org/officeDocument/2006/relationships/slideLayout" Target="../slideLayouts/slideLayout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slideLayout" Target="../slideLayouts/slideLayout1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02.png"/><Relationship Id="rId2" Type="http://schemas.openxmlformats.org/officeDocument/2006/relationships/image" Target="../media/image103.png"/><Relationship Id="rId3" Type="http://schemas.openxmlformats.org/officeDocument/2006/relationships/image" Target="../media/image104.png"/><Relationship Id="rId4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05.png"/><Relationship Id="rId2" Type="http://schemas.openxmlformats.org/officeDocument/2006/relationships/image" Target="../media/image106.png"/><Relationship Id="rId3" Type="http://schemas.openxmlformats.org/officeDocument/2006/relationships/image" Target="../media/image107.png"/><Relationship Id="rId4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08.png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slideLayout" Target="../slideLayouts/slideLayout1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11.png"/><Relationship Id="rId2" Type="http://schemas.openxmlformats.org/officeDocument/2006/relationships/image" Target="../media/image112.png"/><Relationship Id="rId3" Type="http://schemas.openxmlformats.org/officeDocument/2006/relationships/image" Target="../media/image113.wmf"/><Relationship Id="rId4" Type="http://schemas.openxmlformats.org/officeDocument/2006/relationships/image" Target="../media/image114.png"/><Relationship Id="rId5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15.png"/><Relationship Id="rId2" Type="http://schemas.openxmlformats.org/officeDocument/2006/relationships/image" Target="../media/image116.png"/><Relationship Id="rId3" Type="http://schemas.openxmlformats.org/officeDocument/2006/relationships/image" Target="../media/image117.png"/><Relationship Id="rId4" Type="http://schemas.openxmlformats.org/officeDocument/2006/relationships/slideLayout" Target="../slideLayouts/slideLayout1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18.png"/><Relationship Id="rId2" Type="http://schemas.openxmlformats.org/officeDocument/2006/relationships/image" Target="../media/image119.png"/><Relationship Id="rId3" Type="http://schemas.openxmlformats.org/officeDocument/2006/relationships/image" Target="../media/image120.png"/><Relationship Id="rId4" Type="http://schemas.openxmlformats.org/officeDocument/2006/relationships/slideLayout" Target="../slideLayouts/slideLayout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21.png"/><Relationship Id="rId2" Type="http://schemas.openxmlformats.org/officeDocument/2006/relationships/image" Target="../media/image122.png"/><Relationship Id="rId3" Type="http://schemas.openxmlformats.org/officeDocument/2006/relationships/image" Target="../media/image123.png"/><Relationship Id="rId4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24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27.png"/><Relationship Id="rId2" Type="http://schemas.openxmlformats.org/officeDocument/2006/relationships/image" Target="../media/image128.png"/><Relationship Id="rId3" Type="http://schemas.openxmlformats.org/officeDocument/2006/relationships/image" Target="../media/image129.wmf"/><Relationship Id="rId4" Type="http://schemas.openxmlformats.org/officeDocument/2006/relationships/slideLayout" Target="../slideLayouts/slideLayout1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30.png"/><Relationship Id="rId2" Type="http://schemas.openxmlformats.org/officeDocument/2006/relationships/image" Target="../media/image131.png"/><Relationship Id="rId3" Type="http://schemas.openxmlformats.org/officeDocument/2006/relationships/image" Target="../media/image132.wmf"/><Relationship Id="rId4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33.png"/><Relationship Id="rId2" Type="http://schemas.openxmlformats.org/officeDocument/2006/relationships/image" Target="../media/image134.png"/><Relationship Id="rId3" Type="http://schemas.openxmlformats.org/officeDocument/2006/relationships/image" Target="../media/image135.wmf"/><Relationship Id="rId4" Type="http://schemas.openxmlformats.org/officeDocument/2006/relationships/slideLayout" Target="../slideLayouts/slideLayout1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36.png"/><Relationship Id="rId2" Type="http://schemas.openxmlformats.org/officeDocument/2006/relationships/image" Target="../media/image137.png"/><Relationship Id="rId3" Type="http://schemas.openxmlformats.org/officeDocument/2006/relationships/image" Target="../media/image138.wmf"/><Relationship Id="rId4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39.png"/><Relationship Id="rId2" Type="http://schemas.openxmlformats.org/officeDocument/2006/relationships/image" Target="../media/image140.png"/><Relationship Id="rId3" Type="http://schemas.openxmlformats.org/officeDocument/2006/relationships/image" Target="../media/image141.png"/><Relationship Id="rId4" Type="http://schemas.openxmlformats.org/officeDocument/2006/relationships/hyperlink" Target="https://www.youtube.com/watch?v=EYdn8pG0Vbk" TargetMode="External"/><Relationship Id="rId5" Type="http://schemas.openxmlformats.org/officeDocument/2006/relationships/slideLayout" Target="../slideLayouts/slideLayout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42.png"/><Relationship Id="rId2" Type="http://schemas.openxmlformats.org/officeDocument/2006/relationships/image" Target="../media/image143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144.png"/><Relationship Id="rId2" Type="http://schemas.openxmlformats.org/officeDocument/2006/relationships/image" Target="../media/image145.png"/><Relationship Id="rId3" Type="http://schemas.openxmlformats.org/officeDocument/2006/relationships/image" Target="../media/image146.png"/><Relationship Id="rId4" Type="http://schemas.openxmlformats.org/officeDocument/2006/relationships/image" Target="../media/image147.png"/><Relationship Id="rId5" Type="http://schemas.openxmlformats.org/officeDocument/2006/relationships/image" Target="../media/image148.png"/><Relationship Id="rId6" Type="http://schemas.openxmlformats.org/officeDocument/2006/relationships/image" Target="../media/image149.png"/><Relationship Id="rId7" Type="http://schemas.openxmlformats.org/officeDocument/2006/relationships/slideLayout" Target="../slideLayouts/slideLayout1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50.png"/><Relationship Id="rId2" Type="http://schemas.openxmlformats.org/officeDocument/2006/relationships/image" Target="../media/image151.png"/><Relationship Id="rId3" Type="http://schemas.openxmlformats.org/officeDocument/2006/relationships/image" Target="../media/image152.png"/><Relationship Id="rId4" Type="http://schemas.openxmlformats.org/officeDocument/2006/relationships/image" Target="../media/image153.png"/><Relationship Id="rId5" Type="http://schemas.openxmlformats.org/officeDocument/2006/relationships/image" Target="../media/image154.png"/><Relationship Id="rId6" Type="http://schemas.openxmlformats.org/officeDocument/2006/relationships/image" Target="../media/image155.png"/><Relationship Id="rId7" Type="http://schemas.openxmlformats.org/officeDocument/2006/relationships/slideLayout" Target="../slideLayouts/slideLayout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156.png"/><Relationship Id="rId2" Type="http://schemas.openxmlformats.org/officeDocument/2006/relationships/image" Target="../media/image157.png"/><Relationship Id="rId3" Type="http://schemas.openxmlformats.org/officeDocument/2006/relationships/image" Target="../media/image158.pn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161.png"/><Relationship Id="rId7" Type="http://schemas.openxmlformats.org/officeDocument/2006/relationships/slideLayout" Target="../slideLayouts/slideLayout1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image" Target="../media/image163.png"/><Relationship Id="rId3" Type="http://schemas.openxmlformats.org/officeDocument/2006/relationships/slideLayout" Target="../slideLayouts/slideLayout1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164.png"/><Relationship Id="rId2" Type="http://schemas.openxmlformats.org/officeDocument/2006/relationships/image" Target="../media/image165.png"/><Relationship Id="rId3" Type="http://schemas.openxmlformats.org/officeDocument/2006/relationships/slideLayout" Target="../slideLayouts/slideLayout1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66.png"/><Relationship Id="rId2" Type="http://schemas.openxmlformats.org/officeDocument/2006/relationships/image" Target="../media/image167.png"/><Relationship Id="rId3" Type="http://schemas.openxmlformats.org/officeDocument/2006/relationships/image" Target="../media/image168.wmf"/><Relationship Id="rId4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169.png"/><Relationship Id="rId2" Type="http://schemas.openxmlformats.org/officeDocument/2006/relationships/image" Target="../media/image170.png"/><Relationship Id="rId3" Type="http://schemas.openxmlformats.org/officeDocument/2006/relationships/image" Target="../media/image171.wmf"/><Relationship Id="rId4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172.png"/><Relationship Id="rId2" Type="http://schemas.openxmlformats.org/officeDocument/2006/relationships/image" Target="../media/image173.png"/><Relationship Id="rId3" Type="http://schemas.openxmlformats.org/officeDocument/2006/relationships/slideLayout" Target="../slideLayouts/slideLayout1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174.png"/><Relationship Id="rId2" Type="http://schemas.openxmlformats.org/officeDocument/2006/relationships/image" Target="../media/image175.png"/><Relationship Id="rId3" Type="http://schemas.openxmlformats.org/officeDocument/2006/relationships/slideLayout" Target="../slideLayouts/slideLayout1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176.png"/><Relationship Id="rId2" Type="http://schemas.openxmlformats.org/officeDocument/2006/relationships/image" Target="../media/image177.pn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178.png"/><Relationship Id="rId2" Type="http://schemas.openxmlformats.org/officeDocument/2006/relationships/image" Target="../media/image179.png"/><Relationship Id="rId3" Type="http://schemas.openxmlformats.org/officeDocument/2006/relationships/slideLayout" Target="../slideLayouts/slideLayout1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180.png"/><Relationship Id="rId2" Type="http://schemas.openxmlformats.org/officeDocument/2006/relationships/image" Target="../media/image181.png"/><Relationship Id="rId3" Type="http://schemas.openxmlformats.org/officeDocument/2006/relationships/slideLayout" Target="../slideLayouts/slideLayout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182.png"/><Relationship Id="rId2" Type="http://schemas.openxmlformats.org/officeDocument/2006/relationships/image" Target="../media/image183.png"/><Relationship Id="rId3" Type="http://schemas.openxmlformats.org/officeDocument/2006/relationships/slideLayout" Target="../slideLayouts/slideLayout1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184.png"/><Relationship Id="rId2" Type="http://schemas.openxmlformats.org/officeDocument/2006/relationships/image" Target="../media/image185.png"/><Relationship Id="rId3" Type="http://schemas.openxmlformats.org/officeDocument/2006/relationships/slideLayout" Target="../slideLayouts/slideLayout1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186.png"/><Relationship Id="rId2" Type="http://schemas.openxmlformats.org/officeDocument/2006/relationships/image" Target="../media/image187.png"/><Relationship Id="rId3" Type="http://schemas.openxmlformats.org/officeDocument/2006/relationships/slideLayout" Target="../slideLayouts/slideLayout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188.png"/><Relationship Id="rId2" Type="http://schemas.openxmlformats.org/officeDocument/2006/relationships/image" Target="../media/image189.png"/><Relationship Id="rId3" Type="http://schemas.openxmlformats.org/officeDocument/2006/relationships/slideLayout" Target="../slideLayouts/slideLayout1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190.png"/><Relationship Id="rId2" Type="http://schemas.openxmlformats.org/officeDocument/2006/relationships/image" Target="../media/image191.png"/><Relationship Id="rId3" Type="http://schemas.openxmlformats.org/officeDocument/2006/relationships/slideLayout" Target="../slideLayouts/slideLayout1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192.png"/><Relationship Id="rId2" Type="http://schemas.openxmlformats.org/officeDocument/2006/relationships/image" Target="../media/image193.png"/><Relationship Id="rId3" Type="http://schemas.openxmlformats.org/officeDocument/2006/relationships/slideLayout" Target="../slideLayouts/slideLayout1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194.png"/><Relationship Id="rId2" Type="http://schemas.openxmlformats.org/officeDocument/2006/relationships/image" Target="../media/image195.png"/><Relationship Id="rId3" Type="http://schemas.openxmlformats.org/officeDocument/2006/relationships/slideLayout" Target="../slideLayouts/slideLayout1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196.png"/><Relationship Id="rId2" Type="http://schemas.openxmlformats.org/officeDocument/2006/relationships/image" Target="../media/image197.png"/><Relationship Id="rId3" Type="http://schemas.openxmlformats.org/officeDocument/2006/relationships/image" Target="../media/image198.png"/><Relationship Id="rId4" Type="http://schemas.openxmlformats.org/officeDocument/2006/relationships/image" Target="../media/image199.png"/><Relationship Id="rId5" Type="http://schemas.openxmlformats.org/officeDocument/2006/relationships/image" Target="../media/image200.png"/><Relationship Id="rId6" Type="http://schemas.openxmlformats.org/officeDocument/2006/relationships/image" Target="../media/image201.png"/><Relationship Id="rId7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1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202.png"/><Relationship Id="rId2" Type="http://schemas.openxmlformats.org/officeDocument/2006/relationships/image" Target="../media/image203.png"/><Relationship Id="rId3" Type="http://schemas.openxmlformats.org/officeDocument/2006/relationships/image" Target="../media/image204.png"/><Relationship Id="rId4" Type="http://schemas.openxmlformats.org/officeDocument/2006/relationships/image" Target="../media/image205.wmf"/><Relationship Id="rId5" Type="http://schemas.openxmlformats.org/officeDocument/2006/relationships/slideLayout" Target="../slideLayouts/slideLayout1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206.png"/><Relationship Id="rId2" Type="http://schemas.openxmlformats.org/officeDocument/2006/relationships/image" Target="../media/image207.png"/><Relationship Id="rId3" Type="http://schemas.openxmlformats.org/officeDocument/2006/relationships/image" Target="../media/image208.wmf"/><Relationship Id="rId4" Type="http://schemas.openxmlformats.org/officeDocument/2006/relationships/slideLayout" Target="../slideLayouts/slideLayout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209.png"/><Relationship Id="rId2" Type="http://schemas.openxmlformats.org/officeDocument/2006/relationships/image" Target="../media/image210.png"/><Relationship Id="rId3" Type="http://schemas.openxmlformats.org/officeDocument/2006/relationships/image" Target="../media/image211.wmf"/><Relationship Id="rId4" Type="http://schemas.openxmlformats.org/officeDocument/2006/relationships/slideLayout" Target="../slideLayouts/slideLayout1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212.png"/><Relationship Id="rId2" Type="http://schemas.openxmlformats.org/officeDocument/2006/relationships/image" Target="../media/image213.png"/><Relationship Id="rId3" Type="http://schemas.openxmlformats.org/officeDocument/2006/relationships/image" Target="../media/image214.png"/><Relationship Id="rId4" Type="http://schemas.openxmlformats.org/officeDocument/2006/relationships/slideLayout" Target="../slideLayouts/slideLayout1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215.png"/><Relationship Id="rId2" Type="http://schemas.openxmlformats.org/officeDocument/2006/relationships/image" Target="../media/image216.png"/><Relationship Id="rId3" Type="http://schemas.openxmlformats.org/officeDocument/2006/relationships/image" Target="../media/image217.wmf"/><Relationship Id="rId4" Type="http://schemas.openxmlformats.org/officeDocument/2006/relationships/hyperlink" Target="https://www.youtube.com/watch?v=9rHi1JjpiZc" TargetMode="External"/><Relationship Id="rId5" Type="http://schemas.openxmlformats.org/officeDocument/2006/relationships/slideLayout" Target="../slideLayouts/slideLayout1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218.png"/><Relationship Id="rId2" Type="http://schemas.openxmlformats.org/officeDocument/2006/relationships/image" Target="../media/image219.png"/><Relationship Id="rId3" Type="http://schemas.openxmlformats.org/officeDocument/2006/relationships/image" Target="../media/image220.png"/><Relationship Id="rId4" Type="http://schemas.openxmlformats.org/officeDocument/2006/relationships/slideLayout" Target="../slideLayouts/slideLayout1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221.png"/><Relationship Id="rId2" Type="http://schemas.openxmlformats.org/officeDocument/2006/relationships/image" Target="../media/image222.png"/><Relationship Id="rId3" Type="http://schemas.openxmlformats.org/officeDocument/2006/relationships/hyperlink" Target="mailto:plan.vih.its@sergas.es" TargetMode="External"/><Relationship Id="rId4" Type="http://schemas.openxmlformats.org/officeDocument/2006/relationships/hyperlink" Target="https://www.sergas.es/Saude-publica/VIH-e-outras-ITS" TargetMode="External"/><Relationship Id="rId5" Type="http://schemas.openxmlformats.org/officeDocument/2006/relationships/image" Target="../media/image223.png"/><Relationship Id="rId6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Imagen 68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7" name="Imagen 68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8" name="CustomShape 1"/>
          <p:cNvSpPr/>
          <p:nvPr/>
        </p:nvSpPr>
        <p:spPr>
          <a:xfrm>
            <a:off x="504000" y="1692000"/>
            <a:ext cx="4676400" cy="144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4800" spc="-1" strike="noStrike">
                <a:solidFill>
                  <a:srgbClr val="0084d1"/>
                </a:solidFill>
                <a:latin typeface="Arial"/>
                <a:ea typeface="DejaVu Sans"/>
              </a:rPr>
              <a:t>Formación en </a:t>
            </a:r>
            <a:endParaRPr b="0" lang="es-ES" sz="4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4800" spc="-1" strike="noStrike">
                <a:solidFill>
                  <a:srgbClr val="0084d1"/>
                </a:solidFill>
                <a:latin typeface="Arial"/>
                <a:ea typeface="DejaVu Sans"/>
              </a:rPr>
              <a:t>saúde sexual</a:t>
            </a:r>
            <a:endParaRPr b="0" lang="es-ES" sz="4800" spc="-1" strike="noStrike">
              <a:latin typeface="Arial"/>
            </a:endParaRPr>
          </a:p>
        </p:txBody>
      </p:sp>
      <p:sp>
        <p:nvSpPr>
          <p:cNvPr id="49" name="CustomShape 2"/>
          <p:cNvSpPr/>
          <p:nvPr/>
        </p:nvSpPr>
        <p:spPr>
          <a:xfrm>
            <a:off x="5544000" y="2029680"/>
            <a:ext cx="3920400" cy="392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579d1c"/>
                </a:solidFill>
                <a:latin typeface="Arial"/>
                <a:ea typeface="DejaVu Sans"/>
              </a:rPr>
              <a:t>Cristina Márquez Riveras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3"/>
              </a:rPr>
              <a:t>cristina.marquez.riveras@sergas.es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579d1c"/>
                </a:solidFill>
                <a:latin typeface="Arial"/>
                <a:ea typeface="DejaVu Sans"/>
              </a:rPr>
              <a:t>881 542 996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L1901019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Educar para a igualdade nas relacións afectivo-sexuais</a:t>
            </a: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CFR Lugo, 28/01/2020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50" name="Line 3"/>
          <p:cNvSpPr/>
          <p:nvPr/>
        </p:nvSpPr>
        <p:spPr>
          <a:xfrm flipV="1">
            <a:off x="4932000" y="1620000"/>
            <a:ext cx="0" cy="4860000"/>
          </a:xfrm>
          <a:prstGeom prst="line">
            <a:avLst/>
          </a:prstGeom>
          <a:ln w="72000">
            <a:solidFill>
              <a:srgbClr val="0084d1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51" name="Imagen 685" descr=""/>
          <p:cNvPicPr/>
          <p:nvPr/>
        </p:nvPicPr>
        <p:blipFill>
          <a:blip r:embed="rId4"/>
          <a:stretch/>
        </p:blipFill>
        <p:spPr>
          <a:xfrm>
            <a:off x="1080000" y="3526200"/>
            <a:ext cx="2590200" cy="25902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89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90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1.1 Lexislación (Lei orgánica 2/2010) (4/5)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1224000" y="2193840"/>
            <a:ext cx="7914600" cy="378216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c) O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desenvolvemento harmónico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da sexualidade acorde coas características das persoas mozas.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d) A prevención de enfermidades e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infeccións de transmisión sexual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especialmente, a prevención do VIH.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e) A </a:t>
            </a:r>
            <a:r>
              <a:rPr b="0" lang="es-ES" sz="2600" spc="-1" strike="noStrike" u="sng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prevención de </a:t>
            </a:r>
            <a:r>
              <a:rPr b="1" lang="es-ES" sz="26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embarazos non desexados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no marco dunha sexualidade responsable.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pic>
        <p:nvPicPr>
          <p:cNvPr id="92" name="Imagen 714" descr=""/>
          <p:cNvPicPr/>
          <p:nvPr/>
        </p:nvPicPr>
        <p:blipFill>
          <a:blip r:embed="rId3"/>
          <a:stretch/>
        </p:blipFill>
        <p:spPr>
          <a:xfrm>
            <a:off x="7006680" y="6249960"/>
            <a:ext cx="2853720" cy="910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9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9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1.1 Lexislación (Lei orgánica 2/2010) (5/5)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Artigo 10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r>
              <a:rPr b="0" i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Actividades formativas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Os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poderes públicos apoiarán á comunidade </a:t>
            </a:r>
            <a:r>
              <a:rPr b="1" lang="es-ES" sz="2600" spc="-1" strike="noStrike" u="sng">
                <a:solidFill>
                  <a:srgbClr val="4f81bd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educativa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na realización de actividades formativas relacionadas coa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educación afectivo sexual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prevención de infeccións de transmisión sexual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embarazos non desexados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facilitando información axeitada aos pais e ás nais.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97" name="Imagen 714" descr=""/>
          <p:cNvPicPr/>
          <p:nvPr/>
        </p:nvPicPr>
        <p:blipFill>
          <a:blip r:embed="rId3"/>
          <a:stretch/>
        </p:blipFill>
        <p:spPr>
          <a:xfrm>
            <a:off x="7006680" y="6249960"/>
            <a:ext cx="2853720" cy="910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99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00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1.2 Estratexia sanitaria (1/2)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01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 estratexia do Sistema Nacional de Saúde en relación á saúde sexual está recollida na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Estrategia Nacional de Salud Sexual y Reproductiva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(2011), tal como se propoñía na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Lei orgánica 2/2010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102" name="Imagen 3" descr=""/>
          <p:cNvPicPr/>
          <p:nvPr/>
        </p:nvPicPr>
        <p:blipFill>
          <a:blip r:embed="rId3"/>
          <a:stretch/>
        </p:blipFill>
        <p:spPr>
          <a:xfrm>
            <a:off x="7623360" y="3895920"/>
            <a:ext cx="2327400" cy="3334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0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0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1.2 Estratexia sanitaria (ENSS 2011) (2/2)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06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8. Deseñar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accións encamiñadas á prevención dos embarazos non desexados e a prevención de ITS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considerando os distintos contextos de vulnerabilidade.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...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10. Co obxectivo de optimizar recursos e compartir coñecementos sobre a promoción da saúde sexual,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actuarase conxunta e coordinadamente coas administracións</a:t>
            </a:r>
            <a:r>
              <a:rPr b="0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responsables de educación, igualdade, mocidade, traballo, inmigración, xustiza e org. sociais.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08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0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1.3 Politicas de saúde pública (1/2) 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Plan Estratégico de prevención y control de la infección por el VIH y otras ITS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(Ministerio de Sanidad, Consumo y Bienestar Social, 2017)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Plan galego anti VIH/sida e outras ITS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(Consellería de Sanidade, 2015)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111" name="Imagen 2" descr=""/>
          <p:cNvPicPr/>
          <p:nvPr/>
        </p:nvPicPr>
        <p:blipFill>
          <a:blip r:embed="rId3"/>
          <a:stretch/>
        </p:blipFill>
        <p:spPr>
          <a:xfrm>
            <a:off x="1409040" y="5067360"/>
            <a:ext cx="2789640" cy="726840"/>
          </a:xfrm>
          <a:prstGeom prst="rect">
            <a:avLst/>
          </a:prstGeom>
          <a:ln>
            <a:noFill/>
          </a:ln>
        </p:spPr>
      </p:pic>
      <p:pic>
        <p:nvPicPr>
          <p:cNvPr id="112" name="Imagen 3" descr=""/>
          <p:cNvPicPr/>
          <p:nvPr/>
        </p:nvPicPr>
        <p:blipFill>
          <a:blip r:embed="rId4"/>
          <a:stretch/>
        </p:blipFill>
        <p:spPr>
          <a:xfrm>
            <a:off x="5763960" y="5064480"/>
            <a:ext cx="3216960" cy="729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1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1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1.3 Políticas de saúde pública (2/2) 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16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Plan galego anti VIH/sida e outras ITS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Liñas estratéxicas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… Promoción da saúde sexual e da educación afectivo-sexual.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i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Actividades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…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Promoción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nos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centros educativos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de intervencións baseadas na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educación afectivo-sexual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 prevención do VIH, outras ITS e do uso recreativo das drogas.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18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1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(1/18) 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20" name="CustomShape 2"/>
          <p:cNvSpPr/>
          <p:nvPr/>
        </p:nvSpPr>
        <p:spPr>
          <a:xfrm>
            <a:off x="1224000" y="2193840"/>
            <a:ext cx="7914600" cy="44089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Datos de adolescentes españois de 15 a 18 anos: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35% mantivo relacións coitais 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Adoitan inicialas aos 14-15 anos 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Case o 80% empregou o preservativo na última relación sexual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15% empregaron a píldora anticonceptiva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5% da mocidade adolescente enfrontouse a un embarazo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(HBSC, 2014)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21" name="CustomShape 3"/>
          <p:cNvSpPr/>
          <p:nvPr/>
        </p:nvSpPr>
        <p:spPr>
          <a:xfrm flipV="1">
            <a:off x="6185160" y="3458880"/>
            <a:ext cx="360" cy="25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70c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2" name="CustomShape 4"/>
          <p:cNvSpPr/>
          <p:nvPr/>
        </p:nvSpPr>
        <p:spPr>
          <a:xfrm flipV="1">
            <a:off x="7796520" y="5059800"/>
            <a:ext cx="360" cy="2530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60">
            <a:solidFill>
              <a:srgbClr val="0070c0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2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2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(2/18) 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26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Non se atoparon diferencias por centro público ou privado.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Atopáronse algunhas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diferencias por sexo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As mozas declaran menos ter relacións coitais.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As mozas declaran menos parellas sexuais distintas.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(HBSC, 2014)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28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29" name="CustomShape 1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Datos de poboación española de ≥ 16 anos.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Nesta presentación darase información da poboación de 16 e 17 anos.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(Encuesta Nacional de Salud Sexual, 2009)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130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(3/18)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32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33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80% dos mozos, e o 76% das mozas, considera que a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información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que ten sobre sexualidade é boa ou moi boa.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prefiren preguntar sobre este tema ao profesorado, ao seu pai e, en terceiro lugar, ao persoal sanitario.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prefiren preguntar sobre este tema á súa nai, ao profesorado e, en terceiro lugar, ao persoal sanitario.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(Encuesta Nacional de Salud Sexual, 2009)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34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(4/18)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n 686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53" name="Imagen 687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54" name="CustomShape 1"/>
          <p:cNvSpPr/>
          <p:nvPr/>
        </p:nvSpPr>
        <p:spPr>
          <a:xfrm>
            <a:off x="360000" y="1146240"/>
            <a:ext cx="6836400" cy="3206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s-ES" sz="2800" spc="-1" strike="noStrike">
                <a:solidFill>
                  <a:srgbClr val="579d1c"/>
                </a:solidFill>
                <a:latin typeface="Arial"/>
                <a:ea typeface="DejaVu Sans"/>
              </a:rPr>
              <a:t>Plan galego anti VIH/sida e outras ITS</a:t>
            </a:r>
            <a:endParaRPr b="0" lang="es-E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579d1c"/>
                </a:solidFill>
                <a:latin typeface="Arial"/>
                <a:ea typeface="DejaVu Sans"/>
              </a:rPr>
              <a:t>Dirección Xeral de Saúde Pública. Consellería de Sanidade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3"/>
              </a:rPr>
              <a:t>plan.vih.its@sergas.es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4"/>
              </a:rPr>
              <a:t>https://www.sergas.es/Saude-publica/VIH-e-outras-ITS</a:t>
            </a:r>
            <a:r>
              <a:rPr b="0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 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881 542 996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55" name="Imagen 689" descr=""/>
          <p:cNvPicPr/>
          <p:nvPr/>
        </p:nvPicPr>
        <p:blipFill>
          <a:blip r:embed="rId5"/>
          <a:stretch/>
        </p:blipFill>
        <p:spPr>
          <a:xfrm>
            <a:off x="3960000" y="4500000"/>
            <a:ext cx="5863320" cy="2777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36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37" name="CustomShape 1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Aos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os temas que máis lle interesan son a </a:t>
            </a:r>
            <a:r>
              <a:rPr b="0" lang="es-ES" sz="2600" spc="-1" strike="noStrike">
                <a:solidFill>
                  <a:srgbClr val="c9211e"/>
                </a:solidFill>
                <a:latin typeface="Calibri"/>
                <a:ea typeface="DejaVu Sans"/>
              </a:rPr>
              <a:t>prevención de ITS, anticoncepción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problemas de relacións sexuais e o amor.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Ás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os temas que máis lle interesan son a </a:t>
            </a:r>
            <a:r>
              <a:rPr b="0" lang="es-ES" sz="2600" spc="-1" strike="noStrike">
                <a:solidFill>
                  <a:srgbClr val="c9211e"/>
                </a:solidFill>
                <a:latin typeface="Calibri"/>
                <a:ea typeface="DejaVu Sans"/>
              </a:rPr>
              <a:t>anticoncepción, prevención das ITS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o amor e os problemas nas relacións sexuais.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(Encuesta Nacional de Salud Sexual, 2009)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138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(5/18)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40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41" name="CustomShape 1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40% dos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e o 64% das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opinaban que o sexo entre mulleres era tan respectable como o heterosexual.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73% dos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e o 85% das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opinaban que o sexo entre homes era tan respectable como o heterosexual.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(Encuesta Nacional de Salud Sexual, 2009)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142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(6/18)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4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45" name="CustomShape 1"/>
          <p:cNvSpPr/>
          <p:nvPr/>
        </p:nvSpPr>
        <p:spPr>
          <a:xfrm>
            <a:off x="1224000" y="2193840"/>
            <a:ext cx="7914600" cy="411084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Condutas sexuais de risco na adolescencia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66% dos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 mozos,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 o 41% das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di que a sexualidade é algo importante na súa vida.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14% dos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mozos,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e o 17% das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DejaVu Sans"/>
              </a:rPr>
              <a:t>mozas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din terse sentido discriminados. O principal motivo foi o aspecto físico.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(Encuesta Nacional de Salud Sexual, 2009)</a:t>
            </a:r>
            <a:endParaRPr b="0" lang="es-ES" sz="2600" spc="-1" strike="noStrike">
              <a:latin typeface="Arial"/>
            </a:endParaRPr>
          </a:p>
          <a:p>
            <a:pPr algn="r"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(7/18)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48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49" name="CustomShape 1"/>
          <p:cNvSpPr/>
          <p:nvPr/>
        </p:nvSpPr>
        <p:spPr>
          <a:xfrm>
            <a:off x="1224000" y="2193840"/>
            <a:ext cx="7914600" cy="432648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IVE en Galicia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150" name="CustomShape 2"/>
          <p:cNvSpPr/>
          <p:nvPr/>
        </p:nvSpPr>
        <p:spPr>
          <a:xfrm>
            <a:off x="4182120" y="6624000"/>
            <a:ext cx="49604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Dirección Xeral de Saúde Pública, 2019</a:t>
            </a:r>
            <a:endParaRPr b="0" lang="es-ES" sz="1800" spc="-1" strike="noStrike">
              <a:latin typeface="Arial"/>
            </a:endParaRPr>
          </a:p>
        </p:txBody>
      </p:sp>
      <p:graphicFrame>
        <p:nvGraphicFramePr>
          <p:cNvPr id="151" name=""/>
          <p:cNvGraphicFramePr/>
          <p:nvPr/>
        </p:nvGraphicFramePr>
        <p:xfrm>
          <a:off x="1440000" y="2732760"/>
          <a:ext cx="7485120" cy="371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2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(8/18)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5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155" name="" descr=""/>
          <p:cNvPicPr/>
          <p:nvPr/>
        </p:nvPicPr>
        <p:blipFill>
          <a:blip r:embed="rId3"/>
          <a:stretch/>
        </p:blipFill>
        <p:spPr>
          <a:xfrm>
            <a:off x="1656000" y="2210040"/>
            <a:ext cx="6923160" cy="4555080"/>
          </a:xfrm>
          <a:prstGeom prst="rect">
            <a:avLst/>
          </a:prstGeom>
          <a:ln>
            <a:noFill/>
          </a:ln>
        </p:spPr>
      </p:pic>
      <p:sp>
        <p:nvSpPr>
          <p:cNvPr id="156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(9/18)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58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159" name="" descr=""/>
          <p:cNvPicPr/>
          <p:nvPr/>
        </p:nvPicPr>
        <p:blipFill>
          <a:blip r:embed="rId3"/>
          <a:stretch/>
        </p:blipFill>
        <p:spPr>
          <a:xfrm>
            <a:off x="344880" y="2282040"/>
            <a:ext cx="9530280" cy="4061160"/>
          </a:xfrm>
          <a:prstGeom prst="rect">
            <a:avLst/>
          </a:prstGeom>
          <a:ln>
            <a:noFill/>
          </a:ln>
        </p:spPr>
      </p:pic>
      <p:sp>
        <p:nvSpPr>
          <p:cNvPr id="160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(10/18)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62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163" name="" descr=""/>
          <p:cNvPicPr/>
          <p:nvPr/>
        </p:nvPicPr>
        <p:blipFill>
          <a:blip r:embed="rId3"/>
          <a:stretch/>
        </p:blipFill>
        <p:spPr>
          <a:xfrm>
            <a:off x="1379160" y="2199960"/>
            <a:ext cx="7545960" cy="4385160"/>
          </a:xfrm>
          <a:prstGeom prst="rect">
            <a:avLst/>
          </a:prstGeom>
          <a:ln>
            <a:noFill/>
          </a:ln>
        </p:spPr>
      </p:pic>
      <p:sp>
        <p:nvSpPr>
          <p:cNvPr id="16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(11/18)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66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167" name="" descr=""/>
          <p:cNvPicPr/>
          <p:nvPr/>
        </p:nvPicPr>
        <p:blipFill>
          <a:blip r:embed="rId3"/>
          <a:stretch/>
        </p:blipFill>
        <p:spPr>
          <a:xfrm>
            <a:off x="1858680" y="2193840"/>
            <a:ext cx="6689880" cy="4535280"/>
          </a:xfrm>
          <a:prstGeom prst="rect">
            <a:avLst/>
          </a:prstGeom>
          <a:ln>
            <a:noFill/>
          </a:ln>
        </p:spPr>
      </p:pic>
      <p:sp>
        <p:nvSpPr>
          <p:cNvPr id="168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(12/18)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70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71" name="CustomShape 1"/>
          <p:cNvSpPr/>
          <p:nvPr/>
        </p:nvSpPr>
        <p:spPr>
          <a:xfrm>
            <a:off x="4111560" y="6041520"/>
            <a:ext cx="49604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Dirección Xeral de Saúde Pública, 2018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172" name="" descr=""/>
          <p:cNvPicPr/>
          <p:nvPr/>
        </p:nvPicPr>
        <p:blipFill>
          <a:blip r:embed="rId3"/>
          <a:stretch/>
        </p:blipFill>
        <p:spPr>
          <a:xfrm>
            <a:off x="504720" y="2232000"/>
            <a:ext cx="9428400" cy="4581720"/>
          </a:xfrm>
          <a:prstGeom prst="rect">
            <a:avLst/>
          </a:prstGeom>
          <a:ln>
            <a:noFill/>
          </a:ln>
        </p:spPr>
      </p:pic>
      <p:sp>
        <p:nvSpPr>
          <p:cNvPr id="173" name="CustomShape 2"/>
          <p:cNvSpPr/>
          <p:nvPr/>
        </p:nvSpPr>
        <p:spPr>
          <a:xfrm>
            <a:off x="6080040" y="6336000"/>
            <a:ext cx="469080" cy="42912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4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(13/18)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76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77" name="CustomShape 1"/>
          <p:cNvSpPr/>
          <p:nvPr/>
        </p:nvSpPr>
        <p:spPr>
          <a:xfrm>
            <a:off x="4111560" y="6041520"/>
            <a:ext cx="49604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Dirección Xeral de Saúde Pública, 2018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3"/>
          <a:stretch/>
        </p:blipFill>
        <p:spPr>
          <a:xfrm>
            <a:off x="864720" y="2167560"/>
            <a:ext cx="8456400" cy="3949560"/>
          </a:xfrm>
          <a:prstGeom prst="rect">
            <a:avLst/>
          </a:prstGeom>
          <a:ln>
            <a:noFill/>
          </a:ln>
        </p:spPr>
      </p:pic>
      <p:sp>
        <p:nvSpPr>
          <p:cNvPr id="179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(14/18)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69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57" name="Imagen 69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58" name="" descr=""/>
          <p:cNvPicPr/>
          <p:nvPr/>
        </p:nvPicPr>
        <p:blipFill>
          <a:blip r:embed="rId3"/>
          <a:stretch/>
        </p:blipFill>
        <p:spPr>
          <a:xfrm>
            <a:off x="504000" y="1941480"/>
            <a:ext cx="9253080" cy="3311640"/>
          </a:xfrm>
          <a:prstGeom prst="rect">
            <a:avLst/>
          </a:prstGeom>
          <a:ln>
            <a:noFill/>
          </a:ln>
        </p:spPr>
      </p:pic>
      <p:sp>
        <p:nvSpPr>
          <p:cNvPr id="59" name="CustomShape 1"/>
          <p:cNvSpPr/>
          <p:nvPr/>
        </p:nvSpPr>
        <p:spPr>
          <a:xfrm>
            <a:off x="1872000" y="1941480"/>
            <a:ext cx="2013120" cy="969120"/>
          </a:xfrm>
          <a:prstGeom prst="rect">
            <a:avLst/>
          </a:prstGeom>
          <a:noFill/>
          <a:ln w="7200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81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82" name="CustomShape 1"/>
          <p:cNvSpPr/>
          <p:nvPr/>
        </p:nvSpPr>
        <p:spPr>
          <a:xfrm>
            <a:off x="1224000" y="2193840"/>
            <a:ext cx="7914600" cy="376164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83" name="" descr=""/>
          <p:cNvPicPr/>
          <p:nvPr/>
        </p:nvPicPr>
        <p:blipFill>
          <a:blip r:embed="rId3"/>
          <a:stretch/>
        </p:blipFill>
        <p:spPr>
          <a:xfrm>
            <a:off x="344880" y="2161440"/>
            <a:ext cx="9530280" cy="4518360"/>
          </a:xfrm>
          <a:prstGeom prst="rect">
            <a:avLst/>
          </a:prstGeom>
          <a:ln>
            <a:noFill/>
          </a:ln>
        </p:spPr>
      </p:pic>
      <p:sp>
        <p:nvSpPr>
          <p:cNvPr id="184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(15/18)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86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87" name="CustomShape 1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88" name="" descr=""/>
          <p:cNvPicPr/>
          <p:nvPr/>
        </p:nvPicPr>
        <p:blipFill>
          <a:blip r:embed="rId3"/>
          <a:stretch/>
        </p:blipFill>
        <p:spPr>
          <a:xfrm>
            <a:off x="344880" y="2193120"/>
            <a:ext cx="9530280" cy="4455000"/>
          </a:xfrm>
          <a:prstGeom prst="rect">
            <a:avLst/>
          </a:prstGeom>
          <a:ln>
            <a:noFill/>
          </a:ln>
        </p:spPr>
      </p:pic>
      <p:sp>
        <p:nvSpPr>
          <p:cNvPr id="189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(16/18)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91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192" name="" descr=""/>
          <p:cNvPicPr/>
          <p:nvPr/>
        </p:nvPicPr>
        <p:blipFill>
          <a:blip r:embed="rId3"/>
          <a:stretch/>
        </p:blipFill>
        <p:spPr>
          <a:xfrm>
            <a:off x="344880" y="2294640"/>
            <a:ext cx="9530280" cy="3603960"/>
          </a:xfrm>
          <a:prstGeom prst="rect">
            <a:avLst/>
          </a:prstGeom>
          <a:ln>
            <a:noFill/>
          </a:ln>
        </p:spPr>
      </p:pic>
      <p:sp>
        <p:nvSpPr>
          <p:cNvPr id="193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(17/18)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195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196" name="CustomShape 1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97" name="" descr=""/>
          <p:cNvPicPr/>
          <p:nvPr/>
        </p:nvPicPr>
        <p:blipFill>
          <a:blip r:embed="rId3"/>
          <a:stretch/>
        </p:blipFill>
        <p:spPr>
          <a:xfrm>
            <a:off x="396000" y="2193120"/>
            <a:ext cx="9428400" cy="4455000"/>
          </a:xfrm>
          <a:prstGeom prst="rect">
            <a:avLst/>
          </a:prstGeom>
          <a:ln>
            <a:noFill/>
          </a:ln>
        </p:spPr>
      </p:pic>
      <p:sp>
        <p:nvSpPr>
          <p:cNvPr id="198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1.4 Estatística (18/18) 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00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01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1.5 Comunicación social (1)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02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203" name="Imagen 1" descr=""/>
          <p:cNvPicPr/>
          <p:nvPr/>
        </p:nvPicPr>
        <p:blipFill>
          <a:blip r:embed="rId3"/>
          <a:stretch/>
        </p:blipFill>
        <p:spPr>
          <a:xfrm>
            <a:off x="483120" y="2262600"/>
            <a:ext cx="4784760" cy="1100520"/>
          </a:xfrm>
          <a:prstGeom prst="rect">
            <a:avLst/>
          </a:prstGeom>
          <a:ln w="19080">
            <a:solidFill>
              <a:schemeClr val="accent1"/>
            </a:solidFill>
            <a:round/>
          </a:ln>
        </p:spPr>
      </p:pic>
      <p:pic>
        <p:nvPicPr>
          <p:cNvPr id="204" name="Imagen 3" descr=""/>
          <p:cNvPicPr/>
          <p:nvPr/>
        </p:nvPicPr>
        <p:blipFill>
          <a:blip r:embed="rId4"/>
          <a:stretch/>
        </p:blipFill>
        <p:spPr>
          <a:xfrm>
            <a:off x="5496840" y="2392920"/>
            <a:ext cx="4338720" cy="1506600"/>
          </a:xfrm>
          <a:prstGeom prst="rect">
            <a:avLst/>
          </a:prstGeom>
          <a:ln w="28440">
            <a:solidFill>
              <a:schemeClr val="accent2"/>
            </a:solidFill>
            <a:round/>
          </a:ln>
        </p:spPr>
      </p:pic>
      <p:pic>
        <p:nvPicPr>
          <p:cNvPr id="205" name="Imagen 4" descr=""/>
          <p:cNvPicPr/>
          <p:nvPr/>
        </p:nvPicPr>
        <p:blipFill>
          <a:blip r:embed="rId5"/>
          <a:stretch/>
        </p:blipFill>
        <p:spPr>
          <a:xfrm>
            <a:off x="749160" y="4131720"/>
            <a:ext cx="5031720" cy="1074240"/>
          </a:xfrm>
          <a:prstGeom prst="rect">
            <a:avLst/>
          </a:prstGeom>
          <a:ln w="28440">
            <a:solidFill>
              <a:schemeClr val="accent3"/>
            </a:solidFill>
            <a:round/>
          </a:ln>
        </p:spPr>
      </p:pic>
      <p:pic>
        <p:nvPicPr>
          <p:cNvPr id="206" name="Imagen 5" descr=""/>
          <p:cNvPicPr/>
          <p:nvPr/>
        </p:nvPicPr>
        <p:blipFill>
          <a:blip r:embed="rId6"/>
          <a:stretch/>
        </p:blipFill>
        <p:spPr>
          <a:xfrm>
            <a:off x="4752720" y="5403600"/>
            <a:ext cx="5147280" cy="1710720"/>
          </a:xfrm>
          <a:prstGeom prst="rect">
            <a:avLst/>
          </a:prstGeom>
          <a:ln w="31680">
            <a:solidFill>
              <a:schemeClr val="accent4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Imagen 72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08" name="Imagen 72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0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 O corpo humano 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2.1 Conceptos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2.2 Anatomía do aparato reprodutor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2.3 Eixo hipotálamo-hipófisis-ovario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2.4 Ciclo ovárico e ciclo endometrial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2.5 Cambios puberais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2.6 Fecundación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2.7 Anticonceptivos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2.8 Infeccións de transmisión sexual (ITS)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2.9 Prevención de ITS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11" name="Imagen 729" descr=""/>
          <p:cNvPicPr/>
          <p:nvPr/>
        </p:nvPicPr>
        <p:blipFill>
          <a:blip r:embed="rId3"/>
          <a:stretch/>
        </p:blipFill>
        <p:spPr>
          <a:xfrm>
            <a:off x="7272000" y="5049720"/>
            <a:ext cx="2404080" cy="2076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magen 72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13" name="Imagen 72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1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2.1 Conceptos (1/3)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Pubertade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é una etapa de transición, dinámico e progresivo, entre a infancia e a idade adulta. </a:t>
            </a:r>
            <a:r>
              <a:rPr b="0" lang="es-ES" sz="2600" spc="-1" strike="noStrike" u="sng">
                <a:solidFill>
                  <a:srgbClr val="000000"/>
                </a:solidFill>
                <a:uFillTx/>
                <a:latin typeface="Calibri"/>
                <a:ea typeface="Arial"/>
              </a:rPr>
              <a:t>Comeza aos 8 anos e remata aos 14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. Inclúe crecemento somático e desenvolvemento dos caracteres sexuais secundarios.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Adolescencia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período de desenvolvemento biolóxico, psicolóxico e social posterior á infancia que comeza coa pubertade. Segundo a OMS comprende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 u="sng">
                <a:solidFill>
                  <a:srgbClr val="000000"/>
                </a:solidFill>
                <a:uFillTx/>
                <a:latin typeface="Calibri"/>
                <a:ea typeface="DejaVu Sans"/>
              </a:rPr>
              <a:t>dos 10 aos 19 anos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16" name="Imagen 729" descr=""/>
          <p:cNvPicPr/>
          <p:nvPr/>
        </p:nvPicPr>
        <p:blipFill>
          <a:blip r:embed="rId3"/>
          <a:stretch/>
        </p:blipFill>
        <p:spPr>
          <a:xfrm>
            <a:off x="7272000" y="5049720"/>
            <a:ext cx="2404080" cy="2076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Imagen 72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18" name="Imagen 72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1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2.1 Conceptos (2/3)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Pubertade precoz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é a aparición de caracteres sexuais secundarios </a:t>
            </a:r>
            <a:r>
              <a:rPr b="0" lang="es-ES" sz="2600" spc="-1" strike="noStrike" u="sng">
                <a:solidFill>
                  <a:srgbClr val="000000"/>
                </a:solidFill>
                <a:uFillTx/>
                <a:latin typeface="Calibri"/>
                <a:ea typeface="Arial"/>
              </a:rPr>
              <a:t>antes dos 8 anos nas nenas e dos 9 anos nos nenos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(poboación caucásica da nosa contorna).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Pubertade tardía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Non se iniciou o desenvolvemento dos caracteres sexuais secundarios aos 14 anos.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Non apareceu a menarquia despois 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4-5 anos do inicio do desenvolvemento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dos caracteres sexuais secundarios.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21" name="Imagen 729" descr=""/>
          <p:cNvPicPr/>
          <p:nvPr/>
        </p:nvPicPr>
        <p:blipFill>
          <a:blip r:embed="rId3"/>
          <a:stretch/>
        </p:blipFill>
        <p:spPr>
          <a:xfrm>
            <a:off x="7272000" y="5049720"/>
            <a:ext cx="2404080" cy="2076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n 72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23" name="Imagen 72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2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2.1 Conceptos (3/3)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Menarquia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primeira menstruación. Normalmente entre os 10 e os 16 anos (13 anos na poboación caucásica).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Espermarquia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primeira exaculación (12-16 anos).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Telarquia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desenvolvemento mamario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(empeza aos 9-13 anos).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Pubarquia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aparición de vello púbico.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Comeza 6 meses despois da telarquia.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26" name="Imagen 729" descr=""/>
          <p:cNvPicPr/>
          <p:nvPr/>
        </p:nvPicPr>
        <p:blipFill>
          <a:blip r:embed="rId3"/>
          <a:stretch/>
        </p:blipFill>
        <p:spPr>
          <a:xfrm>
            <a:off x="7272000" y="5049720"/>
            <a:ext cx="2404080" cy="2076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28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29" name="Imagen 2" descr=""/>
          <p:cNvPicPr/>
          <p:nvPr/>
        </p:nvPicPr>
        <p:blipFill>
          <a:blip r:embed="rId3"/>
          <a:stretch/>
        </p:blipFill>
        <p:spPr>
          <a:xfrm>
            <a:off x="4431240" y="2487600"/>
            <a:ext cx="4707360" cy="4411080"/>
          </a:xfrm>
          <a:prstGeom prst="rect">
            <a:avLst/>
          </a:prstGeom>
          <a:ln>
            <a:noFill/>
          </a:ln>
        </p:spPr>
      </p:pic>
      <p:pic>
        <p:nvPicPr>
          <p:cNvPr id="230" name="Imagen 3" descr=""/>
          <p:cNvPicPr/>
          <p:nvPr/>
        </p:nvPicPr>
        <p:blipFill>
          <a:blip r:embed="rId4"/>
          <a:stretch/>
        </p:blipFill>
        <p:spPr>
          <a:xfrm>
            <a:off x="1069200" y="2930760"/>
            <a:ext cx="2966040" cy="2990880"/>
          </a:xfrm>
          <a:prstGeom prst="rect">
            <a:avLst/>
          </a:prstGeom>
          <a:ln>
            <a:noFill/>
          </a:ln>
        </p:spPr>
      </p:pic>
      <p:sp>
        <p:nvSpPr>
          <p:cNvPr id="231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2.2 Aparato reprodutor (1/2)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n 693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61" name="Imagen 694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62" name="Imagen 695" descr=""/>
          <p:cNvPicPr/>
          <p:nvPr/>
        </p:nvPicPr>
        <p:blipFill>
          <a:blip r:embed="rId3"/>
          <a:stretch/>
        </p:blipFill>
        <p:spPr>
          <a:xfrm>
            <a:off x="2194200" y="1008000"/>
            <a:ext cx="6010200" cy="56728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33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34" name="Imagen 1" descr=""/>
          <p:cNvPicPr/>
          <p:nvPr/>
        </p:nvPicPr>
        <p:blipFill>
          <a:blip r:embed="rId3"/>
          <a:stretch/>
        </p:blipFill>
        <p:spPr>
          <a:xfrm>
            <a:off x="3328560" y="2453400"/>
            <a:ext cx="4034520" cy="4190040"/>
          </a:xfrm>
          <a:prstGeom prst="rect">
            <a:avLst/>
          </a:prstGeom>
          <a:ln>
            <a:noFill/>
          </a:ln>
        </p:spPr>
      </p:pic>
      <p:sp>
        <p:nvSpPr>
          <p:cNvPr id="23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2.2 Aparato reprodutor (2/2)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37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38" name="Imagen 6" descr=""/>
          <p:cNvPicPr/>
          <p:nvPr/>
        </p:nvPicPr>
        <p:blipFill>
          <a:blip r:embed="rId3"/>
          <a:stretch/>
        </p:blipFill>
        <p:spPr>
          <a:xfrm>
            <a:off x="2584440" y="2208240"/>
            <a:ext cx="6196680" cy="4520880"/>
          </a:xfrm>
          <a:prstGeom prst="rect">
            <a:avLst/>
          </a:prstGeom>
          <a:ln>
            <a:noFill/>
          </a:ln>
        </p:spPr>
      </p:pic>
      <p:sp>
        <p:nvSpPr>
          <p:cNvPr id="23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2.3 </a:t>
            </a:r>
            <a:r>
              <a:rPr b="0" lang="es-ES" sz="2600" spc="-1" strike="noStrike" cap="all">
                <a:solidFill>
                  <a:srgbClr val="ffffff"/>
                </a:solidFill>
                <a:latin typeface="Calibri"/>
                <a:ea typeface="Arial"/>
              </a:rPr>
              <a:t>E</a:t>
            </a: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ixo hipotálamo-hipófise-ovario (1)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4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42" name="Imagen 2" descr=""/>
          <p:cNvPicPr/>
          <p:nvPr/>
        </p:nvPicPr>
        <p:blipFill>
          <a:blip r:embed="rId3"/>
          <a:stretch/>
        </p:blipFill>
        <p:spPr>
          <a:xfrm>
            <a:off x="2135880" y="2232000"/>
            <a:ext cx="5997240" cy="4497120"/>
          </a:xfrm>
          <a:prstGeom prst="rect">
            <a:avLst/>
          </a:prstGeom>
          <a:ln>
            <a:noFill/>
          </a:ln>
        </p:spPr>
      </p:pic>
      <p:sp>
        <p:nvSpPr>
          <p:cNvPr id="243" name="CustomShape 1"/>
          <p:cNvSpPr/>
          <p:nvPr/>
        </p:nvSpPr>
        <p:spPr>
          <a:xfrm>
            <a:off x="864000" y="1693440"/>
            <a:ext cx="8421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2.4 </a:t>
            </a:r>
            <a:r>
              <a:rPr b="0" lang="es-ES" sz="2600" spc="-1" strike="noStrike" cap="all">
                <a:solidFill>
                  <a:srgbClr val="ffffff"/>
                </a:solidFill>
                <a:latin typeface="Calibri"/>
                <a:ea typeface="Arial"/>
              </a:rPr>
              <a:t>C</a:t>
            </a: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iclo ovárico e ciclo endometrial (1/2)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44" name="CustomShape 2"/>
          <p:cNvSpPr/>
          <p:nvPr/>
        </p:nvSpPr>
        <p:spPr>
          <a:xfrm>
            <a:off x="3816000" y="6781680"/>
            <a:ext cx="506232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https://www.youtube.com/watch?v=X4tM9h6TrIg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46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47" name="CustomShape 1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Duración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5 días (± 2)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Periodicidade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28 días (25 – 36)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Pérdida sanguínea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: 80 ml/ciclo (13 – 300 ml)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248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2.4 </a:t>
            </a:r>
            <a:r>
              <a:rPr b="0" lang="es-ES" sz="2600" spc="-1" strike="noStrike" cap="all">
                <a:solidFill>
                  <a:srgbClr val="ffffff"/>
                </a:solidFill>
                <a:latin typeface="Calibri"/>
                <a:ea typeface="Arial"/>
              </a:rPr>
              <a:t>C</a:t>
            </a: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iclo ovárico e ciclo endometrial (2/2)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49" name="" descr=""/>
          <p:cNvPicPr/>
          <p:nvPr/>
        </p:nvPicPr>
        <p:blipFill>
          <a:blip r:embed="rId3"/>
          <a:stretch/>
        </p:blipFill>
        <p:spPr>
          <a:xfrm>
            <a:off x="7238880" y="4646880"/>
            <a:ext cx="2334240" cy="2334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5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52" name="Imagen 3" descr=""/>
          <p:cNvPicPr/>
          <p:nvPr/>
        </p:nvPicPr>
        <p:blipFill>
          <a:blip r:embed="rId3"/>
          <a:stretch/>
        </p:blipFill>
        <p:spPr>
          <a:xfrm>
            <a:off x="1224000" y="2200680"/>
            <a:ext cx="7914600" cy="4412160"/>
          </a:xfrm>
          <a:prstGeom prst="rect">
            <a:avLst/>
          </a:prstGeom>
          <a:ln>
            <a:noFill/>
          </a:ln>
        </p:spPr>
      </p:pic>
      <p:sp>
        <p:nvSpPr>
          <p:cNvPr id="253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2.5 Cambios puberais (1/4)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55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56" name="Imagen 2" descr=""/>
          <p:cNvPicPr/>
          <p:nvPr/>
        </p:nvPicPr>
        <p:blipFill>
          <a:blip r:embed="rId3"/>
          <a:stretch/>
        </p:blipFill>
        <p:spPr>
          <a:xfrm>
            <a:off x="1224000" y="2295000"/>
            <a:ext cx="7914600" cy="3989160"/>
          </a:xfrm>
          <a:prstGeom prst="rect">
            <a:avLst/>
          </a:prstGeom>
          <a:ln>
            <a:noFill/>
          </a:ln>
        </p:spPr>
      </p:pic>
      <p:sp>
        <p:nvSpPr>
          <p:cNvPr id="257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2.5 Cambios puberais (2/4)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59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60" name="Imagen 1" descr=""/>
          <p:cNvPicPr/>
          <p:nvPr/>
        </p:nvPicPr>
        <p:blipFill>
          <a:blip r:embed="rId3"/>
          <a:stretch/>
        </p:blipFill>
        <p:spPr>
          <a:xfrm>
            <a:off x="1224000" y="2216160"/>
            <a:ext cx="7914600" cy="3431160"/>
          </a:xfrm>
          <a:prstGeom prst="rect">
            <a:avLst/>
          </a:prstGeom>
          <a:ln>
            <a:noFill/>
          </a:ln>
        </p:spPr>
      </p:pic>
      <p:sp>
        <p:nvSpPr>
          <p:cNvPr id="261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2.5 Cambios puberais (3/4)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63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pic>
        <p:nvPicPr>
          <p:cNvPr id="264" name="Imagen 2" descr=""/>
          <p:cNvPicPr/>
          <p:nvPr/>
        </p:nvPicPr>
        <p:blipFill>
          <a:blip r:embed="rId3"/>
          <a:stretch/>
        </p:blipFill>
        <p:spPr>
          <a:xfrm>
            <a:off x="1224000" y="2173680"/>
            <a:ext cx="7914600" cy="4038480"/>
          </a:xfrm>
          <a:prstGeom prst="rect">
            <a:avLst/>
          </a:prstGeom>
          <a:ln>
            <a:noFill/>
          </a:ln>
        </p:spPr>
      </p:pic>
      <p:sp>
        <p:nvSpPr>
          <p:cNvPr id="26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2.5 Cambios puberais (4/4)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67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68" name="CustomShape 1"/>
          <p:cNvSpPr/>
          <p:nvPr/>
        </p:nvSpPr>
        <p:spPr>
          <a:xfrm>
            <a:off x="1224000" y="2193840"/>
            <a:ext cx="7914600" cy="40802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</p:txBody>
      </p:sp>
      <p:pic>
        <p:nvPicPr>
          <p:cNvPr id="269" name="Imagen 2" descr=""/>
          <p:cNvPicPr/>
          <p:nvPr/>
        </p:nvPicPr>
        <p:blipFill>
          <a:blip r:embed="rId3"/>
          <a:stretch/>
        </p:blipFill>
        <p:spPr>
          <a:xfrm>
            <a:off x="2856240" y="2229840"/>
            <a:ext cx="4616640" cy="4080240"/>
          </a:xfrm>
          <a:prstGeom prst="rect">
            <a:avLst/>
          </a:prstGeom>
          <a:ln>
            <a:noFill/>
          </a:ln>
        </p:spPr>
      </p:pic>
      <p:sp>
        <p:nvSpPr>
          <p:cNvPr id="270" name="CustomShape 2"/>
          <p:cNvSpPr/>
          <p:nvPr/>
        </p:nvSpPr>
        <p:spPr>
          <a:xfrm>
            <a:off x="3788280" y="6732000"/>
            <a:ext cx="53902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4"/>
              </a:rPr>
              <a:t>https://www.youtube.com/watch?v=EYdn8pG0Vbk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  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71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2.6 Fecundación (1)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73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74" name="CustomShape 1"/>
          <p:cNvSpPr/>
          <p:nvPr/>
        </p:nvSpPr>
        <p:spPr>
          <a:xfrm>
            <a:off x="1119960" y="6347880"/>
            <a:ext cx="6115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Ministerio de Sanidad, Consumo y Bienestar Social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Métodos anticonceptivos recomendables: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Métodos de barreira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Métodos hormonais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Dispositivo intrauterino (DIU)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Bloqueo de trompas e vasectomía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Dobre método ou dobre protección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276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(1/12)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n 696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64" name="Imagen 697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6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ff9999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Índice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66" name="CustomShape 2"/>
          <p:cNvSpPr/>
          <p:nvPr/>
        </p:nvSpPr>
        <p:spPr>
          <a:xfrm>
            <a:off x="1224000" y="2193840"/>
            <a:ext cx="7914600" cy="2986920"/>
          </a:xfrm>
          <a:prstGeom prst="rect">
            <a:avLst/>
          </a:prstGeom>
          <a:noFill/>
          <a:ln>
            <a:solidFill>
              <a:srgbClr val="ff9999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 Xustificación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2. O corpo humano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3. Recursos bibliográficos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4. Material didáctico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5. Fontes de información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78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79" name="CustomShape 1"/>
          <p:cNvSpPr/>
          <p:nvPr/>
        </p:nvSpPr>
        <p:spPr>
          <a:xfrm>
            <a:off x="1119960" y="6347880"/>
            <a:ext cx="6115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Ministerio de Sanidad, Consumo y Bienestar Social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80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Métodos anticonceptivos recomendables: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Métodos de barreira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1.1 Preservativo masculino ou condón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1.2 Preservativo feminino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1.3 Diafragma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1.4 Capuchón cervical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81" name="Imagen 1" descr=""/>
          <p:cNvPicPr/>
          <p:nvPr/>
        </p:nvPicPr>
        <p:blipFill>
          <a:blip r:embed="rId3"/>
          <a:stretch/>
        </p:blipFill>
        <p:spPr>
          <a:xfrm>
            <a:off x="1324800" y="5032080"/>
            <a:ext cx="1625760" cy="1221480"/>
          </a:xfrm>
          <a:prstGeom prst="rect">
            <a:avLst/>
          </a:prstGeom>
          <a:ln>
            <a:noFill/>
          </a:ln>
        </p:spPr>
      </p:pic>
      <p:pic>
        <p:nvPicPr>
          <p:cNvPr id="282" name="Imagen 2" descr=""/>
          <p:cNvPicPr/>
          <p:nvPr/>
        </p:nvPicPr>
        <p:blipFill>
          <a:blip r:embed="rId4"/>
          <a:stretch/>
        </p:blipFill>
        <p:spPr>
          <a:xfrm>
            <a:off x="3164040" y="5156640"/>
            <a:ext cx="2164680" cy="972720"/>
          </a:xfrm>
          <a:prstGeom prst="rect">
            <a:avLst/>
          </a:prstGeom>
          <a:ln>
            <a:noFill/>
          </a:ln>
        </p:spPr>
      </p:pic>
      <p:pic>
        <p:nvPicPr>
          <p:cNvPr id="283" name="Imagen 3" descr=""/>
          <p:cNvPicPr/>
          <p:nvPr/>
        </p:nvPicPr>
        <p:blipFill>
          <a:blip r:embed="rId5"/>
          <a:stretch/>
        </p:blipFill>
        <p:spPr>
          <a:xfrm>
            <a:off x="5580000" y="5052240"/>
            <a:ext cx="1870920" cy="1117440"/>
          </a:xfrm>
          <a:prstGeom prst="rect">
            <a:avLst/>
          </a:prstGeom>
          <a:ln>
            <a:noFill/>
          </a:ln>
        </p:spPr>
      </p:pic>
      <p:pic>
        <p:nvPicPr>
          <p:cNvPr id="284" name="Imagen 4" descr=""/>
          <p:cNvPicPr/>
          <p:nvPr/>
        </p:nvPicPr>
        <p:blipFill>
          <a:blip r:embed="rId6"/>
          <a:stretch/>
        </p:blipFill>
        <p:spPr>
          <a:xfrm>
            <a:off x="7796520" y="5032080"/>
            <a:ext cx="1227240" cy="1221480"/>
          </a:xfrm>
          <a:prstGeom prst="rect">
            <a:avLst/>
          </a:prstGeom>
          <a:ln>
            <a:noFill/>
          </a:ln>
        </p:spPr>
      </p:pic>
      <p:sp>
        <p:nvSpPr>
          <p:cNvPr id="285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(2/12)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87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88" name="CustomShape 1"/>
          <p:cNvSpPr/>
          <p:nvPr/>
        </p:nvSpPr>
        <p:spPr>
          <a:xfrm>
            <a:off x="1119960" y="6347880"/>
            <a:ext cx="6115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Ministerio de Sanidad, Consumo y Bienestar Social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Métodos anticonceptivos recomendables: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 Métodos hormonais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2.1 Píldora combinada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2.2 Píldora de xestáxeno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2.3 Anel vaxinal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2.4 Parche cutáneo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2.5 Anticonceptivo hormonal inxectable</a:t>
            </a:r>
            <a:endParaRPr b="0" lang="es-ES" sz="2600" spc="-1" strike="noStrike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2.6 Implante dérmico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290" name="Imagen 1" descr=""/>
          <p:cNvPicPr/>
          <p:nvPr/>
        </p:nvPicPr>
        <p:blipFill>
          <a:blip r:embed="rId3"/>
          <a:stretch/>
        </p:blipFill>
        <p:spPr>
          <a:xfrm>
            <a:off x="5538960" y="5377680"/>
            <a:ext cx="1593720" cy="894240"/>
          </a:xfrm>
          <a:prstGeom prst="rect">
            <a:avLst/>
          </a:prstGeom>
          <a:ln>
            <a:noFill/>
          </a:ln>
        </p:spPr>
      </p:pic>
      <p:pic>
        <p:nvPicPr>
          <p:cNvPr id="291" name="Imagen 3" descr=""/>
          <p:cNvPicPr/>
          <p:nvPr/>
        </p:nvPicPr>
        <p:blipFill>
          <a:blip r:embed="rId4"/>
          <a:stretch/>
        </p:blipFill>
        <p:spPr>
          <a:xfrm>
            <a:off x="7547040" y="2340720"/>
            <a:ext cx="1516320" cy="896760"/>
          </a:xfrm>
          <a:prstGeom prst="rect">
            <a:avLst/>
          </a:prstGeom>
          <a:ln>
            <a:noFill/>
          </a:ln>
        </p:spPr>
      </p:pic>
      <p:pic>
        <p:nvPicPr>
          <p:cNvPr id="292" name="Imagen 4" descr=""/>
          <p:cNvPicPr/>
          <p:nvPr/>
        </p:nvPicPr>
        <p:blipFill>
          <a:blip r:embed="rId5"/>
          <a:stretch/>
        </p:blipFill>
        <p:spPr>
          <a:xfrm>
            <a:off x="7547040" y="3387960"/>
            <a:ext cx="1516320" cy="1104840"/>
          </a:xfrm>
          <a:prstGeom prst="rect">
            <a:avLst/>
          </a:prstGeom>
          <a:ln>
            <a:noFill/>
          </a:ln>
        </p:spPr>
      </p:pic>
      <p:pic>
        <p:nvPicPr>
          <p:cNvPr id="293" name="Imagen 5" descr=""/>
          <p:cNvPicPr/>
          <p:nvPr/>
        </p:nvPicPr>
        <p:blipFill>
          <a:blip r:embed="rId6"/>
          <a:stretch/>
        </p:blipFill>
        <p:spPr>
          <a:xfrm>
            <a:off x="7547040" y="5113080"/>
            <a:ext cx="1516320" cy="1150920"/>
          </a:xfrm>
          <a:prstGeom prst="rect">
            <a:avLst/>
          </a:prstGeom>
          <a:ln>
            <a:noFill/>
          </a:ln>
        </p:spPr>
      </p:pic>
      <p:sp>
        <p:nvSpPr>
          <p:cNvPr id="294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(3/12)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296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297" name="CustomShape 1"/>
          <p:cNvSpPr/>
          <p:nvPr/>
        </p:nvSpPr>
        <p:spPr>
          <a:xfrm>
            <a:off x="1119960" y="6347880"/>
            <a:ext cx="6115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Ministerio de Sanidad, Consumo y Bienestar Social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298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Métodos anticonceptivos recomendables: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3. Dispositivo intrauterino (DIU)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3.1 DIU hormonal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3.2 DIU de cobre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4. Bloqueo de trompas de Falopio e vasectomía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5. Dobre método ou dobre protección</a:t>
            </a:r>
            <a:r>
              <a:rPr b="0" lang="es-ES" sz="26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pic>
        <p:nvPicPr>
          <p:cNvPr id="299" name="Imagen 1" descr=""/>
          <p:cNvPicPr/>
          <p:nvPr/>
        </p:nvPicPr>
        <p:blipFill>
          <a:blip r:embed="rId3"/>
          <a:stretch/>
        </p:blipFill>
        <p:spPr>
          <a:xfrm>
            <a:off x="5765760" y="3069000"/>
            <a:ext cx="1515240" cy="1009080"/>
          </a:xfrm>
          <a:prstGeom prst="rect">
            <a:avLst/>
          </a:prstGeom>
          <a:ln>
            <a:noFill/>
          </a:ln>
        </p:spPr>
      </p:pic>
      <p:pic>
        <p:nvPicPr>
          <p:cNvPr id="300" name="Imagen 2" descr=""/>
          <p:cNvPicPr/>
          <p:nvPr/>
        </p:nvPicPr>
        <p:blipFill>
          <a:blip r:embed="rId4"/>
          <a:stretch/>
        </p:blipFill>
        <p:spPr>
          <a:xfrm>
            <a:off x="5013720" y="3206880"/>
            <a:ext cx="927360" cy="870840"/>
          </a:xfrm>
          <a:prstGeom prst="rect">
            <a:avLst/>
          </a:prstGeom>
          <a:ln>
            <a:noFill/>
          </a:ln>
        </p:spPr>
      </p:pic>
      <p:pic>
        <p:nvPicPr>
          <p:cNvPr id="301" name="Imagen 3" descr=""/>
          <p:cNvPicPr/>
          <p:nvPr/>
        </p:nvPicPr>
        <p:blipFill>
          <a:blip r:embed="rId5"/>
          <a:stretch/>
        </p:blipFill>
        <p:spPr>
          <a:xfrm>
            <a:off x="7284600" y="2365560"/>
            <a:ext cx="1758960" cy="1172160"/>
          </a:xfrm>
          <a:prstGeom prst="rect">
            <a:avLst/>
          </a:prstGeom>
          <a:ln>
            <a:noFill/>
          </a:ln>
        </p:spPr>
      </p:pic>
      <p:pic>
        <p:nvPicPr>
          <p:cNvPr id="302" name="Imagen 4" descr=""/>
          <p:cNvPicPr/>
          <p:nvPr/>
        </p:nvPicPr>
        <p:blipFill>
          <a:blip r:embed="rId6"/>
          <a:stretch/>
        </p:blipFill>
        <p:spPr>
          <a:xfrm>
            <a:off x="7422840" y="5240880"/>
            <a:ext cx="1656360" cy="1103040"/>
          </a:xfrm>
          <a:prstGeom prst="rect">
            <a:avLst/>
          </a:prstGeom>
          <a:ln>
            <a:noFill/>
          </a:ln>
        </p:spPr>
      </p:pic>
      <p:sp>
        <p:nvSpPr>
          <p:cNvPr id="303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(4/12)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05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06" name="CustomShape 1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07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004586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4586"/>
                </a:solidFill>
                <a:latin typeface="Calibri"/>
                <a:ea typeface="Arial"/>
              </a:rPr>
              <a:t>Anticonceptivos LARC</a:t>
            </a:r>
            <a:r>
              <a:rPr b="1" lang="es-ES" sz="2600" spc="-1" strike="noStrike">
                <a:solidFill>
                  <a:srgbClr val="729fcf"/>
                </a:solidFill>
                <a:latin typeface="Calibri"/>
                <a:ea typeface="Arial"/>
              </a:rPr>
              <a:t>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(Long-action reversible contraception): son os DIU e os implantes.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 súa eficacia equipárase aos métodos cirúrxicos irreversibles (vasectomía e ligadura de trompas).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08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(5/12)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10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11" name="CustomShape 1"/>
          <p:cNvSpPr/>
          <p:nvPr/>
        </p:nvSpPr>
        <p:spPr>
          <a:xfrm>
            <a:off x="1119960" y="6347880"/>
            <a:ext cx="611532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Ministerio de Sanidad, Consumo y Bienestar Social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12" name="CustomShape 2"/>
          <p:cNvSpPr/>
          <p:nvPr/>
        </p:nvSpPr>
        <p:spPr>
          <a:xfrm>
            <a:off x="1224000" y="2193840"/>
            <a:ext cx="7914600" cy="40593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Efectos da contracepción hormonal combinada: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Inhibición da ovulación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Espesa moco cervical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Atrofia o endometrio</a:t>
            </a:r>
            <a:endParaRPr b="0" lang="es-ES" sz="2600" spc="-1" strike="noStrike">
              <a:latin typeface="Arial"/>
            </a:endParaRPr>
          </a:p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rabicPeriod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Altera a motilidade e secreción das trompas de Falopio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Os efectos da contracepción hormonal con xestáxenos é a inhibición da ovulación.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13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(6/12)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15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16" name="CustomShape 1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Eficacia e efectividade dos diferentes métodos anticonceptivos: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pic>
        <p:nvPicPr>
          <p:cNvPr id="317" name="Imagen 2" descr=""/>
          <p:cNvPicPr/>
          <p:nvPr/>
        </p:nvPicPr>
        <p:blipFill>
          <a:blip r:embed="rId3"/>
          <a:stretch/>
        </p:blipFill>
        <p:spPr>
          <a:xfrm>
            <a:off x="3024000" y="3018240"/>
            <a:ext cx="5422320" cy="3290760"/>
          </a:xfrm>
          <a:prstGeom prst="rect">
            <a:avLst/>
          </a:prstGeom>
          <a:ln>
            <a:noFill/>
          </a:ln>
        </p:spPr>
      </p:pic>
      <p:sp>
        <p:nvSpPr>
          <p:cNvPr id="318" name="CustomShape 2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19" name="CustomShape 3"/>
          <p:cNvSpPr/>
          <p:nvPr/>
        </p:nvSpPr>
        <p:spPr>
          <a:xfrm>
            <a:off x="3024000" y="4212000"/>
            <a:ext cx="5422320" cy="969120"/>
          </a:xfrm>
          <a:prstGeom prst="rect">
            <a:avLst/>
          </a:prstGeom>
          <a:noFill/>
          <a:ln w="7200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0" name="CustomShape 4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(7/12)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22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23" name="CustomShape 1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Eficacia e efectividade dos diferentes métodos anticonceptivos: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pic>
        <p:nvPicPr>
          <p:cNvPr id="324" name="Imagen 1" descr=""/>
          <p:cNvPicPr/>
          <p:nvPr/>
        </p:nvPicPr>
        <p:blipFill>
          <a:blip r:embed="rId3"/>
          <a:stretch/>
        </p:blipFill>
        <p:spPr>
          <a:xfrm>
            <a:off x="1593720" y="3135240"/>
            <a:ext cx="7113240" cy="2981880"/>
          </a:xfrm>
          <a:prstGeom prst="rect">
            <a:avLst/>
          </a:prstGeom>
          <a:ln>
            <a:noFill/>
          </a:ln>
        </p:spPr>
      </p:pic>
      <p:sp>
        <p:nvSpPr>
          <p:cNvPr id="325" name="CustomShape 2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26" name="CustomShape 3"/>
          <p:cNvSpPr/>
          <p:nvPr/>
        </p:nvSpPr>
        <p:spPr>
          <a:xfrm>
            <a:off x="1593720" y="5328000"/>
            <a:ext cx="7113240" cy="717120"/>
          </a:xfrm>
          <a:prstGeom prst="rect">
            <a:avLst/>
          </a:prstGeom>
          <a:noFill/>
          <a:ln w="7200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7" name="CustomShape 4"/>
          <p:cNvSpPr/>
          <p:nvPr/>
        </p:nvSpPr>
        <p:spPr>
          <a:xfrm>
            <a:off x="1593720" y="4608000"/>
            <a:ext cx="7113240" cy="357120"/>
          </a:xfrm>
          <a:prstGeom prst="rect">
            <a:avLst/>
          </a:prstGeom>
          <a:noFill/>
          <a:ln w="7200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8" name="CustomShape 5"/>
          <p:cNvSpPr/>
          <p:nvPr/>
        </p:nvSpPr>
        <p:spPr>
          <a:xfrm>
            <a:off x="1593720" y="3132000"/>
            <a:ext cx="7113240" cy="753120"/>
          </a:xfrm>
          <a:prstGeom prst="rect">
            <a:avLst/>
          </a:prstGeom>
          <a:noFill/>
          <a:ln w="72000">
            <a:solidFill>
              <a:srgbClr val="c921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329" name="CustomShape 6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(8/12)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3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32" name="CustomShape 1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33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Métodos autorizados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de anticoncepción de urxencia: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DIU de cobre (120 horas) 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Acetato de ulipristal 30 mg (120 horas)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Levonorgestrel 1,5 mg (72 horas)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Efectividade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75% e 99%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Por orde de efectividade está: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	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1º DIU de cobre (120 horas)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	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2º Acetato de ulipristal 30 mg (120 horas)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	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3º Levonorgestrel 1,5 mg (72 horas)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34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de urxencia (9/12)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36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37" name="CustomShape 1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38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Efectos adversos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do acetato de ulipristal: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Cefalea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Náuseas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Fatiga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Mareos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Lumbalxia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Efectos adversos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do levonorgestrel: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Dismenorrea</a:t>
            </a:r>
            <a:endParaRPr b="0" lang="es-ES" sz="2600" spc="-1" strike="noStrike">
              <a:latin typeface="Arial"/>
            </a:endParaRPr>
          </a:p>
          <a:p>
            <a:pPr marL="457200" indent="-4536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Dor abdominal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39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de urxencia (10/12)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4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42" name="CustomShape 1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Idade de inicio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da anticoncepción hormonal: pode iniciarse coa primeira regla.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taxa de fallo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non varía coa idade nos LARC.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Nas adolescentes a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satisfacción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é maior cos LARC ca co resto dos anticonceptivos.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As </a:t>
            </a:r>
            <a:r>
              <a:rPr b="1" lang="es-ES" sz="2600" spc="-1" strike="noStrike">
                <a:solidFill>
                  <a:srgbClr val="0070c0"/>
                </a:solidFill>
                <a:latin typeface="Calibri"/>
                <a:ea typeface="Arial"/>
              </a:rPr>
              <a:t>alteracións menstruais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producidas polo DIU determinan a satisfacción con este método.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44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(11/12)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n 70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68" name="Imagen 70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6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 Xustificación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70" name="CustomShape 2"/>
          <p:cNvSpPr/>
          <p:nvPr/>
        </p:nvSpPr>
        <p:spPr>
          <a:xfrm>
            <a:off x="1224000" y="2193840"/>
            <a:ext cx="7914600" cy="325476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1.1 Lexislación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1.2 Estratexia sanitaria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1.3 Política de saúde pública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1.4 Estatísticas</a:t>
            </a:r>
            <a:endParaRPr b="0" lang="es-ES" sz="2600" spc="-1" strike="noStrike">
              <a:latin typeface="Arial"/>
            </a:endParaRPr>
          </a:p>
          <a:p>
            <a:pPr lvl="1" marL="432000" indent="-212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Condutas sexuais de risco en adolescentes</a:t>
            </a:r>
            <a:endParaRPr b="0" lang="es-ES" sz="2600" spc="-1" strike="noStrike">
              <a:latin typeface="Arial"/>
            </a:endParaRPr>
          </a:p>
          <a:p>
            <a:pPr lvl="1" marL="432000" indent="-212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IVE</a:t>
            </a:r>
            <a:endParaRPr b="0" lang="es-ES" sz="2600" spc="-1" strike="noStrike">
              <a:latin typeface="Arial"/>
            </a:endParaRPr>
          </a:p>
          <a:p>
            <a:pPr lvl="1" marL="432000" indent="-2124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ITS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1.5 Comunicación social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71" name="Imagen 704" descr=""/>
          <p:cNvPicPr/>
          <p:nvPr/>
        </p:nvPicPr>
        <p:blipFill>
          <a:blip r:embed="rId3"/>
          <a:stretch/>
        </p:blipFill>
        <p:spPr>
          <a:xfrm>
            <a:off x="7368120" y="5512680"/>
            <a:ext cx="2528280" cy="16837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46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47" name="CustomShape 1"/>
          <p:cNvSpPr/>
          <p:nvPr/>
        </p:nvSpPr>
        <p:spPr>
          <a:xfrm>
            <a:off x="1158120" y="6347880"/>
            <a:ext cx="825804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Guía de práctica clínica de anticoncepción hormonal e intrauterina, 2019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48" name="CustomShape 2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9211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O </a:t>
            </a:r>
            <a:r>
              <a:rPr b="1" lang="es-ES" sz="2600" spc="-1" strike="noStrike">
                <a:solidFill>
                  <a:srgbClr val="004586"/>
                </a:solidFill>
                <a:latin typeface="Calibri"/>
                <a:ea typeface="Arial"/>
              </a:rPr>
              <a:t>obxectivo dos anticonceptivos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é evitar os embarazos non desexados. O preservativo é o único anticonceptivo que, ademais, evita as infeccións de transmisión sexual.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O </a:t>
            </a:r>
            <a:r>
              <a:rPr b="1" lang="es-ES" sz="2600" spc="-1" strike="noStrike">
                <a:solidFill>
                  <a:srgbClr val="004586"/>
                </a:solidFill>
                <a:latin typeface="Calibri"/>
                <a:ea typeface="Arial"/>
              </a:rPr>
              <a:t>método anticonceptivo recomendado</a:t>
            </a:r>
            <a:r>
              <a:rPr b="1" lang="es-ES" sz="2600" spc="-1" strike="noStrike">
                <a:solidFill>
                  <a:srgbClr val="729fcf"/>
                </a:solidFill>
                <a:latin typeface="Calibri"/>
                <a:ea typeface="Arial"/>
              </a:rPr>
              <a:t>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nas adolescentes é o </a:t>
            </a:r>
            <a:r>
              <a:rPr b="1" lang="es-ES" sz="2600" spc="-1" strike="noStrike">
                <a:solidFill>
                  <a:srgbClr val="004586"/>
                </a:solidFill>
                <a:latin typeface="Calibri"/>
                <a:ea typeface="Arial"/>
              </a:rPr>
              <a:t>LARC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pola súa </a:t>
            </a:r>
            <a:r>
              <a:rPr b="0" lang="es-ES" sz="2600" spc="-1" strike="noStrike">
                <a:solidFill>
                  <a:srgbClr val="c9211e"/>
                </a:solidFill>
                <a:latin typeface="Calibri"/>
                <a:ea typeface="Arial"/>
              </a:rPr>
              <a:t>efectividade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Non obstante, nas situacións nas que se aprecia </a:t>
            </a:r>
            <a:r>
              <a:rPr b="0" lang="es-ES" sz="2600" spc="-1" strike="noStrike">
                <a:solidFill>
                  <a:srgbClr val="c9211e"/>
                </a:solidFill>
                <a:latin typeface="Calibri"/>
                <a:ea typeface="Arial"/>
              </a:rPr>
              <a:t>risco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de ITS deben combinarse co preservativo (</a:t>
            </a:r>
            <a:r>
              <a:rPr b="1" lang="es-ES" sz="2600" spc="-1" strike="noStrike">
                <a:solidFill>
                  <a:srgbClr val="004586"/>
                </a:solidFill>
                <a:latin typeface="Calibri"/>
                <a:ea typeface="Arial"/>
              </a:rPr>
              <a:t>dobre método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).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49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2.7 Anticonceptivos recomendados (12/12)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5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52" name="CustomShape 1"/>
          <p:cNvSpPr/>
          <p:nvPr/>
        </p:nvSpPr>
        <p:spPr>
          <a:xfrm>
            <a:off x="1224000" y="2193840"/>
            <a:ext cx="7914600" cy="4172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Son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infeccións que se transmiten principalmente polas relacións sexuais, ou ben, estas son unha vía importante de transmisión.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Estas infeccións son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importantes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pola carga de enfermidade, discapacidade, esterilidade e mortalidade que producen.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Os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axentes causais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poden ser bacterias, virus, protozoos e parasitos.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53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(1/6)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55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56" name="CustomShape 1"/>
          <p:cNvSpPr/>
          <p:nvPr/>
        </p:nvSpPr>
        <p:spPr>
          <a:xfrm>
            <a:off x="1224000" y="2193840"/>
            <a:ext cx="7914600" cy="34534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Bacterianas: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Sífilis, gonococia, clamidiase, linfogranuloma venéreo.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Víricas: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Virus do papiloma humano (VPH), virus de inmunodeficiencia humana (VIH), virus da hepatite A (VHA), virus de hepatite B (VHB), virus de hepatite C (VHC), virus herpes simple (VHS).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57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(2/6)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59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60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Protozoos: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Tricomoniase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Parasitos: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Sarna e piollos pato (ladillas)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61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(3/6)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63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64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Sintomatoloxía das ITS: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Dor abdominal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Alteracións do fluxo vaxinal e secreción uretral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Úlceras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Lesións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Verrugas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(4/6)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67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68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Características das ITS bacterianas e parasitarias: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Teñen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tratamento curativo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pero non se adquire inmunidade. Podemos volver a infectarnos da mesma ITS.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Non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existe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vacina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preventiva.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69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(5/6)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71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72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Características das ITS víricas: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Soamente o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VHC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ten </a:t>
            </a: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tratamento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 que cura nunha porcentaxe moi elevada dos casos. As lesións producidas polo VPH ou VHS poden tratarse e eliminarse, pero non se pode eliminar a infección.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Vacinas preventivas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 VPH, VHA e VHB.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73" name="CustomShape 2"/>
          <p:cNvSpPr/>
          <p:nvPr/>
        </p:nvSpPr>
        <p:spPr>
          <a:xfrm>
            <a:off x="1224000" y="1693440"/>
            <a:ext cx="791712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2.8 Infeccións de transmisión sexual (6/6)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75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76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Condutas sexualmente seguras: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Retraso no inicio das relacións sexuais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Diminución da promiscuidade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Emprego de métodos barreira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Non consumir drogas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77" name="CustomShape 2"/>
          <p:cNvSpPr/>
          <p:nvPr/>
        </p:nvSpPr>
        <p:spPr>
          <a:xfrm>
            <a:off x="4305600" y="6864840"/>
            <a:ext cx="4614480" cy="363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Fonte</a:t>
            </a:r>
            <a:r>
              <a:rPr b="0" lang="es-ES" sz="1800" spc="-1" strike="noStrike">
                <a:solidFill>
                  <a:srgbClr val="000000"/>
                </a:solidFill>
                <a:latin typeface="Arial"/>
                <a:ea typeface="DejaVu Sans"/>
              </a:rPr>
              <a:t>: GESIDA, SPNS, GEITS, SEIP, 2017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378" name="CustomShape 3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2.9 Prevención de ITS (1/2)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Imagen 73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80" name="Imagen 73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81" name="CustomShape 1"/>
          <p:cNvSpPr/>
          <p:nvPr/>
        </p:nvSpPr>
        <p:spPr>
          <a:xfrm>
            <a:off x="1224000" y="2193840"/>
            <a:ext cx="7914600" cy="45345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Arial"/>
              </a:rPr>
              <a:t>Métodos para previr as ITS: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Prevención primaria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Vacinación: VPH, VHA, VHB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Educación para a saúde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Material preventivo: o preservativo (masculino ou feminino) e as láminas de látex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Prevención secundaria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Diagnóstico precoz das ITS: cribado e estudo de contactos sexuais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Tratamento precoz das ITS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sp>
        <p:nvSpPr>
          <p:cNvPr id="382" name="CustomShape 2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2.9 Prevención de ITS (2/2)</a:t>
            </a:r>
            <a:endParaRPr b="0" lang="es-ES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Imagen 76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84" name="Imagen 76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8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6633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3. Recursos bibliográficos (1)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86" name="CustomShape 2"/>
          <p:cNvSpPr/>
          <p:nvPr/>
        </p:nvSpPr>
        <p:spPr>
          <a:xfrm>
            <a:off x="1224000" y="2193840"/>
            <a:ext cx="7914600" cy="3779280"/>
          </a:xfrm>
          <a:prstGeom prst="rect">
            <a:avLst/>
          </a:prstGeom>
          <a:noFill/>
          <a:ln>
            <a:solidFill>
              <a:srgbClr val="996633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87" name="Imagen 1" descr=""/>
          <p:cNvPicPr/>
          <p:nvPr/>
        </p:nvPicPr>
        <p:blipFill>
          <a:blip r:embed="rId3"/>
          <a:stretch/>
        </p:blipFill>
        <p:spPr>
          <a:xfrm>
            <a:off x="1269360" y="2851200"/>
            <a:ext cx="1952640" cy="281916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388" name="Imagen 2" descr=""/>
          <p:cNvPicPr/>
          <p:nvPr/>
        </p:nvPicPr>
        <p:blipFill>
          <a:blip r:embed="rId4"/>
          <a:stretch/>
        </p:blipFill>
        <p:spPr>
          <a:xfrm>
            <a:off x="3363840" y="2850840"/>
            <a:ext cx="1844280" cy="280440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389" name="Imagen 3" descr=""/>
          <p:cNvPicPr/>
          <p:nvPr/>
        </p:nvPicPr>
        <p:blipFill>
          <a:blip r:embed="rId5"/>
          <a:stretch/>
        </p:blipFill>
        <p:spPr>
          <a:xfrm>
            <a:off x="5353920" y="2886840"/>
            <a:ext cx="1807560" cy="2804400"/>
          </a:xfrm>
          <a:prstGeom prst="rect">
            <a:avLst/>
          </a:prstGeom>
          <a:ln>
            <a:solidFill>
              <a:srgbClr val="3465a4"/>
            </a:solidFill>
          </a:ln>
        </p:spPr>
      </p:pic>
      <p:pic>
        <p:nvPicPr>
          <p:cNvPr id="390" name="Imagen 4" descr=""/>
          <p:cNvPicPr/>
          <p:nvPr/>
        </p:nvPicPr>
        <p:blipFill>
          <a:blip r:embed="rId6"/>
          <a:stretch/>
        </p:blipFill>
        <p:spPr>
          <a:xfrm>
            <a:off x="7272360" y="2850840"/>
            <a:ext cx="1818720" cy="2820240"/>
          </a:xfrm>
          <a:prstGeom prst="rect">
            <a:avLst/>
          </a:prstGeom>
          <a:ln>
            <a:solidFill>
              <a:srgbClr val="3465a4"/>
            </a:solidFill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Imagen 70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73" name="Imagen 70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7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1.1 Lexislación (1/5)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75" name="CustomShape 2"/>
          <p:cNvSpPr/>
          <p:nvPr/>
        </p:nvSpPr>
        <p:spPr>
          <a:xfrm>
            <a:off x="1224000" y="2193840"/>
            <a:ext cx="7914600" cy="167004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Existe lexislación española vixente que fai referencia á saúde sexual. 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Lei orgánica 2/2010, do 3 de marzo, de saúde sexual e reprodutiva e da interrupción voluntaria do embarazo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76" name="Imagen 1" descr=""/>
          <p:cNvPicPr/>
          <p:nvPr/>
        </p:nvPicPr>
        <p:blipFill>
          <a:blip r:embed="rId3"/>
          <a:stretch/>
        </p:blipFill>
        <p:spPr>
          <a:xfrm>
            <a:off x="3436560" y="4293000"/>
            <a:ext cx="3489120" cy="2813040"/>
          </a:xfrm>
          <a:prstGeom prst="rect">
            <a:avLst/>
          </a:prstGeom>
          <a:ln>
            <a:noFill/>
          </a:ln>
        </p:spPr>
      </p:pic>
      <p:sp>
        <p:nvSpPr>
          <p:cNvPr id="77" name="CustomShape 3"/>
          <p:cNvSpPr/>
          <p:nvPr/>
        </p:nvSpPr>
        <p:spPr>
          <a:xfrm>
            <a:off x="4099320" y="5250240"/>
            <a:ext cx="2184840" cy="561600"/>
          </a:xfrm>
          <a:prstGeom prst="rect">
            <a:avLst/>
          </a:prstGeom>
          <a:noFill/>
          <a:ln w="19080"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Imagen 77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92" name="Imagen 77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93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33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4. Material didáctico (1/5)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394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395" name="Imagen 1" descr=""/>
          <p:cNvPicPr/>
          <p:nvPr/>
        </p:nvPicPr>
        <p:blipFill>
          <a:blip r:embed="rId3"/>
          <a:stretch/>
        </p:blipFill>
        <p:spPr>
          <a:xfrm>
            <a:off x="1332000" y="2556000"/>
            <a:ext cx="7773120" cy="1880280"/>
          </a:xfrm>
          <a:prstGeom prst="rect">
            <a:avLst/>
          </a:prstGeom>
          <a:ln>
            <a:noFill/>
          </a:ln>
        </p:spPr>
      </p:pic>
      <p:pic>
        <p:nvPicPr>
          <p:cNvPr id="396" name="Imagen 2" descr=""/>
          <p:cNvPicPr/>
          <p:nvPr/>
        </p:nvPicPr>
        <p:blipFill>
          <a:blip r:embed="rId4"/>
          <a:stretch/>
        </p:blipFill>
        <p:spPr>
          <a:xfrm>
            <a:off x="1224000" y="5175720"/>
            <a:ext cx="7914600" cy="1002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Imagen 77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398" name="Imagen 77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39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33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4. Material didáctico (2/5)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400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Sesión 12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(4º ESO):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Fichas sobre as probabilidades 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Transmisión de ITS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401" name="Imagen 4" descr=""/>
          <p:cNvPicPr/>
          <p:nvPr/>
        </p:nvPicPr>
        <p:blipFill>
          <a:blip r:embed="rId3"/>
          <a:stretch/>
        </p:blipFill>
        <p:spPr>
          <a:xfrm>
            <a:off x="7064280" y="3471120"/>
            <a:ext cx="2394720" cy="37594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Imagen 77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03" name="Imagen 77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0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33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4. Material didáctico (3/5)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405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El a, b, c de las ITS 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(12 – 16 anos):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Obradoiro para coñecer o seu nivel de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coñecementos sobre as ITS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406" name="Imagen 1" descr=""/>
          <p:cNvPicPr/>
          <p:nvPr/>
        </p:nvPicPr>
        <p:blipFill>
          <a:blip r:embed="rId3"/>
          <a:stretch/>
        </p:blipFill>
        <p:spPr>
          <a:xfrm>
            <a:off x="7671240" y="3565440"/>
            <a:ext cx="2077920" cy="3528000"/>
          </a:xfrm>
          <a:prstGeom prst="rect">
            <a:avLst/>
          </a:prstGeom>
          <a:ln w="19080">
            <a:solidFill>
              <a:schemeClr val="accent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Imagen 77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08" name="Imagen 77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09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33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4. Material didáctico (4/5)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410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La baraja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Manual del preservativo masculino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Verdadero o falso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etc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411" name="Imagen 2" descr=""/>
          <p:cNvPicPr/>
          <p:nvPr/>
        </p:nvPicPr>
        <p:blipFill>
          <a:blip r:embed="rId3"/>
          <a:stretch/>
        </p:blipFill>
        <p:spPr>
          <a:xfrm>
            <a:off x="7896960" y="4003200"/>
            <a:ext cx="1798560" cy="3227400"/>
          </a:xfrm>
          <a:prstGeom prst="rect">
            <a:avLst/>
          </a:prstGeom>
          <a:ln w="22320">
            <a:solidFill>
              <a:schemeClr val="accent1"/>
            </a:solidFill>
            <a:round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" name="Imagen 77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13" name="Imagen 77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14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993366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4. Material didáctico (5/5)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415" name="Imagen 3" descr=""/>
          <p:cNvPicPr/>
          <p:nvPr/>
        </p:nvPicPr>
        <p:blipFill>
          <a:blip r:embed="rId3"/>
          <a:stretch/>
        </p:blipFill>
        <p:spPr>
          <a:xfrm>
            <a:off x="4675320" y="2332080"/>
            <a:ext cx="4177440" cy="2324520"/>
          </a:xfrm>
          <a:prstGeom prst="rect">
            <a:avLst/>
          </a:prstGeom>
          <a:ln>
            <a:noFill/>
          </a:ln>
        </p:spPr>
      </p:pic>
      <p:sp>
        <p:nvSpPr>
          <p:cNvPr id="416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993366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Arial"/>
              </a:rPr>
              <a:t>Apoio en YouTubers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 influencers: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ff00cc"/>
                </a:solidFill>
                <a:latin typeface="Calibri"/>
                <a:ea typeface="DejaVu Sans"/>
              </a:rPr>
              <a:t>Íntimas conexiones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...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417" name="CustomShape 3"/>
          <p:cNvSpPr/>
          <p:nvPr/>
        </p:nvSpPr>
        <p:spPr>
          <a:xfrm>
            <a:off x="2377440" y="4909320"/>
            <a:ext cx="4891680" cy="638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Tx/>
                <a:latin typeface="Arial"/>
                <a:ea typeface="DejaVu Sans"/>
                <a:hlinkClick r:id="rId4"/>
              </a:rPr>
              <a:t>https://www.youtube.com/watch?v=9rHi1JjpiZc</a:t>
            </a:r>
            <a:r>
              <a:rPr b="0" lang="es-ES" sz="1800" spc="-1" strike="noStrike">
                <a:solidFill>
                  <a:srgbClr val="0000ff"/>
                </a:solidFill>
                <a:latin typeface="Arial"/>
                <a:ea typeface="DejaVu Sans"/>
              </a:rPr>
              <a:t> 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Imagen 775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19" name="Imagen 776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20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00ccff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5. Fontes de información (1)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421" name="CustomShape 2"/>
          <p:cNvSpPr/>
          <p:nvPr/>
        </p:nvSpPr>
        <p:spPr>
          <a:xfrm>
            <a:off x="1224000" y="2193840"/>
            <a:ext cx="7914600" cy="2462760"/>
          </a:xfrm>
          <a:prstGeom prst="rect">
            <a:avLst/>
          </a:prstGeom>
          <a:noFill/>
          <a:ln>
            <a:solidFill>
              <a:srgbClr val="00ccff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Organización Mundial da Saúde (OMS)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European Centre for Disesase Prevention and Control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Ministerio de Sanidad, Consumo y Bienestar Social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Centro Nacional de Epidemiología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Instituto de Salud Carlos III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Consellería de Sanidade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422" name="Imagen 779" descr=""/>
          <p:cNvPicPr/>
          <p:nvPr/>
        </p:nvPicPr>
        <p:blipFill>
          <a:blip r:embed="rId3"/>
          <a:stretch/>
        </p:blipFill>
        <p:spPr>
          <a:xfrm>
            <a:off x="7740000" y="5743800"/>
            <a:ext cx="2156400" cy="1452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Imagen 686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424" name="Imagen 687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425" name="CustomShape 1"/>
          <p:cNvSpPr/>
          <p:nvPr/>
        </p:nvSpPr>
        <p:spPr>
          <a:xfrm>
            <a:off x="360000" y="1146240"/>
            <a:ext cx="6836400" cy="34736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s-ES" sz="2800" spc="-1" strike="noStrike">
                <a:solidFill>
                  <a:srgbClr val="579d1c"/>
                </a:solidFill>
                <a:latin typeface="Arial"/>
                <a:ea typeface="DejaVu Sans"/>
              </a:rPr>
              <a:t>Plan galego anti VIH/sida e outras ITS</a:t>
            </a:r>
            <a:endParaRPr b="0" lang="es-E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2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579d1c"/>
                </a:solidFill>
                <a:latin typeface="Arial"/>
                <a:ea typeface="DejaVu Sans"/>
              </a:rPr>
              <a:t>Dirección Xeral de Saúde Pública. Consellería de Sanidade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3"/>
              </a:rPr>
              <a:t>plan.vih.its@sergas.es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 u="sng">
                <a:solidFill>
                  <a:srgbClr val="0000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  <a:hlinkClick r:id="rId4"/>
              </a:rPr>
              <a:t>https://www.sergas.es/Saude-publica/VIH-e-outras-ITS</a:t>
            </a:r>
            <a:r>
              <a:rPr b="0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 </a:t>
            </a: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s-E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s-ES" sz="1800" spc="-1" strike="noStrike">
                <a:solidFill>
                  <a:srgbClr val="0084d1"/>
                </a:solidFill>
                <a:latin typeface="Arial"/>
                <a:ea typeface="DejaVu Sans"/>
              </a:rPr>
              <a:t>881 542 996</a:t>
            </a:r>
            <a:endParaRPr b="0" lang="es-ES" sz="1800" spc="-1" strike="noStrike">
              <a:latin typeface="Arial"/>
            </a:endParaRPr>
          </a:p>
        </p:txBody>
      </p:sp>
      <p:pic>
        <p:nvPicPr>
          <p:cNvPr id="426" name="Imagen 689" descr=""/>
          <p:cNvPicPr/>
          <p:nvPr/>
        </p:nvPicPr>
        <p:blipFill>
          <a:blip r:embed="rId5"/>
          <a:stretch/>
        </p:blipFill>
        <p:spPr>
          <a:xfrm>
            <a:off x="4818600" y="5137200"/>
            <a:ext cx="5004720" cy="2140200"/>
          </a:xfrm>
          <a:prstGeom prst="rect">
            <a:avLst/>
          </a:prstGeom>
          <a:ln>
            <a:noFill/>
          </a:ln>
        </p:spPr>
      </p:pic>
      <p:sp>
        <p:nvSpPr>
          <p:cNvPr id="427" name="CustomShape 2"/>
          <p:cNvSpPr/>
          <p:nvPr/>
        </p:nvSpPr>
        <p:spPr>
          <a:xfrm>
            <a:off x="5261760" y="4408560"/>
            <a:ext cx="3873960" cy="699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s-ES" sz="4000" spc="-1" strike="noStrike">
                <a:solidFill>
                  <a:srgbClr val="7030a0"/>
                </a:solidFill>
                <a:latin typeface="Arial"/>
                <a:ea typeface="DejaVu Sans"/>
              </a:rPr>
              <a:t>Moitas grazas!!</a:t>
            </a:r>
            <a:endParaRPr b="0" lang="es-ES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79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80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1.1 Lexislación (Lei orgánica 2/2010) (2/5)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81" name="CustomShape 2"/>
          <p:cNvSpPr/>
          <p:nvPr/>
        </p:nvSpPr>
        <p:spPr>
          <a:xfrm>
            <a:off x="1224000" y="2193840"/>
            <a:ext cx="7914600" cy="377172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CAPÍTULO III: Medidas no ámbito educativo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Artigo 9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  <a:r>
              <a:rPr b="0" i="1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Incorporación da formación en saúde sexual e reprodutiva ao sistema educativo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O sistema educativo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contemplará a formación en saúde sexual e reprodutiva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como parte do desenvolvemento integral da personalidade e da formación en valores, incluíndo un enfoque integral que contribúa a: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</p:txBody>
      </p:sp>
      <p:pic>
        <p:nvPicPr>
          <p:cNvPr id="82" name="Imagen 714" descr=""/>
          <p:cNvPicPr/>
          <p:nvPr/>
        </p:nvPicPr>
        <p:blipFill>
          <a:blip r:embed="rId3"/>
          <a:stretch/>
        </p:blipFill>
        <p:spPr>
          <a:xfrm>
            <a:off x="7006680" y="6249960"/>
            <a:ext cx="2853720" cy="910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710" descr=""/>
          <p:cNvPicPr/>
          <p:nvPr/>
        </p:nvPicPr>
        <p:blipFill>
          <a:blip r:embed="rId1"/>
          <a:stretch/>
        </p:blipFill>
        <p:spPr>
          <a:xfrm>
            <a:off x="270720" y="6732000"/>
            <a:ext cx="2605680" cy="498600"/>
          </a:xfrm>
          <a:prstGeom prst="rect">
            <a:avLst/>
          </a:prstGeom>
          <a:ln>
            <a:noFill/>
          </a:ln>
        </p:spPr>
      </p:pic>
      <p:pic>
        <p:nvPicPr>
          <p:cNvPr id="84" name="Imagen 711" descr=""/>
          <p:cNvPicPr/>
          <p:nvPr/>
        </p:nvPicPr>
        <p:blipFill>
          <a:blip r:embed="rId2"/>
          <a:stretch/>
        </p:blipFill>
        <p:spPr>
          <a:xfrm>
            <a:off x="8712000" y="149760"/>
            <a:ext cx="1294560" cy="42264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1224000" y="1693440"/>
            <a:ext cx="7914600" cy="426600"/>
          </a:xfrm>
          <a:prstGeom prst="rect">
            <a:avLst/>
          </a:prstGeom>
          <a:solidFill>
            <a:srgbClr val="579d1c"/>
          </a:solidFill>
          <a:ln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marL="1800">
              <a:lnSpc>
                <a:spcPct val="100000"/>
              </a:lnSpc>
            </a:pPr>
            <a:r>
              <a:rPr b="0" lang="es-ES" sz="2600" spc="-1" strike="noStrike">
                <a:solidFill>
                  <a:srgbClr val="ffffff"/>
                </a:solidFill>
                <a:latin typeface="Calibri"/>
                <a:ea typeface="Arial"/>
              </a:rPr>
              <a:t>1.1 Lexislación (Lei orgánica 2/2010) (3/5)</a:t>
            </a:r>
            <a:endParaRPr b="0" lang="es-ES" sz="2600" spc="-1" strike="noStrike">
              <a:latin typeface="Arial"/>
            </a:endParaRPr>
          </a:p>
        </p:txBody>
      </p:sp>
      <p:sp>
        <p:nvSpPr>
          <p:cNvPr id="86" name="CustomShape 2"/>
          <p:cNvSpPr/>
          <p:nvPr/>
        </p:nvSpPr>
        <p:spPr>
          <a:xfrm>
            <a:off x="1224000" y="2193840"/>
            <a:ext cx="7914600" cy="3782160"/>
          </a:xfrm>
          <a:prstGeom prst="rect">
            <a:avLst/>
          </a:prstGeom>
          <a:noFill/>
          <a:ln>
            <a:solidFill>
              <a:srgbClr val="aecf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514440" indent="-510840">
              <a:lnSpc>
                <a:spcPct val="100000"/>
              </a:lnSpc>
              <a:buClr>
                <a:srgbClr val="000000"/>
              </a:buClr>
              <a:buFont typeface="StarSymbol"/>
              <a:buAutoNum type="alphaLcParenR"/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A promoción dunha visión da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sexualidade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en termos de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igualdade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e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corresponsabilidade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 entre homes e mulleres con especial atención á prevención da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violencia de xénero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, agresións e abusos sexuais.</a:t>
            </a: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s-ES" sz="2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b) O recoñecemento e aceptación da </a:t>
            </a:r>
            <a:r>
              <a:rPr b="1" lang="es-ES" sz="2600" spc="-1" strike="noStrike">
                <a:solidFill>
                  <a:srgbClr val="4f81bd"/>
                </a:solidFill>
                <a:latin typeface="Calibri"/>
                <a:ea typeface="DejaVu Sans"/>
              </a:rPr>
              <a:t>diversidade sexual</a:t>
            </a:r>
            <a:r>
              <a:rPr b="0" lang="es-ES" sz="2600" spc="-1" strike="noStrike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b="0" lang="es-ES" sz="2600" spc="-1" strike="noStrike">
              <a:latin typeface="Arial"/>
            </a:endParaRPr>
          </a:p>
        </p:txBody>
      </p:sp>
      <p:pic>
        <p:nvPicPr>
          <p:cNvPr id="87" name="Imagen 714" descr=""/>
          <p:cNvPicPr/>
          <p:nvPr/>
        </p:nvPicPr>
        <p:blipFill>
          <a:blip r:embed="rId3"/>
          <a:stretch/>
        </p:blipFill>
        <p:spPr>
          <a:xfrm>
            <a:off x="7006680" y="6249960"/>
            <a:ext cx="2853720" cy="910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4039</TotalTime>
  <Application>LibreOffice/6.2.7.1$Windows_x86 LibreOffice_project/23edc44b61b830b7d749943e020e96f5a7df63bf</Application>
  <Words>3055</Words>
  <Paragraphs>440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2009-04-16T11:32:32Z</dcterms:created>
  <dc:creator>Cristina Márquez Riveras</dc:creator>
  <dc:description/>
  <dc:language>es-ES</dc:language>
  <cp:lastModifiedBy/>
  <cp:lastPrinted>2020-01-17T12:26:28Z</cp:lastPrinted>
  <dcterms:modified xsi:type="dcterms:W3CDTF">2020-01-20T12:21:14Z</dcterms:modified>
  <cp:revision>653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6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Personalizado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88</vt:i4>
  </property>
</Properties>
</file>