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2357430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14400" y="2416178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828800" y="4286256"/>
            <a:ext cx="8534400" cy="13525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Subtítulo</a:t>
            </a:r>
            <a:endParaRPr lang="es-ES" dirty="0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41" y="214290"/>
            <a:ext cx="2286016" cy="1714512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77174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itchFamily="2" charset="2"/>
              <a:buChar char="v"/>
              <a:defRPr/>
            </a:lvl1pPr>
            <a:lvl2pPr>
              <a:buFont typeface="Wingdings" pitchFamily="2" charset="2"/>
              <a:buChar char="v"/>
              <a:defRPr/>
            </a:lvl2pPr>
            <a:lvl3pPr>
              <a:buFont typeface="Wingdings" pitchFamily="2" charset="2"/>
              <a:buChar char="v"/>
              <a:defRPr/>
            </a:lvl3pPr>
            <a:lvl4pPr>
              <a:buFont typeface="Wingdings" pitchFamily="2" charset="2"/>
              <a:buChar char="v"/>
              <a:defRPr/>
            </a:lvl4pPr>
            <a:lvl5pPr>
              <a:buFont typeface="Wingdings" pitchFamily="2" charset="2"/>
              <a:buChar char="v"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54489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804894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a de agradecimi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2357430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0" name="9 Rectángulo"/>
          <p:cNvSpPr/>
          <p:nvPr/>
        </p:nvSpPr>
        <p:spPr>
          <a:xfrm>
            <a:off x="0" y="2071678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pic>
        <p:nvPicPr>
          <p:cNvPr id="9" name="8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488" y="2000240"/>
            <a:ext cx="2667019" cy="2000264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71461" y="4071942"/>
            <a:ext cx="10858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</a:t>
            </a:r>
            <a:endParaRPr lang="es-ES" sz="96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95588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2" name="11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095472" y="274638"/>
            <a:ext cx="8382059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3467" y="1857365"/>
            <a:ext cx="9239315" cy="3929090"/>
          </a:xfrm>
        </p:spPr>
        <p:txBody>
          <a:bodyPr/>
          <a:lstStyle>
            <a:lvl1pPr>
              <a:buClr>
                <a:schemeClr val="accent2"/>
              </a:buClr>
              <a:buFont typeface="Wingdings" pitchFamily="2" charset="2"/>
              <a:buChar char="v"/>
              <a:defRPr b="0"/>
            </a:lvl1pPr>
            <a:lvl2pPr>
              <a:buClr>
                <a:schemeClr val="accent2"/>
              </a:buClr>
              <a:buFont typeface="Wingdings" pitchFamily="2" charset="2"/>
              <a:buChar char="v"/>
              <a:defRPr b="0"/>
            </a:lvl2pPr>
            <a:lvl3pPr>
              <a:buClr>
                <a:schemeClr val="accent2"/>
              </a:buClr>
              <a:buFont typeface="Wingdings" pitchFamily="2" charset="2"/>
              <a:buChar char="v"/>
              <a:defRPr b="0"/>
            </a:lvl3pPr>
            <a:lvl4pPr>
              <a:buClr>
                <a:schemeClr val="accent2"/>
              </a:buClr>
              <a:buFont typeface="Wingdings" pitchFamily="2" charset="2"/>
              <a:buChar char="v"/>
              <a:defRPr b="0"/>
            </a:lvl4pPr>
            <a:lvl5pPr>
              <a:buClr>
                <a:schemeClr val="accent2"/>
              </a:buClr>
              <a:buFont typeface="Wingdings" pitchFamily="2" charset="2"/>
              <a:buChar char="v"/>
              <a:defRPr b="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14" name="13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142852"/>
            <a:ext cx="1524011" cy="1143008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3" name="12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  <p:sp>
        <p:nvSpPr>
          <p:cNvPr id="15" name="14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5112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52464" y="2786058"/>
            <a:ext cx="10363200" cy="2143140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52464" y="1285861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14666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095472" y="274638"/>
            <a:ext cx="9486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  <p:pic>
        <p:nvPicPr>
          <p:cNvPr id="12" name="11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142852"/>
            <a:ext cx="1524011" cy="114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41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0723" y="274638"/>
            <a:ext cx="9391677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789106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428868"/>
            <a:ext cx="5386917" cy="36972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789106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28868"/>
            <a:ext cx="5389033" cy="36972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13" name="12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285728"/>
            <a:ext cx="1524011" cy="1143008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46025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pic>
        <p:nvPicPr>
          <p:cNvPr id="7" name="6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31916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6317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9" name="8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319901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429132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36734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4995870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9" name="8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59440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Patrón Café Veracruz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8" name="27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7" name="26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127207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Técnicas de Adestrador para Campionato Barista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Niveles de Barista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216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Barista: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Profesional de hostelería especialista en café, que identifica cafés únicos por su origen. Conocedor de los procesos de transformación y sistemas de extracción de la bebida, con especial énfasis en el espresso así como sus posibles combinaciones con otros productos.</a:t>
            </a:r>
          </a:p>
          <a:p>
            <a:endParaRPr lang="es-ES" sz="1800" dirty="0"/>
          </a:p>
          <a:p>
            <a:pPr algn="r"/>
            <a:r>
              <a:rPr lang="es-ES" sz="1800" b="1" dirty="0" smtClean="0"/>
              <a:t>Definición de Grupo de Trabajo IES Foz. Mayo 2016</a:t>
            </a:r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1535286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Tres Niveles de Barista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Nivel Uno: Operativo (Espresso y Cappuccino).</a:t>
            </a:r>
          </a:p>
          <a:p>
            <a:endParaRPr lang="es-ES" dirty="0"/>
          </a:p>
          <a:p>
            <a:r>
              <a:rPr lang="es-ES" dirty="0" smtClean="0"/>
              <a:t>Nivel Dos: Parámetros (Sensorial).</a:t>
            </a:r>
          </a:p>
          <a:p>
            <a:endParaRPr lang="es-ES" dirty="0"/>
          </a:p>
          <a:p>
            <a:r>
              <a:rPr lang="es-ES" dirty="0" smtClean="0"/>
              <a:t>Nivel Tres: Competición (Comunicación).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9051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Nivel Uno: Operativo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66843" y="1883123"/>
            <a:ext cx="9239315" cy="392909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Componentes y manejo de Máquina Espresso y Molino.</a:t>
            </a:r>
          </a:p>
          <a:p>
            <a:r>
              <a:rPr lang="es-ES" dirty="0" smtClean="0"/>
              <a:t>Explicación conceptual del Espresso.</a:t>
            </a:r>
          </a:p>
          <a:p>
            <a:r>
              <a:rPr lang="es-ES" dirty="0" smtClean="0"/>
              <a:t>Técnica operativa de elaboración del Espresso.</a:t>
            </a:r>
          </a:p>
          <a:p>
            <a:r>
              <a:rPr lang="es-ES" dirty="0" smtClean="0"/>
              <a:t>Técnica de cremar (emulsionar) la leche</a:t>
            </a:r>
            <a:r>
              <a:rPr lang="es-ES" dirty="0" smtClean="0"/>
              <a:t>.</a:t>
            </a:r>
          </a:p>
          <a:p>
            <a:r>
              <a:rPr lang="es-ES" dirty="0" smtClean="0"/>
              <a:t>Elaboración de las bebidas básicas con leche</a:t>
            </a:r>
            <a:r>
              <a:rPr lang="es-ES" dirty="0" smtClean="0"/>
              <a:t>.</a:t>
            </a:r>
            <a:endParaRPr lang="es-ES" dirty="0" smtClean="0"/>
          </a:p>
          <a:p>
            <a:r>
              <a:rPr lang="es-ES" dirty="0" smtClean="0"/>
              <a:t>Limpieza y mantenimiento diario de maquinaria.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494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Nivel Dos: Parámetros.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Regulación del Molino (granulometría y dosificación).</a:t>
            </a:r>
          </a:p>
          <a:p>
            <a:r>
              <a:rPr lang="es-ES" dirty="0"/>
              <a:t>Máquina: Temperatura, Presión de </a:t>
            </a:r>
            <a:r>
              <a:rPr lang="es-ES" dirty="0" smtClean="0"/>
              <a:t>bomba, duchas-juntas, dureza de agua.</a:t>
            </a:r>
            <a:endParaRPr lang="es-ES" dirty="0"/>
          </a:p>
          <a:p>
            <a:r>
              <a:rPr lang="es-ES" dirty="0" smtClean="0"/>
              <a:t>Manejo de Ratios de Extracción, TDS y presión.</a:t>
            </a:r>
          </a:p>
          <a:p>
            <a:r>
              <a:rPr lang="es-ES" dirty="0" smtClean="0"/>
              <a:t>Cata de Espresso.</a:t>
            </a:r>
          </a:p>
          <a:p>
            <a:r>
              <a:rPr lang="es-ES" dirty="0" smtClean="0"/>
              <a:t>Latte Art.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93461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Nivel Tres: Competición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Café de Finca Origen Puro, Monovarietal.</a:t>
            </a:r>
          </a:p>
          <a:p>
            <a:r>
              <a:rPr lang="es-ES" dirty="0" smtClean="0"/>
              <a:t>Identificación del Café y su Terroir.</a:t>
            </a:r>
          </a:p>
          <a:p>
            <a:r>
              <a:rPr lang="es-ES" dirty="0" smtClean="0"/>
              <a:t>Café y Curvas de tueste.</a:t>
            </a:r>
          </a:p>
          <a:p>
            <a:r>
              <a:rPr lang="es-ES" dirty="0" smtClean="0"/>
              <a:t>Catación y descripción de la percepción.</a:t>
            </a:r>
          </a:p>
          <a:p>
            <a:r>
              <a:rPr lang="es-ES" dirty="0" smtClean="0"/>
              <a:t>Comunicación y transmisión de conocimientos.</a:t>
            </a:r>
          </a:p>
          <a:p>
            <a:r>
              <a:rPr lang="es-ES" dirty="0" smtClean="0"/>
              <a:t>Preparación y participación en Campeonato.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0879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553825"/>
      </p:ext>
    </p:extLst>
  </p:cSld>
  <p:clrMapOvr>
    <a:masterClrMapping/>
  </p:clrMapOvr>
</p:sld>
</file>

<file path=ppt/theme/theme1.xml><?xml version="1.0" encoding="utf-8"?>
<a:theme xmlns:a="http://schemas.openxmlformats.org/drawingml/2006/main" name="Veracruz PP Presentacion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racruz PP Presentaciones" id="{63B84974-D502-4097-9F5E-F741667E18BC}" vid="{33EB709E-CAEB-412F-94E7-0561146CFC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Veracruz PP Presentaciones</Template>
  <TotalTime>43</TotalTime>
  <Words>230</Words>
  <Application>Microsoft Office PowerPoint</Application>
  <PresentationFormat>Panorámica</PresentationFormat>
  <Paragraphs>32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Helvetica</vt:lpstr>
      <vt:lpstr>Lithos Pro Regular</vt:lpstr>
      <vt:lpstr>Wingdings</vt:lpstr>
      <vt:lpstr>Veracruz PP Presentaciones</vt:lpstr>
      <vt:lpstr>Técnicas de Adestrador para Campionato Barista</vt:lpstr>
      <vt:lpstr>Barista:</vt:lpstr>
      <vt:lpstr>Los Tres Niveles de Barista</vt:lpstr>
      <vt:lpstr>Nivel Uno: Operativo</vt:lpstr>
      <vt:lpstr>Nivel Dos: Parámetros.</vt:lpstr>
      <vt:lpstr>Nivel Tres: Competición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Adestrador para Campionato Barista</dc:title>
  <dc:creator>Usuario</dc:creator>
  <cp:lastModifiedBy>Usuario</cp:lastModifiedBy>
  <cp:revision>7</cp:revision>
  <dcterms:created xsi:type="dcterms:W3CDTF">2016-05-12T04:09:05Z</dcterms:created>
  <dcterms:modified xsi:type="dcterms:W3CDTF">2016-05-17T09:33:10Z</dcterms:modified>
</cp:coreProperties>
</file>